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04"/>
  </p:notesMasterIdLst>
  <p:handoutMasterIdLst>
    <p:handoutMasterId r:id="rId105"/>
  </p:handoutMasterIdLst>
  <p:sldIdLst>
    <p:sldId id="745" r:id="rId2"/>
    <p:sldId id="746" r:id="rId3"/>
    <p:sldId id="278" r:id="rId4"/>
    <p:sldId id="560" r:id="rId5"/>
    <p:sldId id="561" r:id="rId6"/>
    <p:sldId id="562" r:id="rId7"/>
    <p:sldId id="552" r:id="rId8"/>
    <p:sldId id="651" r:id="rId9"/>
    <p:sldId id="652" r:id="rId10"/>
    <p:sldId id="653" r:id="rId11"/>
    <p:sldId id="654" r:id="rId12"/>
    <p:sldId id="655" r:id="rId13"/>
    <p:sldId id="657" r:id="rId14"/>
    <p:sldId id="658" r:id="rId15"/>
    <p:sldId id="659" r:id="rId16"/>
    <p:sldId id="660" r:id="rId17"/>
    <p:sldId id="661" r:id="rId18"/>
    <p:sldId id="715" r:id="rId19"/>
    <p:sldId id="716" r:id="rId20"/>
    <p:sldId id="718" r:id="rId21"/>
    <p:sldId id="717" r:id="rId22"/>
    <p:sldId id="703" r:id="rId23"/>
    <p:sldId id="732" r:id="rId24"/>
    <p:sldId id="733" r:id="rId25"/>
    <p:sldId id="729" r:id="rId26"/>
    <p:sldId id="730" r:id="rId27"/>
    <p:sldId id="731" r:id="rId28"/>
    <p:sldId id="704" r:id="rId29"/>
    <p:sldId id="705" r:id="rId30"/>
    <p:sldId id="706" r:id="rId31"/>
    <p:sldId id="707" r:id="rId32"/>
    <p:sldId id="708" r:id="rId33"/>
    <p:sldId id="662" r:id="rId34"/>
    <p:sldId id="302" r:id="rId35"/>
    <p:sldId id="303" r:id="rId36"/>
    <p:sldId id="304" r:id="rId37"/>
    <p:sldId id="305" r:id="rId38"/>
    <p:sldId id="306" r:id="rId39"/>
    <p:sldId id="307" r:id="rId40"/>
    <p:sldId id="565" r:id="rId41"/>
    <p:sldId id="566" r:id="rId42"/>
    <p:sldId id="308" r:id="rId43"/>
    <p:sldId id="309" r:id="rId44"/>
    <p:sldId id="312" r:id="rId45"/>
    <p:sldId id="319" r:id="rId46"/>
    <p:sldId id="320" r:id="rId47"/>
    <p:sldId id="322" r:id="rId48"/>
    <p:sldId id="596" r:id="rId49"/>
    <p:sldId id="597" r:id="rId50"/>
    <p:sldId id="598" r:id="rId51"/>
    <p:sldId id="325" r:id="rId52"/>
    <p:sldId id="326" r:id="rId53"/>
    <p:sldId id="327" r:id="rId54"/>
    <p:sldId id="423" r:id="rId55"/>
    <p:sldId id="567" r:id="rId56"/>
    <p:sldId id="644" r:id="rId57"/>
    <p:sldId id="645" r:id="rId58"/>
    <p:sldId id="646" r:id="rId59"/>
    <p:sldId id="741" r:id="rId60"/>
    <p:sldId id="742" r:id="rId61"/>
    <p:sldId id="743" r:id="rId62"/>
    <p:sldId id="744" r:id="rId63"/>
    <p:sldId id="647" r:id="rId64"/>
    <p:sldId id="648" r:id="rId65"/>
    <p:sldId id="649" r:id="rId66"/>
    <p:sldId id="726" r:id="rId67"/>
    <p:sldId id="727" r:id="rId68"/>
    <p:sldId id="734" r:id="rId69"/>
    <p:sldId id="719" r:id="rId70"/>
    <p:sldId id="720" r:id="rId71"/>
    <p:sldId id="721" r:id="rId72"/>
    <p:sldId id="722" r:id="rId73"/>
    <p:sldId id="723" r:id="rId74"/>
    <p:sldId id="724" r:id="rId75"/>
    <p:sldId id="725" r:id="rId76"/>
    <p:sldId id="735" r:id="rId77"/>
    <p:sldId id="736" r:id="rId78"/>
    <p:sldId id="737" r:id="rId79"/>
    <p:sldId id="738" r:id="rId80"/>
    <p:sldId id="739" r:id="rId81"/>
    <p:sldId id="740" r:id="rId82"/>
    <p:sldId id="663" r:id="rId83"/>
    <p:sldId id="664" r:id="rId84"/>
    <p:sldId id="665" r:id="rId85"/>
    <p:sldId id="666" r:id="rId86"/>
    <p:sldId id="667" r:id="rId87"/>
    <p:sldId id="668" r:id="rId88"/>
    <p:sldId id="674" r:id="rId89"/>
    <p:sldId id="675" r:id="rId90"/>
    <p:sldId id="676" r:id="rId91"/>
    <p:sldId id="669" r:id="rId92"/>
    <p:sldId id="670" r:id="rId93"/>
    <p:sldId id="671" r:id="rId94"/>
    <p:sldId id="672" r:id="rId95"/>
    <p:sldId id="673" r:id="rId96"/>
    <p:sldId id="425" r:id="rId97"/>
    <p:sldId id="506" r:id="rId98"/>
    <p:sldId id="426" r:id="rId99"/>
    <p:sldId id="427" r:id="rId100"/>
    <p:sldId id="511" r:id="rId101"/>
    <p:sldId id="512" r:id="rId102"/>
    <p:sldId id="513" r:id="rId103"/>
  </p:sldIdLst>
  <p:sldSz cx="9144000" cy="6858000" type="screen4x3"/>
  <p:notesSz cx="6799263" cy="9929813"/>
  <p:defaultTextStyle>
    <a:defPPr>
      <a:defRPr lang="fr-FR"/>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750">
          <p15:clr>
            <a:srgbClr val="A4A3A4"/>
          </p15:clr>
        </p15:guide>
        <p15:guide id="2" pos="340">
          <p15:clr>
            <a:srgbClr val="A4A3A4"/>
          </p15:clr>
        </p15:guide>
        <p15:guide id="3" pos="5556">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AEAEA"/>
    <a:srgbClr val="FFFFFF"/>
    <a:srgbClr val="99CCFF"/>
    <a:srgbClr val="FF6600"/>
    <a:srgbClr val="DDDDDD"/>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632" autoAdjust="0"/>
  </p:normalViewPr>
  <p:slideViewPr>
    <p:cSldViewPr showGuides="1">
      <p:cViewPr varScale="1">
        <p:scale>
          <a:sx n="103" d="100"/>
          <a:sy n="103" d="100"/>
        </p:scale>
        <p:origin x="1776" y="72"/>
      </p:cViewPr>
      <p:guideLst>
        <p:guide orient="horz" pos="2750"/>
        <p:guide pos="340"/>
        <p:guide pos="5556"/>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66" d="100"/>
          <a:sy n="66" d="100"/>
        </p:scale>
        <p:origin x="4224" y="46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BA8C68A-BA2A-A7B7-A6D9-FEEC26FCDD03}"/>
              </a:ext>
            </a:extLst>
          </p:cNvPr>
          <p:cNvSpPr>
            <a:spLocks noGrp="1"/>
          </p:cNvSpPr>
          <p:nvPr>
            <p:ph type="hdr" sz="quarte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91" tIns="47796" rIns="95591" bIns="47796" numCol="1" anchor="t" anchorCtr="0" compatLnSpc="1">
            <a:prstTxWarp prst="textNoShape">
              <a:avLst/>
            </a:prstTxWarp>
          </a:bodyPr>
          <a:lstStyle>
            <a:lvl1pPr defTabSz="955675" eaLnBrk="1" hangingPunct="1">
              <a:defRPr sz="1300">
                <a:latin typeface="Calibri" panose="020F0502020204030204" pitchFamily="34" charset="0"/>
              </a:defRPr>
            </a:lvl1pPr>
          </a:lstStyle>
          <a:p>
            <a:pPr>
              <a:defRPr/>
            </a:pPr>
            <a:endParaRPr lang="fr-FR" altLang="fr-FR"/>
          </a:p>
        </p:txBody>
      </p:sp>
      <p:sp>
        <p:nvSpPr>
          <p:cNvPr id="3" name="Espace réservé de la date 2">
            <a:extLst>
              <a:ext uri="{FF2B5EF4-FFF2-40B4-BE49-F238E27FC236}">
                <a16:creationId xmlns:a16="http://schemas.microsoft.com/office/drawing/2014/main" id="{EF5D8810-29B9-9FC9-7154-36D303B1231E}"/>
              </a:ext>
            </a:extLst>
          </p:cNvPr>
          <p:cNvSpPr>
            <a:spLocks noGrp="1"/>
          </p:cNvSpPr>
          <p:nvPr>
            <p:ph type="dt" idx="1"/>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91" tIns="47796" rIns="95591" bIns="47796" numCol="1" anchor="t" anchorCtr="0" compatLnSpc="1">
            <a:prstTxWarp prst="textNoShape">
              <a:avLst/>
            </a:prstTxWarp>
          </a:bodyPr>
          <a:lstStyle>
            <a:lvl1pPr algn="r" defTabSz="955675" eaLnBrk="1" hangingPunct="1">
              <a:defRPr sz="1300">
                <a:latin typeface="Calibri" panose="020F0502020204030204" pitchFamily="34" charset="0"/>
              </a:defRPr>
            </a:lvl1pPr>
          </a:lstStyle>
          <a:p>
            <a:pPr>
              <a:defRPr/>
            </a:pPr>
            <a:fld id="{D2294661-7CFC-47A0-9BF0-5100D6D08FD5}" type="datetime1">
              <a:rPr lang="fr-FR" altLang="fr-FR"/>
              <a:pPr>
                <a:defRPr/>
              </a:pPr>
              <a:t>05/01/2024</a:t>
            </a:fld>
            <a:endParaRPr lang="fr-FR" altLang="fr-FR"/>
          </a:p>
        </p:txBody>
      </p:sp>
      <p:sp>
        <p:nvSpPr>
          <p:cNvPr id="4" name="Espace réservé de l'image des diapositives 3">
            <a:extLst>
              <a:ext uri="{FF2B5EF4-FFF2-40B4-BE49-F238E27FC236}">
                <a16:creationId xmlns:a16="http://schemas.microsoft.com/office/drawing/2014/main" id="{DE0D015F-396D-321F-CA77-AA84D98007D1}"/>
              </a:ext>
            </a:extLst>
          </p:cNvPr>
          <p:cNvSpPr>
            <a:spLocks noGrp="1" noRot="1" noChangeAspect="1"/>
          </p:cNvSpPr>
          <p:nvPr>
            <p:ph type="sldImg" idx="2"/>
          </p:nvPr>
        </p:nvSpPr>
        <p:spPr>
          <a:xfrm>
            <a:off x="917575" y="746125"/>
            <a:ext cx="4964113" cy="3722688"/>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73754739-FDFA-7C59-0A09-B4B7CFDDC362}"/>
              </a:ext>
            </a:extLst>
          </p:cNvPr>
          <p:cNvSpPr>
            <a:spLocks noGrp="1"/>
          </p:cNvSpPr>
          <p:nvPr>
            <p:ph type="body" sz="quarter" idx="3"/>
          </p:nvPr>
        </p:nvSpPr>
        <p:spPr bwMode="auto">
          <a:xfrm>
            <a:off x="679450" y="4716463"/>
            <a:ext cx="5440363"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91" tIns="47796" rIns="95591" bIns="47796" numCol="1" anchor="t" anchorCtr="0" compatLnSpc="1">
            <a:prstTxWarp prst="textNoShape">
              <a:avLst/>
            </a:prstTxWarp>
          </a:bodyPr>
          <a:lstStyle/>
          <a:p>
            <a:pPr lvl="0"/>
            <a:r>
              <a:rPr lang="fr-FR" noProof="0"/>
              <a:t>Cliquez pour modifier les styles du texte du masque</a:t>
            </a:r>
          </a:p>
          <a:p>
            <a:pPr lvl="0"/>
            <a:r>
              <a:rPr lang="fr-FR" noProof="0"/>
              <a:t>Deuxième niveau</a:t>
            </a:r>
          </a:p>
          <a:p>
            <a:pPr lvl="0"/>
            <a:r>
              <a:rPr lang="fr-FR" noProof="0"/>
              <a:t>Troisième niveau</a:t>
            </a:r>
          </a:p>
          <a:p>
            <a:pPr lvl="0"/>
            <a:r>
              <a:rPr lang="fr-FR" noProof="0"/>
              <a:t>Quatrième niveau</a:t>
            </a:r>
          </a:p>
          <a:p>
            <a:pPr lvl="0"/>
            <a:r>
              <a:rPr lang="fr-FR" noProof="0"/>
              <a:t>Cinquième niveau</a:t>
            </a:r>
          </a:p>
        </p:txBody>
      </p:sp>
      <p:sp>
        <p:nvSpPr>
          <p:cNvPr id="7" name="Espace réservé du numéro de diapositive 6">
            <a:extLst>
              <a:ext uri="{FF2B5EF4-FFF2-40B4-BE49-F238E27FC236}">
                <a16:creationId xmlns:a16="http://schemas.microsoft.com/office/drawing/2014/main" id="{454648B6-78A3-8C32-1189-426C28F64E71}"/>
              </a:ext>
            </a:extLst>
          </p:cNvPr>
          <p:cNvSpPr>
            <a:spLocks noGrp="1"/>
          </p:cNvSpPr>
          <p:nvPr>
            <p:ph type="sldNum" sz="quarter" idx="5"/>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91" tIns="47796" rIns="95591" bIns="47796" numCol="1" anchor="b" anchorCtr="0" compatLnSpc="1">
            <a:prstTxWarp prst="textNoShape">
              <a:avLst/>
            </a:prstTxWarp>
          </a:bodyPr>
          <a:lstStyle>
            <a:lvl1pPr algn="r" defTabSz="955675" eaLnBrk="1" hangingPunct="1">
              <a:defRPr sz="1300">
                <a:latin typeface="Calibri" panose="020F0502020204030204" pitchFamily="34" charset="0"/>
              </a:defRPr>
            </a:lvl1pPr>
          </a:lstStyle>
          <a:p>
            <a:fld id="{9620B27C-4859-49DC-9EB4-AC23C4ABD4E9}" type="slidenum">
              <a:rPr lang="fr-FR" altLang="fr-FR"/>
              <a:pPr/>
              <a:t>‹N°›</a:t>
            </a:fld>
            <a:endParaRPr lang="fr-FR" altLang="fr-FR"/>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1pPr>
    <a:lvl2pPr marL="742950" indent="-28575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a:extLst>
              <a:ext uri="{FF2B5EF4-FFF2-40B4-BE49-F238E27FC236}">
                <a16:creationId xmlns:a16="http://schemas.microsoft.com/office/drawing/2014/main" id="{2834083A-6F79-7540-11E3-DDCA40F8DC0D}"/>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a:extLst>
              <a:ext uri="{FF2B5EF4-FFF2-40B4-BE49-F238E27FC236}">
                <a16:creationId xmlns:a16="http://schemas.microsoft.com/office/drawing/2014/main" id="{601DD4F9-3117-0C32-5C34-DDFF58A8C9C0}"/>
              </a:ext>
            </a:extLst>
          </p:cNvPr>
          <p:cNvSpPr>
            <a:spLocks noGrp="1"/>
          </p:cNvSpPr>
          <p:nvPr>
            <p:ph type="body" idx="1"/>
          </p:nvPr>
        </p:nvSpPr>
        <p:spPr>
          <a:noFill/>
        </p:spPr>
        <p:txBody>
          <a:bodyPr/>
          <a:lstStyle/>
          <a:p>
            <a:endParaRPr lang="fr-FR" altLang="fr-FR">
              <a:latin typeface="Times New Roman" panose="02020603050405020304" pitchFamily="18" charset="0"/>
            </a:endParaRPr>
          </a:p>
        </p:txBody>
      </p:sp>
      <p:sp>
        <p:nvSpPr>
          <p:cNvPr id="4100" name="Espace réservé du numéro de diapositive 3">
            <a:extLst>
              <a:ext uri="{FF2B5EF4-FFF2-40B4-BE49-F238E27FC236}">
                <a16:creationId xmlns:a16="http://schemas.microsoft.com/office/drawing/2014/main" id="{BC7A1CEB-E2C4-391C-BD74-E84B1A2CA840}"/>
              </a:ext>
            </a:extLst>
          </p:cNvPr>
          <p:cNvSpPr>
            <a:spLocks noGrp="1"/>
          </p:cNvSpPr>
          <p:nvPr>
            <p:ph type="sldNum" sz="quarter" idx="5"/>
          </p:nvPr>
        </p:nvSpPr>
        <p:spPr>
          <a:noFill/>
        </p:spPr>
        <p:txBody>
          <a:bodyPr/>
          <a:lstStyle>
            <a:lvl1pPr defTabSz="9906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906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90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90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90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03B2D9F-2E70-4AD7-9169-C992A7505D3B}" type="slidenum">
              <a:rPr lang="fr-FR" altLang="fr-FR" sz="1300">
                <a:latin typeface="Times New Roman" panose="02020603050405020304" pitchFamily="18" charset="0"/>
              </a:rPr>
              <a:pPr>
                <a:spcBef>
                  <a:spcPct val="0"/>
                </a:spcBef>
              </a:pPr>
              <a:t>1</a:t>
            </a:fld>
            <a:endParaRPr lang="fr-FR" altLang="fr-FR" sz="13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7266505-5FDA-A062-D681-37E2509DDA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30640801-9DFD-2CF4-8CCC-A729A204FAEC}"/>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1EE734F6-8ED7-E957-9E63-DFAA398BEAA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a:extLst>
              <a:ext uri="{FF2B5EF4-FFF2-40B4-BE49-F238E27FC236}">
                <a16:creationId xmlns:a16="http://schemas.microsoft.com/office/drawing/2014/main" id="{90ECC686-1BBC-2FEC-E5D4-94776593443E}"/>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5490B9CA-C9DB-FF24-4C0C-6E853743AA0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Rectangle 3">
            <a:extLst>
              <a:ext uri="{FF2B5EF4-FFF2-40B4-BE49-F238E27FC236}">
                <a16:creationId xmlns:a16="http://schemas.microsoft.com/office/drawing/2014/main" id="{B7A962CA-D298-4C86-420A-98F0959551D6}"/>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48D8BC1-7B31-255E-159E-4F5E6CBDCF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FE319C99-ADD1-4380-29A6-68868939561A}"/>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B8AD1A7-4980-621B-3509-5E51024550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B25D1C7E-1E94-FBB3-889D-2A61E0350301}"/>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76279FB-33B5-CE04-DA46-AB8452520E9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EDB41572-838C-50C0-4730-B1E955278758}"/>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086F172-C041-010E-64E1-B5D23C5F45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50642AD5-2ECB-1CD4-5AED-A364A6AF640F}"/>
              </a:ext>
            </a:extLst>
          </p:cNvPr>
          <p:cNvSpPr>
            <a:spLocks noGrp="1"/>
          </p:cNvSpPr>
          <p:nvPr>
            <p:ph type="body" idx="1"/>
          </p:nvPr>
        </p:nvSpPr>
        <p:spPr>
          <a:noFill/>
        </p:spPr>
        <p:txBody>
          <a:bodyPr/>
          <a:lstStyle/>
          <a:p>
            <a:pPr eaLnBrk="1" hangingPunct="1">
              <a:spcBef>
                <a:spcPct val="0"/>
              </a:spcBef>
            </a:pPr>
            <a:r>
              <a:rPr lang="fr-FR" altLang="fr-FR">
                <a:latin typeface="Times New Roman" panose="02020603050405020304" pitchFamily="18" charset="0"/>
              </a:rPr>
              <a:t>Citer éventuellement l’étude de Marc Barrault et Sylvie Masse parue dans les cahiers de biothérapie: Robinia versus traitement classique: efficacité chez les femmes enceintes </a:t>
            </a:r>
          </a:p>
          <a:p>
            <a:pPr eaLnBrk="1" hangingPunct="1">
              <a:spcBef>
                <a:spcPct val="0"/>
              </a:spcBef>
            </a:pPr>
            <a:r>
              <a:rPr lang="fr-FR" altLang="fr-FR">
                <a:latin typeface="Times New Roman" panose="02020603050405020304" pitchFamily="18" charset="0"/>
              </a:rPr>
              <a:t>N°240, mars 2014: la femme éternelle - P53</a:t>
            </a:r>
          </a:p>
          <a:p>
            <a:pPr eaLnBrk="1" hangingPunct="1">
              <a:spcBef>
                <a:spcPct val="0"/>
              </a:spcBef>
            </a:pPr>
            <a:r>
              <a:rPr lang="fr-FR" altLang="fr-FR">
                <a:latin typeface="Times New Roman" panose="02020603050405020304" pitchFamily="18" charset="0"/>
              </a:rPr>
              <a:t>Analyse comparative  42 traitements par tt anti-acide classique, 81 Robinia 5 CH</a:t>
            </a:r>
          </a:p>
          <a:p>
            <a:pPr eaLnBrk="1" hangingPunct="1">
              <a:spcBef>
                <a:spcPct val="0"/>
              </a:spcBef>
            </a:pPr>
            <a:r>
              <a:rPr lang="fr-FR" altLang="fr-FR">
                <a:latin typeface="Times New Roman" panose="02020603050405020304" pitchFamily="18" charset="0"/>
              </a:rPr>
              <a:t>Objectif: évaluation du pyrosis </a:t>
            </a:r>
          </a:p>
          <a:p>
            <a:pPr eaLnBrk="1" hangingPunct="1">
              <a:spcBef>
                <a:spcPct val="0"/>
              </a:spcBef>
            </a:pPr>
            <a:r>
              <a:rPr lang="fr-FR" altLang="fr-FR">
                <a:latin typeface="Times New Roman" panose="02020603050405020304" pitchFamily="18" charset="0"/>
              </a:rPr>
              <a:t>69% des patientes traitées par TT anti-acide ont vu une amélioration, versus 86% pour les patientes traitées par Robinia 5 CH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02D35FD-1D12-7000-84DA-C5FEC832FE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51779711-9597-FD69-46FE-DA281F60A37F}"/>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BA14360-D894-2655-2960-EE08956678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FEE40AB4-3CC7-49EF-18AA-49A6850AA8A2}"/>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7511B25-04B7-44AF-22AB-59D0C49915BB}"/>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6E9978B9-55B5-0212-7EC6-AAF2DABEC3FD}"/>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4D10AAC-624B-1355-3B1F-C53B2958581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E919EAD9-13E5-5994-43E3-E34660932C36}"/>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994FDCC-4665-E2A5-AD25-B1E03595310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BFD4EB5D-EA1A-FD7C-B711-71557120BDD2}"/>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E84D2A4-8671-86CE-F40A-51B7F2516C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a:extLst>
              <a:ext uri="{FF2B5EF4-FFF2-40B4-BE49-F238E27FC236}">
                <a16:creationId xmlns:a16="http://schemas.microsoft.com/office/drawing/2014/main" id="{982CF1C0-6009-6978-29AC-BA2D9982F5C4}"/>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C8CF54F-0CAD-6D82-580C-11850C64AD7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5C9BEC58-C621-E69A-2EE4-2E66958D0D87}"/>
              </a:ext>
            </a:extLst>
          </p:cNvPr>
          <p:cNvSpPr>
            <a:spLocks noGrp="1"/>
          </p:cNvSpPr>
          <p:nvPr>
            <p:ph type="body" idx="1"/>
          </p:nvPr>
        </p:nvSpPr>
        <p:spPr>
          <a:noFill/>
        </p:spPr>
        <p:txBody>
          <a:bodyPr/>
          <a:lstStyle/>
          <a:p>
            <a:pPr>
              <a:spcBef>
                <a:spcPct val="0"/>
              </a:spcBef>
            </a:pPr>
            <a:r>
              <a:rPr lang="fr-FR" altLang="fr-FR">
                <a:latin typeface="Times New Roman" panose="02020603050405020304" pitchFamily="18" charset="0"/>
              </a:rPr>
              <a:t>Demander à une sage-femme de faire l’ordonnance</a:t>
            </a:r>
          </a:p>
          <a:p>
            <a:pPr>
              <a:spcBef>
                <a:spcPct val="0"/>
              </a:spcBef>
            </a:pPr>
            <a:r>
              <a:rPr lang="fr-FR" altLang="fr-FR">
                <a:latin typeface="Times New Roman" panose="02020603050405020304" pitchFamily="18" charset="0"/>
              </a:rPr>
              <a:t>Choix du médicament - Choix des dilutions - Faire préciser quand prendre les médicaments dans la journée - </a:t>
            </a:r>
          </a:p>
          <a:p>
            <a:pPr>
              <a:spcBef>
                <a:spcPct val="0"/>
              </a:spcBef>
            </a:pPr>
            <a:r>
              <a:rPr lang="fr-FR" altLang="fr-FR">
                <a:latin typeface="Times New Roman" panose="02020603050405020304" pitchFamily="18" charset="0"/>
              </a:rPr>
              <a:t>Pas de solution unique…</a:t>
            </a:r>
          </a:p>
          <a:p>
            <a:pPr>
              <a:spcBef>
                <a:spcPct val="0"/>
              </a:spcBef>
            </a:pPr>
            <a:r>
              <a:rPr lang="fr-FR" altLang="fr-FR">
                <a:latin typeface="Times New Roman" panose="02020603050405020304" pitchFamily="18" charset="0"/>
              </a:rPr>
              <a:t>Aborder le traitement de terrain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B72CE54-514B-BE2C-C179-F75074761E0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D1547239-49F8-22D0-567B-09FD56EE0C30}"/>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A429BF1-C9F6-28E3-C77E-5C783438EDF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86B01A1A-05D6-CE81-07AD-1A659BA56CA8}"/>
              </a:ext>
            </a:extLst>
          </p:cNvPr>
          <p:cNvSpPr>
            <a:spLocks noGrp="1"/>
          </p:cNvSpPr>
          <p:nvPr>
            <p:ph type="body" idx="1"/>
          </p:nvPr>
        </p:nvSpPr>
        <p:spPr>
          <a:noFill/>
        </p:spPr>
        <p:txBody>
          <a:bodyPr/>
          <a:lstStyle/>
          <a:p>
            <a:r>
              <a:rPr lang="fr-FR" altLang="fr-FR">
                <a:latin typeface="Calibri" panose="020F0502020204030204" pitchFamily="34" charset="0"/>
              </a:rPr>
              <a:t>Sepia a été vu en J1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B2C0FA9-F658-975A-C03A-5D5B985ADE6A}"/>
              </a:ext>
            </a:extLst>
          </p:cNvPr>
          <p:cNvSpPr txBox="1">
            <a:spLocks noGrp="1" noChangeArrowheads="1"/>
          </p:cNvSpPr>
          <p:nvPr/>
        </p:nvSpPr>
        <p:spPr bwMode="auto">
          <a:xfrm>
            <a:off x="3852863" y="9432925"/>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9" tIns="45725" rIns="91449" bIns="45725"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4900" indent="-374777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0"/>
              </a:spcBef>
            </a:pPr>
            <a:fld id="{F4170818-A32E-4D68-BBCA-18E484DE728C}" type="slidenum">
              <a:rPr lang="fr-FR" altLang="fr-FR">
                <a:latin typeface="Times New Roman" panose="02020603050405020304" pitchFamily="18" charset="0"/>
              </a:rPr>
              <a:pPr algn="r">
                <a:spcBef>
                  <a:spcPct val="0"/>
                </a:spcBef>
              </a:pPr>
              <a:t>24</a:t>
            </a:fld>
            <a:endParaRPr lang="fr-FR" altLang="fr-FR">
              <a:latin typeface="Times New Roman" panose="02020603050405020304" pitchFamily="18" charset="0"/>
            </a:endParaRPr>
          </a:p>
        </p:txBody>
      </p:sp>
      <p:sp>
        <p:nvSpPr>
          <p:cNvPr id="50179" name="Rectangle 2">
            <a:extLst>
              <a:ext uri="{FF2B5EF4-FFF2-40B4-BE49-F238E27FC236}">
                <a16:creationId xmlns:a16="http://schemas.microsoft.com/office/drawing/2014/main" id="{993B5A8C-C79C-E1B7-D577-6A412B4CD3D8}"/>
              </a:ext>
            </a:extLst>
          </p:cNvPr>
          <p:cNvSpPr>
            <a:spLocks noChangeArrowheads="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C0A86812-5696-E6F8-6422-5E8879CD561A}"/>
              </a:ext>
            </a:extLst>
          </p:cNvPr>
          <p:cNvSpPr>
            <a:spLocks noGrp="1" noChangeArrowheads="1"/>
          </p:cNvSpPr>
          <p:nvPr>
            <p:ph type="body" idx="1"/>
          </p:nvPr>
        </p:nvSpPr>
        <p:spPr>
          <a:xfrm>
            <a:off x="906463" y="4716463"/>
            <a:ext cx="4986337" cy="4468812"/>
          </a:xfrm>
          <a:noFill/>
        </p:spPr>
        <p:txBody>
          <a:bodyPr lIns="91449" tIns="45725" rIns="91449" bIns="45725"/>
          <a:lstStyle/>
          <a:p>
            <a:endParaRPr lang="fr-FR" altLang="fr-FR">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98143D9-F535-FBB9-AF39-DC01A7A9F67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E909666D-026E-21DB-C72A-A49A9B024A19}"/>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86492EF-B3DA-FDBF-6C59-88CE0C9B875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0C9C7A06-B1D8-2CC6-20D7-A7E89833C2E2}"/>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3ECC5B0-779C-607A-3EEA-8F75EFF1B1E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14C6D172-72EA-B44E-D6A6-0351CF1FAEEA}"/>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0CDF1B0A-38B3-D459-1B7E-5C6154D35042}"/>
              </a:ext>
            </a:extLst>
          </p:cNvPr>
          <p:cNvSpPr>
            <a:spLocks noChangeArrowheads="1" noTextEdit="1"/>
          </p:cNvSpPr>
          <p:nvPr>
            <p:ph type="sldImg"/>
          </p:nvPr>
        </p:nvSpPr>
        <p:spPr bwMode="auto">
          <a:xfrm>
            <a:off x="914400" y="744538"/>
            <a:ext cx="4967288"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1B762BC-8CEA-5C98-A6CE-E6321A66BBA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8F0939F4-8C36-5484-9275-73B2C70A3134}"/>
              </a:ext>
            </a:extLst>
          </p:cNvPr>
          <p:cNvSpPr>
            <a:spLocks noGrp="1"/>
          </p:cNvSpPr>
          <p:nvPr>
            <p:ph type="body" idx="1"/>
          </p:nvPr>
        </p:nvSpPr>
        <p:spPr>
          <a:noFill/>
        </p:spPr>
        <p:txBody>
          <a:bodyPr/>
          <a:lstStyle/>
          <a:p>
            <a:pPr>
              <a:spcBef>
                <a:spcPct val="0"/>
              </a:spcBef>
            </a:pPr>
            <a:r>
              <a:rPr lang="fr-FR" altLang="fr-FR">
                <a:latin typeface="Times New Roman" panose="02020603050405020304" pitchFamily="18" charset="0"/>
              </a:rPr>
              <a:t>Le fait de traiter à la suite  les 2 mat med  Sepia et Nux vomica peut permettre de faire une comparaison entre les hémorroïdes Sepia ou Nux, la constipation Sepia ou Nux , le psychisme Sepia ou Nux</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288A8C7-60B5-8AC6-B9A0-0C9DC8278F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8E0C0254-1A11-91FD-B12B-5B1956603AAA}"/>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6CE9F54-2CF6-09CE-682B-D56C822547B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a:extLst>
              <a:ext uri="{FF2B5EF4-FFF2-40B4-BE49-F238E27FC236}">
                <a16:creationId xmlns:a16="http://schemas.microsoft.com/office/drawing/2014/main" id="{C911E089-A387-037F-1293-E1ADFECFED3B}"/>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5DA7BDE-A34D-8256-4857-8F00093DB50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E9BB87E3-B168-89D6-F9A6-FD4DC8E50C03}"/>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07B8873-0DD9-8245-41FF-F26ECADF888B}"/>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A6328164-1AC9-2E54-FC0E-9FC3870D21BB}"/>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35F53AA-DAFD-3258-74BA-79191D6B169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F03CC8B0-01B6-5C63-AFFE-800E3090C9B1}"/>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7CA3472-376A-3B9E-5BF3-15AA9033140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4EAF4590-BA7E-A48F-66C4-CE3C19F0DAF6}"/>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5E88066-2315-4E86-88BD-AC09D3DD60D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051B34EF-4727-65E4-3437-E21F118FC571}"/>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4C05FE2-8C43-59D8-50BC-CBC759797CE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CDB9875D-B0A4-89CD-1B09-1C419D6CC019}"/>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9917042-9359-64E7-BF51-A2CD2367271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a:extLst>
              <a:ext uri="{FF2B5EF4-FFF2-40B4-BE49-F238E27FC236}">
                <a16:creationId xmlns:a16="http://schemas.microsoft.com/office/drawing/2014/main" id="{4ACA63B6-2534-A5D2-9142-99BA303AB992}"/>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15585B4-D3E9-A18D-6AF3-2C3FCD38196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a:extLst>
              <a:ext uri="{FF2B5EF4-FFF2-40B4-BE49-F238E27FC236}">
                <a16:creationId xmlns:a16="http://schemas.microsoft.com/office/drawing/2014/main" id="{1AADAF25-7C86-4F61-2D64-7D4BC10C832F}"/>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6DC25E6-4BA7-FE65-92E1-8E97477F100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a:extLst>
              <a:ext uri="{FF2B5EF4-FFF2-40B4-BE49-F238E27FC236}">
                <a16:creationId xmlns:a16="http://schemas.microsoft.com/office/drawing/2014/main" id="{5B88203C-1473-A010-2082-399D189935E4}"/>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72355BC-D8DF-90C1-157C-72824940796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a:extLst>
              <a:ext uri="{FF2B5EF4-FFF2-40B4-BE49-F238E27FC236}">
                <a16:creationId xmlns:a16="http://schemas.microsoft.com/office/drawing/2014/main" id="{47047FDD-F21D-A000-5705-0668DBDFFD02}"/>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444013B-29F0-EA8D-02C7-305A08E6152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6E2D44D4-439F-7DF9-77BB-1578A7E3FE42}"/>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8E06E5C-F30F-41B3-D39B-8DF5131D4B1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03A50BF7-5602-9646-F6D2-00AAA6F5E217}"/>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
        <p:nvSpPr>
          <p:cNvPr id="84996" name="Text Box 4">
            <a:extLst>
              <a:ext uri="{FF2B5EF4-FFF2-40B4-BE49-F238E27FC236}">
                <a16:creationId xmlns:a16="http://schemas.microsoft.com/office/drawing/2014/main" id="{EB8B1674-CE57-3EA8-1707-65BBC07064E2}"/>
              </a:ext>
            </a:extLst>
          </p:cNvPr>
          <p:cNvSpPr txBox="1">
            <a:spLocks noChangeArrowheads="1"/>
          </p:cNvSpPr>
          <p:nvPr/>
        </p:nvSpPr>
        <p:spPr bwMode="auto">
          <a:xfrm>
            <a:off x="987425" y="4964113"/>
            <a:ext cx="4824413"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pPr>
            <a:r>
              <a:rPr lang="fr-FR" altLang="fr-FR">
                <a:latin typeface="Times New Roman" panose="02020603050405020304" pitchFamily="18" charset="0"/>
              </a:rPr>
              <a:t>Pour l’instant, il s’agit seulement de faire  comprendre l’interrogatoire homéopathique</a:t>
            </a:r>
          </a:p>
          <a:p>
            <a:pPr eaLnBrk="1" hangingPunct="1">
              <a:spcBef>
                <a:spcPct val="50000"/>
              </a:spcBef>
            </a:pPr>
            <a:endParaRPr lang="fr-FR" altLang="fr-FR">
              <a:latin typeface="Times New Roman" panose="02020603050405020304" pitchFamily="18" charset="0"/>
            </a:endParaRPr>
          </a:p>
          <a:p>
            <a:pPr eaLnBrk="1" hangingPunct="1">
              <a:spcBef>
                <a:spcPct val="50000"/>
              </a:spcBef>
            </a:pPr>
            <a:r>
              <a:rPr lang="fr-FR" altLang="fr-FR">
                <a:latin typeface="Times New Roman" panose="02020603050405020304" pitchFamily="18" charset="0"/>
              </a:rPr>
              <a:t>Faire préciser voyage en train pour quoi : contrariétés familiales ?</a:t>
            </a:r>
          </a:p>
          <a:p>
            <a:pPr eaLnBrk="1" hangingPunct="1">
              <a:spcBef>
                <a:spcPct val="50000"/>
              </a:spcBef>
            </a:pPr>
            <a:r>
              <a:rPr lang="fr-FR" altLang="fr-FR">
                <a:latin typeface="Times New Roman" panose="02020603050405020304" pitchFamily="18" charset="0"/>
              </a:rPr>
              <a:t>Terrain: tendance aux douleurs de dos?  Comportement ? (femme nerveuse? )  Constitution? (phosphorique ?) </a:t>
            </a:r>
          </a:p>
          <a:p>
            <a:pPr eaLnBrk="1" hangingPunct="1">
              <a:spcBef>
                <a:spcPct val="50000"/>
              </a:spcBef>
            </a:pPr>
            <a:endParaRPr lang="fr-FR" altLang="fr-FR">
              <a:latin typeface="Times New Roman" panose="02020603050405020304" pitchFamily="18" charset="0"/>
            </a:endParaRPr>
          </a:p>
          <a:p>
            <a:pPr eaLnBrk="1" hangingPunct="1">
              <a:spcBef>
                <a:spcPct val="50000"/>
              </a:spcBef>
            </a:pPr>
            <a:r>
              <a:rPr lang="fr-FR" altLang="fr-FR">
                <a:latin typeface="Times New Roman" panose="02020603050405020304" pitchFamily="18" charset="0"/>
              </a:rPr>
              <a:t>La suite du cas clinique sera vue après que les médicaments aient été énoncés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4213B34-5045-0472-8C42-CB39D8E33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8D66C305-4FD5-84A5-EF6E-DD4C8103908D}"/>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D341849-E683-62CC-7C9A-0B5FBA1FFA9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8FEA533B-7813-2ADA-0062-D47AEE8A9840}"/>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E7499AE-6760-56CC-E434-F93177F3DBCB}"/>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52EC106E-2C9F-DE0B-573C-0BD18B550652}"/>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209809A4-6B9A-7F9F-7D50-C03C0838411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a:extLst>
              <a:ext uri="{FF2B5EF4-FFF2-40B4-BE49-F238E27FC236}">
                <a16:creationId xmlns:a16="http://schemas.microsoft.com/office/drawing/2014/main" id="{3F04B484-A1CF-656B-E74D-D2AA94FD5839}"/>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347F391B-C52D-BCB2-95AD-EB7D11A586A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a:extLst>
              <a:ext uri="{FF2B5EF4-FFF2-40B4-BE49-F238E27FC236}">
                <a16:creationId xmlns:a16="http://schemas.microsoft.com/office/drawing/2014/main" id="{684F9618-AB7E-DCB9-7B44-9B7EBAB23D6C}"/>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B2590F3-A5EF-04EC-79C8-28257B8EA1D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a:extLst>
              <a:ext uri="{FF2B5EF4-FFF2-40B4-BE49-F238E27FC236}">
                <a16:creationId xmlns:a16="http://schemas.microsoft.com/office/drawing/2014/main" id="{75665D9B-A50A-1B28-DBAA-ACE0E894FF98}"/>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8EF18E5E-7C42-5316-584E-E2268E7B707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a:extLst>
              <a:ext uri="{FF2B5EF4-FFF2-40B4-BE49-F238E27FC236}">
                <a16:creationId xmlns:a16="http://schemas.microsoft.com/office/drawing/2014/main" id="{34BC8B6A-E3C2-6A2A-06AA-6B9FE60685D8}"/>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
        <p:nvSpPr>
          <p:cNvPr id="99332" name="Text Box 4">
            <a:extLst>
              <a:ext uri="{FF2B5EF4-FFF2-40B4-BE49-F238E27FC236}">
                <a16:creationId xmlns:a16="http://schemas.microsoft.com/office/drawing/2014/main" id="{FCFF0731-2573-DDDE-B6D6-CA0EF1B97066}"/>
              </a:ext>
            </a:extLst>
          </p:cNvPr>
          <p:cNvSpPr txBox="1">
            <a:spLocks noChangeArrowheads="1"/>
          </p:cNvSpPr>
          <p:nvPr/>
        </p:nvSpPr>
        <p:spPr bwMode="auto">
          <a:xfrm>
            <a:off x="1023938" y="5397500"/>
            <a:ext cx="4824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pPr>
            <a:endParaRPr lang="fr-FR" altLang="fr-FR" sz="1800">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9B0B8D8D-FABA-6EAE-DF49-455C2FFEABA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a:extLst>
              <a:ext uri="{FF2B5EF4-FFF2-40B4-BE49-F238E27FC236}">
                <a16:creationId xmlns:a16="http://schemas.microsoft.com/office/drawing/2014/main" id="{0A925FF9-E022-C100-DB9A-377014F5074E}"/>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
        <p:nvSpPr>
          <p:cNvPr id="101380" name="Text Box 4">
            <a:extLst>
              <a:ext uri="{FF2B5EF4-FFF2-40B4-BE49-F238E27FC236}">
                <a16:creationId xmlns:a16="http://schemas.microsoft.com/office/drawing/2014/main" id="{45A4D342-5A42-D7AE-8AD6-4698C34F4A43}"/>
              </a:ext>
            </a:extLst>
          </p:cNvPr>
          <p:cNvSpPr txBox="1">
            <a:spLocks noChangeArrowheads="1"/>
          </p:cNvSpPr>
          <p:nvPr/>
        </p:nvSpPr>
        <p:spPr bwMode="auto">
          <a:xfrm>
            <a:off x="1023938" y="5397500"/>
            <a:ext cx="4824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pPr>
            <a:endParaRPr lang="fr-FR" altLang="fr-FR" sz="1800">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512DE3E-9B8A-628D-00CA-582A279A9F2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a:extLst>
              <a:ext uri="{FF2B5EF4-FFF2-40B4-BE49-F238E27FC236}">
                <a16:creationId xmlns:a16="http://schemas.microsoft.com/office/drawing/2014/main" id="{F57F0E01-9F2C-1848-8C74-8A91BDFA1277}"/>
              </a:ext>
            </a:extLst>
          </p:cNvPr>
          <p:cNvSpPr>
            <a:spLocks noGrp="1"/>
          </p:cNvSpPr>
          <p:nvPr>
            <p:ph type="body" idx="1"/>
          </p:nvPr>
        </p:nvSpPr>
        <p:spPr>
          <a:noFill/>
        </p:spPr>
        <p:txBody>
          <a:bodyPr/>
          <a:lstStyle/>
          <a:p>
            <a:r>
              <a:rPr lang="fr-FR" altLang="fr-FR">
                <a:latin typeface="Calibri" panose="020F0502020204030204" pitchFamily="34" charset="0"/>
              </a:rPr>
              <a:t>Demander à une sage-femme de faire l’ordonnance</a:t>
            </a:r>
          </a:p>
          <a:p>
            <a:r>
              <a:rPr lang="fr-FR" altLang="fr-FR">
                <a:latin typeface="Calibri" panose="020F0502020204030204" pitchFamily="34" charset="0"/>
              </a:rPr>
              <a:t>Choix du médicament - Choix des dilutions - Faire préciser quand prendre les médicaments dans la journée - Pas de solution unique…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5118AE8-12C1-221B-ADCA-9377CA7AC04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FA499F3B-D42E-B044-7D74-725E10493754}"/>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F4477E4-6027-0024-4BEC-99977D95BEA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a:extLst>
              <a:ext uri="{FF2B5EF4-FFF2-40B4-BE49-F238E27FC236}">
                <a16:creationId xmlns:a16="http://schemas.microsoft.com/office/drawing/2014/main" id="{755DAFFA-FF7F-DBA9-6033-87B9495C56BA}"/>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DE58D2D4-D1FD-AA6B-85F0-886304195DB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a:extLst>
              <a:ext uri="{FF2B5EF4-FFF2-40B4-BE49-F238E27FC236}">
                <a16:creationId xmlns:a16="http://schemas.microsoft.com/office/drawing/2014/main" id="{D94640F6-EE8C-C1F2-C4A7-472B30AE877A}"/>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F64B6D7-DC94-9683-62D5-10CF7AB257F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a:extLst>
              <a:ext uri="{FF2B5EF4-FFF2-40B4-BE49-F238E27FC236}">
                <a16:creationId xmlns:a16="http://schemas.microsoft.com/office/drawing/2014/main" id="{B9D9D5EF-04F4-AAC3-0597-064EEF52BCDD}"/>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3C20EC1-97FB-D775-26D3-670D7198DA8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a:extLst>
              <a:ext uri="{FF2B5EF4-FFF2-40B4-BE49-F238E27FC236}">
                <a16:creationId xmlns:a16="http://schemas.microsoft.com/office/drawing/2014/main" id="{D77F6844-0162-CE3B-2833-B8A43C9FE1E7}"/>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2B200CF3-1623-FB7E-EBD1-8D13A99CD3F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a:extLst>
              <a:ext uri="{FF2B5EF4-FFF2-40B4-BE49-F238E27FC236}">
                <a16:creationId xmlns:a16="http://schemas.microsoft.com/office/drawing/2014/main" id="{729CDBA6-853B-62B7-04F3-EC968AB34E14}"/>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F5539DE9-6B13-59F4-5688-CAEEAEC90B0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a:extLst>
              <a:ext uri="{FF2B5EF4-FFF2-40B4-BE49-F238E27FC236}">
                <a16:creationId xmlns:a16="http://schemas.microsoft.com/office/drawing/2014/main" id="{FD89536C-9F82-BC1D-5AB0-C5822C8B630D}"/>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5BC94966-6682-BF8C-6C30-9146CF30D97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a:extLst>
              <a:ext uri="{FF2B5EF4-FFF2-40B4-BE49-F238E27FC236}">
                <a16:creationId xmlns:a16="http://schemas.microsoft.com/office/drawing/2014/main" id="{356B89AD-FBCD-8FA5-CB35-FDC365F973F8}"/>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0A2AFA02-835A-9518-EDB1-EFD7FDD87ED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a:extLst>
              <a:ext uri="{FF2B5EF4-FFF2-40B4-BE49-F238E27FC236}">
                <a16:creationId xmlns:a16="http://schemas.microsoft.com/office/drawing/2014/main" id="{AB248000-23F3-AA8A-D50D-EE59254BC191}"/>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6062E45-245C-49F7-3352-06F33EED885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a:extLst>
              <a:ext uri="{FF2B5EF4-FFF2-40B4-BE49-F238E27FC236}">
                <a16:creationId xmlns:a16="http://schemas.microsoft.com/office/drawing/2014/main" id="{ABB7CA73-8033-C03E-E1E0-3E73D406C980}"/>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EFC249BC-E012-1D8B-54F0-41F434449C7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a:extLst>
              <a:ext uri="{FF2B5EF4-FFF2-40B4-BE49-F238E27FC236}">
                <a16:creationId xmlns:a16="http://schemas.microsoft.com/office/drawing/2014/main" id="{6CD5BB19-7FA7-5095-C9D8-19443E55DAC8}"/>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AD0AF50-9967-50EF-D0FF-AB96E2B2E4A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B08A9FD1-37BB-C04C-F36E-E266D21ACBE1}"/>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F098943C-55FD-110A-C9F2-D196D931246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a:extLst>
              <a:ext uri="{FF2B5EF4-FFF2-40B4-BE49-F238E27FC236}">
                <a16:creationId xmlns:a16="http://schemas.microsoft.com/office/drawing/2014/main" id="{FE47DC30-17CD-C956-3A95-6A06531AA66A}"/>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AA57C3F7-B34F-52CB-7FA1-A413A0F20F6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a:extLst>
              <a:ext uri="{FF2B5EF4-FFF2-40B4-BE49-F238E27FC236}">
                <a16:creationId xmlns:a16="http://schemas.microsoft.com/office/drawing/2014/main" id="{F87C0C28-2889-A075-DFA8-F15AFFDE7707}"/>
              </a:ext>
            </a:extLst>
          </p:cNvPr>
          <p:cNvSpPr>
            <a:spLocks noGrp="1"/>
          </p:cNvSpPr>
          <p:nvPr>
            <p:ph type="body" idx="1"/>
          </p:nvPr>
        </p:nvSpPr>
        <p:spPr>
          <a:noFill/>
        </p:spPr>
        <p:txBody>
          <a:bodyPr/>
          <a:lstStyle/>
          <a:p>
            <a:r>
              <a:rPr lang="fr-FR" altLang="fr-FR">
                <a:latin typeface="Calibri" panose="020F0502020204030204" pitchFamily="34" charset="0"/>
              </a:rPr>
              <a:t>Demander à une sage-femme de faire l’ordonnance -Choix du médicament</a:t>
            </a:r>
          </a:p>
          <a:p>
            <a:r>
              <a:rPr lang="fr-FR" altLang="fr-FR">
                <a:latin typeface="Calibri" panose="020F0502020204030204" pitchFamily="34" charset="0"/>
              </a:rPr>
              <a:t>Choix des dilutions - Pas de solution unique…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AEBE6BB-B9C4-0C55-41F7-7DE8FC90F44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a:extLst>
              <a:ext uri="{FF2B5EF4-FFF2-40B4-BE49-F238E27FC236}">
                <a16:creationId xmlns:a16="http://schemas.microsoft.com/office/drawing/2014/main" id="{1B8B13AD-0432-FD6B-B459-82F64D75196A}"/>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800D9E21-DD01-70B3-237A-09227CF304E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a:extLst>
              <a:ext uri="{FF2B5EF4-FFF2-40B4-BE49-F238E27FC236}">
                <a16:creationId xmlns:a16="http://schemas.microsoft.com/office/drawing/2014/main" id="{B12C789E-59DE-FD73-BB2B-8D66D93AC543}"/>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F23DFAB3-CCB6-3564-A48E-E0A5BDA8C2C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a:extLst>
              <a:ext uri="{FF2B5EF4-FFF2-40B4-BE49-F238E27FC236}">
                <a16:creationId xmlns:a16="http://schemas.microsoft.com/office/drawing/2014/main" id="{2592ACFD-68DA-131A-60FA-C00773B2BF54}"/>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19A9467F-B16E-7EA8-664D-88D9200E6C6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a:extLst>
              <a:ext uri="{FF2B5EF4-FFF2-40B4-BE49-F238E27FC236}">
                <a16:creationId xmlns:a16="http://schemas.microsoft.com/office/drawing/2014/main" id="{E9BA80DF-1062-DEEE-5F7E-6461D72286DB}"/>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5AA7339F-ABB8-83C4-21B6-E0DDCBB282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a:extLst>
              <a:ext uri="{FF2B5EF4-FFF2-40B4-BE49-F238E27FC236}">
                <a16:creationId xmlns:a16="http://schemas.microsoft.com/office/drawing/2014/main" id="{8647994F-1E26-6408-5C24-7C15799C03E0}"/>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1C0F1753-FA7C-D42D-F355-563505E731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a:extLst>
              <a:ext uri="{FF2B5EF4-FFF2-40B4-BE49-F238E27FC236}">
                <a16:creationId xmlns:a16="http://schemas.microsoft.com/office/drawing/2014/main" id="{552938FB-B454-7967-F111-DB2C41D9335A}"/>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39685775-B39B-EF1E-2B29-EF004752AF7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a:extLst>
              <a:ext uri="{FF2B5EF4-FFF2-40B4-BE49-F238E27FC236}">
                <a16:creationId xmlns:a16="http://schemas.microsoft.com/office/drawing/2014/main" id="{AA6EE28E-ADF2-F1D9-BDAB-A2A0DAA4A842}"/>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9355AE37-FF23-6EAC-8BA2-37FDD97355E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a:extLst>
              <a:ext uri="{FF2B5EF4-FFF2-40B4-BE49-F238E27FC236}">
                <a16:creationId xmlns:a16="http://schemas.microsoft.com/office/drawing/2014/main" id="{1AE0F3D6-D927-95E8-201C-45D293C52BDE}"/>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9D4FCC1-EDF8-014E-BE53-3EFCB194CB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0E1E292C-8282-66E8-FD6E-C44296F075DE}"/>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811B5B4B-C2CE-1AA4-C533-D552160F4AE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a:extLst>
              <a:ext uri="{FF2B5EF4-FFF2-40B4-BE49-F238E27FC236}">
                <a16:creationId xmlns:a16="http://schemas.microsoft.com/office/drawing/2014/main" id="{5085E299-49C9-E3A3-D219-E1DB751C76BD}"/>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FED2208E-4F08-0D06-2032-8C46FBA50C9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a:extLst>
              <a:ext uri="{FF2B5EF4-FFF2-40B4-BE49-F238E27FC236}">
                <a16:creationId xmlns:a16="http://schemas.microsoft.com/office/drawing/2014/main" id="{5E0C600A-6D63-9653-1F12-0206E837AC7C}"/>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33208CD9-D3DF-4A58-370D-8DD2F878DC7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a:extLst>
              <a:ext uri="{FF2B5EF4-FFF2-40B4-BE49-F238E27FC236}">
                <a16:creationId xmlns:a16="http://schemas.microsoft.com/office/drawing/2014/main" id="{6E132544-997C-3DA0-9F22-90EE1D0B29BE}"/>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8D74AA77-E786-82A4-72ED-05522E01E41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a:extLst>
              <a:ext uri="{FF2B5EF4-FFF2-40B4-BE49-F238E27FC236}">
                <a16:creationId xmlns:a16="http://schemas.microsoft.com/office/drawing/2014/main" id="{FA54AB05-D26E-CD81-1190-C50C09DEC65E}"/>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DB4FE5D3-7CCF-709B-A839-47818B50AB4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a:extLst>
              <a:ext uri="{FF2B5EF4-FFF2-40B4-BE49-F238E27FC236}">
                <a16:creationId xmlns:a16="http://schemas.microsoft.com/office/drawing/2014/main" id="{2F266CEB-DADD-40EC-BFDD-064902806734}"/>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37822537-A62C-AB28-E424-9B973FB4242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a:extLst>
              <a:ext uri="{FF2B5EF4-FFF2-40B4-BE49-F238E27FC236}">
                <a16:creationId xmlns:a16="http://schemas.microsoft.com/office/drawing/2014/main" id="{53B043F9-19A8-C7B4-1E89-3A490D613AAD}"/>
              </a:ext>
            </a:extLst>
          </p:cNvPr>
          <p:cNvSpPr>
            <a:spLocks noGrp="1"/>
          </p:cNvSpPr>
          <p:nvPr>
            <p:ph type="body" idx="1"/>
          </p:nvPr>
        </p:nvSpPr>
        <p:spPr>
          <a:noFill/>
        </p:spPr>
        <p:txBody>
          <a:bodyPr/>
          <a:lstStyle/>
          <a:p>
            <a:r>
              <a:rPr lang="fr-FR" altLang="fr-FR">
                <a:latin typeface="Calibri" panose="020F0502020204030204" pitchFamily="34" charset="0"/>
              </a:rPr>
              <a:t>L’idée de traiter consécutivement  la matière médicale de Gelsemium et Ignatia est de pouvoir comparer ces deux grands médicaments</a:t>
            </a:r>
          </a:p>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Text Box 2">
            <a:extLst>
              <a:ext uri="{FF2B5EF4-FFF2-40B4-BE49-F238E27FC236}">
                <a16:creationId xmlns:a16="http://schemas.microsoft.com/office/drawing/2014/main" id="{EA24611A-0FC6-1EB9-76D3-6DB12F6F75F6}"/>
              </a:ext>
            </a:extLst>
          </p:cNvPr>
          <p:cNvSpPr>
            <a:spLocks noChangeArrowheads="1" noTextEdit="1"/>
          </p:cNvSpPr>
          <p:nvPr>
            <p:ph type="sldImg"/>
          </p:nvPr>
        </p:nvSpPr>
        <p:spPr bwMode="auto">
          <a:xfrm>
            <a:off x="914400" y="744538"/>
            <a:ext cx="4967288"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Text Box 3">
            <a:extLst>
              <a:ext uri="{FF2B5EF4-FFF2-40B4-BE49-F238E27FC236}">
                <a16:creationId xmlns:a16="http://schemas.microsoft.com/office/drawing/2014/main" id="{1EECB0B0-D9F0-3230-4E7F-30CFE82C2E90}"/>
              </a:ext>
            </a:extLst>
          </p:cNvPr>
          <p:cNvSpPr>
            <a:spLocks noChangeArrowheads="1"/>
          </p:cNvSpPr>
          <p:nvPr>
            <p:ph type="body" idx="1"/>
          </p:nvPr>
        </p:nvSpPr>
        <p:spPr>
          <a:xfrm>
            <a:off x="679450" y="6811963"/>
            <a:ext cx="2006600" cy="276225"/>
          </a:xfrm>
          <a:noFill/>
        </p:spPr>
        <p:txBody>
          <a:bodyPr wrap="none" lIns="92158" tIns="46079" rIns="92158" bIns="46079" anchor="ctr"/>
          <a:lstStyle/>
          <a:p>
            <a:pPr eaLnBrk="1" hangingPunct="1"/>
            <a:endParaRPr lang="fr-FR" altLang="fr-FR">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618F059C-CBC5-6568-330F-08D004E54F5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a:extLst>
              <a:ext uri="{FF2B5EF4-FFF2-40B4-BE49-F238E27FC236}">
                <a16:creationId xmlns:a16="http://schemas.microsoft.com/office/drawing/2014/main" id="{DEC2EF67-C893-969D-7194-2A5A5A5A4065}"/>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C2DD74AC-E769-C997-EBB3-5DFCACF87A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a:extLst>
              <a:ext uri="{FF2B5EF4-FFF2-40B4-BE49-F238E27FC236}">
                <a16:creationId xmlns:a16="http://schemas.microsoft.com/office/drawing/2014/main" id="{5DE054E9-760B-F837-40ED-30EDC2A4B805}"/>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DB3F1097-4F02-6C9D-7B0B-3307F5AB8B4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a:extLst>
              <a:ext uri="{FF2B5EF4-FFF2-40B4-BE49-F238E27FC236}">
                <a16:creationId xmlns:a16="http://schemas.microsoft.com/office/drawing/2014/main" id="{68B68788-E982-D0A1-F8AE-B7F875479B5F}"/>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7B485EA-28BE-0DC3-0365-2A5A260CFD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EC7C86AC-2DD9-07C1-33AF-772736E0F601}"/>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6C7D0B2F-A8F8-89A6-9AAE-4D29EF7079C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a:extLst>
              <a:ext uri="{FF2B5EF4-FFF2-40B4-BE49-F238E27FC236}">
                <a16:creationId xmlns:a16="http://schemas.microsoft.com/office/drawing/2014/main" id="{E8B0516C-4A38-0616-9AD9-B6A29537F3DA}"/>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7F87F7B3-91AF-AA89-A747-D0F8C3A033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a:extLst>
              <a:ext uri="{FF2B5EF4-FFF2-40B4-BE49-F238E27FC236}">
                <a16:creationId xmlns:a16="http://schemas.microsoft.com/office/drawing/2014/main" id="{CAC43314-8F63-9D98-F9C7-F403C2E57F3F}"/>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AF944A37-043F-88A9-398B-61734583C3C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a:extLst>
              <a:ext uri="{FF2B5EF4-FFF2-40B4-BE49-F238E27FC236}">
                <a16:creationId xmlns:a16="http://schemas.microsoft.com/office/drawing/2014/main" id="{27735917-BB51-F0CB-8F6E-245876241291}"/>
              </a:ext>
            </a:extLst>
          </p:cNvPr>
          <p:cNvSpPr>
            <a:spLocks noGrp="1"/>
          </p:cNvSpPr>
          <p:nvPr>
            <p:ph type="body" idx="1"/>
          </p:nvPr>
        </p:nvSpPr>
        <p:spPr>
          <a:noFill/>
        </p:spPr>
        <p:txBody>
          <a:bodyPr/>
          <a:lstStyle/>
          <a:p>
            <a:r>
              <a:rPr lang="fr-FR" altLang="fr-FR">
                <a:latin typeface="Calibri" panose="020F0502020204030204" pitchFamily="34" charset="0"/>
              </a:rPr>
              <a:t>Il s’agit du même cas clinique que dans la périnat 1</a:t>
            </a:r>
          </a:p>
          <a:p>
            <a:r>
              <a:rPr lang="fr-FR" altLang="fr-FR">
                <a:latin typeface="Calibri" panose="020F0502020204030204" pitchFamily="34" charset="0"/>
              </a:rPr>
              <a:t>Les étudiantes doivent maintenant être capables de proposer la suite:</a:t>
            </a:r>
          </a:p>
          <a:p>
            <a:r>
              <a:rPr lang="fr-FR" altLang="fr-FR">
                <a:latin typeface="Calibri" panose="020F0502020204030204" pitchFamily="34" charset="0"/>
              </a:rPr>
              <a:t>Ce que le patient a </a:t>
            </a:r>
          </a:p>
          <a:p>
            <a:r>
              <a:rPr lang="fr-FR" altLang="fr-FR">
                <a:latin typeface="Calibri" panose="020F0502020204030204" pitchFamily="34" charset="0"/>
              </a:rPr>
              <a:t>Ce que le patient est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87993EA2-0449-6673-F5B2-3D86D16DAC7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a:extLst>
              <a:ext uri="{FF2B5EF4-FFF2-40B4-BE49-F238E27FC236}">
                <a16:creationId xmlns:a16="http://schemas.microsoft.com/office/drawing/2014/main" id="{033239ED-5C2C-C71E-3FA3-1ACAB84754F0}"/>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80590755-7973-FD2A-20EC-7D6DF580A5B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a:extLst>
              <a:ext uri="{FF2B5EF4-FFF2-40B4-BE49-F238E27FC236}">
                <a16:creationId xmlns:a16="http://schemas.microsoft.com/office/drawing/2014/main" id="{BBF5EEBB-8B97-BC20-2B26-A8D40C848636}"/>
              </a:ext>
            </a:extLst>
          </p:cNvPr>
          <p:cNvSpPr>
            <a:spLocks noGrp="1"/>
          </p:cNvSpPr>
          <p:nvPr>
            <p:ph type="body" idx="1"/>
          </p:nvPr>
        </p:nvSpPr>
        <p:spPr>
          <a:noFill/>
        </p:spPr>
        <p:txBody>
          <a:bodyPr/>
          <a:lstStyle/>
          <a:p>
            <a:r>
              <a:rPr lang="fr-FR" altLang="fr-FR">
                <a:latin typeface="Calibri" panose="020F0502020204030204" pitchFamily="34" charset="0"/>
              </a:rPr>
              <a:t>Insister sur l’importance de l’interrogatoire qui différencie la prise en charge homéopathique de la prise en charge classique d’une menace d’accouchement prématuré</a:t>
            </a:r>
          </a:p>
          <a:p>
            <a:r>
              <a:rPr lang="fr-FR" altLang="fr-FR">
                <a:latin typeface="Calibri" panose="020F0502020204030204" pitchFamily="34" charset="0"/>
              </a:rPr>
              <a:t>« Ce que le patient est » est au moins aussi important que « ce que le patient a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15D63B97-3D32-256A-0B99-ECC55E4795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a:extLst>
              <a:ext uri="{FF2B5EF4-FFF2-40B4-BE49-F238E27FC236}">
                <a16:creationId xmlns:a16="http://schemas.microsoft.com/office/drawing/2014/main" id="{A38312EA-CA5C-B506-41F7-8C9D6420AC23}"/>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C1B6CAB0-CF87-0D48-9698-F5C6D8B407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a:extLst>
              <a:ext uri="{FF2B5EF4-FFF2-40B4-BE49-F238E27FC236}">
                <a16:creationId xmlns:a16="http://schemas.microsoft.com/office/drawing/2014/main" id="{3E3B6179-8D12-4C85-92AF-FBE4771F68E0}"/>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E8805983-F000-4FCC-D6B8-7E9C47405F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a:extLst>
              <a:ext uri="{FF2B5EF4-FFF2-40B4-BE49-F238E27FC236}">
                <a16:creationId xmlns:a16="http://schemas.microsoft.com/office/drawing/2014/main" id="{7D1D6D5F-F53E-F433-4EFA-597986EBFF58}"/>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E9A66C01-ADCD-4159-F8BE-EE6145EDE82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a:extLst>
              <a:ext uri="{FF2B5EF4-FFF2-40B4-BE49-F238E27FC236}">
                <a16:creationId xmlns:a16="http://schemas.microsoft.com/office/drawing/2014/main" id="{E6524F5E-77A4-1C3D-195A-7CD67C4D2539}"/>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5AB0C43A-FB69-1946-0437-9C2898EDA0A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a:extLst>
              <a:ext uri="{FF2B5EF4-FFF2-40B4-BE49-F238E27FC236}">
                <a16:creationId xmlns:a16="http://schemas.microsoft.com/office/drawing/2014/main" id="{B86D4EBB-F937-88E2-6158-2622D531D78E}"/>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5335FEF-013F-EF68-D11C-285081ED0D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CF4FB0FC-7D0F-1A98-BFF0-F1024CBF6DB4}"/>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3C96BCC9-2695-94A6-B69A-D38C4DDE564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a:extLst>
              <a:ext uri="{FF2B5EF4-FFF2-40B4-BE49-F238E27FC236}">
                <a16:creationId xmlns:a16="http://schemas.microsoft.com/office/drawing/2014/main" id="{2B2FC8B7-0880-2C4E-7E4C-6A06DC7C2F21}"/>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F320B309-8AF6-A60E-C5EF-602DCC9438A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a:extLst>
              <a:ext uri="{FF2B5EF4-FFF2-40B4-BE49-F238E27FC236}">
                <a16:creationId xmlns:a16="http://schemas.microsoft.com/office/drawing/2014/main" id="{F45CE346-D869-860D-04EC-1A2E49F432E8}"/>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B93307AE-932F-EE66-BC55-F30442E0B87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a:extLst>
              <a:ext uri="{FF2B5EF4-FFF2-40B4-BE49-F238E27FC236}">
                <a16:creationId xmlns:a16="http://schemas.microsoft.com/office/drawing/2014/main" id="{769E8723-87F2-6FC2-DA0B-23560ACA3150}"/>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66BC80A1-05DB-664A-B956-E9664FEB7DD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a:extLst>
              <a:ext uri="{FF2B5EF4-FFF2-40B4-BE49-F238E27FC236}">
                <a16:creationId xmlns:a16="http://schemas.microsoft.com/office/drawing/2014/main" id="{D274ABE1-4AC7-00A3-484A-2DAC5C797F99}"/>
              </a:ext>
            </a:extLst>
          </p:cNvPr>
          <p:cNvSpPr>
            <a:spLocks noGrp="1"/>
          </p:cNvSpPr>
          <p:nvPr>
            <p:ph type="body" idx="1"/>
          </p:nvPr>
        </p:nvSpPr>
        <p:spPr>
          <a:noFill/>
        </p:spPr>
        <p:txBody>
          <a:bodyPr/>
          <a:lstStyle/>
          <a:p>
            <a:r>
              <a:rPr lang="fr-FR" altLang="fr-FR">
                <a:latin typeface="Calibri" panose="020F0502020204030204" pitchFamily="34" charset="0"/>
              </a:rPr>
              <a:t>RCF = Rythme cardiaque fœtal</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AF4CA7D6-AC1E-3BB0-A8AC-B74DD5CBE44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a:extLst>
              <a:ext uri="{FF2B5EF4-FFF2-40B4-BE49-F238E27FC236}">
                <a16:creationId xmlns:a16="http://schemas.microsoft.com/office/drawing/2014/main" id="{92273549-5118-FC07-6CE3-807D188455D9}"/>
              </a:ext>
            </a:extLst>
          </p:cNvPr>
          <p:cNvSpPr>
            <a:spLocks noGrp="1"/>
          </p:cNvSpPr>
          <p:nvPr>
            <p:ph type="body" idx="1"/>
          </p:nvPr>
        </p:nvSpPr>
        <p:spPr>
          <a:noFill/>
        </p:spPr>
        <p:txBody>
          <a:bodyPr/>
          <a:lstStyle/>
          <a:p>
            <a:r>
              <a:rPr lang="fr-FR" altLang="fr-FR">
                <a:latin typeface="Calibri" panose="020F0502020204030204" pitchFamily="34" charset="0"/>
              </a:rPr>
              <a:t>Demander à une sage-femme de faire l’ordonnance</a:t>
            </a:r>
          </a:p>
          <a:p>
            <a:r>
              <a:rPr lang="fr-FR" altLang="fr-FR">
                <a:latin typeface="Calibri" panose="020F0502020204030204" pitchFamily="34" charset="0"/>
              </a:rPr>
              <a:t>Choix du médicament - Choix des dilutions - Faire préciser quand prendre les médicaments dans la journée</a:t>
            </a:r>
          </a:p>
          <a:p>
            <a:r>
              <a:rPr lang="fr-FR" altLang="fr-FR">
                <a:latin typeface="Calibri" panose="020F0502020204030204" pitchFamily="34" charset="0"/>
              </a:rPr>
              <a:t>Pas de solution unique…</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937BA57-2CC1-AA1D-1D17-8DA7002F366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a:extLst>
              <a:ext uri="{FF2B5EF4-FFF2-40B4-BE49-F238E27FC236}">
                <a16:creationId xmlns:a16="http://schemas.microsoft.com/office/drawing/2014/main" id="{CF477658-40A5-7FEC-F286-57E45BA56FD6}"/>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FE4940A7-BCB5-2E98-4EC5-3BBAD4B41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a:extLst>
              <a:ext uri="{FF2B5EF4-FFF2-40B4-BE49-F238E27FC236}">
                <a16:creationId xmlns:a16="http://schemas.microsoft.com/office/drawing/2014/main" id="{6F6942E4-B8F5-2F33-980F-5C0DA32E900D}"/>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F5E7CC07-C6A8-66D0-BC5F-8896E5E4AFA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a:extLst>
              <a:ext uri="{FF2B5EF4-FFF2-40B4-BE49-F238E27FC236}">
                <a16:creationId xmlns:a16="http://schemas.microsoft.com/office/drawing/2014/main" id="{DB1EF94A-4C08-3F1E-3471-13591E4B7983}"/>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48C7554B-C74D-E8D9-89D7-52BF0EAF13D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a:extLst>
              <a:ext uri="{FF2B5EF4-FFF2-40B4-BE49-F238E27FC236}">
                <a16:creationId xmlns:a16="http://schemas.microsoft.com/office/drawing/2014/main" id="{DF6E1228-D2BC-B52C-2389-A79F66DFD084}"/>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A024AC71-C155-5CDA-AE83-308B0B3FAC7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a:extLst>
              <a:ext uri="{FF2B5EF4-FFF2-40B4-BE49-F238E27FC236}">
                <a16:creationId xmlns:a16="http://schemas.microsoft.com/office/drawing/2014/main" id="{DB6691F8-0235-EF7F-569B-5AD0AB70E8B5}"/>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vert="horz"/>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7699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0508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descr="rond 1">
            <a:extLst>
              <a:ext uri="{FF2B5EF4-FFF2-40B4-BE49-F238E27FC236}">
                <a16:creationId xmlns:a16="http://schemas.microsoft.com/office/drawing/2014/main" id="{BB0C57FB-3402-EE07-11DC-DCCCBA762BB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04250" y="6421438"/>
            <a:ext cx="50006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F5A10CA6-F8FC-9AD4-3FF1-65249072F702}"/>
              </a:ext>
            </a:extLst>
          </p:cNvPr>
          <p:cNvSpPr>
            <a:spLocks noChangeArrowheads="1"/>
          </p:cNvSpPr>
          <p:nvPr userDrawn="1"/>
        </p:nvSpPr>
        <p:spPr bwMode="auto">
          <a:xfrm>
            <a:off x="193675" y="6629400"/>
            <a:ext cx="14956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fr-FR" altLang="fr-FR" sz="1100" b="1" dirty="0">
                <a:solidFill>
                  <a:srgbClr val="FF9933"/>
                </a:solidFill>
                <a:ea typeface="ＭＳ Ｐゴシック" panose="020B0600070205080204" pitchFamily="34" charset="-128"/>
              </a:rPr>
              <a:t>PERINAT 2 – 2023-2024</a:t>
            </a:r>
            <a:endParaRPr lang="fr-FR" altLang="fr-FR" sz="1000" b="1" dirty="0">
              <a:solidFill>
                <a:srgbClr val="FF9933"/>
              </a:solidFill>
              <a:ea typeface="ＭＳ Ｐゴシック" panose="020B0600070205080204" pitchFamily="34" charset="-128"/>
            </a:endParaRPr>
          </a:p>
        </p:txBody>
      </p:sp>
      <p:sp>
        <p:nvSpPr>
          <p:cNvPr id="165893" name="Text Box 5">
            <a:extLst>
              <a:ext uri="{FF2B5EF4-FFF2-40B4-BE49-F238E27FC236}">
                <a16:creationId xmlns:a16="http://schemas.microsoft.com/office/drawing/2014/main" id="{60E5A275-42D9-47B7-DA70-091E4E101328}"/>
              </a:ext>
            </a:extLst>
          </p:cNvPr>
          <p:cNvSpPr txBox="1">
            <a:spLocks noChangeArrowheads="1"/>
          </p:cNvSpPr>
          <p:nvPr userDrawn="1"/>
        </p:nvSpPr>
        <p:spPr bwMode="auto">
          <a:xfrm>
            <a:off x="8382000" y="6461125"/>
            <a:ext cx="762000" cy="396875"/>
          </a:xfrm>
          <a:prstGeom prst="rect">
            <a:avLst/>
          </a:prstGeom>
          <a:noFill/>
          <a:ln w="9525">
            <a:noFill/>
            <a:miter lim="800000"/>
            <a:headEnd/>
            <a:tailEnd/>
          </a:ln>
          <a:effec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spcBef>
                <a:spcPct val="50000"/>
              </a:spcBef>
            </a:pPr>
            <a:fld id="{50A2EBC6-31B5-4AA4-8EF7-6744971BDF9C}" type="slidenum">
              <a:rPr lang="fr-FR" altLang="fr-FR" sz="2000">
                <a:ea typeface="MS PGothic" panose="020B0600070205080204" pitchFamily="34" charset="-128"/>
              </a:rPr>
              <a:pPr algn="r">
                <a:spcBef>
                  <a:spcPct val="50000"/>
                </a:spcBef>
              </a:pPr>
              <a:t>‹N°›</a:t>
            </a:fld>
            <a:endParaRPr lang="fr-FR" altLang="fr-FR" sz="2000">
              <a:ea typeface="MS PGothic"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5pPr>
      <a:lvl6pPr marL="457200" algn="ctr" rtl="0" eaLnBrk="0" fontAlgn="base" hangingPunct="0">
        <a:spcBef>
          <a:spcPct val="0"/>
        </a:spcBef>
        <a:spcAft>
          <a:spcPct val="0"/>
        </a:spcAft>
        <a:defRPr sz="4400">
          <a:solidFill>
            <a:schemeClr val="tx2"/>
          </a:solidFill>
          <a:latin typeface="Times New Roman" pitchFamily="-107" charset="0"/>
        </a:defRPr>
      </a:lvl6pPr>
      <a:lvl7pPr marL="914400" algn="ctr" rtl="0" eaLnBrk="0" fontAlgn="base" hangingPunct="0">
        <a:spcBef>
          <a:spcPct val="0"/>
        </a:spcBef>
        <a:spcAft>
          <a:spcPct val="0"/>
        </a:spcAft>
        <a:defRPr sz="4400">
          <a:solidFill>
            <a:schemeClr val="tx2"/>
          </a:solidFill>
          <a:latin typeface="Times New Roman" pitchFamily="-107" charset="0"/>
        </a:defRPr>
      </a:lvl7pPr>
      <a:lvl8pPr marL="1371600" algn="ctr" rtl="0" eaLnBrk="0" fontAlgn="base" hangingPunct="0">
        <a:spcBef>
          <a:spcPct val="0"/>
        </a:spcBef>
        <a:spcAft>
          <a:spcPct val="0"/>
        </a:spcAft>
        <a:defRPr sz="4400">
          <a:solidFill>
            <a:schemeClr val="tx2"/>
          </a:solidFill>
          <a:latin typeface="Times New Roman" pitchFamily="-107" charset="0"/>
        </a:defRPr>
      </a:lvl8pPr>
      <a:lvl9pPr marL="1828800" algn="ctr" rtl="0" eaLnBrk="0" fontAlgn="base" hangingPunct="0">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e 7">
            <a:extLst>
              <a:ext uri="{FF2B5EF4-FFF2-40B4-BE49-F238E27FC236}">
                <a16:creationId xmlns:a16="http://schemas.microsoft.com/office/drawing/2014/main" id="{4B12A2EF-5E3A-7FE1-F1AE-DF3FE30A7EB3}"/>
              </a:ext>
            </a:extLst>
          </p:cNvPr>
          <p:cNvGrpSpPr>
            <a:grpSpLocks/>
          </p:cNvGrpSpPr>
          <p:nvPr/>
        </p:nvGrpSpPr>
        <p:grpSpPr bwMode="auto">
          <a:xfrm>
            <a:off x="284163" y="1235075"/>
            <a:ext cx="434975" cy="4248150"/>
            <a:chOff x="336542" y="-135310"/>
            <a:chExt cx="486995" cy="4655577"/>
          </a:xfrm>
        </p:grpSpPr>
        <p:sp>
          <p:nvSpPr>
            <p:cNvPr id="4" name="Organigramme : Données 3">
              <a:extLst>
                <a:ext uri="{FF2B5EF4-FFF2-40B4-BE49-F238E27FC236}">
                  <a16:creationId xmlns:a16="http://schemas.microsoft.com/office/drawing/2014/main" id="{67BD821D-E215-93E5-2671-7E95FA1B71EA}"/>
                </a:ext>
              </a:extLst>
            </p:cNvPr>
            <p:cNvSpPr/>
            <p:nvPr/>
          </p:nvSpPr>
          <p:spPr>
            <a:xfrm rot="3042745" flipV="1">
              <a:off x="-627316" y="913861"/>
              <a:ext cx="2500025" cy="401682"/>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Organigramme : Données 8">
              <a:extLst>
                <a:ext uri="{FF2B5EF4-FFF2-40B4-BE49-F238E27FC236}">
                  <a16:creationId xmlns:a16="http://schemas.microsoft.com/office/drawing/2014/main" id="{453663CE-76AF-16F9-9297-5D5FDF64707D}"/>
                </a:ext>
              </a:extLst>
            </p:cNvPr>
            <p:cNvSpPr/>
            <p:nvPr/>
          </p:nvSpPr>
          <p:spPr>
            <a:xfrm rot="3042745" flipV="1">
              <a:off x="-711759" y="1422739"/>
              <a:ext cx="2498284" cy="401682"/>
            </a:xfrm>
            <a:prstGeom prst="flowChartInputOutpu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10" name="Organigramme : Données 9">
              <a:extLst>
                <a:ext uri="{FF2B5EF4-FFF2-40B4-BE49-F238E27FC236}">
                  <a16:creationId xmlns:a16="http://schemas.microsoft.com/office/drawing/2014/main" id="{BA4935DE-516C-2E59-462E-D1E3C28EDDC6}"/>
                </a:ext>
              </a:extLst>
            </p:cNvPr>
            <p:cNvSpPr/>
            <p:nvPr/>
          </p:nvSpPr>
          <p:spPr>
            <a:xfrm rot="18557255">
              <a:off x="-626446" y="2478768"/>
              <a:ext cx="2498284" cy="401682"/>
            </a:xfrm>
            <a:prstGeom prst="flowChartInputOut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Organigramme : Données 10">
              <a:extLst>
                <a:ext uri="{FF2B5EF4-FFF2-40B4-BE49-F238E27FC236}">
                  <a16:creationId xmlns:a16="http://schemas.microsoft.com/office/drawing/2014/main" id="{DB76884F-6D9E-EBA9-0051-C7C83245B1AF}"/>
                </a:ext>
              </a:extLst>
            </p:cNvPr>
            <p:cNvSpPr/>
            <p:nvPr/>
          </p:nvSpPr>
          <p:spPr>
            <a:xfrm rot="18557255">
              <a:off x="-630870" y="3069414"/>
              <a:ext cx="2500023" cy="401682"/>
            </a:xfrm>
            <a:prstGeom prst="flowChartInputOutpu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grpSp>
      <p:sp>
        <p:nvSpPr>
          <p:cNvPr id="12" name="Rectangle 11">
            <a:extLst>
              <a:ext uri="{FF2B5EF4-FFF2-40B4-BE49-F238E27FC236}">
                <a16:creationId xmlns:a16="http://schemas.microsoft.com/office/drawing/2014/main" id="{36E6692F-FF35-47B4-743F-925CA0197880}"/>
              </a:ext>
            </a:extLst>
          </p:cNvPr>
          <p:cNvSpPr/>
          <p:nvPr/>
        </p:nvSpPr>
        <p:spPr>
          <a:xfrm>
            <a:off x="1619250" y="2479675"/>
            <a:ext cx="6553200" cy="1863725"/>
          </a:xfrm>
          <a:prstGeom prst="wedge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cs typeface="Arial" panose="020B0604020202020204" pitchFamily="34" charset="0"/>
              </a:rPr>
              <a:t>Homéopathie en périnatalogie</a:t>
            </a:r>
          </a:p>
          <a:p>
            <a:pPr algn="ctr">
              <a:defRPr/>
            </a:pPr>
            <a:endParaRPr lang="fr-FR" dirty="0">
              <a:solidFill>
                <a:srgbClr val="FFFFFF"/>
              </a:solidFill>
            </a:endParaRPr>
          </a:p>
          <a:p>
            <a:pPr algn="ctr">
              <a:defRPr/>
            </a:pPr>
            <a:r>
              <a:rPr lang="fr-FR" sz="4800" dirty="0">
                <a:solidFill>
                  <a:srgbClr val="FFFFFF"/>
                </a:solidFill>
                <a:cs typeface="Arial" panose="020B0604020202020204" pitchFamily="34" charset="0"/>
              </a:rPr>
              <a:t>2</a:t>
            </a:r>
            <a:r>
              <a:rPr lang="fr-FR" sz="3200" dirty="0">
                <a:solidFill>
                  <a:srgbClr val="FFFFFF"/>
                </a:solidFill>
                <a:cs typeface="Arial" panose="020B0604020202020204" pitchFamily="34" charset="0"/>
              </a:rPr>
              <a:t> </a:t>
            </a:r>
          </a:p>
        </p:txBody>
      </p:sp>
      <p:sp>
        <p:nvSpPr>
          <p:cNvPr id="4100" name="Text Box 2">
            <a:extLst>
              <a:ext uri="{FF2B5EF4-FFF2-40B4-BE49-F238E27FC236}">
                <a16:creationId xmlns:a16="http://schemas.microsoft.com/office/drawing/2014/main" id="{1B88A6AF-872C-ED88-BB5B-35F5959072BE}"/>
              </a:ext>
            </a:extLst>
          </p:cNvPr>
          <p:cNvSpPr txBox="1">
            <a:spLocks noChangeArrowheads="1"/>
          </p:cNvSpPr>
          <p:nvPr/>
        </p:nvSpPr>
        <p:spPr bwMode="auto">
          <a:xfrm>
            <a:off x="1547813" y="5194300"/>
            <a:ext cx="6797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fr-FR" altLang="fr-FR" sz="2000" dirty="0">
                <a:latin typeface="+mn-lt"/>
              </a:rPr>
              <a:t>L’enseignement est interactif </a:t>
            </a:r>
          </a:p>
          <a:p>
            <a:pPr>
              <a:defRPr/>
            </a:pPr>
            <a:r>
              <a:rPr lang="fr-FR" altLang="fr-FR" sz="2000" dirty="0">
                <a:latin typeface="+mn-lt"/>
              </a:rPr>
              <a:t>et suppose une pré-lecture du diaporama avant les cours</a:t>
            </a:r>
          </a:p>
        </p:txBody>
      </p:sp>
      <p:pic>
        <p:nvPicPr>
          <p:cNvPr id="3077" name="Image 14">
            <a:extLst>
              <a:ext uri="{FF2B5EF4-FFF2-40B4-BE49-F238E27FC236}">
                <a16:creationId xmlns:a16="http://schemas.microsoft.com/office/drawing/2014/main" id="{3DC4C38B-ABF0-DCBA-6B06-460F837968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938" y="269875"/>
            <a:ext cx="4827587"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a:extLst>
              <a:ext uri="{FF2B5EF4-FFF2-40B4-BE49-F238E27FC236}">
                <a16:creationId xmlns:a16="http://schemas.microsoft.com/office/drawing/2014/main" id="{1F91592D-2385-04B0-EC48-CD336C9CD756}"/>
              </a:ext>
            </a:extLst>
          </p:cNvPr>
          <p:cNvSpPr>
            <a:spLocks noChangeArrowheads="1"/>
          </p:cNvSpPr>
          <p:nvPr/>
        </p:nvSpPr>
        <p:spPr bwMode="auto">
          <a:xfrm>
            <a:off x="442913" y="754063"/>
            <a:ext cx="81422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Ipeca</a:t>
            </a:r>
          </a:p>
          <a:p>
            <a:pPr eaLnBrk="1" hangingPunct="1"/>
            <a:r>
              <a:rPr lang="fr-FR" altLang="fr-FR" sz="2400"/>
              <a:t>Nausées des 3 premiers mois de la grossesse ou parfois pendant toute la grossesse, avec des vomissements alimentaires qui ne soulagent pas.</a:t>
            </a:r>
          </a:p>
          <a:p>
            <a:pPr eaLnBrk="1" hangingPunct="1"/>
            <a:r>
              <a:rPr lang="fr-FR" altLang="fr-FR" sz="2400"/>
              <a:t>Sueurs froides, langue propre, augmentation de la salivation.</a:t>
            </a:r>
          </a:p>
          <a:p>
            <a:pPr eaLnBrk="1" hangingPunct="1"/>
            <a:r>
              <a:rPr lang="fr-FR" altLang="fr-FR" sz="2400"/>
              <a:t>Psychiquement : femme fatiguée, malaises après vomissement ou lors de douleurs à l’estomac.</a:t>
            </a:r>
          </a:p>
        </p:txBody>
      </p:sp>
      <p:sp>
        <p:nvSpPr>
          <p:cNvPr id="20483" name="Rectangle 9">
            <a:extLst>
              <a:ext uri="{FF2B5EF4-FFF2-40B4-BE49-F238E27FC236}">
                <a16:creationId xmlns:a16="http://schemas.microsoft.com/office/drawing/2014/main" id="{53514F07-759A-EBE8-E230-ED74ACC88FC0}"/>
              </a:ext>
            </a:extLst>
          </p:cNvPr>
          <p:cNvSpPr>
            <a:spLocks noChangeArrowheads="1"/>
          </p:cNvSpPr>
          <p:nvPr/>
        </p:nvSpPr>
        <p:spPr bwMode="auto">
          <a:xfrm>
            <a:off x="468313" y="3500438"/>
            <a:ext cx="85566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Cocculus</a:t>
            </a:r>
            <a:r>
              <a:rPr lang="fr-FR" altLang="fr-FR" sz="2400"/>
              <a:t> </a:t>
            </a:r>
          </a:p>
          <a:p>
            <a:pPr eaLnBrk="1" hangingPunct="1"/>
            <a:r>
              <a:rPr lang="fr-FR" altLang="fr-FR" sz="2400"/>
              <a:t>Nausées avec mal des transports, vertiges, céphalées, engourdissement des pieds si assise trop longtemps.</a:t>
            </a:r>
          </a:p>
          <a:p>
            <a:pPr eaLnBrk="1" hangingPunct="1"/>
            <a:r>
              <a:rPr lang="fr-FR" altLang="fr-FR" sz="2400"/>
              <a:t>&lt; à la vue des aliments, en mangeant, par le mouvement</a:t>
            </a:r>
          </a:p>
          <a:p>
            <a:pPr eaLnBrk="1" hangingPunct="1"/>
            <a:r>
              <a:rPr lang="fr-FR" altLang="fr-FR" sz="2400"/>
              <a:t>&gt; allongée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6" descr="E Latour douleurs liga_Page_1">
            <a:extLst>
              <a:ext uri="{FF2B5EF4-FFF2-40B4-BE49-F238E27FC236}">
                <a16:creationId xmlns:a16="http://schemas.microsoft.com/office/drawing/2014/main" id="{91B40F17-9337-3E87-965F-78E8BA496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5425"/>
            <a:ext cx="8964612"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Text Box 4">
            <a:extLst>
              <a:ext uri="{FF2B5EF4-FFF2-40B4-BE49-F238E27FC236}">
                <a16:creationId xmlns:a16="http://schemas.microsoft.com/office/drawing/2014/main" id="{B9A929F5-5649-EF27-6A9C-22A3DE0E2FEF}"/>
              </a:ext>
            </a:extLst>
          </p:cNvPr>
          <p:cNvSpPr txBox="1">
            <a:spLocks noChangeArrowheads="1"/>
          </p:cNvSpPr>
          <p:nvPr/>
        </p:nvSpPr>
        <p:spPr bwMode="auto">
          <a:xfrm>
            <a:off x="539750" y="333375"/>
            <a:ext cx="3384550" cy="457200"/>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a:t>Douleurs ligamentaires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5" descr="E Latour douleurs liga_Page_2">
            <a:extLst>
              <a:ext uri="{FF2B5EF4-FFF2-40B4-BE49-F238E27FC236}">
                <a16:creationId xmlns:a16="http://schemas.microsoft.com/office/drawing/2014/main" id="{589BD4A9-4BC7-9771-4513-A6EC454EB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428625"/>
            <a:ext cx="9091612"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5" descr="E Latour douleurs liga_Page_3">
            <a:extLst>
              <a:ext uri="{FF2B5EF4-FFF2-40B4-BE49-F238E27FC236}">
                <a16:creationId xmlns:a16="http://schemas.microsoft.com/office/drawing/2014/main" id="{6E3A5F39-4F58-CEC8-A4C0-08A8AC88D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20713"/>
            <a:ext cx="8964612"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
            <a:extLst>
              <a:ext uri="{FF2B5EF4-FFF2-40B4-BE49-F238E27FC236}">
                <a16:creationId xmlns:a16="http://schemas.microsoft.com/office/drawing/2014/main" id="{545C0E26-AB1F-F62C-A129-E05B2214CF65}"/>
              </a:ext>
            </a:extLst>
          </p:cNvPr>
          <p:cNvSpPr>
            <a:spLocks noChangeArrowheads="1"/>
          </p:cNvSpPr>
          <p:nvPr/>
        </p:nvSpPr>
        <p:spPr bwMode="auto">
          <a:xfrm>
            <a:off x="468313" y="2420938"/>
            <a:ext cx="828675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t>Nux vomica </a:t>
            </a:r>
          </a:p>
          <a:p>
            <a:pPr eaLnBrk="1" hangingPunct="1">
              <a:lnSpc>
                <a:spcPct val="90000"/>
              </a:lnSpc>
            </a:pPr>
            <a:r>
              <a:rPr lang="fr-FR" altLang="fr-FR" sz="2400"/>
              <a:t>Nausées et irritabilité</a:t>
            </a:r>
          </a:p>
          <a:p>
            <a:pPr eaLnBrk="1" hangingPunct="1">
              <a:lnSpc>
                <a:spcPct val="90000"/>
              </a:lnSpc>
            </a:pPr>
            <a:r>
              <a:rPr lang="fr-FR" altLang="fr-FR" sz="2400"/>
              <a:t>&lt; matin, des aliments excitants, ¼ heure après le repas</a:t>
            </a:r>
          </a:p>
          <a:p>
            <a:pPr eaLnBrk="1" hangingPunct="1">
              <a:lnSpc>
                <a:spcPct val="90000"/>
              </a:lnSpc>
            </a:pPr>
            <a:r>
              <a:rPr lang="fr-FR" altLang="fr-FR" sz="2400"/>
              <a:t>&gt; vomissements provoqués, chaleur, sommeil, compresses chaudes sur l’estomac. </a:t>
            </a:r>
          </a:p>
          <a:p>
            <a:pPr eaLnBrk="1" hangingPunct="1">
              <a:lnSpc>
                <a:spcPct val="90000"/>
              </a:lnSpc>
            </a:pPr>
            <a:r>
              <a:rPr lang="fr-FR" altLang="fr-FR" sz="2400"/>
              <a:t>Désir d’aliments frais, gras, épicés, qui stimulent.</a:t>
            </a:r>
          </a:p>
        </p:txBody>
      </p:sp>
      <p:sp>
        <p:nvSpPr>
          <p:cNvPr id="22531" name="Rectangle 15">
            <a:extLst>
              <a:ext uri="{FF2B5EF4-FFF2-40B4-BE49-F238E27FC236}">
                <a16:creationId xmlns:a16="http://schemas.microsoft.com/office/drawing/2014/main" id="{3BF57496-EF08-81C0-9550-79317867D3C7}"/>
              </a:ext>
            </a:extLst>
          </p:cNvPr>
          <p:cNvSpPr>
            <a:spLocks noChangeArrowheads="1"/>
          </p:cNvSpPr>
          <p:nvPr/>
        </p:nvSpPr>
        <p:spPr bwMode="auto">
          <a:xfrm>
            <a:off x="468313" y="836613"/>
            <a:ext cx="77041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t>Tabacum</a:t>
            </a:r>
          </a:p>
          <a:p>
            <a:r>
              <a:rPr lang="fr-FR" altLang="fr-FR" sz="2400"/>
              <a:t>Nausées et vomissements &gt; à l’air frais. </a:t>
            </a:r>
          </a:p>
          <a:p>
            <a:r>
              <a:rPr lang="fr-FR" altLang="fr-FR" sz="2400"/>
              <a:t>Chez elle se promène le ventre à l’air.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4090D098-9A51-402C-9354-A3C3E1F26A93}"/>
              </a:ext>
            </a:extLst>
          </p:cNvPr>
          <p:cNvSpPr>
            <a:spLocks noChangeArrowheads="1"/>
          </p:cNvSpPr>
          <p:nvPr/>
        </p:nvSpPr>
        <p:spPr bwMode="auto">
          <a:xfrm>
            <a:off x="461963" y="692150"/>
            <a:ext cx="828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u="sng">
                <a:solidFill>
                  <a:srgbClr val="FF9933"/>
                </a:solidFill>
              </a:rPr>
              <a:t>Vomissements plus graves</a:t>
            </a:r>
          </a:p>
        </p:txBody>
      </p:sp>
      <p:sp>
        <p:nvSpPr>
          <p:cNvPr id="24579" name="Rectangle 4">
            <a:extLst>
              <a:ext uri="{FF2B5EF4-FFF2-40B4-BE49-F238E27FC236}">
                <a16:creationId xmlns:a16="http://schemas.microsoft.com/office/drawing/2014/main" id="{2E52D584-AA2C-23D5-8C5B-776A307CD49D}"/>
              </a:ext>
            </a:extLst>
          </p:cNvPr>
          <p:cNvSpPr>
            <a:spLocks noChangeArrowheads="1"/>
          </p:cNvSpPr>
          <p:nvPr/>
        </p:nvSpPr>
        <p:spPr bwMode="auto">
          <a:xfrm>
            <a:off x="431800" y="3122613"/>
            <a:ext cx="7885113"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t>Apomorphinum muriaticum</a:t>
            </a:r>
          </a:p>
          <a:p>
            <a:pPr eaLnBrk="1" hangingPunct="1">
              <a:lnSpc>
                <a:spcPct val="90000"/>
              </a:lnSpc>
            </a:pPr>
            <a:r>
              <a:rPr lang="fr-FR" altLang="fr-FR" sz="2400"/>
              <a:t>Action élective sur le centre du vomissement.</a:t>
            </a:r>
          </a:p>
          <a:p>
            <a:pPr eaLnBrk="1" hangingPunct="1">
              <a:lnSpc>
                <a:spcPct val="90000"/>
              </a:lnSpc>
            </a:pPr>
            <a:r>
              <a:rPr lang="fr-FR" altLang="fr-FR" sz="2400"/>
              <a:t>Vomissement subit, sans nausées, &lt; par le plus petit repas</a:t>
            </a:r>
          </a:p>
          <a:p>
            <a:pPr eaLnBrk="1" hangingPunct="1">
              <a:lnSpc>
                <a:spcPct val="90000"/>
              </a:lnSpc>
            </a:pPr>
            <a:r>
              <a:rPr lang="fr-FR" altLang="fr-FR" sz="2400"/>
              <a:t>&gt; vomissements.</a:t>
            </a:r>
          </a:p>
          <a:p>
            <a:pPr eaLnBrk="1" hangingPunct="1">
              <a:lnSpc>
                <a:spcPct val="90000"/>
              </a:lnSpc>
            </a:pPr>
            <a:r>
              <a:rPr lang="fr-FR" altLang="fr-FR" sz="2400"/>
              <a:t>Avec hypersalivation et sueurs froides.</a:t>
            </a:r>
          </a:p>
        </p:txBody>
      </p:sp>
      <p:sp>
        <p:nvSpPr>
          <p:cNvPr id="24580" name="Rectangle 5">
            <a:extLst>
              <a:ext uri="{FF2B5EF4-FFF2-40B4-BE49-F238E27FC236}">
                <a16:creationId xmlns:a16="http://schemas.microsoft.com/office/drawing/2014/main" id="{BB7C366D-7B18-8115-5E8C-29623E33D337}"/>
              </a:ext>
            </a:extLst>
          </p:cNvPr>
          <p:cNvSpPr>
            <a:spLocks noChangeArrowheads="1"/>
          </p:cNvSpPr>
          <p:nvPr/>
        </p:nvSpPr>
        <p:spPr bwMode="auto">
          <a:xfrm>
            <a:off x="468313" y="1285875"/>
            <a:ext cx="7999412"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pPr>
            <a:r>
              <a:rPr lang="fr-FR" altLang="fr-FR" sz="2400" b="1"/>
              <a:t>Symphoricarpus</a:t>
            </a:r>
            <a:r>
              <a:rPr lang="fr-FR" altLang="fr-FR" sz="2400"/>
              <a:t> </a:t>
            </a:r>
          </a:p>
          <a:p>
            <a:pPr eaLnBrk="1" hangingPunct="1">
              <a:lnSpc>
                <a:spcPct val="90000"/>
              </a:lnSpc>
            </a:pPr>
            <a:r>
              <a:rPr lang="fr-FR" altLang="fr-FR" sz="2400"/>
              <a:t>Vomissements incoercibles : la femme ne garde rien, aversion et intolérance à la vue des aliments.</a:t>
            </a:r>
          </a:p>
          <a:p>
            <a:pPr eaLnBrk="1" hangingPunct="1">
              <a:lnSpc>
                <a:spcPct val="90000"/>
              </a:lnSpc>
            </a:pPr>
            <a:r>
              <a:rPr lang="fr-FR" altLang="fr-FR" sz="2400"/>
              <a:t>&lt; moindre mouvement, en voiture</a:t>
            </a:r>
          </a:p>
          <a:p>
            <a:pPr eaLnBrk="1" hangingPunct="1">
              <a:lnSpc>
                <a:spcPct val="90000"/>
              </a:lnSpc>
            </a:pPr>
            <a:r>
              <a:rPr lang="fr-FR" altLang="fr-FR" sz="2400"/>
              <a:t>&gt; repos, allongée, immobile</a:t>
            </a:r>
          </a:p>
        </p:txBody>
      </p:sp>
      <p:pic>
        <p:nvPicPr>
          <p:cNvPr id="24581" name="Picture 5" descr="flèche">
            <a:extLst>
              <a:ext uri="{FF2B5EF4-FFF2-40B4-BE49-F238E27FC236}">
                <a16:creationId xmlns:a16="http://schemas.microsoft.com/office/drawing/2014/main" id="{C2D577C9-C6C2-93D6-F547-F5E2A6C3F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889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AC23CAED-B919-6C2D-5F60-EECBF206B174}"/>
              </a:ext>
            </a:extLst>
          </p:cNvPr>
          <p:cNvSpPr>
            <a:spLocks noChangeArrowheads="1"/>
          </p:cNvSpPr>
          <p:nvPr/>
        </p:nvSpPr>
        <p:spPr bwMode="auto">
          <a:xfrm>
            <a:off x="533400" y="334963"/>
            <a:ext cx="3606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La constipation</a:t>
            </a:r>
          </a:p>
        </p:txBody>
      </p:sp>
      <p:sp>
        <p:nvSpPr>
          <p:cNvPr id="26627" name="Rectangle 5">
            <a:extLst>
              <a:ext uri="{FF2B5EF4-FFF2-40B4-BE49-F238E27FC236}">
                <a16:creationId xmlns:a16="http://schemas.microsoft.com/office/drawing/2014/main" id="{88249CBA-5EFA-3011-DEB6-6B716E23B3CC}"/>
              </a:ext>
            </a:extLst>
          </p:cNvPr>
          <p:cNvSpPr>
            <a:spLocks noChangeArrowheads="1"/>
          </p:cNvSpPr>
          <p:nvPr/>
        </p:nvSpPr>
        <p:spPr bwMode="auto">
          <a:xfrm>
            <a:off x="457200" y="836613"/>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solidFill>
                  <a:schemeClr val="bg2"/>
                </a:solidFill>
              </a:rPr>
              <a:t>La plupart du temps, il s’agit d’une constipation par atonie intestinale.</a:t>
            </a:r>
          </a:p>
          <a:p>
            <a:pPr eaLnBrk="1" hangingPunct="1"/>
            <a:r>
              <a:rPr lang="fr-FR" altLang="fr-FR" sz="2400">
                <a:solidFill>
                  <a:schemeClr val="bg2"/>
                </a:solidFill>
              </a:rPr>
              <a:t>Les trois médicaments les plus typiques sont : </a:t>
            </a:r>
          </a:p>
        </p:txBody>
      </p:sp>
      <p:sp>
        <p:nvSpPr>
          <p:cNvPr id="26628" name="Rectangle 12">
            <a:extLst>
              <a:ext uri="{FF2B5EF4-FFF2-40B4-BE49-F238E27FC236}">
                <a16:creationId xmlns:a16="http://schemas.microsoft.com/office/drawing/2014/main" id="{2538F31C-EE33-799B-ED02-25BC69C57AC9}"/>
              </a:ext>
            </a:extLst>
          </p:cNvPr>
          <p:cNvSpPr>
            <a:spLocks noChangeArrowheads="1"/>
          </p:cNvSpPr>
          <p:nvPr/>
        </p:nvSpPr>
        <p:spPr bwMode="auto">
          <a:xfrm>
            <a:off x="414338" y="1981200"/>
            <a:ext cx="8550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a:t>Sepia</a:t>
            </a:r>
            <a:r>
              <a:rPr lang="fr-FR" altLang="fr-FR" sz="2400"/>
              <a:t> </a:t>
            </a:r>
          </a:p>
          <a:p>
            <a:r>
              <a:rPr lang="fr-FR" altLang="fr-FR" sz="2400"/>
              <a:t>Selles difficiles en scybales brunes, agglutinées par du mucus</a:t>
            </a:r>
          </a:p>
          <a:p>
            <a:r>
              <a:rPr lang="fr-FR" altLang="fr-FR" sz="2400"/>
              <a:t>Avec sensation de boule dans le rectum et d’évacuation incomplète.</a:t>
            </a:r>
          </a:p>
          <a:p>
            <a:endParaRPr lang="fr-FR" altLang="fr-FR" sz="1400"/>
          </a:p>
          <a:p>
            <a:r>
              <a:rPr lang="fr-FR" altLang="fr-FR" sz="2400" b="1"/>
              <a:t>Hydrastis</a:t>
            </a:r>
            <a:r>
              <a:rPr lang="fr-FR" altLang="fr-FR" sz="2400"/>
              <a:t> </a:t>
            </a:r>
          </a:p>
          <a:p>
            <a:r>
              <a:rPr lang="fr-FR" altLang="fr-FR" sz="2400"/>
              <a:t>Selles assez pâles, avec mucus, petites, dures et en morceaux</a:t>
            </a:r>
          </a:p>
          <a:p>
            <a:r>
              <a:rPr lang="fr-FR" altLang="fr-FR" sz="2400"/>
              <a:t>Souvent après abus de laxatifs</a:t>
            </a:r>
          </a:p>
          <a:p>
            <a:r>
              <a:rPr lang="fr-FR" altLang="fr-FR" sz="2400"/>
              <a:t>Avec une langue chargée de jaune et gardant l’empreinte des dents</a:t>
            </a:r>
          </a:p>
          <a:p>
            <a:pPr eaLnBrk="1" hangingPunct="1"/>
            <a:endParaRPr lang="fr-FR" altLang="fr-FR" sz="1000"/>
          </a:p>
          <a:p>
            <a:pPr eaLnBrk="1" hangingPunct="1"/>
            <a:r>
              <a:rPr lang="fr-FR" altLang="fr-FR" sz="2400" b="1"/>
              <a:t>Collinsonia</a:t>
            </a:r>
          </a:p>
          <a:p>
            <a:pPr eaLnBrk="1" hangingPunct="1"/>
            <a:r>
              <a:rPr lang="fr-FR" altLang="fr-FR" sz="2400"/>
              <a:t>Selles volumineuses claires, expulsion avec beaucoup d’effort, </a:t>
            </a:r>
          </a:p>
          <a:p>
            <a:pPr eaLnBrk="1" hangingPunct="1"/>
            <a:r>
              <a:rPr lang="fr-FR" altLang="fr-FR" sz="2400"/>
              <a:t>Nausées et douleur après la selle ; ballonnements importants, </a:t>
            </a:r>
          </a:p>
          <a:p>
            <a:pPr eaLnBrk="1" hangingPunct="1"/>
            <a:r>
              <a:rPr lang="fr-FR" altLang="fr-FR" sz="2400"/>
              <a:t>Coliques et hémorroïdes.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2B602971-2C5D-70CF-43C7-79FA661D3FD6}"/>
              </a:ext>
            </a:extLst>
          </p:cNvPr>
          <p:cNvSpPr>
            <a:spLocks noChangeArrowheads="1"/>
          </p:cNvSpPr>
          <p:nvPr/>
        </p:nvSpPr>
        <p:spPr bwMode="auto">
          <a:xfrm>
            <a:off x="420688" y="3644900"/>
            <a:ext cx="8286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Nux vomica</a:t>
            </a:r>
          </a:p>
          <a:p>
            <a:pPr eaLnBrk="1" hangingPunct="1"/>
            <a:r>
              <a:rPr lang="fr-FR" altLang="fr-FR" sz="2400"/>
              <a:t>Constipation opiniâtre avec langue sèche, ballonnements et selles difficiles à expulser bien que molles, et défaillance après</a:t>
            </a:r>
          </a:p>
        </p:txBody>
      </p:sp>
      <p:sp>
        <p:nvSpPr>
          <p:cNvPr id="28675" name="Rectangle 5">
            <a:extLst>
              <a:ext uri="{FF2B5EF4-FFF2-40B4-BE49-F238E27FC236}">
                <a16:creationId xmlns:a16="http://schemas.microsoft.com/office/drawing/2014/main" id="{5F82E8AD-1554-B460-DEC4-357B83CC8654}"/>
              </a:ext>
            </a:extLst>
          </p:cNvPr>
          <p:cNvSpPr>
            <a:spLocks noChangeArrowheads="1"/>
          </p:cNvSpPr>
          <p:nvPr/>
        </p:nvSpPr>
        <p:spPr bwMode="auto">
          <a:xfrm>
            <a:off x="395288" y="1676400"/>
            <a:ext cx="213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t>Citons encore :</a:t>
            </a:r>
            <a:r>
              <a:rPr lang="fr-FR" altLang="fr-FR" sz="2400"/>
              <a:t> </a:t>
            </a:r>
          </a:p>
        </p:txBody>
      </p:sp>
      <p:sp>
        <p:nvSpPr>
          <p:cNvPr id="28676" name="Rectangle 9">
            <a:extLst>
              <a:ext uri="{FF2B5EF4-FFF2-40B4-BE49-F238E27FC236}">
                <a16:creationId xmlns:a16="http://schemas.microsoft.com/office/drawing/2014/main" id="{B55A547A-0780-7727-F7F5-548D1E543A7A}"/>
              </a:ext>
            </a:extLst>
          </p:cNvPr>
          <p:cNvSpPr>
            <a:spLocks noChangeArrowheads="1"/>
          </p:cNvSpPr>
          <p:nvPr/>
        </p:nvSpPr>
        <p:spPr bwMode="auto">
          <a:xfrm>
            <a:off x="409575" y="2170113"/>
            <a:ext cx="8194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Ignatia</a:t>
            </a:r>
          </a:p>
          <a:p>
            <a:pPr eaLnBrk="1" hangingPunct="1"/>
            <a:r>
              <a:rPr lang="fr-FR" altLang="fr-FR" sz="2400"/>
              <a:t>Constipation plus marquée et douleurs paradoxales quand la selle est molle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233E9FFA-896A-49E9-1041-2FD30F290A9F}"/>
              </a:ext>
            </a:extLst>
          </p:cNvPr>
          <p:cNvSpPr>
            <a:spLocks noChangeArrowheads="1"/>
          </p:cNvSpPr>
          <p:nvPr/>
        </p:nvSpPr>
        <p:spPr bwMode="auto">
          <a:xfrm>
            <a:off x="533400" y="523875"/>
            <a:ext cx="3606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Pyrosis et vomissements </a:t>
            </a:r>
          </a:p>
        </p:txBody>
      </p:sp>
      <p:sp>
        <p:nvSpPr>
          <p:cNvPr id="30723" name="Rectangle 9">
            <a:extLst>
              <a:ext uri="{FF2B5EF4-FFF2-40B4-BE49-F238E27FC236}">
                <a16:creationId xmlns:a16="http://schemas.microsoft.com/office/drawing/2014/main" id="{9D6125FF-FF05-BCA1-1DCF-99F5302CF59B}"/>
              </a:ext>
            </a:extLst>
          </p:cNvPr>
          <p:cNvSpPr>
            <a:spLocks noChangeArrowheads="1"/>
          </p:cNvSpPr>
          <p:nvPr/>
        </p:nvSpPr>
        <p:spPr bwMode="auto">
          <a:xfrm>
            <a:off x="481013" y="1196975"/>
            <a:ext cx="8483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Robinia+++</a:t>
            </a:r>
          </a:p>
          <a:p>
            <a:pPr eaLnBrk="1" hangingPunct="1"/>
            <a:r>
              <a:rPr lang="fr-FR" altLang="fr-FR" sz="2400"/>
              <a:t>Avec des éructations acides.</a:t>
            </a:r>
          </a:p>
          <a:p>
            <a:pPr eaLnBrk="1" hangingPunct="1"/>
            <a:r>
              <a:rPr lang="fr-FR" altLang="fr-FR" sz="2400"/>
              <a:t>Vomissements entraînant un « agacement » des dents.</a:t>
            </a:r>
          </a:p>
          <a:p>
            <a:pPr eaLnBrk="1" hangingPunct="1"/>
            <a:r>
              <a:rPr lang="fr-FR" altLang="fr-FR" sz="2400"/>
              <a:t>Crises d’hypersalivation nocturne avec brûlures responsables de douleurs des épaules qui réveillent.</a:t>
            </a:r>
          </a:p>
        </p:txBody>
      </p:sp>
      <p:sp>
        <p:nvSpPr>
          <p:cNvPr id="30724" name="Rectangle 10">
            <a:extLst>
              <a:ext uri="{FF2B5EF4-FFF2-40B4-BE49-F238E27FC236}">
                <a16:creationId xmlns:a16="http://schemas.microsoft.com/office/drawing/2014/main" id="{09645264-B659-8CA6-8152-D18953113DE8}"/>
              </a:ext>
            </a:extLst>
          </p:cNvPr>
          <p:cNvSpPr>
            <a:spLocks noChangeArrowheads="1"/>
          </p:cNvSpPr>
          <p:nvPr/>
        </p:nvSpPr>
        <p:spPr bwMode="auto">
          <a:xfrm>
            <a:off x="457200" y="3213100"/>
            <a:ext cx="83629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a:t>Argentum nitricum</a:t>
            </a:r>
          </a:p>
          <a:p>
            <a:pPr eaLnBrk="1" hangingPunct="1"/>
            <a:r>
              <a:rPr lang="fr-FR" altLang="fr-FR" sz="2400"/>
              <a:t>Vomissements acides chez une femme hyperactive, précipitée, avec appréhension. Pendant la grossesse, elle a tendance à s’isoler et revit certains problèmes anciens.</a:t>
            </a:r>
          </a:p>
          <a:p>
            <a:pPr eaLnBrk="1" hangingPunct="1"/>
            <a:r>
              <a:rPr lang="fr-FR" altLang="fr-FR" sz="2400"/>
              <a:t>Elle craint des complications. Phobies injustifiées, caprices.</a:t>
            </a:r>
          </a:p>
          <a:p>
            <a:pPr eaLnBrk="1" hangingPunct="1"/>
            <a:r>
              <a:rPr lang="fr-FR" altLang="fr-FR" sz="2400"/>
              <a:t>&lt; froid, sucre qu’elle désire</a:t>
            </a:r>
          </a:p>
          <a:p>
            <a:pPr eaLnBrk="1" hangingPunct="1"/>
            <a:r>
              <a:rPr lang="fr-FR" altLang="fr-FR" sz="2400"/>
              <a:t>&gt; chaud</a:t>
            </a:r>
          </a:p>
          <a:p>
            <a:pPr eaLnBrk="1" hangingPunct="1"/>
            <a:r>
              <a:rPr lang="fr-FR" altLang="fr-FR" sz="2400"/>
              <a:t>Le bébé aura souvent de l’aérophagie, des « rots » difficiles.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a:extLst>
              <a:ext uri="{FF2B5EF4-FFF2-40B4-BE49-F238E27FC236}">
                <a16:creationId xmlns:a16="http://schemas.microsoft.com/office/drawing/2014/main" id="{3861366D-579C-4CDB-F5B7-A1D1C2CD4DD5}"/>
              </a:ext>
            </a:extLst>
          </p:cNvPr>
          <p:cNvSpPr>
            <a:spLocks noChangeArrowheads="1"/>
          </p:cNvSpPr>
          <p:nvPr/>
        </p:nvSpPr>
        <p:spPr bwMode="auto">
          <a:xfrm>
            <a:off x="457200" y="549275"/>
            <a:ext cx="82184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Lycopodium</a:t>
            </a:r>
          </a:p>
          <a:p>
            <a:pPr eaLnBrk="1" hangingPunct="1"/>
            <a:r>
              <a:rPr lang="fr-FR" altLang="fr-FR" sz="2400"/>
              <a:t>Brûlures pharyngées persistant après éructations.</a:t>
            </a:r>
          </a:p>
          <a:p>
            <a:pPr eaLnBrk="1" hangingPunct="1"/>
            <a:r>
              <a:rPr lang="fr-FR" altLang="fr-FR" sz="2400"/>
              <a:t>Ballonnements. Faim urgente et rassasiée après quelques bouchées. Aggravée fin d’après-midi.</a:t>
            </a:r>
          </a:p>
        </p:txBody>
      </p:sp>
      <p:sp>
        <p:nvSpPr>
          <p:cNvPr id="32771" name="Rectangle 12">
            <a:extLst>
              <a:ext uri="{FF2B5EF4-FFF2-40B4-BE49-F238E27FC236}">
                <a16:creationId xmlns:a16="http://schemas.microsoft.com/office/drawing/2014/main" id="{4440EDA8-AF02-39BB-6A58-B03F23507F6F}"/>
              </a:ext>
            </a:extLst>
          </p:cNvPr>
          <p:cNvSpPr>
            <a:spLocks noChangeArrowheads="1"/>
          </p:cNvSpPr>
          <p:nvPr/>
        </p:nvSpPr>
        <p:spPr bwMode="auto">
          <a:xfrm>
            <a:off x="484188" y="2246313"/>
            <a:ext cx="80502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Iris versicolor</a:t>
            </a:r>
          </a:p>
          <a:p>
            <a:pPr eaLnBrk="1" hangingPunct="1"/>
            <a:r>
              <a:rPr lang="fr-FR" altLang="fr-FR" sz="2400"/>
              <a:t>Hyperchlorhydrie +++, brûlures de tout le tube digestif.</a:t>
            </a:r>
          </a:p>
          <a:p>
            <a:pPr eaLnBrk="1" hangingPunct="1"/>
            <a:r>
              <a:rPr lang="fr-FR" altLang="fr-FR" sz="2400"/>
              <a:t>Vomissements très acides, glaireux, avec sang.</a:t>
            </a:r>
          </a:p>
        </p:txBody>
      </p:sp>
      <p:sp>
        <p:nvSpPr>
          <p:cNvPr id="32772" name="Rectangle 16">
            <a:extLst>
              <a:ext uri="{FF2B5EF4-FFF2-40B4-BE49-F238E27FC236}">
                <a16:creationId xmlns:a16="http://schemas.microsoft.com/office/drawing/2014/main" id="{0FE94FC8-CB57-D001-40AA-C4D59FCC99D0}"/>
              </a:ext>
            </a:extLst>
          </p:cNvPr>
          <p:cNvSpPr>
            <a:spLocks noChangeArrowheads="1"/>
          </p:cNvSpPr>
          <p:nvPr/>
        </p:nvSpPr>
        <p:spPr bwMode="auto">
          <a:xfrm>
            <a:off x="468313" y="3573463"/>
            <a:ext cx="83185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a:t>Kalium bichromicum</a:t>
            </a:r>
          </a:p>
          <a:p>
            <a:pPr eaLnBrk="1" hangingPunct="1"/>
            <a:r>
              <a:rPr lang="fr-FR" altLang="fr-FR" sz="2400"/>
              <a:t>Brûlures gastriques la nuit.</a:t>
            </a:r>
          </a:p>
          <a:p>
            <a:pPr eaLnBrk="1" hangingPunct="1"/>
            <a:r>
              <a:rPr lang="fr-FR" altLang="fr-FR" sz="2400"/>
              <a:t>Écoulement au niveau de toutes les muqueuses, pertes vaginales épaisses et adhérentes.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5">
            <a:extLst>
              <a:ext uri="{FF2B5EF4-FFF2-40B4-BE49-F238E27FC236}">
                <a16:creationId xmlns:a16="http://schemas.microsoft.com/office/drawing/2014/main" id="{A9228775-9008-1F1A-0931-26E085B87A02}"/>
              </a:ext>
            </a:extLst>
          </p:cNvPr>
          <p:cNvSpPr>
            <a:spLocks noChangeArrowheads="1"/>
          </p:cNvSpPr>
          <p:nvPr/>
        </p:nvSpPr>
        <p:spPr bwMode="auto">
          <a:xfrm>
            <a:off x="431800" y="390525"/>
            <a:ext cx="8102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95500" algn="l"/>
              </a:tabLst>
              <a:defRPr>
                <a:solidFill>
                  <a:schemeClr val="tx1"/>
                </a:solidFill>
                <a:latin typeface="Times New Roman" panose="02020603050405020304" pitchFamily="18" charset="0"/>
                <a:cs typeface="Arial" panose="020B0604020202020204" pitchFamily="34" charset="0"/>
              </a:defRPr>
            </a:lvl1pPr>
            <a:lvl2pPr marL="742950" indent="-285750">
              <a:tabLst>
                <a:tab pos="20955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20955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20955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20955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9pPr>
          </a:lstStyle>
          <a:p>
            <a:pPr>
              <a:buClr>
                <a:srgbClr val="FF6600"/>
              </a:buClr>
              <a:buSzPct val="80000"/>
            </a:pPr>
            <a:r>
              <a:rPr lang="fr-FR" altLang="fr-FR" sz="2400" u="sng">
                <a:solidFill>
                  <a:srgbClr val="FF9933"/>
                </a:solidFill>
              </a:rPr>
              <a:t>Selon les désirs </a:t>
            </a:r>
          </a:p>
          <a:p>
            <a:pPr>
              <a:buClr>
                <a:srgbClr val="FF6600"/>
              </a:buClr>
              <a:buSzPct val="80000"/>
              <a:buFont typeface="ZapfDingbats" charset="2"/>
              <a:buNone/>
            </a:pPr>
            <a:r>
              <a:rPr lang="fr-FR" altLang="fr-FR" sz="2400"/>
              <a:t>- vinaigre : 	</a:t>
            </a:r>
            <a:r>
              <a:rPr lang="fr-FR" altLang="fr-FR" sz="2400" b="1"/>
              <a:t>Sepia, Arnica</a:t>
            </a:r>
          </a:p>
          <a:p>
            <a:pPr eaLnBrk="1" hangingPunct="1">
              <a:buClr>
                <a:srgbClr val="FF6600"/>
              </a:buClr>
              <a:buSzPct val="80000"/>
              <a:buFont typeface="ZapfDingbats" charset="2"/>
              <a:buNone/>
            </a:pPr>
            <a:r>
              <a:rPr lang="fr-FR" altLang="fr-FR" sz="2400"/>
              <a:t>- aliments avec peu de goût (lait, pain..), voire non comestibles (terre, craie..) :	</a:t>
            </a:r>
            <a:r>
              <a:rPr lang="fr-FR" altLang="fr-FR" sz="2400" b="1"/>
              <a:t>Calcarea carbonica</a:t>
            </a:r>
          </a:p>
          <a:p>
            <a:pPr eaLnBrk="1" hangingPunct="1">
              <a:buClr>
                <a:srgbClr val="FF6600"/>
              </a:buClr>
              <a:buSzPct val="80000"/>
              <a:buFont typeface="ZapfDingbats" charset="2"/>
              <a:buNone/>
            </a:pPr>
            <a:r>
              <a:rPr lang="en-GB" altLang="fr-FR" sz="2400"/>
              <a:t>- alcool : 	</a:t>
            </a:r>
            <a:r>
              <a:rPr lang="en-GB" altLang="fr-FR" sz="2400" b="1"/>
              <a:t>Nux vomica, Sulfuricum acidum</a:t>
            </a:r>
          </a:p>
          <a:p>
            <a:pPr eaLnBrk="1" hangingPunct="1">
              <a:buClr>
                <a:srgbClr val="FF6600"/>
              </a:buClr>
              <a:buSzPct val="80000"/>
              <a:buFont typeface="ZapfDingbats" charset="2"/>
              <a:buNone/>
            </a:pPr>
            <a:r>
              <a:rPr lang="en-GB" altLang="fr-FR" sz="2400"/>
              <a:t>- sel : 	</a:t>
            </a:r>
            <a:r>
              <a:rPr lang="en-GB" altLang="fr-FR" sz="2400" b="1"/>
              <a:t>Natrum muriaticum, Carbo vegetabilis</a:t>
            </a:r>
          </a:p>
          <a:p>
            <a:pPr eaLnBrk="1" hangingPunct="1">
              <a:buClr>
                <a:srgbClr val="FF6600"/>
              </a:buClr>
              <a:buSzPct val="80000"/>
              <a:buFont typeface="ZapfDingbats" charset="2"/>
              <a:buNone/>
            </a:pPr>
            <a:r>
              <a:rPr lang="en-GB" altLang="fr-FR" sz="2400" b="1"/>
              <a:t>- </a:t>
            </a:r>
            <a:r>
              <a:rPr lang="en-GB" altLang="fr-FR" sz="2400"/>
              <a:t>sucré :</a:t>
            </a:r>
            <a:r>
              <a:rPr lang="en-GB" altLang="fr-FR" sz="2400" b="1"/>
              <a:t>	Pulsatilla</a:t>
            </a:r>
          </a:p>
        </p:txBody>
      </p:sp>
      <p:sp>
        <p:nvSpPr>
          <p:cNvPr id="34819" name="Rectangle 16">
            <a:extLst>
              <a:ext uri="{FF2B5EF4-FFF2-40B4-BE49-F238E27FC236}">
                <a16:creationId xmlns:a16="http://schemas.microsoft.com/office/drawing/2014/main" id="{AD9ECEA9-DCE4-D36E-A3C8-F01F4DFC6481}"/>
              </a:ext>
            </a:extLst>
          </p:cNvPr>
          <p:cNvSpPr>
            <a:spLocks noChangeArrowheads="1"/>
          </p:cNvSpPr>
          <p:nvPr/>
        </p:nvSpPr>
        <p:spPr bwMode="auto">
          <a:xfrm>
            <a:off x="395288" y="3429000"/>
            <a:ext cx="75263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95500" algn="l"/>
              </a:tabLst>
              <a:defRPr>
                <a:solidFill>
                  <a:schemeClr val="tx1"/>
                </a:solidFill>
                <a:latin typeface="Times New Roman" panose="02020603050405020304" pitchFamily="18" charset="0"/>
                <a:cs typeface="Arial" panose="020B0604020202020204" pitchFamily="34" charset="0"/>
              </a:defRPr>
            </a:lvl1pPr>
            <a:lvl2pPr marL="742950" indent="-285750">
              <a:tabLst>
                <a:tab pos="20955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20955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20955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20955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9pPr>
          </a:lstStyle>
          <a:p>
            <a:pPr eaLnBrk="1" hangingPunct="1">
              <a:buClr>
                <a:srgbClr val="FF6600"/>
              </a:buClr>
              <a:buSzPct val="80000"/>
            </a:pPr>
            <a:r>
              <a:rPr lang="fr-FR" altLang="fr-FR" sz="2400" u="sng">
                <a:solidFill>
                  <a:srgbClr val="FF9933"/>
                </a:solidFill>
              </a:rPr>
              <a:t>La salive a un goût particulier</a:t>
            </a:r>
          </a:p>
          <a:p>
            <a:pPr eaLnBrk="1" hangingPunct="1">
              <a:buClr>
                <a:srgbClr val="FF6600"/>
              </a:buClr>
              <a:buSzPct val="80000"/>
              <a:buFont typeface="ZapfDingbats" charset="2"/>
              <a:buNone/>
            </a:pPr>
            <a:r>
              <a:rPr lang="fr-FR" altLang="fr-FR" sz="2400"/>
              <a:t>- salé : 	</a:t>
            </a:r>
            <a:r>
              <a:rPr lang="fr-FR" altLang="fr-FR" sz="2400" b="1"/>
              <a:t>Natrum muriaticum, Sepia</a:t>
            </a:r>
          </a:p>
          <a:p>
            <a:pPr eaLnBrk="1" hangingPunct="1">
              <a:buClr>
                <a:srgbClr val="FF6600"/>
              </a:buClr>
              <a:buSzPct val="80000"/>
              <a:buFont typeface="ZapfDingbats" charset="2"/>
              <a:buNone/>
            </a:pPr>
            <a:r>
              <a:rPr lang="fr-FR" altLang="fr-FR" sz="2400"/>
              <a:t>- sucré : 	</a:t>
            </a:r>
            <a:r>
              <a:rPr lang="fr-FR" altLang="fr-FR" sz="2400" b="1"/>
              <a:t>Pulsatilla, Stannum</a:t>
            </a:r>
          </a:p>
          <a:p>
            <a:pPr eaLnBrk="1" hangingPunct="1">
              <a:buClr>
                <a:srgbClr val="FF6600"/>
              </a:buClr>
              <a:buSzPct val="80000"/>
              <a:buFont typeface="ZapfDingbats" charset="2"/>
              <a:buNone/>
            </a:pPr>
            <a:r>
              <a:rPr lang="fr-FR" altLang="fr-FR" sz="2400"/>
              <a:t>- acide : 	</a:t>
            </a:r>
            <a:r>
              <a:rPr lang="fr-FR" altLang="fr-FR" sz="2400" b="1"/>
              <a:t>Nitricum acidum</a:t>
            </a:r>
          </a:p>
          <a:p>
            <a:pPr eaLnBrk="1" hangingPunct="1">
              <a:buClr>
                <a:srgbClr val="FF6600"/>
              </a:buClr>
              <a:buSzPct val="80000"/>
              <a:buFont typeface="ZapfDingbats" charset="2"/>
              <a:buNone/>
            </a:pPr>
            <a:r>
              <a:rPr lang="fr-FR" altLang="fr-FR" sz="2400"/>
              <a:t>- amer : 	</a:t>
            </a:r>
            <a:r>
              <a:rPr lang="fr-FR" altLang="fr-FR" sz="2400" b="1"/>
              <a:t>Pulsatilla, China</a:t>
            </a:r>
          </a:p>
          <a:p>
            <a:pPr eaLnBrk="1" hangingPunct="1">
              <a:buClr>
                <a:srgbClr val="FF6600"/>
              </a:buClr>
              <a:buSzPct val="80000"/>
              <a:buFont typeface="ZapfDingbats" charset="2"/>
              <a:buNone/>
            </a:pPr>
            <a:r>
              <a:rPr lang="fr-FR" altLang="fr-FR" sz="2400"/>
              <a:t>- métallique : 	</a:t>
            </a:r>
            <a:r>
              <a:rPr lang="fr-FR" altLang="fr-FR" sz="2400" b="1"/>
              <a:t>Bismuthum, Cuprum, Mercurius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1DBA8191-AA2E-D565-3C4B-C9B97D5775FF}"/>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36867" name="Rectangle 4">
            <a:extLst>
              <a:ext uri="{FF2B5EF4-FFF2-40B4-BE49-F238E27FC236}">
                <a16:creationId xmlns:a16="http://schemas.microsoft.com/office/drawing/2014/main" id="{C42C1D95-96CC-5C42-11BE-23F96A8554F0}"/>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36868" name="Rectangle 5">
            <a:extLst>
              <a:ext uri="{FF2B5EF4-FFF2-40B4-BE49-F238E27FC236}">
                <a16:creationId xmlns:a16="http://schemas.microsoft.com/office/drawing/2014/main" id="{01B72D92-3A35-DFA7-D209-4801FA3DC5C1}"/>
              </a:ext>
            </a:extLst>
          </p:cNvPr>
          <p:cNvSpPr>
            <a:spLocks noGrp="1" noChangeArrowheads="1"/>
          </p:cNvSpPr>
          <p:nvPr>
            <p:ph type="body" idx="1"/>
          </p:nvPr>
        </p:nvSpPr>
        <p:spPr bwMode="auto">
          <a:xfrm>
            <a:off x="323850" y="1773238"/>
            <a:ext cx="8640763" cy="187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L, 32 ans, 14SA, 2</a:t>
            </a:r>
            <a:r>
              <a:rPr lang="fr-FR" altLang="fr-FR" sz="2400" baseline="30000"/>
              <a:t>e</a:t>
            </a:r>
            <a:r>
              <a:rPr lang="fr-FR" altLang="fr-FR" sz="2400"/>
              <a:t> pare, se plaint de nausées qui persistent et d’une constipation.</a:t>
            </a:r>
          </a:p>
          <a:p>
            <a:pPr marL="0" indent="0">
              <a:spcBef>
                <a:spcPct val="0"/>
              </a:spcBef>
              <a:buFontTx/>
              <a:buNone/>
            </a:pPr>
            <a:endParaRPr lang="fr-FR" altLang="fr-FR" sz="2400"/>
          </a:p>
          <a:p>
            <a:pPr marL="0" indent="0">
              <a:spcBef>
                <a:spcPct val="0"/>
              </a:spcBef>
              <a:buFontTx/>
              <a:buNone/>
            </a:pPr>
            <a:r>
              <a:rPr lang="fr-FR" altLang="fr-FR" sz="2400"/>
              <a:t>Quelles questions lui posez-vous ?</a:t>
            </a:r>
          </a:p>
        </p:txBody>
      </p:sp>
      <p:pic>
        <p:nvPicPr>
          <p:cNvPr id="36869" name="Picture 6" descr="MC900434854[1]">
            <a:extLst>
              <a:ext uri="{FF2B5EF4-FFF2-40B4-BE49-F238E27FC236}">
                <a16:creationId xmlns:a16="http://schemas.microsoft.com/office/drawing/2014/main" id="{DDD50C8D-8B83-5136-D6D9-17D596C2C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C18D697E-0243-4F01-9496-58FEC4EAA74D}"/>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38915" name="Rectangle 4">
            <a:extLst>
              <a:ext uri="{FF2B5EF4-FFF2-40B4-BE49-F238E27FC236}">
                <a16:creationId xmlns:a16="http://schemas.microsoft.com/office/drawing/2014/main" id="{4EAF6E44-F5A1-D026-EB87-787F0E5B80AA}"/>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38916" name="Rectangle 5">
            <a:extLst>
              <a:ext uri="{FF2B5EF4-FFF2-40B4-BE49-F238E27FC236}">
                <a16:creationId xmlns:a16="http://schemas.microsoft.com/office/drawing/2014/main" id="{1F6ED457-1469-1BE5-9609-5248F018501B}"/>
              </a:ext>
            </a:extLst>
          </p:cNvPr>
          <p:cNvSpPr>
            <a:spLocks noGrp="1" noChangeArrowheads="1"/>
          </p:cNvSpPr>
          <p:nvPr>
            <p:ph type="body" idx="1"/>
          </p:nvPr>
        </p:nvSpPr>
        <p:spPr bwMode="auto">
          <a:xfrm>
            <a:off x="323850" y="1773238"/>
            <a:ext cx="8640763"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endParaRPr lang="fr-FR" altLang="fr-FR" sz="2400"/>
          </a:p>
          <a:p>
            <a:pPr marL="0" indent="0">
              <a:spcBef>
                <a:spcPct val="0"/>
              </a:spcBef>
              <a:buFontTx/>
              <a:buNone/>
            </a:pPr>
            <a:r>
              <a:rPr lang="fr-FR" altLang="fr-FR" sz="2400" b="1" i="1" u="sng"/>
              <a:t>Ce que la patiente a </a:t>
            </a:r>
          </a:p>
          <a:p>
            <a:pPr marL="0" indent="0">
              <a:spcBef>
                <a:spcPct val="0"/>
              </a:spcBef>
              <a:buFontTx/>
              <a:buNone/>
            </a:pPr>
            <a:r>
              <a:rPr lang="fr-FR" altLang="fr-FR" sz="2400"/>
              <a:t>- des nausées</a:t>
            </a:r>
          </a:p>
          <a:p>
            <a:pPr marL="0" indent="0">
              <a:spcBef>
                <a:spcPct val="0"/>
              </a:spcBef>
              <a:buFontTx/>
              <a:buNone/>
            </a:pPr>
            <a:r>
              <a:rPr lang="fr-FR" altLang="fr-FR" sz="2400"/>
              <a:t>Signes concomitants, modalités :</a:t>
            </a:r>
          </a:p>
          <a:p>
            <a:pPr marL="0" indent="0">
              <a:spcBef>
                <a:spcPct val="0"/>
              </a:spcBef>
              <a:buFontTx/>
              <a:buNone/>
            </a:pPr>
            <a:r>
              <a:rPr lang="fr-FR" altLang="fr-FR" sz="2400"/>
              <a:t>- une constipation : comment ? Signes concomitants ?</a:t>
            </a:r>
          </a:p>
          <a:p>
            <a:pPr marL="0" indent="0">
              <a:spcBef>
                <a:spcPct val="0"/>
              </a:spcBef>
              <a:buFontTx/>
              <a:buNone/>
            </a:pPr>
            <a:endParaRPr lang="fr-FR" altLang="fr-FR" sz="2400"/>
          </a:p>
          <a:p>
            <a:pPr marL="0" indent="0">
              <a:spcBef>
                <a:spcPct val="0"/>
              </a:spcBef>
              <a:buFontTx/>
              <a:buNone/>
            </a:pPr>
            <a:r>
              <a:rPr lang="fr-FR" altLang="fr-FR" sz="2400" b="1" i="1" u="sng"/>
              <a:t>Ce que la patiente est</a:t>
            </a:r>
          </a:p>
          <a:p>
            <a:pPr marL="0" indent="0">
              <a:spcBef>
                <a:spcPct val="0"/>
              </a:spcBef>
              <a:buFontTx/>
              <a:buNone/>
            </a:pPr>
            <a:r>
              <a:rPr lang="fr-FR" altLang="fr-FR" sz="2400"/>
              <a:t>- constipation ancienne ?</a:t>
            </a:r>
          </a:p>
          <a:p>
            <a:pPr marL="0" indent="0">
              <a:spcBef>
                <a:spcPct val="0"/>
              </a:spcBef>
              <a:buFontTx/>
              <a:buNone/>
            </a:pPr>
            <a:r>
              <a:rPr lang="fr-FR" altLang="fr-FR" sz="2400"/>
              <a:t>- comment s’est passée la première grossesse ?</a:t>
            </a:r>
          </a:p>
          <a:p>
            <a:pPr marL="0" indent="0">
              <a:spcBef>
                <a:spcPct val="0"/>
              </a:spcBef>
              <a:buFontTx/>
              <a:buNone/>
            </a:pPr>
            <a:r>
              <a:rPr lang="fr-FR" altLang="fr-FR" sz="2400"/>
              <a:t>- psychisme ?</a:t>
            </a:r>
          </a:p>
          <a:p>
            <a:pPr marL="0" indent="0">
              <a:spcBef>
                <a:spcPct val="0"/>
              </a:spcBef>
              <a:buFontTx/>
              <a:buNone/>
            </a:pPr>
            <a:endParaRPr lang="fr-FR" altLang="fr-FR" sz="2400"/>
          </a:p>
          <a:p>
            <a:pPr marL="0" indent="0">
              <a:spcBef>
                <a:spcPct val="0"/>
              </a:spcBef>
              <a:buFontTx/>
              <a:buNone/>
            </a:pPr>
            <a:endParaRPr lang="fr-FR" altLang="fr-FR" sz="2400"/>
          </a:p>
        </p:txBody>
      </p:sp>
      <p:pic>
        <p:nvPicPr>
          <p:cNvPr id="38917" name="Picture 6" descr="MC900434854[1]">
            <a:extLst>
              <a:ext uri="{FF2B5EF4-FFF2-40B4-BE49-F238E27FC236}">
                <a16:creationId xmlns:a16="http://schemas.microsoft.com/office/drawing/2014/main" id="{6312429A-AB80-1849-E54E-65FC6D4E7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A5F6C8B-C302-72FE-06AF-2092AE0DDC97}"/>
              </a:ext>
            </a:extLst>
          </p:cNvPr>
          <p:cNvSpPr txBox="1"/>
          <p:nvPr/>
        </p:nvSpPr>
        <p:spPr>
          <a:xfrm>
            <a:off x="261938" y="2205038"/>
            <a:ext cx="8804275" cy="2554287"/>
          </a:xfrm>
          <a:prstGeom prst="rect">
            <a:avLst/>
          </a:prstGeom>
          <a:solidFill>
            <a:srgbClr val="009999"/>
          </a:solidFill>
        </p:spPr>
        <p:txBody>
          <a:bodyPr>
            <a:spAutoFit/>
          </a:bodyPr>
          <a:lstStyle/>
          <a:p>
            <a:pPr algn="ctr" eaLnBrk="1" hangingPunct="1">
              <a:defRPr/>
            </a:pPr>
            <a:r>
              <a:rPr lang="fr-FR" sz="2000" dirty="0">
                <a:solidFill>
                  <a:srgbClr val="FFFFFF"/>
                </a:solidFill>
                <a:latin typeface="+mn-lt"/>
                <a:cs typeface="ＭＳ Ｐゴシック" pitchFamily="-107" charset="-128"/>
              </a:rPr>
              <a:t>Vous êtes en situation de handicap ?</a:t>
            </a:r>
          </a:p>
          <a:p>
            <a:pPr algn="ctr" eaLnBrk="1" hangingPunct="1">
              <a:defRPr/>
            </a:pPr>
            <a:r>
              <a:rPr lang="fr-FR" sz="2000" dirty="0">
                <a:solidFill>
                  <a:srgbClr val="FFFFFF"/>
                </a:solidFill>
                <a:latin typeface="+mn-lt"/>
                <a:cs typeface="ＭＳ Ｐゴシック" pitchFamily="-107" charset="-128"/>
              </a:rPr>
              <a:t>Parlez-en à votre professeur et/ou contactez le secrétariat : formations@ffsh.fr</a:t>
            </a:r>
          </a:p>
          <a:p>
            <a:pPr algn="ctr" eaLnBrk="1" hangingPunct="1">
              <a:defRPr/>
            </a:pPr>
            <a:endParaRPr lang="fr-FR" sz="2000" dirty="0">
              <a:solidFill>
                <a:srgbClr val="FFFFFF"/>
              </a:solidFill>
              <a:latin typeface="+mn-lt"/>
              <a:cs typeface="ＭＳ Ｐゴシック" pitchFamily="-107" charset="-128"/>
            </a:endParaRPr>
          </a:p>
          <a:p>
            <a:pPr algn="ctr" eaLnBrk="1" hangingPunct="1">
              <a:defRPr/>
            </a:pPr>
            <a:r>
              <a:rPr lang="fr-FR" sz="2000" dirty="0">
                <a:solidFill>
                  <a:srgbClr val="FFFFFF"/>
                </a:solidFill>
                <a:latin typeface="+mn-lt"/>
                <a:cs typeface="ＭＳ Ｐゴシック" pitchFamily="-107" charset="-128"/>
              </a:rPr>
              <a:t>Toutes nos formations qui se déroulent en présentiel sont accessibles aux PMR et sont référencées ERP.</a:t>
            </a:r>
          </a:p>
          <a:p>
            <a:pPr algn="ctr" eaLnBrk="1" hangingPunct="1">
              <a:defRPr/>
            </a:pPr>
            <a:endParaRPr lang="fr-FR" sz="2000" dirty="0">
              <a:solidFill>
                <a:srgbClr val="FFFFFF"/>
              </a:solidFill>
              <a:latin typeface="+mn-lt"/>
              <a:cs typeface="ＭＳ Ｐゴシック" pitchFamily="-107" charset="-128"/>
            </a:endParaRPr>
          </a:p>
          <a:p>
            <a:pPr algn="ctr" eaLnBrk="1" hangingPunct="1">
              <a:defRPr/>
            </a:pPr>
            <a:r>
              <a:rPr lang="fr-FR" sz="2000" dirty="0">
                <a:solidFill>
                  <a:srgbClr val="FFFFFF"/>
                </a:solidFill>
                <a:latin typeface="+mn-lt"/>
                <a:cs typeface="ＭＳ Ｐゴシック" pitchFamily="-107" charset="-128"/>
              </a:rPr>
              <a:t>Quel que soit votre handicap, parlons-en et trouvons ensemble la solution …</a:t>
            </a:r>
          </a:p>
        </p:txBody>
      </p:sp>
      <p:pic>
        <p:nvPicPr>
          <p:cNvPr id="5123" name="Image 4">
            <a:extLst>
              <a:ext uri="{FF2B5EF4-FFF2-40B4-BE49-F238E27FC236}">
                <a16:creationId xmlns:a16="http://schemas.microsoft.com/office/drawing/2014/main" id="{D6CADBE5-3220-C24E-8A25-30793AF9F4E6}"/>
              </a:ext>
            </a:extLst>
          </p:cNvPr>
          <p:cNvPicPr>
            <a:picLocks noChangeAspect="1"/>
          </p:cNvPicPr>
          <p:nvPr/>
        </p:nvPicPr>
        <p:blipFill>
          <a:blip r:embed="rId2">
            <a:extLst>
              <a:ext uri="{28A0092B-C50C-407E-A947-70E740481C1C}">
                <a14:useLocalDpi xmlns:a14="http://schemas.microsoft.com/office/drawing/2010/main" val="0"/>
              </a:ext>
            </a:extLst>
          </a:blip>
          <a:srcRect t="20071" b="49690"/>
          <a:stretch>
            <a:fillRect/>
          </a:stretch>
        </p:blipFill>
        <p:spPr bwMode="auto">
          <a:xfrm>
            <a:off x="2089150" y="333375"/>
            <a:ext cx="51752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 5">
            <a:extLst>
              <a:ext uri="{FF2B5EF4-FFF2-40B4-BE49-F238E27FC236}">
                <a16:creationId xmlns:a16="http://schemas.microsoft.com/office/drawing/2014/main" id="{A44400D8-28E3-FCCC-BDCC-BCCED4BFAD01}"/>
              </a:ext>
            </a:extLst>
          </p:cNvPr>
          <p:cNvPicPr>
            <a:picLocks noChangeAspect="1"/>
          </p:cNvPicPr>
          <p:nvPr/>
        </p:nvPicPr>
        <p:blipFill>
          <a:blip r:embed="rId2">
            <a:extLst>
              <a:ext uri="{28A0092B-C50C-407E-A947-70E740481C1C}">
                <a14:useLocalDpi xmlns:a14="http://schemas.microsoft.com/office/drawing/2010/main" val="0"/>
              </a:ext>
            </a:extLst>
          </a:blip>
          <a:srcRect t="50900" b="16969"/>
          <a:stretch>
            <a:fillRect/>
          </a:stretch>
        </p:blipFill>
        <p:spPr bwMode="auto">
          <a:xfrm>
            <a:off x="2117725" y="4956175"/>
            <a:ext cx="515461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1FDDE84C-2733-F882-5385-AE317ECB7873}"/>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40963" name="Rectangle 4">
            <a:extLst>
              <a:ext uri="{FF2B5EF4-FFF2-40B4-BE49-F238E27FC236}">
                <a16:creationId xmlns:a16="http://schemas.microsoft.com/office/drawing/2014/main" id="{F2757EC2-BD9B-7D01-62C2-70D62F3923E9}"/>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40964" name="Rectangle 5">
            <a:extLst>
              <a:ext uri="{FF2B5EF4-FFF2-40B4-BE49-F238E27FC236}">
                <a16:creationId xmlns:a16="http://schemas.microsoft.com/office/drawing/2014/main" id="{E3AB2E8C-0A62-DBEA-7575-FE1DB3D4B38C}"/>
              </a:ext>
            </a:extLst>
          </p:cNvPr>
          <p:cNvSpPr>
            <a:spLocks noGrp="1" noChangeArrowheads="1"/>
          </p:cNvSpPr>
          <p:nvPr>
            <p:ph type="body" idx="1"/>
          </p:nvPr>
        </p:nvSpPr>
        <p:spPr bwMode="auto">
          <a:xfrm>
            <a:off x="395288" y="1125538"/>
            <a:ext cx="8569325" cy="50307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Les nausées surviennent dès le matin, elles sont aggravées par les odeurs, améliorées par la prise d’une petite quantité de nourriture avant de se lever.</a:t>
            </a:r>
          </a:p>
          <a:p>
            <a:pPr marL="0" indent="0">
              <a:spcBef>
                <a:spcPct val="0"/>
              </a:spcBef>
              <a:buFontTx/>
              <a:buNone/>
            </a:pPr>
            <a:r>
              <a:rPr lang="fr-FR" altLang="fr-FR" sz="2400"/>
              <a:t>La constipation est ancienne, mais aggravée pendant la grossesse avec impression de rectum plein.</a:t>
            </a:r>
          </a:p>
          <a:p>
            <a:pPr marL="0" indent="0">
              <a:spcBef>
                <a:spcPct val="0"/>
              </a:spcBef>
              <a:buFontTx/>
              <a:buNone/>
            </a:pPr>
            <a:r>
              <a:rPr lang="fr-FR" altLang="fr-FR" sz="2400"/>
              <a:t>Depuis le début de sa grossesse, la patiente ressent une pesanteur pelvienne.</a:t>
            </a:r>
          </a:p>
          <a:p>
            <a:pPr marL="0" indent="0">
              <a:spcBef>
                <a:spcPct val="0"/>
              </a:spcBef>
              <a:buFontTx/>
              <a:buNone/>
            </a:pPr>
            <a:endParaRPr lang="fr-FR" altLang="fr-FR" sz="2400"/>
          </a:p>
          <a:p>
            <a:pPr marL="0" indent="0">
              <a:spcBef>
                <a:spcPct val="0"/>
              </a:spcBef>
              <a:buFontTx/>
              <a:buNone/>
            </a:pPr>
            <a:r>
              <a:rPr lang="fr-FR" altLang="fr-FR" sz="2400"/>
              <a:t>La première grossesse a été aussi marquée par des nausées tardives, des douleurs ligamentaires, des lourdeurs des membres inférieurs et une constipation. La patiente avait remarqué que l’activité physique améliorait ses symptômes et faisait une marche quotidiennement.</a:t>
            </a:r>
          </a:p>
          <a:p>
            <a:pPr marL="0" indent="0">
              <a:spcBef>
                <a:spcPct val="0"/>
              </a:spcBef>
              <a:buFontTx/>
              <a:buNone/>
            </a:pPr>
            <a:r>
              <a:rPr lang="fr-FR" altLang="fr-FR" sz="2400"/>
              <a:t>Après l’accouchement, elle a « fait une dépression » prise en charge par une psychologue.</a:t>
            </a:r>
          </a:p>
          <a:p>
            <a:pPr marL="0" indent="0">
              <a:spcBef>
                <a:spcPct val="0"/>
              </a:spcBef>
              <a:buFontTx/>
              <a:buNone/>
            </a:pPr>
            <a:r>
              <a:rPr lang="fr-FR" altLang="fr-FR" sz="2400"/>
              <a:t>Elle a tendance aux infections urinaires.</a:t>
            </a:r>
          </a:p>
        </p:txBody>
      </p:sp>
      <p:pic>
        <p:nvPicPr>
          <p:cNvPr id="40965" name="Picture 6" descr="MC900434854[1]">
            <a:extLst>
              <a:ext uri="{FF2B5EF4-FFF2-40B4-BE49-F238E27FC236}">
                <a16:creationId xmlns:a16="http://schemas.microsoft.com/office/drawing/2014/main" id="{B6464129-C609-97C0-9B3D-47D3BA3A6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35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6B589AB8-3FA5-2928-1FB8-BF89E4F456CD}"/>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fr-FR" altLang="fr-FR" sz="1400">
              <a:ea typeface="MS PGothic" panose="020B0600070205080204" pitchFamily="34" charset="-128"/>
            </a:endParaRPr>
          </a:p>
        </p:txBody>
      </p:sp>
      <p:sp>
        <p:nvSpPr>
          <p:cNvPr id="43011" name="Rectangle 4">
            <a:extLst>
              <a:ext uri="{FF2B5EF4-FFF2-40B4-BE49-F238E27FC236}">
                <a16:creationId xmlns:a16="http://schemas.microsoft.com/office/drawing/2014/main" id="{6AF6A9D0-17E7-DE73-C63C-AE3DB41D7D92}"/>
              </a:ext>
            </a:extLst>
          </p:cNvPr>
          <p:cNvSpPr>
            <a:spLocks noChangeArrowheads="1"/>
          </p:cNvSpPr>
          <p:nvPr/>
        </p:nvSpPr>
        <p:spPr bwMode="auto">
          <a:xfrm>
            <a:off x="1563688" y="26035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43012" name="Text Box 5">
            <a:extLst>
              <a:ext uri="{FF2B5EF4-FFF2-40B4-BE49-F238E27FC236}">
                <a16:creationId xmlns:a16="http://schemas.microsoft.com/office/drawing/2014/main" id="{AF4FE60C-5D23-C1EE-AB9C-0270EB267A5F}"/>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r>
              <a:rPr lang="fr-FR" altLang="fr-FR" sz="1200" i="1">
                <a:ea typeface="MS PGothic" panose="020B0600070205080204" pitchFamily="34" charset="-128"/>
              </a:rPr>
              <a:t>Illiers, le 12/09/20</a:t>
            </a:r>
            <a:endParaRPr lang="fr-FR" altLang="fr-FR" sz="1200">
              <a:ea typeface="MS PGothic" panose="020B0600070205080204" pitchFamily="34" charset="-128"/>
            </a:endParaRPr>
          </a:p>
        </p:txBody>
      </p:sp>
      <p:sp>
        <p:nvSpPr>
          <p:cNvPr id="43013" name="Text Box 6">
            <a:extLst>
              <a:ext uri="{FF2B5EF4-FFF2-40B4-BE49-F238E27FC236}">
                <a16:creationId xmlns:a16="http://schemas.microsoft.com/office/drawing/2014/main" id="{D2B3EA76-43E4-1D46-453B-231FD6109B35}"/>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800">
                <a:solidFill>
                  <a:srgbClr val="DDDDDD"/>
                </a:solidFill>
                <a:latin typeface="Tahoma" panose="020B0604030504040204" pitchFamily="34" charset="0"/>
                <a:ea typeface="MS PGothic" panose="020B0600070205080204" pitchFamily="34" charset="-128"/>
              </a:rPr>
              <a:t>proposition d’ordonnance</a:t>
            </a:r>
          </a:p>
        </p:txBody>
      </p:sp>
      <p:sp>
        <p:nvSpPr>
          <p:cNvPr id="43014" name="Text Box 7">
            <a:extLst>
              <a:ext uri="{FF2B5EF4-FFF2-40B4-BE49-F238E27FC236}">
                <a16:creationId xmlns:a16="http://schemas.microsoft.com/office/drawing/2014/main" id="{D48FD132-94DA-8D53-63ED-B57FD8AA2A5A}"/>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1200" i="1">
                <a:ea typeface="MS PGothic" panose="020B0600070205080204" pitchFamily="34" charset="-128"/>
              </a:rPr>
              <a:t>Mme Blanche GRANULE</a:t>
            </a:r>
          </a:p>
          <a:p>
            <a:pPr algn="ctr"/>
            <a:r>
              <a:rPr lang="fr-FR" altLang="fr-FR" sz="1200" i="1">
                <a:ea typeface="MS PGothic" panose="020B0600070205080204" pitchFamily="34" charset="-128"/>
              </a:rPr>
              <a:t>sage-femme DE</a:t>
            </a:r>
          </a:p>
          <a:p>
            <a:pPr algn="ctr"/>
            <a:r>
              <a:rPr lang="fr-FR" altLang="fr-FR" sz="1200" i="1">
                <a:ea typeface="MS PGothic" panose="020B0600070205080204" pitchFamily="34" charset="-128"/>
              </a:rPr>
              <a:t>44, Grande Route</a:t>
            </a:r>
          </a:p>
          <a:p>
            <a:pPr algn="ctr"/>
            <a:r>
              <a:rPr lang="fr-FR" altLang="fr-FR" sz="1200" i="1">
                <a:ea typeface="MS PGothic" panose="020B0600070205080204" pitchFamily="34" charset="-128"/>
              </a:rPr>
              <a:t>28120 Illiers sur dose</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01 56 96 98 28</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RPPS 200000078310</a:t>
            </a:r>
            <a:endParaRPr lang="fr-FR" altLang="fr-FR" sz="1200">
              <a:ea typeface="MS PGothic" panose="020B0600070205080204" pitchFamily="34" charset="-128"/>
            </a:endParaRPr>
          </a:p>
        </p:txBody>
      </p:sp>
      <p:sp>
        <p:nvSpPr>
          <p:cNvPr id="43015" name="Text Box 8">
            <a:extLst>
              <a:ext uri="{FF2B5EF4-FFF2-40B4-BE49-F238E27FC236}">
                <a16:creationId xmlns:a16="http://schemas.microsoft.com/office/drawing/2014/main" id="{F1A9C30D-722F-CFE1-2818-8FC35DAD3101}"/>
              </a:ext>
            </a:extLst>
          </p:cNvPr>
          <p:cNvSpPr txBox="1">
            <a:spLocks noChangeArrowheads="1"/>
          </p:cNvSpPr>
          <p:nvPr/>
        </p:nvSpPr>
        <p:spPr bwMode="auto">
          <a:xfrm>
            <a:off x="1692275" y="3357563"/>
            <a:ext cx="49672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000">
                <a:ea typeface="MS PGothic" panose="020B0600070205080204" pitchFamily="34" charset="-128"/>
              </a:rPr>
              <a:t>SEPIA 9CH</a:t>
            </a:r>
          </a:p>
          <a:p>
            <a:r>
              <a:rPr lang="fr-FR" altLang="fr-FR" sz="2000">
                <a:ea typeface="MS PGothic" panose="020B0600070205080204" pitchFamily="34" charset="-128"/>
              </a:rPr>
              <a:t>5 granules dès le réveil puis 2 à 3 fois par jour si nécessaire</a:t>
            </a:r>
          </a:p>
          <a:p>
            <a:r>
              <a:rPr lang="fr-FR" altLang="fr-FR" sz="2000">
                <a:ea typeface="MS PGothic" panose="020B0600070205080204" pitchFamily="34" charset="-128"/>
              </a:rPr>
              <a:t>Jusqu’à amélioration des symptômes </a:t>
            </a:r>
          </a:p>
          <a:p>
            <a:endParaRPr lang="fr-FR" altLang="fr-FR" sz="2000">
              <a:ea typeface="MS PGothic" panose="020B0600070205080204" pitchFamily="34" charset="-128"/>
            </a:endParaRPr>
          </a:p>
          <a:p>
            <a:r>
              <a:rPr lang="fr-FR" altLang="fr-FR" sz="2000">
                <a:ea typeface="MS PGothic" panose="020B0600070205080204" pitchFamily="34" charset="-128"/>
              </a:rPr>
              <a:t>Ordonnance à renouveler 1 mois</a:t>
            </a:r>
            <a:endParaRPr lang="fr-FR" altLang="fr-FR" sz="2000" i="1">
              <a:ea typeface="MS PGothic" panose="020B0600070205080204" pitchFamily="34" charset="-128"/>
            </a:endParaRPr>
          </a:p>
        </p:txBody>
      </p:sp>
      <p:sp>
        <p:nvSpPr>
          <p:cNvPr id="43016" name="Text Box 9">
            <a:extLst>
              <a:ext uri="{FF2B5EF4-FFF2-40B4-BE49-F238E27FC236}">
                <a16:creationId xmlns:a16="http://schemas.microsoft.com/office/drawing/2014/main" id="{0C436086-F41A-098C-2E8B-7F35DC2E275C}"/>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5600" b="1">
                <a:solidFill>
                  <a:schemeClr val="folHlink"/>
                </a:solidFill>
                <a:ea typeface="MS PGothic" panose="020B0600070205080204" pitchFamily="34" charset="-128"/>
                <a:sym typeface="Wingdings" panose="05000000000000000000" pitchFamily="2" charset="2"/>
              </a:rPr>
              <a:t></a:t>
            </a:r>
            <a:endParaRPr lang="fr-FR" altLang="fr-FR" sz="14200">
              <a:solidFill>
                <a:schemeClr val="folHlink"/>
              </a:solidFill>
              <a:ea typeface="MS PGothic" panose="020B0600070205080204" pitchFamily="34" charset="-128"/>
              <a:sym typeface="Wingdings" panose="05000000000000000000" pitchFamily="2" charset="2"/>
            </a:endParaRPr>
          </a:p>
        </p:txBody>
      </p:sp>
      <p:sp>
        <p:nvSpPr>
          <p:cNvPr id="43017" name="Rectangle 10">
            <a:extLst>
              <a:ext uri="{FF2B5EF4-FFF2-40B4-BE49-F238E27FC236}">
                <a16:creationId xmlns:a16="http://schemas.microsoft.com/office/drawing/2014/main" id="{D5F029A9-8C24-85BA-37D2-93BBEC11545A}"/>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200" i="1">
                <a:ea typeface="MS PGothic" panose="020B0600070205080204" pitchFamily="34" charset="-128"/>
              </a:rPr>
              <a:t>Cette ordonnance est donnée à titre d’exemple, l’homéopathie étant une médecine individuelle.</a:t>
            </a:r>
          </a:p>
        </p:txBody>
      </p:sp>
      <p:sp>
        <p:nvSpPr>
          <p:cNvPr id="43018" name="Text Box 11">
            <a:extLst>
              <a:ext uri="{FF2B5EF4-FFF2-40B4-BE49-F238E27FC236}">
                <a16:creationId xmlns:a16="http://schemas.microsoft.com/office/drawing/2014/main" id="{39976482-C245-FB0C-5A59-E96F3F848366}"/>
              </a:ext>
            </a:extLst>
          </p:cNvPr>
          <p:cNvSpPr txBox="1">
            <a:spLocks noChangeArrowheads="1"/>
          </p:cNvSpPr>
          <p:nvPr/>
        </p:nvSpPr>
        <p:spPr bwMode="auto">
          <a:xfrm>
            <a:off x="4356100" y="2565400"/>
            <a:ext cx="2160588"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000" u="sng">
                <a:ea typeface="MS PGothic" panose="020B0600070205080204" pitchFamily="34" charset="-128"/>
              </a:rPr>
              <a:t>Mme L. 15/04/88</a:t>
            </a:r>
          </a:p>
        </p:txBody>
      </p:sp>
      <p:grpSp>
        <p:nvGrpSpPr>
          <p:cNvPr id="43019" name="Group 12">
            <a:extLst>
              <a:ext uri="{FF2B5EF4-FFF2-40B4-BE49-F238E27FC236}">
                <a16:creationId xmlns:a16="http://schemas.microsoft.com/office/drawing/2014/main" id="{F70F2857-68F1-027D-E0E9-6B0B405FBEDA}"/>
              </a:ext>
            </a:extLst>
          </p:cNvPr>
          <p:cNvGrpSpPr>
            <a:grpSpLocks/>
          </p:cNvGrpSpPr>
          <p:nvPr/>
        </p:nvGrpSpPr>
        <p:grpSpPr bwMode="auto">
          <a:xfrm>
            <a:off x="7389813" y="825500"/>
            <a:ext cx="863600" cy="863600"/>
            <a:chOff x="2064" y="618"/>
            <a:chExt cx="544" cy="544"/>
          </a:xfrm>
        </p:grpSpPr>
        <p:sp>
          <p:nvSpPr>
            <p:cNvPr id="43020" name="Oval 13">
              <a:extLst>
                <a:ext uri="{FF2B5EF4-FFF2-40B4-BE49-F238E27FC236}">
                  <a16:creationId xmlns:a16="http://schemas.microsoft.com/office/drawing/2014/main" id="{F7D7A2F7-9274-9282-234D-82673D48E329}"/>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43021" name="Oval 14">
              <a:extLst>
                <a:ext uri="{FF2B5EF4-FFF2-40B4-BE49-F238E27FC236}">
                  <a16:creationId xmlns:a16="http://schemas.microsoft.com/office/drawing/2014/main" id="{F739B8D1-6402-0A5F-0CA4-AACFAF40322B}"/>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43022" name="Text Box 15">
              <a:extLst>
                <a:ext uri="{FF2B5EF4-FFF2-40B4-BE49-F238E27FC236}">
                  <a16:creationId xmlns:a16="http://schemas.microsoft.com/office/drawing/2014/main" id="{5AC2DCE6-32E2-5855-8534-42F7FB563FD9}"/>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3015"/>
                                        </p:tgtEl>
                                        <p:attrNameLst>
                                          <p:attrName>style.visibility</p:attrName>
                                        </p:attrNameLst>
                                      </p:cBhvr>
                                      <p:to>
                                        <p:strVal val="visible"/>
                                      </p:to>
                                    </p:set>
                                    <p:anim calcmode="lin" valueType="num">
                                      <p:cBhvr>
                                        <p:cTn id="7" dur="500" fill="hold"/>
                                        <p:tgtEl>
                                          <p:spTgt spid="43015"/>
                                        </p:tgtEl>
                                        <p:attrNameLst>
                                          <p:attrName>ppt_w</p:attrName>
                                        </p:attrNameLst>
                                      </p:cBhvr>
                                      <p:tavLst>
                                        <p:tav tm="0">
                                          <p:val>
                                            <p:fltVal val="0"/>
                                          </p:val>
                                        </p:tav>
                                        <p:tav tm="100000">
                                          <p:val>
                                            <p:strVal val="#ppt_w"/>
                                          </p:val>
                                        </p:tav>
                                      </p:tavLst>
                                    </p:anim>
                                    <p:anim calcmode="lin" valueType="num">
                                      <p:cBhvr>
                                        <p:cTn id="8" dur="500" fill="hold"/>
                                        <p:tgtEl>
                                          <p:spTgt spid="43015"/>
                                        </p:tgtEl>
                                        <p:attrNameLst>
                                          <p:attrName>ppt_h</p:attrName>
                                        </p:attrNameLst>
                                      </p:cBhvr>
                                      <p:tavLst>
                                        <p:tav tm="0">
                                          <p:val>
                                            <p:fltVal val="0"/>
                                          </p:val>
                                        </p:tav>
                                        <p:tav tm="100000">
                                          <p:val>
                                            <p:strVal val="#ppt_h"/>
                                          </p:val>
                                        </p:tav>
                                      </p:tavLst>
                                    </p:anim>
                                    <p:animEffect transition="in" filter="fade">
                                      <p:cBhvr>
                                        <p:cTn id="9"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22CD48BF-FB1A-CA78-0D45-F9CFB77B093C}"/>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i="1">
                <a:solidFill>
                  <a:srgbClr val="FF9933"/>
                </a:solidFill>
                <a:ea typeface="MS PGothic" panose="020B0600070205080204" pitchFamily="34" charset="-128"/>
              </a:rPr>
              <a:t>focus sur….</a:t>
            </a:r>
          </a:p>
        </p:txBody>
      </p:sp>
      <p:pic>
        <p:nvPicPr>
          <p:cNvPr id="45059" name="Picture 3" descr="sous-titre">
            <a:extLst>
              <a:ext uri="{FF2B5EF4-FFF2-40B4-BE49-F238E27FC236}">
                <a16:creationId xmlns:a16="http://schemas.microsoft.com/office/drawing/2014/main" id="{CDCD9C70-21BF-CEAC-F120-F76495C6C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3">
            <a:extLst>
              <a:ext uri="{FF2B5EF4-FFF2-40B4-BE49-F238E27FC236}">
                <a16:creationId xmlns:a16="http://schemas.microsoft.com/office/drawing/2014/main" id="{82D42F26-B2F9-8537-DE97-055FA04DB6B0}"/>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3200" b="1">
                <a:solidFill>
                  <a:srgbClr val="FFFFFF"/>
                </a:solidFill>
                <a:ea typeface="MS PGothic" panose="020B0600070205080204" pitchFamily="34" charset="-128"/>
              </a:rPr>
              <a:t>MATI</a:t>
            </a:r>
            <a:r>
              <a:rPr lang="en-US" altLang="fr-FR" sz="3200" b="1">
                <a:solidFill>
                  <a:srgbClr val="FFFFFF"/>
                </a:solidFill>
                <a:ea typeface="MS PGothic" panose="020B0600070205080204" pitchFamily="34" charset="-128"/>
                <a:cs typeface="Times New Roman" panose="02020603050405020304" pitchFamily="18" charset="0"/>
              </a:rPr>
              <a:t>È</a:t>
            </a:r>
            <a:r>
              <a:rPr lang="fr-FR" altLang="fr-FR" sz="3200" b="1">
                <a:solidFill>
                  <a:srgbClr val="FFFFFF"/>
                </a:solidFill>
                <a:ea typeface="MS PGothic" panose="020B0600070205080204" pitchFamily="34" charset="-128"/>
              </a:rPr>
              <a:t>RE M</a:t>
            </a:r>
            <a:r>
              <a:rPr lang="en-US" altLang="fr-FR" sz="3200" b="1">
                <a:solidFill>
                  <a:srgbClr val="FFFFFF"/>
                </a:solidFill>
                <a:ea typeface="MS PGothic" panose="020B0600070205080204" pitchFamily="34" charset="-128"/>
              </a:rPr>
              <a:t>É</a:t>
            </a:r>
            <a:r>
              <a:rPr lang="fr-FR" altLang="fr-FR" sz="3200" b="1">
                <a:solidFill>
                  <a:srgbClr val="FFFFFF"/>
                </a:solidFill>
                <a:ea typeface="MS PGothic" panose="020B0600070205080204" pitchFamily="34" charset="-128"/>
              </a:rPr>
              <a:t>DICALE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5" name="Rectangle 3">
            <a:extLst>
              <a:ext uri="{FF2B5EF4-FFF2-40B4-BE49-F238E27FC236}">
                <a16:creationId xmlns:a16="http://schemas.microsoft.com/office/drawing/2014/main" id="{AFD9278C-48BD-7F6F-C259-53EE77CEF302}"/>
              </a:ext>
            </a:extLst>
          </p:cNvPr>
          <p:cNvSpPr>
            <a:spLocks noGrp="1" noChangeArrowheads="1"/>
          </p:cNvSpPr>
          <p:nvPr>
            <p:ph type="body" idx="1"/>
          </p:nvPr>
        </p:nvSpPr>
        <p:spPr bwMode="auto">
          <a:xfrm>
            <a:off x="1692275" y="2565400"/>
            <a:ext cx="4679950" cy="604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a:buFontTx/>
              <a:buNone/>
            </a:pPr>
            <a:r>
              <a:rPr lang="fr-FR" altLang="fr-FR" sz="2400"/>
              <a:t>… vous souvenez-vous de </a:t>
            </a:r>
            <a:r>
              <a:rPr lang="fr-FR" altLang="fr-FR" sz="2400" b="1"/>
              <a:t>Sepia</a:t>
            </a:r>
            <a:r>
              <a:rPr lang="fr-FR" altLang="fr-FR"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02115">
                                            <p:txEl>
                                              <p:pRg st="0" end="0"/>
                                            </p:txEl>
                                          </p:spTgt>
                                        </p:tgtEl>
                                        <p:attrNameLst>
                                          <p:attrName>style.visibility</p:attrName>
                                        </p:attrNameLst>
                                      </p:cBhvr>
                                      <p:to>
                                        <p:strVal val="visible"/>
                                      </p:to>
                                    </p:set>
                                    <p:animEffect transition="in" filter="wipe(down)">
                                      <p:cBhvr>
                                        <p:cTn id="9" dur="580">
                                          <p:stCondLst>
                                            <p:cond delay="0"/>
                                          </p:stCondLst>
                                        </p:cTn>
                                        <p:tgtEl>
                                          <p:spTgt spid="602115">
                                            <p:txEl>
                                              <p:pRg st="0" end="0"/>
                                            </p:txEl>
                                          </p:spTgt>
                                        </p:tgtEl>
                                      </p:cBhvr>
                                    </p:animEffect>
                                    <p:anim calcmode="lin" valueType="num">
                                      <p:cBhvr>
                                        <p:cTn id="10" dur="1822" tmFilter="0,0; 0.14,0.36; 0.43,0.73; 0.71,0.91; 1.0,1.0">
                                          <p:stCondLst>
                                            <p:cond delay="0"/>
                                          </p:stCondLst>
                                        </p:cTn>
                                        <p:tgtEl>
                                          <p:spTgt spid="602115">
                                            <p:txEl>
                                              <p:pRg st="0" end="0"/>
                                            </p:txEl>
                                          </p:spTgt>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02115">
                                            <p:txEl>
                                              <p:pRg st="0" end="0"/>
                                            </p:txEl>
                                          </p:spTgt>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02115">
                                            <p:txEl>
                                              <p:pRg st="0" end="0"/>
                                            </p:txEl>
                                          </p:spTgt>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02115">
                                            <p:txEl>
                                              <p:pRg st="0" end="0"/>
                                            </p:txEl>
                                          </p:spTgt>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02115">
                                            <p:txEl>
                                              <p:pRg st="0" end="0"/>
                                            </p:txEl>
                                          </p:spTgt>
                                        </p:tgtEl>
                                        <p:attrNameLst>
                                          <p:attrName>ppt_y</p:attrName>
                                        </p:attrNameLst>
                                      </p:cBhvr>
                                      <p:tavLst>
                                        <p:tav tm="0" fmla="#ppt_y-sin(pi*$)/81">
                                          <p:val>
                                            <p:fltVal val="0"/>
                                          </p:val>
                                        </p:tav>
                                        <p:tav tm="100000">
                                          <p:val>
                                            <p:fltVal val="1"/>
                                          </p:val>
                                        </p:tav>
                                      </p:tavLst>
                                    </p:anim>
                                    <p:animScale>
                                      <p:cBhvr>
                                        <p:cTn id="15" dur="26">
                                          <p:stCondLst>
                                            <p:cond delay="650"/>
                                          </p:stCondLst>
                                        </p:cTn>
                                        <p:tgtEl>
                                          <p:spTgt spid="602115">
                                            <p:txEl>
                                              <p:pRg st="0" end="0"/>
                                            </p:txEl>
                                          </p:spTgt>
                                        </p:tgtEl>
                                      </p:cBhvr>
                                      <p:to x="100000" y="60000"/>
                                    </p:animScale>
                                    <p:animScale>
                                      <p:cBhvr>
                                        <p:cTn id="16" dur="166" decel="50000">
                                          <p:stCondLst>
                                            <p:cond delay="676"/>
                                          </p:stCondLst>
                                        </p:cTn>
                                        <p:tgtEl>
                                          <p:spTgt spid="602115">
                                            <p:txEl>
                                              <p:pRg st="0" end="0"/>
                                            </p:txEl>
                                          </p:spTgt>
                                        </p:tgtEl>
                                      </p:cBhvr>
                                      <p:to x="100000" y="100000"/>
                                    </p:animScale>
                                    <p:animScale>
                                      <p:cBhvr>
                                        <p:cTn id="17" dur="26">
                                          <p:stCondLst>
                                            <p:cond delay="1312"/>
                                          </p:stCondLst>
                                        </p:cTn>
                                        <p:tgtEl>
                                          <p:spTgt spid="602115">
                                            <p:txEl>
                                              <p:pRg st="0" end="0"/>
                                            </p:txEl>
                                          </p:spTgt>
                                        </p:tgtEl>
                                      </p:cBhvr>
                                      <p:to x="100000" y="80000"/>
                                    </p:animScale>
                                    <p:animScale>
                                      <p:cBhvr>
                                        <p:cTn id="18" dur="166" decel="50000">
                                          <p:stCondLst>
                                            <p:cond delay="1338"/>
                                          </p:stCondLst>
                                        </p:cTn>
                                        <p:tgtEl>
                                          <p:spTgt spid="602115">
                                            <p:txEl>
                                              <p:pRg st="0" end="0"/>
                                            </p:txEl>
                                          </p:spTgt>
                                        </p:tgtEl>
                                      </p:cBhvr>
                                      <p:to x="100000" y="100000"/>
                                    </p:animScale>
                                    <p:animScale>
                                      <p:cBhvr>
                                        <p:cTn id="19" dur="26">
                                          <p:stCondLst>
                                            <p:cond delay="1642"/>
                                          </p:stCondLst>
                                        </p:cTn>
                                        <p:tgtEl>
                                          <p:spTgt spid="602115">
                                            <p:txEl>
                                              <p:pRg st="0" end="0"/>
                                            </p:txEl>
                                          </p:spTgt>
                                        </p:tgtEl>
                                      </p:cBhvr>
                                      <p:to x="100000" y="90000"/>
                                    </p:animScale>
                                    <p:animScale>
                                      <p:cBhvr>
                                        <p:cTn id="20" dur="166" decel="50000">
                                          <p:stCondLst>
                                            <p:cond delay="1668"/>
                                          </p:stCondLst>
                                        </p:cTn>
                                        <p:tgtEl>
                                          <p:spTgt spid="602115">
                                            <p:txEl>
                                              <p:pRg st="0" end="0"/>
                                            </p:txEl>
                                          </p:spTgt>
                                        </p:tgtEl>
                                      </p:cBhvr>
                                      <p:to x="100000" y="100000"/>
                                    </p:animScale>
                                    <p:animScale>
                                      <p:cBhvr>
                                        <p:cTn id="21" dur="26">
                                          <p:stCondLst>
                                            <p:cond delay="1808"/>
                                          </p:stCondLst>
                                        </p:cTn>
                                        <p:tgtEl>
                                          <p:spTgt spid="602115">
                                            <p:txEl>
                                              <p:pRg st="0" end="0"/>
                                            </p:txEl>
                                          </p:spTgt>
                                        </p:tgtEl>
                                      </p:cBhvr>
                                      <p:to x="100000" y="95000"/>
                                    </p:animScale>
                                    <p:animScale>
                                      <p:cBhvr>
                                        <p:cTn id="22" dur="166" decel="50000">
                                          <p:stCondLst>
                                            <p:cond delay="1834"/>
                                          </p:stCondLst>
                                        </p:cTn>
                                        <p:tgtEl>
                                          <p:spTgt spid="60211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p:bldP spid="602115"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4">
            <a:extLst>
              <a:ext uri="{FF2B5EF4-FFF2-40B4-BE49-F238E27FC236}">
                <a16:creationId xmlns:a16="http://schemas.microsoft.com/office/drawing/2014/main" id="{2C943785-EA5F-D4D8-1B07-2443DDD525D7}"/>
              </a:ext>
            </a:extLst>
          </p:cNvPr>
          <p:cNvSpPr>
            <a:spLocks noChangeArrowheads="1"/>
          </p:cNvSpPr>
          <p:nvPr/>
        </p:nvSpPr>
        <p:spPr bwMode="auto">
          <a:xfrm>
            <a:off x="-1165225" y="-766763"/>
            <a:ext cx="3744913" cy="2735263"/>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37931725" indent="-37474525">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ea typeface="MS PGothic" panose="020B0600070205080204" pitchFamily="34" charset="-128"/>
            </a:endParaRPr>
          </a:p>
        </p:txBody>
      </p:sp>
      <p:sp>
        <p:nvSpPr>
          <p:cNvPr id="49155" name="Titre 1">
            <a:extLst>
              <a:ext uri="{FF2B5EF4-FFF2-40B4-BE49-F238E27FC236}">
                <a16:creationId xmlns:a16="http://schemas.microsoft.com/office/drawing/2014/main" id="{B052291E-D166-DAE3-3B2B-40FAB8DC0835}"/>
              </a:ext>
            </a:extLst>
          </p:cNvPr>
          <p:cNvSpPr>
            <a:spLocks noGrp="1"/>
          </p:cNvSpPr>
          <p:nvPr>
            <p:ph type="title" idx="4294967295"/>
          </p:nvPr>
        </p:nvSpPr>
        <p:spPr bwMode="auto">
          <a:xfrm>
            <a:off x="179388" y="269875"/>
            <a:ext cx="18002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r-FR" altLang="fr-FR" sz="2800" b="1">
                <a:solidFill>
                  <a:srgbClr val="FFFFFF"/>
                </a:solidFill>
              </a:rPr>
              <a:t>SEPIA</a:t>
            </a:r>
          </a:p>
        </p:txBody>
      </p:sp>
      <p:sp>
        <p:nvSpPr>
          <p:cNvPr id="49156" name="Espace réservé du contenu 2">
            <a:extLst>
              <a:ext uri="{FF2B5EF4-FFF2-40B4-BE49-F238E27FC236}">
                <a16:creationId xmlns:a16="http://schemas.microsoft.com/office/drawing/2014/main" id="{3C0654F8-D12F-D384-C081-B658BC905CAF}"/>
              </a:ext>
            </a:extLst>
          </p:cNvPr>
          <p:cNvSpPr>
            <a:spLocks noGrp="1"/>
          </p:cNvSpPr>
          <p:nvPr>
            <p:ph idx="4294967295"/>
          </p:nvPr>
        </p:nvSpPr>
        <p:spPr bwMode="auto">
          <a:xfrm>
            <a:off x="446088" y="4508500"/>
            <a:ext cx="8229600" cy="1873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2160588" algn="l"/>
              </a:tabLst>
            </a:pPr>
            <a:r>
              <a:rPr lang="fr-FR" altLang="fr-FR" sz="2400" b="1" i="1"/>
              <a:t>Morphologie</a:t>
            </a:r>
            <a:r>
              <a:rPr lang="fr-FR" altLang="fr-FR" sz="2400" i="1"/>
              <a:t> : 	</a:t>
            </a:r>
          </a:p>
          <a:p>
            <a:pPr marL="0" indent="0">
              <a:lnSpc>
                <a:spcPct val="90000"/>
              </a:lnSpc>
              <a:buFontTx/>
              <a:buNone/>
              <a:tabLst>
                <a:tab pos="2160588" algn="l"/>
              </a:tabLst>
            </a:pPr>
            <a:r>
              <a:rPr lang="fr-FR" altLang="fr-FR" sz="2400" b="1" i="1"/>
              <a:t>Comportement</a:t>
            </a:r>
            <a:r>
              <a:rPr lang="fr-FR" altLang="fr-FR" sz="2400" i="1"/>
              <a:t> : 	</a:t>
            </a:r>
          </a:p>
          <a:p>
            <a:pPr marL="0" indent="0">
              <a:lnSpc>
                <a:spcPct val="90000"/>
              </a:lnSpc>
              <a:buFontTx/>
              <a:buNone/>
              <a:tabLst>
                <a:tab pos="2160588" algn="l"/>
              </a:tabLst>
            </a:pPr>
            <a:endParaRPr lang="fr-FR" altLang="fr-FR" sz="2400" b="1" i="1"/>
          </a:p>
          <a:p>
            <a:pPr marL="0" indent="0">
              <a:lnSpc>
                <a:spcPct val="90000"/>
              </a:lnSpc>
              <a:buFontTx/>
              <a:buNone/>
              <a:tabLst>
                <a:tab pos="2160588" algn="l"/>
              </a:tabLst>
            </a:pPr>
            <a:r>
              <a:rPr lang="fr-FR" altLang="fr-FR" sz="2400" b="1" i="1"/>
              <a:t>Alimentation</a:t>
            </a:r>
            <a:r>
              <a:rPr lang="fr-FR" altLang="fr-FR" sz="2400" i="1"/>
              <a:t> :</a:t>
            </a:r>
          </a:p>
        </p:txBody>
      </p:sp>
      <p:sp>
        <p:nvSpPr>
          <p:cNvPr id="49157" name="Rectangle 6">
            <a:extLst>
              <a:ext uri="{FF2B5EF4-FFF2-40B4-BE49-F238E27FC236}">
                <a16:creationId xmlns:a16="http://schemas.microsoft.com/office/drawing/2014/main" id="{CF8249F6-500F-C0B0-8909-D73E092F2934}"/>
              </a:ext>
            </a:extLst>
          </p:cNvPr>
          <p:cNvSpPr>
            <a:spLocks noChangeArrowheads="1"/>
          </p:cNvSpPr>
          <p:nvPr/>
        </p:nvSpPr>
        <p:spPr bwMode="auto">
          <a:xfrm>
            <a:off x="468313" y="2857500"/>
            <a:ext cx="6911975" cy="860425"/>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37931725" indent="-37474525">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pPr>
            <a:r>
              <a:rPr lang="fr-FR" altLang="fr-FR" sz="2400" b="1">
                <a:ea typeface="MS PGothic" panose="020B0600070205080204" pitchFamily="34" charset="-128"/>
              </a:rPr>
              <a:t>Key-note : </a:t>
            </a:r>
          </a:p>
          <a:p>
            <a:pPr>
              <a:lnSpc>
                <a:spcPct val="90000"/>
              </a:lnSpc>
              <a:spcBef>
                <a:spcPct val="20000"/>
              </a:spcBef>
            </a:pPr>
            <a:endParaRPr lang="fr-FR" altLang="fr-FR" sz="2400" b="1">
              <a:ea typeface="MS PGothic" panose="020B0600070205080204" pitchFamily="34" charset="-128"/>
            </a:endParaRPr>
          </a:p>
        </p:txBody>
      </p:sp>
      <p:sp>
        <p:nvSpPr>
          <p:cNvPr id="603144" name="Rectangle 8">
            <a:extLst>
              <a:ext uri="{FF2B5EF4-FFF2-40B4-BE49-F238E27FC236}">
                <a16:creationId xmlns:a16="http://schemas.microsoft.com/office/drawing/2014/main" id="{A70DDAA7-A54E-739D-B44B-7E5BA2EE9EB1}"/>
              </a:ext>
            </a:extLst>
          </p:cNvPr>
          <p:cNvSpPr>
            <a:spLocks noChangeArrowheads="1"/>
          </p:cNvSpPr>
          <p:nvPr/>
        </p:nvSpPr>
        <p:spPr bwMode="auto">
          <a:xfrm>
            <a:off x="471488" y="3224213"/>
            <a:ext cx="67643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pPr>
            <a:r>
              <a:rPr lang="fr-FR" altLang="fr-FR" sz="2400" b="1"/>
              <a:t>quasi-incontournable de la grossesse, stase et ptose</a:t>
            </a:r>
          </a:p>
        </p:txBody>
      </p:sp>
      <p:sp>
        <p:nvSpPr>
          <p:cNvPr id="603146" name="Rectangle 10">
            <a:extLst>
              <a:ext uri="{FF2B5EF4-FFF2-40B4-BE49-F238E27FC236}">
                <a16:creationId xmlns:a16="http://schemas.microsoft.com/office/drawing/2014/main" id="{9198E40D-6604-96A9-AC7D-73AC382D6A39}"/>
              </a:ext>
            </a:extLst>
          </p:cNvPr>
          <p:cNvSpPr>
            <a:spLocks noChangeArrowheads="1"/>
          </p:cNvSpPr>
          <p:nvPr/>
        </p:nvSpPr>
        <p:spPr bwMode="auto">
          <a:xfrm>
            <a:off x="2555875" y="4437063"/>
            <a:ext cx="309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t>mince, brune, chloasma</a:t>
            </a:r>
          </a:p>
        </p:txBody>
      </p:sp>
      <p:sp>
        <p:nvSpPr>
          <p:cNvPr id="603147" name="Rectangle 11">
            <a:extLst>
              <a:ext uri="{FF2B5EF4-FFF2-40B4-BE49-F238E27FC236}">
                <a16:creationId xmlns:a16="http://schemas.microsoft.com/office/drawing/2014/main" id="{4EA27200-287C-FAA9-5F00-531CA95EE38F}"/>
              </a:ext>
            </a:extLst>
          </p:cNvPr>
          <p:cNvSpPr>
            <a:spLocks noChangeArrowheads="1"/>
          </p:cNvSpPr>
          <p:nvPr/>
        </p:nvSpPr>
        <p:spPr bwMode="auto">
          <a:xfrm>
            <a:off x="2555875" y="4868863"/>
            <a:ext cx="62642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pPr>
            <a:r>
              <a:rPr lang="fr-FR" altLang="fr-FR" sz="2400" i="1"/>
              <a:t>sens du devoir, fidélité, pessimisme, agacée par la consolation</a:t>
            </a:r>
          </a:p>
        </p:txBody>
      </p:sp>
      <p:sp>
        <p:nvSpPr>
          <p:cNvPr id="603148" name="Rectangle 12">
            <a:extLst>
              <a:ext uri="{FF2B5EF4-FFF2-40B4-BE49-F238E27FC236}">
                <a16:creationId xmlns:a16="http://schemas.microsoft.com/office/drawing/2014/main" id="{1A248B0D-D4BE-3393-B08B-D6834EE39C0D}"/>
              </a:ext>
            </a:extLst>
          </p:cNvPr>
          <p:cNvSpPr>
            <a:spLocks noChangeArrowheads="1"/>
          </p:cNvSpPr>
          <p:nvPr/>
        </p:nvSpPr>
        <p:spPr bwMode="auto">
          <a:xfrm>
            <a:off x="2579688" y="5745163"/>
            <a:ext cx="40084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pPr>
            <a:r>
              <a:rPr lang="fr-FR" altLang="fr-FR" sz="2400" i="1"/>
              <a:t>pas le lait ! mais désir d’acides</a:t>
            </a:r>
          </a:p>
        </p:txBody>
      </p:sp>
      <p:grpSp>
        <p:nvGrpSpPr>
          <p:cNvPr id="49162" name="Group 21">
            <a:extLst>
              <a:ext uri="{FF2B5EF4-FFF2-40B4-BE49-F238E27FC236}">
                <a16:creationId xmlns:a16="http://schemas.microsoft.com/office/drawing/2014/main" id="{F3644755-BE15-4164-45C2-0991F107FE58}"/>
              </a:ext>
            </a:extLst>
          </p:cNvPr>
          <p:cNvGrpSpPr>
            <a:grpSpLocks/>
          </p:cNvGrpSpPr>
          <p:nvPr/>
        </p:nvGrpSpPr>
        <p:grpSpPr bwMode="auto">
          <a:xfrm>
            <a:off x="8388350" y="6092825"/>
            <a:ext cx="863600" cy="863600"/>
            <a:chOff x="2064" y="618"/>
            <a:chExt cx="544" cy="544"/>
          </a:xfrm>
        </p:grpSpPr>
        <p:sp>
          <p:nvSpPr>
            <p:cNvPr id="49164" name="Oval 17">
              <a:extLst>
                <a:ext uri="{FF2B5EF4-FFF2-40B4-BE49-F238E27FC236}">
                  <a16:creationId xmlns:a16="http://schemas.microsoft.com/office/drawing/2014/main" id="{1F4CFD75-AF3D-E6D0-4CF4-921E131E2EE7}"/>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49165" name="Oval 19">
              <a:extLst>
                <a:ext uri="{FF2B5EF4-FFF2-40B4-BE49-F238E27FC236}">
                  <a16:creationId xmlns:a16="http://schemas.microsoft.com/office/drawing/2014/main" id="{4DC0F0D4-DFDD-8D9B-B816-B6595BD28EEA}"/>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49166" name="Text Box 20">
              <a:extLst>
                <a:ext uri="{FF2B5EF4-FFF2-40B4-BE49-F238E27FC236}">
                  <a16:creationId xmlns:a16="http://schemas.microsoft.com/office/drawing/2014/main" id="{A303AF3B-D1AB-2168-9F94-65E1BF93003E}"/>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pic>
        <p:nvPicPr>
          <p:cNvPr id="49163" name="Picture 2" descr="Résultat de recherche d'images pour &quot;gif animé seiche&quot;">
            <a:extLst>
              <a:ext uri="{FF2B5EF4-FFF2-40B4-BE49-F238E27FC236}">
                <a16:creationId xmlns:a16="http://schemas.microsoft.com/office/drawing/2014/main" id="{B0D23D7B-6ABF-6EDB-8B84-F35E128CE34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142875"/>
            <a:ext cx="4941887"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03144"/>
                                        </p:tgtEl>
                                        <p:attrNameLst>
                                          <p:attrName>style.visibility</p:attrName>
                                        </p:attrNameLst>
                                      </p:cBhvr>
                                      <p:to>
                                        <p:strVal val="visible"/>
                                      </p:to>
                                    </p:set>
                                    <p:anim calcmode="lin" valueType="num">
                                      <p:cBhvr>
                                        <p:cTn id="7" dur="500" fill="hold"/>
                                        <p:tgtEl>
                                          <p:spTgt spid="603144"/>
                                        </p:tgtEl>
                                        <p:attrNameLst>
                                          <p:attrName>ppt_w</p:attrName>
                                        </p:attrNameLst>
                                      </p:cBhvr>
                                      <p:tavLst>
                                        <p:tav tm="0">
                                          <p:val>
                                            <p:fltVal val="0"/>
                                          </p:val>
                                        </p:tav>
                                        <p:tav tm="100000">
                                          <p:val>
                                            <p:strVal val="#ppt_w"/>
                                          </p:val>
                                        </p:tav>
                                      </p:tavLst>
                                    </p:anim>
                                    <p:anim calcmode="lin" valueType="num">
                                      <p:cBhvr>
                                        <p:cTn id="8" dur="500" fill="hold"/>
                                        <p:tgtEl>
                                          <p:spTgt spid="603144"/>
                                        </p:tgtEl>
                                        <p:attrNameLst>
                                          <p:attrName>ppt_h</p:attrName>
                                        </p:attrNameLst>
                                      </p:cBhvr>
                                      <p:tavLst>
                                        <p:tav tm="0">
                                          <p:val>
                                            <p:fltVal val="0"/>
                                          </p:val>
                                        </p:tav>
                                        <p:tav tm="100000">
                                          <p:val>
                                            <p:strVal val="#ppt_h"/>
                                          </p:val>
                                        </p:tav>
                                      </p:tavLst>
                                    </p:anim>
                                    <p:animEffect transition="in" filter="fade">
                                      <p:cBhvr>
                                        <p:cTn id="9" dur="500"/>
                                        <p:tgtEl>
                                          <p:spTgt spid="6031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03146"/>
                                        </p:tgtEl>
                                        <p:attrNameLst>
                                          <p:attrName>style.visibility</p:attrName>
                                        </p:attrNameLst>
                                      </p:cBhvr>
                                      <p:to>
                                        <p:strVal val="visible"/>
                                      </p:to>
                                    </p:set>
                                    <p:anim calcmode="lin" valueType="num">
                                      <p:cBhvr>
                                        <p:cTn id="14" dur="500" fill="hold"/>
                                        <p:tgtEl>
                                          <p:spTgt spid="603146"/>
                                        </p:tgtEl>
                                        <p:attrNameLst>
                                          <p:attrName>ppt_w</p:attrName>
                                        </p:attrNameLst>
                                      </p:cBhvr>
                                      <p:tavLst>
                                        <p:tav tm="0">
                                          <p:val>
                                            <p:fltVal val="0"/>
                                          </p:val>
                                        </p:tav>
                                        <p:tav tm="100000">
                                          <p:val>
                                            <p:strVal val="#ppt_w"/>
                                          </p:val>
                                        </p:tav>
                                      </p:tavLst>
                                    </p:anim>
                                    <p:anim calcmode="lin" valueType="num">
                                      <p:cBhvr>
                                        <p:cTn id="15" dur="500" fill="hold"/>
                                        <p:tgtEl>
                                          <p:spTgt spid="603146"/>
                                        </p:tgtEl>
                                        <p:attrNameLst>
                                          <p:attrName>ppt_h</p:attrName>
                                        </p:attrNameLst>
                                      </p:cBhvr>
                                      <p:tavLst>
                                        <p:tav tm="0">
                                          <p:val>
                                            <p:fltVal val="0"/>
                                          </p:val>
                                        </p:tav>
                                        <p:tav tm="100000">
                                          <p:val>
                                            <p:strVal val="#ppt_h"/>
                                          </p:val>
                                        </p:tav>
                                      </p:tavLst>
                                    </p:anim>
                                    <p:animEffect transition="in" filter="fade">
                                      <p:cBhvr>
                                        <p:cTn id="16" dur="500"/>
                                        <p:tgtEl>
                                          <p:spTgt spid="6031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603147"/>
                                        </p:tgtEl>
                                        <p:attrNameLst>
                                          <p:attrName>style.visibility</p:attrName>
                                        </p:attrNameLst>
                                      </p:cBhvr>
                                      <p:to>
                                        <p:strVal val="visible"/>
                                      </p:to>
                                    </p:set>
                                    <p:anim calcmode="lin" valueType="num">
                                      <p:cBhvr>
                                        <p:cTn id="21" dur="500" fill="hold"/>
                                        <p:tgtEl>
                                          <p:spTgt spid="603147"/>
                                        </p:tgtEl>
                                        <p:attrNameLst>
                                          <p:attrName>ppt_w</p:attrName>
                                        </p:attrNameLst>
                                      </p:cBhvr>
                                      <p:tavLst>
                                        <p:tav tm="0">
                                          <p:val>
                                            <p:fltVal val="0"/>
                                          </p:val>
                                        </p:tav>
                                        <p:tav tm="100000">
                                          <p:val>
                                            <p:strVal val="#ppt_w"/>
                                          </p:val>
                                        </p:tav>
                                      </p:tavLst>
                                    </p:anim>
                                    <p:anim calcmode="lin" valueType="num">
                                      <p:cBhvr>
                                        <p:cTn id="22" dur="500" fill="hold"/>
                                        <p:tgtEl>
                                          <p:spTgt spid="603147"/>
                                        </p:tgtEl>
                                        <p:attrNameLst>
                                          <p:attrName>ppt_h</p:attrName>
                                        </p:attrNameLst>
                                      </p:cBhvr>
                                      <p:tavLst>
                                        <p:tav tm="0">
                                          <p:val>
                                            <p:fltVal val="0"/>
                                          </p:val>
                                        </p:tav>
                                        <p:tav tm="100000">
                                          <p:val>
                                            <p:strVal val="#ppt_h"/>
                                          </p:val>
                                        </p:tav>
                                      </p:tavLst>
                                    </p:anim>
                                    <p:animEffect transition="in" filter="fade">
                                      <p:cBhvr>
                                        <p:cTn id="23" dur="500"/>
                                        <p:tgtEl>
                                          <p:spTgt spid="6031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603148"/>
                                        </p:tgtEl>
                                        <p:attrNameLst>
                                          <p:attrName>style.visibility</p:attrName>
                                        </p:attrNameLst>
                                      </p:cBhvr>
                                      <p:to>
                                        <p:strVal val="visible"/>
                                      </p:to>
                                    </p:set>
                                    <p:anim calcmode="lin" valueType="num">
                                      <p:cBhvr>
                                        <p:cTn id="28" dur="500" fill="hold"/>
                                        <p:tgtEl>
                                          <p:spTgt spid="603148"/>
                                        </p:tgtEl>
                                        <p:attrNameLst>
                                          <p:attrName>ppt_w</p:attrName>
                                        </p:attrNameLst>
                                      </p:cBhvr>
                                      <p:tavLst>
                                        <p:tav tm="0">
                                          <p:val>
                                            <p:fltVal val="0"/>
                                          </p:val>
                                        </p:tav>
                                        <p:tav tm="100000">
                                          <p:val>
                                            <p:strVal val="#ppt_w"/>
                                          </p:val>
                                        </p:tav>
                                      </p:tavLst>
                                    </p:anim>
                                    <p:anim calcmode="lin" valueType="num">
                                      <p:cBhvr>
                                        <p:cTn id="29" dur="500" fill="hold"/>
                                        <p:tgtEl>
                                          <p:spTgt spid="603148"/>
                                        </p:tgtEl>
                                        <p:attrNameLst>
                                          <p:attrName>ppt_h</p:attrName>
                                        </p:attrNameLst>
                                      </p:cBhvr>
                                      <p:tavLst>
                                        <p:tav tm="0">
                                          <p:val>
                                            <p:fltVal val="0"/>
                                          </p:val>
                                        </p:tav>
                                        <p:tav tm="100000">
                                          <p:val>
                                            <p:strVal val="#ppt_h"/>
                                          </p:val>
                                        </p:tav>
                                      </p:tavLst>
                                    </p:anim>
                                    <p:animEffect transition="in" filter="fade">
                                      <p:cBhvr>
                                        <p:cTn id="30" dur="500"/>
                                        <p:tgtEl>
                                          <p:spTgt spid="603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4" grpId="0"/>
      <p:bldP spid="603146" grpId="0"/>
      <p:bldP spid="603147" grpId="0"/>
      <p:bldP spid="6031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Espace réservé du contenu 2">
            <a:extLst>
              <a:ext uri="{FF2B5EF4-FFF2-40B4-BE49-F238E27FC236}">
                <a16:creationId xmlns:a16="http://schemas.microsoft.com/office/drawing/2014/main" id="{218D73B7-F794-E559-D85D-E5B9FBABFA66}"/>
              </a:ext>
            </a:extLst>
          </p:cNvPr>
          <p:cNvSpPr>
            <a:spLocks noGrp="1"/>
          </p:cNvSpPr>
          <p:nvPr>
            <p:ph idx="4294967295"/>
          </p:nvPr>
        </p:nvSpPr>
        <p:spPr bwMode="auto">
          <a:xfrm>
            <a:off x="457200" y="1704975"/>
            <a:ext cx="8229600" cy="316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Foie :</a:t>
            </a:r>
            <a:r>
              <a:rPr lang="fr-FR" altLang="fr-FR" sz="2400" b="1"/>
              <a:t> </a:t>
            </a:r>
            <a:r>
              <a:rPr lang="fr-FR" altLang="fr-FR" sz="2400"/>
              <a:t>chloasma, nausées &lt; matin, brossage des dents, &gt; en mangeant (poids !)</a:t>
            </a:r>
          </a:p>
          <a:p>
            <a:pPr marL="0" indent="0">
              <a:spcBef>
                <a:spcPct val="0"/>
              </a:spcBef>
              <a:buFontTx/>
              <a:buNone/>
            </a:pPr>
            <a:r>
              <a:rPr lang="fr-FR" altLang="fr-FR" sz="2400"/>
              <a:t>congestion pelvienne avec pesanteur, constipation, hémorroïdes, lombo-sacralgies (ceinture de grossesse)</a:t>
            </a:r>
          </a:p>
          <a:p>
            <a:pPr marL="0" indent="0">
              <a:spcBef>
                <a:spcPct val="0"/>
              </a:spcBef>
              <a:buFontTx/>
              <a:buNone/>
            </a:pPr>
            <a:r>
              <a:rPr lang="fr-FR" altLang="fr-FR" sz="2400"/>
              <a:t>Infections urinaires (E.coli) ou mycoses récidivantes</a:t>
            </a:r>
          </a:p>
          <a:p>
            <a:pPr marL="0" indent="0">
              <a:spcBef>
                <a:spcPct val="0"/>
              </a:spcBef>
              <a:buFontTx/>
              <a:buNone/>
            </a:pPr>
            <a:r>
              <a:rPr lang="fr-FR" altLang="fr-FR" sz="2400"/>
              <a:t>Ligne blanche très foncée</a:t>
            </a:r>
          </a:p>
          <a:p>
            <a:pPr marL="0" indent="0">
              <a:spcBef>
                <a:spcPct val="0"/>
              </a:spcBef>
              <a:buFontTx/>
              <a:buNone/>
            </a:pPr>
            <a:r>
              <a:rPr lang="fr-FR" altLang="fr-FR" sz="2400"/>
              <a:t>Douleurs ligamentaires avec pesanteur, prolapsus</a:t>
            </a:r>
          </a:p>
        </p:txBody>
      </p:sp>
      <p:sp>
        <p:nvSpPr>
          <p:cNvPr id="51203" name="Titre 1">
            <a:extLst>
              <a:ext uri="{FF2B5EF4-FFF2-40B4-BE49-F238E27FC236}">
                <a16:creationId xmlns:a16="http://schemas.microsoft.com/office/drawing/2014/main" id="{58FCC51D-C8E1-D0A1-E314-9378177D4DAB}"/>
              </a:ext>
            </a:extLst>
          </p:cNvPr>
          <p:cNvSpPr>
            <a:spLocks/>
          </p:cNvSpPr>
          <p:nvPr/>
        </p:nvSpPr>
        <p:spPr bwMode="auto">
          <a:xfrm>
            <a:off x="468313" y="1268413"/>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37931725" indent="-37474525">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a:solidFill>
                  <a:srgbClr val="FF9933"/>
                </a:solidFill>
                <a:ea typeface="MS PGothic" panose="020B0600070205080204" pitchFamily="34" charset="-128"/>
              </a:rPr>
              <a:t>SEPIA durant la grossesse</a:t>
            </a:r>
          </a:p>
        </p:txBody>
      </p:sp>
      <p:pic>
        <p:nvPicPr>
          <p:cNvPr id="51204" name="Picture 4" descr="flèche">
            <a:extLst>
              <a:ext uri="{FF2B5EF4-FFF2-40B4-BE49-F238E27FC236}">
                <a16:creationId xmlns:a16="http://schemas.microsoft.com/office/drawing/2014/main" id="{B6FDB9F7-3372-5C38-9D75-83FA94F6F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731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5" name="Group 5">
            <a:extLst>
              <a:ext uri="{FF2B5EF4-FFF2-40B4-BE49-F238E27FC236}">
                <a16:creationId xmlns:a16="http://schemas.microsoft.com/office/drawing/2014/main" id="{02A3CF81-77E6-9293-2B46-3C4101E2200B}"/>
              </a:ext>
            </a:extLst>
          </p:cNvPr>
          <p:cNvGrpSpPr>
            <a:grpSpLocks/>
          </p:cNvGrpSpPr>
          <p:nvPr/>
        </p:nvGrpSpPr>
        <p:grpSpPr bwMode="auto">
          <a:xfrm>
            <a:off x="8388350" y="6092825"/>
            <a:ext cx="863600" cy="863600"/>
            <a:chOff x="2064" y="618"/>
            <a:chExt cx="544" cy="544"/>
          </a:xfrm>
        </p:grpSpPr>
        <p:sp>
          <p:nvSpPr>
            <p:cNvPr id="51206" name="Oval 6">
              <a:extLst>
                <a:ext uri="{FF2B5EF4-FFF2-40B4-BE49-F238E27FC236}">
                  <a16:creationId xmlns:a16="http://schemas.microsoft.com/office/drawing/2014/main" id="{9A08BB2F-EB3D-BB80-00F5-F7283B395F00}"/>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1207" name="Oval 7">
              <a:extLst>
                <a:ext uri="{FF2B5EF4-FFF2-40B4-BE49-F238E27FC236}">
                  <a16:creationId xmlns:a16="http://schemas.microsoft.com/office/drawing/2014/main" id="{F802441C-10B2-EED9-3088-C27CAF7A6100}"/>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1208" name="Text Box 8">
              <a:extLst>
                <a:ext uri="{FF2B5EF4-FFF2-40B4-BE49-F238E27FC236}">
                  <a16:creationId xmlns:a16="http://schemas.microsoft.com/office/drawing/2014/main" id="{43578837-5FD9-8B11-15E1-C3A4ED89482B}"/>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99042"/>
                                        </p:tgtEl>
                                        <p:attrNameLst>
                                          <p:attrName>style.visibility</p:attrName>
                                        </p:attrNameLst>
                                      </p:cBhvr>
                                      <p:to>
                                        <p:strVal val="visible"/>
                                      </p:to>
                                    </p:set>
                                    <p:anim calcmode="lin" valueType="num">
                                      <p:cBhvr>
                                        <p:cTn id="7" dur="500" fill="hold"/>
                                        <p:tgtEl>
                                          <p:spTgt spid="599042"/>
                                        </p:tgtEl>
                                        <p:attrNameLst>
                                          <p:attrName>ppt_w</p:attrName>
                                        </p:attrNameLst>
                                      </p:cBhvr>
                                      <p:tavLst>
                                        <p:tav tm="0">
                                          <p:val>
                                            <p:fltVal val="0"/>
                                          </p:val>
                                        </p:tav>
                                        <p:tav tm="100000">
                                          <p:val>
                                            <p:strVal val="#ppt_w"/>
                                          </p:val>
                                        </p:tav>
                                      </p:tavLst>
                                    </p:anim>
                                    <p:anim calcmode="lin" valueType="num">
                                      <p:cBhvr>
                                        <p:cTn id="8" dur="500" fill="hold"/>
                                        <p:tgtEl>
                                          <p:spTgt spid="599042"/>
                                        </p:tgtEl>
                                        <p:attrNameLst>
                                          <p:attrName>ppt_h</p:attrName>
                                        </p:attrNameLst>
                                      </p:cBhvr>
                                      <p:tavLst>
                                        <p:tav tm="0">
                                          <p:val>
                                            <p:fltVal val="0"/>
                                          </p:val>
                                        </p:tav>
                                        <p:tav tm="100000">
                                          <p:val>
                                            <p:strVal val="#ppt_h"/>
                                          </p:val>
                                        </p:tav>
                                      </p:tavLst>
                                    </p:anim>
                                    <p:animEffect transition="in" filter="fade">
                                      <p:cBhvr>
                                        <p:cTn id="9" dur="500"/>
                                        <p:tgtEl>
                                          <p:spTgt spid="599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a:extLst>
              <a:ext uri="{FF2B5EF4-FFF2-40B4-BE49-F238E27FC236}">
                <a16:creationId xmlns:a16="http://schemas.microsoft.com/office/drawing/2014/main" id="{C81D10AB-39FB-856F-F0C0-2DDD0C8A43CC}"/>
              </a:ext>
            </a:extLst>
          </p:cNvPr>
          <p:cNvSpPr>
            <a:spLocks noGrp="1"/>
          </p:cNvSpPr>
          <p:nvPr>
            <p:ph type="title" idx="4294967295"/>
          </p:nvPr>
        </p:nvSpPr>
        <p:spPr bwMode="auto">
          <a:xfrm>
            <a:off x="519113" y="1812925"/>
            <a:ext cx="8229600" cy="436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rgbClr val="FF9933"/>
                </a:solidFill>
              </a:rPr>
              <a:t>SEPIA dans le post-partum</a:t>
            </a:r>
          </a:p>
        </p:txBody>
      </p:sp>
      <p:sp>
        <p:nvSpPr>
          <p:cNvPr id="600067" name="Espace réservé du contenu 2">
            <a:extLst>
              <a:ext uri="{FF2B5EF4-FFF2-40B4-BE49-F238E27FC236}">
                <a16:creationId xmlns:a16="http://schemas.microsoft.com/office/drawing/2014/main" id="{DDCE3173-AB4C-8FFB-7107-171A9EDD1574}"/>
              </a:ext>
            </a:extLst>
          </p:cNvPr>
          <p:cNvSpPr>
            <a:spLocks noGrp="1"/>
          </p:cNvSpPr>
          <p:nvPr>
            <p:ph idx="4294967295"/>
          </p:nvPr>
        </p:nvSpPr>
        <p:spPr bwMode="auto">
          <a:xfrm>
            <a:off x="519113" y="2432050"/>
            <a:ext cx="8229600" cy="2005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fr-FR" altLang="fr-FR" sz="2400"/>
              <a:t>Dépression post-natale, ayant débuté ou non pendant la grossesse</a:t>
            </a:r>
          </a:p>
          <a:p>
            <a:pPr marL="0" indent="0">
              <a:buFontTx/>
              <a:buNone/>
            </a:pPr>
            <a:r>
              <a:rPr lang="fr-FR" altLang="fr-FR" sz="2400"/>
              <a:t>Prolapsus</a:t>
            </a:r>
          </a:p>
          <a:p>
            <a:pPr marL="0" indent="0">
              <a:buFontTx/>
              <a:buNone/>
            </a:pPr>
            <a:r>
              <a:rPr lang="fr-FR" altLang="fr-FR" sz="2400"/>
              <a:t>Libido catastrophique, dyspareunie</a:t>
            </a:r>
          </a:p>
          <a:p>
            <a:pPr marL="0" indent="0">
              <a:buFontTx/>
              <a:buNone/>
            </a:pPr>
            <a:r>
              <a:rPr lang="fr-FR" altLang="fr-FR" sz="2400"/>
              <a:t>Arrêt de lactation au 3</a:t>
            </a:r>
            <a:r>
              <a:rPr lang="fr-FR" altLang="fr-FR" sz="2400" baseline="30000"/>
              <a:t>ème</a:t>
            </a:r>
            <a:r>
              <a:rPr lang="fr-FR" altLang="fr-FR" sz="2400"/>
              <a:t> jour</a:t>
            </a:r>
          </a:p>
          <a:p>
            <a:pPr marL="0" indent="0">
              <a:buFontTx/>
              <a:buNone/>
            </a:pPr>
            <a:endParaRPr lang="fr-FR" altLang="fr-FR" sz="2400"/>
          </a:p>
        </p:txBody>
      </p:sp>
      <p:pic>
        <p:nvPicPr>
          <p:cNvPr id="53252" name="Picture 4" descr="flèche">
            <a:extLst>
              <a:ext uri="{FF2B5EF4-FFF2-40B4-BE49-F238E27FC236}">
                <a16:creationId xmlns:a16="http://schemas.microsoft.com/office/drawing/2014/main" id="{F7C8E39A-AC2A-3418-8B8A-6A5256FA6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446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3" name="Group 5">
            <a:extLst>
              <a:ext uri="{FF2B5EF4-FFF2-40B4-BE49-F238E27FC236}">
                <a16:creationId xmlns:a16="http://schemas.microsoft.com/office/drawing/2014/main" id="{9FAF93C1-C349-EF54-5F58-4E323DAA2B0E}"/>
              </a:ext>
            </a:extLst>
          </p:cNvPr>
          <p:cNvGrpSpPr>
            <a:grpSpLocks/>
          </p:cNvGrpSpPr>
          <p:nvPr/>
        </p:nvGrpSpPr>
        <p:grpSpPr bwMode="auto">
          <a:xfrm>
            <a:off x="8388350" y="6092825"/>
            <a:ext cx="863600" cy="863600"/>
            <a:chOff x="2064" y="618"/>
            <a:chExt cx="544" cy="544"/>
          </a:xfrm>
        </p:grpSpPr>
        <p:sp>
          <p:nvSpPr>
            <p:cNvPr id="53254" name="Oval 6">
              <a:extLst>
                <a:ext uri="{FF2B5EF4-FFF2-40B4-BE49-F238E27FC236}">
                  <a16:creationId xmlns:a16="http://schemas.microsoft.com/office/drawing/2014/main" id="{C9A5AEFB-CE35-B3A8-978F-39F9696A455A}"/>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3255" name="Oval 7">
              <a:extLst>
                <a:ext uri="{FF2B5EF4-FFF2-40B4-BE49-F238E27FC236}">
                  <a16:creationId xmlns:a16="http://schemas.microsoft.com/office/drawing/2014/main" id="{1E284C89-4FF6-FCFB-6735-B4BDA1F514B0}"/>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3256" name="Text Box 8">
              <a:extLst>
                <a:ext uri="{FF2B5EF4-FFF2-40B4-BE49-F238E27FC236}">
                  <a16:creationId xmlns:a16="http://schemas.microsoft.com/office/drawing/2014/main" id="{E8400A6E-1128-95E6-69C0-95A799C45CEC}"/>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00067"/>
                                        </p:tgtEl>
                                        <p:attrNameLst>
                                          <p:attrName>style.visibility</p:attrName>
                                        </p:attrNameLst>
                                      </p:cBhvr>
                                      <p:to>
                                        <p:strVal val="visible"/>
                                      </p:to>
                                    </p:set>
                                    <p:anim calcmode="lin" valueType="num">
                                      <p:cBhvr>
                                        <p:cTn id="7" dur="500" fill="hold"/>
                                        <p:tgtEl>
                                          <p:spTgt spid="600067"/>
                                        </p:tgtEl>
                                        <p:attrNameLst>
                                          <p:attrName>ppt_w</p:attrName>
                                        </p:attrNameLst>
                                      </p:cBhvr>
                                      <p:tavLst>
                                        <p:tav tm="0">
                                          <p:val>
                                            <p:fltVal val="0"/>
                                          </p:val>
                                        </p:tav>
                                        <p:tav tm="100000">
                                          <p:val>
                                            <p:strVal val="#ppt_w"/>
                                          </p:val>
                                        </p:tav>
                                      </p:tavLst>
                                    </p:anim>
                                    <p:anim calcmode="lin" valueType="num">
                                      <p:cBhvr>
                                        <p:cTn id="8" dur="500" fill="hold"/>
                                        <p:tgtEl>
                                          <p:spTgt spid="600067"/>
                                        </p:tgtEl>
                                        <p:attrNameLst>
                                          <p:attrName>ppt_h</p:attrName>
                                        </p:attrNameLst>
                                      </p:cBhvr>
                                      <p:tavLst>
                                        <p:tav tm="0">
                                          <p:val>
                                            <p:fltVal val="0"/>
                                          </p:val>
                                        </p:tav>
                                        <p:tav tm="100000">
                                          <p:val>
                                            <p:strVal val="#ppt_h"/>
                                          </p:val>
                                        </p:tav>
                                      </p:tavLst>
                                    </p:anim>
                                    <p:animEffect transition="in" filter="fade">
                                      <p:cBhvr>
                                        <p:cTn id="9" dur="500"/>
                                        <p:tgtEl>
                                          <p:spTgt spid="600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04B7C2AA-DAEE-B70D-66EF-3BD18126D8FF}"/>
              </a:ext>
            </a:extLst>
          </p:cNvPr>
          <p:cNvSpPr>
            <a:spLocks noGrp="1"/>
          </p:cNvSpPr>
          <p:nvPr>
            <p:ph type="title" idx="4294967295"/>
          </p:nvPr>
        </p:nvSpPr>
        <p:spPr bwMode="auto">
          <a:xfrm>
            <a:off x="457200" y="1196975"/>
            <a:ext cx="8229600" cy="436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rgbClr val="FF9933"/>
                </a:solidFill>
              </a:rPr>
              <a:t>SEPIA chez le bébé</a:t>
            </a:r>
          </a:p>
        </p:txBody>
      </p:sp>
      <p:sp>
        <p:nvSpPr>
          <p:cNvPr id="601091" name="Espace réservé du contenu 2">
            <a:extLst>
              <a:ext uri="{FF2B5EF4-FFF2-40B4-BE49-F238E27FC236}">
                <a16:creationId xmlns:a16="http://schemas.microsoft.com/office/drawing/2014/main" id="{60ED775C-A7AD-8AD3-CE72-7794E6B2CCA0}"/>
              </a:ext>
            </a:extLst>
          </p:cNvPr>
          <p:cNvSpPr>
            <a:spLocks noGrp="1"/>
          </p:cNvSpPr>
          <p:nvPr>
            <p:ph idx="4294967295"/>
          </p:nvPr>
        </p:nvSpPr>
        <p:spPr bwMode="auto">
          <a:xfrm>
            <a:off x="457200" y="1646238"/>
            <a:ext cx="8229600" cy="1468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fr-FR" altLang="fr-FR" sz="2400"/>
              <a:t>Séparation de la maman</a:t>
            </a:r>
          </a:p>
          <a:p>
            <a:pPr>
              <a:buFontTx/>
              <a:buNone/>
            </a:pPr>
            <a:r>
              <a:rPr lang="fr-FR" altLang="fr-FR" sz="2400"/>
              <a:t>Sevrage du 3</a:t>
            </a:r>
            <a:r>
              <a:rPr lang="fr-FR" altLang="fr-FR" sz="2400" baseline="30000"/>
              <a:t>ème</a:t>
            </a:r>
            <a:r>
              <a:rPr lang="fr-FR" altLang="fr-FR" sz="2400"/>
              <a:t> jour (donné en miroir à la mère et au bébé)</a:t>
            </a:r>
          </a:p>
          <a:p>
            <a:pPr>
              <a:buFontTx/>
              <a:buNone/>
            </a:pPr>
            <a:r>
              <a:rPr lang="fr-FR" altLang="fr-FR" sz="2400"/>
              <a:t>Ne veut dormir qu’en genu-pectoral</a:t>
            </a:r>
          </a:p>
        </p:txBody>
      </p:sp>
      <p:sp>
        <p:nvSpPr>
          <p:cNvPr id="601092" name="Rectangle 9">
            <a:extLst>
              <a:ext uri="{FF2B5EF4-FFF2-40B4-BE49-F238E27FC236}">
                <a16:creationId xmlns:a16="http://schemas.microsoft.com/office/drawing/2014/main" id="{048F4147-46BB-8946-7F46-8BFF8C4CEF7B}"/>
              </a:ext>
            </a:extLst>
          </p:cNvPr>
          <p:cNvSpPr>
            <a:spLocks noChangeArrowheads="1"/>
          </p:cNvSpPr>
          <p:nvPr/>
        </p:nvSpPr>
        <p:spPr bwMode="auto">
          <a:xfrm>
            <a:off x="468313" y="4154488"/>
            <a:ext cx="7632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37931725" indent="-37474525">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ea typeface="MS PGothic" panose="020B0600070205080204" pitchFamily="34" charset="-128"/>
              </a:rPr>
              <a:t>Aggravation</a:t>
            </a:r>
            <a:r>
              <a:rPr lang="fr-FR" altLang="fr-FR" sz="2400">
                <a:ea typeface="MS PGothic" panose="020B0600070205080204" pitchFamily="34" charset="-128"/>
              </a:rPr>
              <a:t> (&lt;) en piétinant sur place</a:t>
            </a:r>
          </a:p>
          <a:p>
            <a:pPr eaLnBrk="1" hangingPunct="1"/>
            <a:r>
              <a:rPr lang="fr-FR" altLang="fr-FR" sz="2400" b="1">
                <a:ea typeface="MS PGothic" panose="020B0600070205080204" pitchFamily="34" charset="-128"/>
              </a:rPr>
              <a:t>Amélioration</a:t>
            </a:r>
            <a:r>
              <a:rPr lang="fr-FR" altLang="fr-FR" sz="2400">
                <a:ea typeface="MS PGothic" panose="020B0600070205080204" pitchFamily="34" charset="-128"/>
              </a:rPr>
              <a:t> (&gt;) par sport énergique</a:t>
            </a:r>
          </a:p>
        </p:txBody>
      </p:sp>
      <p:sp>
        <p:nvSpPr>
          <p:cNvPr id="55301" name="Titre 1">
            <a:extLst>
              <a:ext uri="{FF2B5EF4-FFF2-40B4-BE49-F238E27FC236}">
                <a16:creationId xmlns:a16="http://schemas.microsoft.com/office/drawing/2014/main" id="{FFF5792A-6A0B-CC63-B715-412A9ED557D5}"/>
              </a:ext>
            </a:extLst>
          </p:cNvPr>
          <p:cNvSpPr>
            <a:spLocks/>
          </p:cNvSpPr>
          <p:nvPr/>
        </p:nvSpPr>
        <p:spPr bwMode="auto">
          <a:xfrm>
            <a:off x="590550" y="3644900"/>
            <a:ext cx="16049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37931725" indent="-37474525">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a:solidFill>
                  <a:srgbClr val="FF9933"/>
                </a:solidFill>
                <a:ea typeface="MS PGothic" panose="020B0600070205080204" pitchFamily="34" charset="-128"/>
              </a:rPr>
              <a:t>Modalités</a:t>
            </a:r>
          </a:p>
        </p:txBody>
      </p:sp>
      <p:pic>
        <p:nvPicPr>
          <p:cNvPr id="55302" name="Picture 6" descr="flèche">
            <a:extLst>
              <a:ext uri="{FF2B5EF4-FFF2-40B4-BE49-F238E27FC236}">
                <a16:creationId xmlns:a16="http://schemas.microsoft.com/office/drawing/2014/main" id="{F95191D2-4B4B-0A09-E191-45A13CE63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382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 descr="flèche">
            <a:extLst>
              <a:ext uri="{FF2B5EF4-FFF2-40B4-BE49-F238E27FC236}">
                <a16:creationId xmlns:a16="http://schemas.microsoft.com/office/drawing/2014/main" id="{44827B0F-F4B7-314F-AFAB-C0E9F5491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6861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4" name="Group 8">
            <a:extLst>
              <a:ext uri="{FF2B5EF4-FFF2-40B4-BE49-F238E27FC236}">
                <a16:creationId xmlns:a16="http://schemas.microsoft.com/office/drawing/2014/main" id="{069EE352-DF87-1A83-6AFE-5ED7A408378D}"/>
              </a:ext>
            </a:extLst>
          </p:cNvPr>
          <p:cNvGrpSpPr>
            <a:grpSpLocks/>
          </p:cNvGrpSpPr>
          <p:nvPr/>
        </p:nvGrpSpPr>
        <p:grpSpPr bwMode="auto">
          <a:xfrm>
            <a:off x="8388350" y="6092825"/>
            <a:ext cx="863600" cy="863600"/>
            <a:chOff x="2064" y="618"/>
            <a:chExt cx="544" cy="544"/>
          </a:xfrm>
        </p:grpSpPr>
        <p:sp>
          <p:nvSpPr>
            <p:cNvPr id="55305" name="Oval 9">
              <a:extLst>
                <a:ext uri="{FF2B5EF4-FFF2-40B4-BE49-F238E27FC236}">
                  <a16:creationId xmlns:a16="http://schemas.microsoft.com/office/drawing/2014/main" id="{92FD1157-2DBF-7981-1131-3894B84D188E}"/>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5306" name="Oval 10">
              <a:extLst>
                <a:ext uri="{FF2B5EF4-FFF2-40B4-BE49-F238E27FC236}">
                  <a16:creationId xmlns:a16="http://schemas.microsoft.com/office/drawing/2014/main" id="{009FD7F1-8E33-7C6A-9D6A-0A9C88602A06}"/>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5307" name="Text Box 11">
              <a:extLst>
                <a:ext uri="{FF2B5EF4-FFF2-40B4-BE49-F238E27FC236}">
                  <a16:creationId xmlns:a16="http://schemas.microsoft.com/office/drawing/2014/main" id="{773DAD09-CA6C-6962-070D-52570AEB89BC}"/>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01091"/>
                                        </p:tgtEl>
                                        <p:attrNameLst>
                                          <p:attrName>style.visibility</p:attrName>
                                        </p:attrNameLst>
                                      </p:cBhvr>
                                      <p:to>
                                        <p:strVal val="visible"/>
                                      </p:to>
                                    </p:set>
                                    <p:anim calcmode="lin" valueType="num">
                                      <p:cBhvr>
                                        <p:cTn id="7" dur="500" fill="hold"/>
                                        <p:tgtEl>
                                          <p:spTgt spid="601091"/>
                                        </p:tgtEl>
                                        <p:attrNameLst>
                                          <p:attrName>ppt_w</p:attrName>
                                        </p:attrNameLst>
                                      </p:cBhvr>
                                      <p:tavLst>
                                        <p:tav tm="0">
                                          <p:val>
                                            <p:fltVal val="0"/>
                                          </p:val>
                                        </p:tav>
                                        <p:tav tm="100000">
                                          <p:val>
                                            <p:strVal val="#ppt_w"/>
                                          </p:val>
                                        </p:tav>
                                      </p:tavLst>
                                    </p:anim>
                                    <p:anim calcmode="lin" valueType="num">
                                      <p:cBhvr>
                                        <p:cTn id="8" dur="500" fill="hold"/>
                                        <p:tgtEl>
                                          <p:spTgt spid="601091"/>
                                        </p:tgtEl>
                                        <p:attrNameLst>
                                          <p:attrName>ppt_h</p:attrName>
                                        </p:attrNameLst>
                                      </p:cBhvr>
                                      <p:tavLst>
                                        <p:tav tm="0">
                                          <p:val>
                                            <p:fltVal val="0"/>
                                          </p:val>
                                        </p:tav>
                                        <p:tav tm="100000">
                                          <p:val>
                                            <p:strVal val="#ppt_h"/>
                                          </p:val>
                                        </p:tav>
                                      </p:tavLst>
                                    </p:anim>
                                    <p:animEffect transition="in" filter="fade">
                                      <p:cBhvr>
                                        <p:cTn id="9" dur="500"/>
                                        <p:tgtEl>
                                          <p:spTgt spid="6010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01092"/>
                                        </p:tgtEl>
                                        <p:attrNameLst>
                                          <p:attrName>style.visibility</p:attrName>
                                        </p:attrNameLst>
                                      </p:cBhvr>
                                      <p:to>
                                        <p:strVal val="visible"/>
                                      </p:to>
                                    </p:set>
                                    <p:anim calcmode="lin" valueType="num">
                                      <p:cBhvr>
                                        <p:cTn id="14" dur="500" fill="hold"/>
                                        <p:tgtEl>
                                          <p:spTgt spid="601092"/>
                                        </p:tgtEl>
                                        <p:attrNameLst>
                                          <p:attrName>ppt_w</p:attrName>
                                        </p:attrNameLst>
                                      </p:cBhvr>
                                      <p:tavLst>
                                        <p:tav tm="0">
                                          <p:val>
                                            <p:fltVal val="0"/>
                                          </p:val>
                                        </p:tav>
                                        <p:tav tm="100000">
                                          <p:val>
                                            <p:strVal val="#ppt_w"/>
                                          </p:val>
                                        </p:tav>
                                      </p:tavLst>
                                    </p:anim>
                                    <p:anim calcmode="lin" valueType="num">
                                      <p:cBhvr>
                                        <p:cTn id="15" dur="500" fill="hold"/>
                                        <p:tgtEl>
                                          <p:spTgt spid="601092"/>
                                        </p:tgtEl>
                                        <p:attrNameLst>
                                          <p:attrName>ppt_h</p:attrName>
                                        </p:attrNameLst>
                                      </p:cBhvr>
                                      <p:tavLst>
                                        <p:tav tm="0">
                                          <p:val>
                                            <p:fltVal val="0"/>
                                          </p:val>
                                        </p:tav>
                                        <p:tav tm="100000">
                                          <p:val>
                                            <p:strVal val="#ppt_h"/>
                                          </p:val>
                                        </p:tav>
                                      </p:tavLst>
                                    </p:anim>
                                    <p:animEffect transition="in" filter="fade">
                                      <p:cBhvr>
                                        <p:cTn id="16" dur="500"/>
                                        <p:tgtEl>
                                          <p:spTgt spid="601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p:bldP spid="60109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a:extLst>
              <a:ext uri="{FF2B5EF4-FFF2-40B4-BE49-F238E27FC236}">
                <a16:creationId xmlns:a16="http://schemas.microsoft.com/office/drawing/2014/main" id="{73F6E781-4837-5A53-7A8F-078E76E44269}"/>
              </a:ext>
            </a:extLst>
          </p:cNvPr>
          <p:cNvSpPr txBox="1">
            <a:spLocks noChangeArrowheads="1"/>
          </p:cNvSpPr>
          <p:nvPr/>
        </p:nvSpPr>
        <p:spPr bwMode="auto">
          <a:xfrm>
            <a:off x="539750" y="3500438"/>
            <a:ext cx="6824663"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1pPr>
            <a:lvl2pPr marL="742950" indent="-28575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2pPr>
            <a:lvl3pPr marL="1143000" indent="-22860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3pPr>
            <a:lvl4pPr marL="1600200" indent="-22860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4pPr>
            <a:lvl5pPr marL="2057400" indent="-22860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9pPr>
          </a:lstStyle>
          <a:p>
            <a:pPr eaLnBrk="1" hangingPunct="1">
              <a:buSzPct val="100000"/>
            </a:pPr>
            <a:endParaRPr lang="fr-FR" altLang="fr-FR" sz="2400" i="1">
              <a:solidFill>
                <a:srgbClr val="FF0000"/>
              </a:solidFill>
            </a:endParaRPr>
          </a:p>
          <a:p>
            <a:pPr eaLnBrk="1" hangingPunct="1">
              <a:buSzPct val="100000"/>
            </a:pPr>
            <a:endParaRPr lang="fr-FR" altLang="fr-FR" sz="2400" b="1" i="1">
              <a:solidFill>
                <a:srgbClr val="000000"/>
              </a:solidFill>
            </a:endParaRPr>
          </a:p>
          <a:p>
            <a:pPr eaLnBrk="1" hangingPunct="1">
              <a:buSzPct val="100000"/>
            </a:pPr>
            <a:r>
              <a:rPr lang="fr-FR" altLang="fr-FR" sz="2400" b="1" i="1">
                <a:solidFill>
                  <a:srgbClr val="000000"/>
                </a:solidFill>
              </a:rPr>
              <a:t>Comportement</a:t>
            </a:r>
            <a:r>
              <a:rPr lang="fr-FR" altLang="fr-FR" sz="2400" i="1">
                <a:solidFill>
                  <a:srgbClr val="000000"/>
                </a:solidFill>
              </a:rPr>
              <a:t> :impatient, intolérant</a:t>
            </a:r>
            <a:endParaRPr lang="fr-FR" altLang="fr-FR" sz="2400" b="1" i="1"/>
          </a:p>
        </p:txBody>
      </p:sp>
      <p:sp>
        <p:nvSpPr>
          <p:cNvPr id="57347" name="Rectangle 4">
            <a:extLst>
              <a:ext uri="{FF2B5EF4-FFF2-40B4-BE49-F238E27FC236}">
                <a16:creationId xmlns:a16="http://schemas.microsoft.com/office/drawing/2014/main" id="{6E771E10-5E53-29C4-AC0F-F93E3E18C40A}"/>
              </a:ext>
            </a:extLst>
          </p:cNvPr>
          <p:cNvSpPr>
            <a:spLocks noChangeArrowheads="1"/>
          </p:cNvSpPr>
          <p:nvPr/>
        </p:nvSpPr>
        <p:spPr bwMode="auto">
          <a:xfrm rot="10800000" flipV="1">
            <a:off x="536575" y="1989138"/>
            <a:ext cx="5330825" cy="1225550"/>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9pPr>
          </a:lstStyle>
          <a:p>
            <a:pPr eaLnBrk="1" hangingPunct="1">
              <a:buSzPct val="100000"/>
            </a:pPr>
            <a:r>
              <a:rPr lang="fr-FR" altLang="fr-FR" sz="2400" b="1"/>
              <a:t>Key-note : </a:t>
            </a:r>
          </a:p>
          <a:p>
            <a:pPr eaLnBrk="1" hangingPunct="1">
              <a:buSzPct val="100000"/>
            </a:pPr>
            <a:r>
              <a:rPr lang="fr-FR" altLang="fr-FR" sz="2400" b="1"/>
              <a:t>Irritabilité nerveuse  avec troubles spasmodiques </a:t>
            </a:r>
          </a:p>
        </p:txBody>
      </p:sp>
      <p:sp>
        <p:nvSpPr>
          <p:cNvPr id="57348" name="Rectangle 10">
            <a:extLst>
              <a:ext uri="{FF2B5EF4-FFF2-40B4-BE49-F238E27FC236}">
                <a16:creationId xmlns:a16="http://schemas.microsoft.com/office/drawing/2014/main" id="{A48F2182-8189-5D93-1EEE-C64A49623AA7}"/>
              </a:ext>
            </a:extLst>
          </p:cNvPr>
          <p:cNvSpPr>
            <a:spLocks noChangeArrowheads="1"/>
          </p:cNvSpPr>
          <p:nvPr/>
        </p:nvSpPr>
        <p:spPr bwMode="auto">
          <a:xfrm>
            <a:off x="6192838" y="2276475"/>
            <a:ext cx="2627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fr-FR" i="1">
                <a:solidFill>
                  <a:schemeClr val="bg2"/>
                </a:solidFill>
              </a:rPr>
              <a:t>Noix vomique</a:t>
            </a:r>
          </a:p>
          <a:p>
            <a:pPr algn="ctr" eaLnBrk="1" hangingPunct="1"/>
            <a:r>
              <a:rPr lang="en-US" altLang="fr-FR" i="1">
                <a:solidFill>
                  <a:schemeClr val="bg2"/>
                </a:solidFill>
              </a:rPr>
              <a:t>Logoniacées</a:t>
            </a:r>
            <a:endParaRPr lang="fr-FR" altLang="fr-FR" i="1">
              <a:solidFill>
                <a:schemeClr val="bg2"/>
              </a:solidFill>
            </a:endParaRPr>
          </a:p>
        </p:txBody>
      </p:sp>
      <p:sp>
        <p:nvSpPr>
          <p:cNvPr id="57349" name="AutoShape 6" descr="2Q==">
            <a:extLst>
              <a:ext uri="{FF2B5EF4-FFF2-40B4-BE49-F238E27FC236}">
                <a16:creationId xmlns:a16="http://schemas.microsoft.com/office/drawing/2014/main" id="{2095B5CA-EC24-7954-1FDC-5441FE802865}"/>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7350" name="Oval 3">
            <a:extLst>
              <a:ext uri="{FF2B5EF4-FFF2-40B4-BE49-F238E27FC236}">
                <a16:creationId xmlns:a16="http://schemas.microsoft.com/office/drawing/2014/main" id="{E25B6A0F-82E0-C4CF-59B6-EB8BCA9A4115}"/>
              </a:ext>
            </a:extLst>
          </p:cNvPr>
          <p:cNvSpPr>
            <a:spLocks noChangeArrowheads="1"/>
          </p:cNvSpPr>
          <p:nvPr/>
        </p:nvSpPr>
        <p:spPr bwMode="auto">
          <a:xfrm>
            <a:off x="-252413" y="-419100"/>
            <a:ext cx="3529013" cy="1800225"/>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7351" name="Titre 1">
            <a:extLst>
              <a:ext uri="{FF2B5EF4-FFF2-40B4-BE49-F238E27FC236}">
                <a16:creationId xmlns:a16="http://schemas.microsoft.com/office/drawing/2014/main" id="{AC3370F0-60C4-973C-EC21-B83B33C83A17}"/>
              </a:ext>
            </a:extLst>
          </p:cNvPr>
          <p:cNvSpPr>
            <a:spLocks/>
          </p:cNvSpPr>
          <p:nvPr/>
        </p:nvSpPr>
        <p:spPr bwMode="auto">
          <a:xfrm>
            <a:off x="179388" y="-90488"/>
            <a:ext cx="3097212"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2800" b="1">
                <a:solidFill>
                  <a:srgbClr val="FFFFFF"/>
                </a:solidFill>
              </a:rPr>
              <a:t>NUX VOMICA</a:t>
            </a:r>
            <a:endParaRPr lang="fr-FR" altLang="fr-FR" sz="2700" b="1">
              <a:solidFill>
                <a:srgbClr val="FFFFFF"/>
              </a:solidFill>
            </a:endParaRPr>
          </a:p>
        </p:txBody>
      </p:sp>
      <p:pic>
        <p:nvPicPr>
          <p:cNvPr id="57352" name="Picture 4" descr="Nux-vomica-light">
            <a:extLst>
              <a:ext uri="{FF2B5EF4-FFF2-40B4-BE49-F238E27FC236}">
                <a16:creationId xmlns:a16="http://schemas.microsoft.com/office/drawing/2014/main" id="{8C7CC0A7-6F92-F162-5372-17327FDD0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0"/>
            <a:ext cx="29876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a:extLst>
              <a:ext uri="{FF2B5EF4-FFF2-40B4-BE49-F238E27FC236}">
                <a16:creationId xmlns:a16="http://schemas.microsoft.com/office/drawing/2014/main" id="{A91C89DC-4313-1F79-FD8B-E3B3C7A76876}"/>
              </a:ext>
            </a:extLst>
          </p:cNvPr>
          <p:cNvSpPr>
            <a:spLocks noGrp="1"/>
          </p:cNvSpPr>
          <p:nvPr>
            <p:ph type="title" idx="4294967295"/>
          </p:nvPr>
        </p:nvSpPr>
        <p:spPr bwMode="auto">
          <a:xfrm>
            <a:off x="457200" y="333375"/>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rgbClr val="FF9933"/>
                </a:solidFill>
              </a:rPr>
              <a:t>NUX VOMICA : grossesse</a:t>
            </a:r>
          </a:p>
        </p:txBody>
      </p:sp>
      <p:sp>
        <p:nvSpPr>
          <p:cNvPr id="59395" name="Espace réservé du contenu 2">
            <a:extLst>
              <a:ext uri="{FF2B5EF4-FFF2-40B4-BE49-F238E27FC236}">
                <a16:creationId xmlns:a16="http://schemas.microsoft.com/office/drawing/2014/main" id="{3672CF1F-7512-1BC6-2810-C06E28CCE08B}"/>
              </a:ext>
            </a:extLst>
          </p:cNvPr>
          <p:cNvSpPr>
            <a:spLocks noGrp="1"/>
          </p:cNvSpPr>
          <p:nvPr>
            <p:ph idx="4294967295"/>
          </p:nvPr>
        </p:nvSpPr>
        <p:spPr bwMode="auto">
          <a:xfrm>
            <a:off x="457200" y="1063625"/>
            <a:ext cx="8507413" cy="5245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Mauvais goût dans la bouche avec nausées le matin &gt; vomissements </a:t>
            </a:r>
          </a:p>
          <a:p>
            <a:pPr marL="0" indent="0">
              <a:spcBef>
                <a:spcPct val="0"/>
              </a:spcBef>
              <a:buFontTx/>
              <a:buNone/>
            </a:pPr>
            <a:r>
              <a:rPr lang="fr-FR" altLang="fr-FR" sz="2400"/>
              <a:t>Aversion pour les aliments, le café, le tabac</a:t>
            </a:r>
          </a:p>
          <a:p>
            <a:pPr marL="0" indent="0">
              <a:spcBef>
                <a:spcPct val="0"/>
              </a:spcBef>
              <a:buFontTx/>
              <a:buNone/>
            </a:pPr>
            <a:r>
              <a:rPr lang="fr-FR" altLang="fr-FR" sz="2400"/>
              <a:t>Pyrosis, éructations</a:t>
            </a:r>
          </a:p>
          <a:p>
            <a:pPr marL="0" indent="0">
              <a:spcBef>
                <a:spcPct val="0"/>
              </a:spcBef>
              <a:buFontTx/>
              <a:buNone/>
            </a:pPr>
            <a:r>
              <a:rPr lang="fr-FR" altLang="fr-FR" sz="2400"/>
              <a:t>Hypersomnie post-prandiale</a:t>
            </a:r>
          </a:p>
          <a:p>
            <a:pPr marL="0" indent="0">
              <a:spcBef>
                <a:spcPct val="0"/>
              </a:spcBef>
              <a:buFontTx/>
              <a:buNone/>
            </a:pPr>
            <a:r>
              <a:rPr lang="fr-FR" altLang="fr-FR" sz="2400"/>
              <a:t>Constipation avec besoins urgents et inefficaces </a:t>
            </a:r>
          </a:p>
          <a:p>
            <a:pPr marL="0" indent="0">
              <a:spcBef>
                <a:spcPct val="0"/>
              </a:spcBef>
              <a:buFontTx/>
              <a:buNone/>
            </a:pPr>
            <a:r>
              <a:rPr lang="fr-FR" altLang="fr-FR" sz="2400"/>
              <a:t>Hémorroïdes internes hyperalgiques &lt; par les excitants,</a:t>
            </a:r>
          </a:p>
          <a:p>
            <a:pPr marL="0" indent="0">
              <a:spcBef>
                <a:spcPct val="0"/>
              </a:spcBef>
              <a:buFontTx/>
              <a:buNone/>
            </a:pPr>
            <a:r>
              <a:rPr lang="fr-FR" altLang="fr-FR" sz="2400"/>
              <a:t> &gt; par les applications froides.</a:t>
            </a:r>
          </a:p>
          <a:p>
            <a:pPr marL="0" indent="0">
              <a:spcBef>
                <a:spcPct val="0"/>
              </a:spcBef>
              <a:buFontTx/>
              <a:buNone/>
            </a:pPr>
            <a:r>
              <a:rPr lang="fr-FR" altLang="fr-FR" sz="2400"/>
              <a:t>Tendance à l’HTA</a:t>
            </a:r>
          </a:p>
          <a:p>
            <a:pPr marL="0" indent="0">
              <a:spcBef>
                <a:spcPct val="0"/>
              </a:spcBef>
              <a:buFontTx/>
              <a:buNone/>
            </a:pPr>
            <a:r>
              <a:rPr lang="fr-FR" altLang="fr-FR" sz="2400"/>
              <a:t>Contractions utérines avec MAP (la grossesse doit s’adapter à son rythme )</a:t>
            </a:r>
          </a:p>
          <a:p>
            <a:pPr marL="0" indent="0" eaLnBrk="1" hangingPunct="1">
              <a:spcBef>
                <a:spcPct val="0"/>
              </a:spcBef>
              <a:buFontTx/>
              <a:buNone/>
            </a:pPr>
            <a:r>
              <a:rPr lang="fr-FR" altLang="fr-FR" sz="2400"/>
              <a:t>Lombalgies avec contractures musculaires </a:t>
            </a:r>
          </a:p>
          <a:p>
            <a:pPr marL="0" indent="0" eaLnBrk="1" hangingPunct="1">
              <a:spcBef>
                <a:spcPct val="0"/>
              </a:spcBef>
              <a:buFontTx/>
              <a:buNone/>
            </a:pPr>
            <a:r>
              <a:rPr lang="fr-FR" altLang="fr-FR" sz="2400"/>
              <a:t>Troubles du sommeil avec réveil vers 3-4h du matin, préoccupations</a:t>
            </a:r>
          </a:p>
        </p:txBody>
      </p:sp>
      <p:pic>
        <p:nvPicPr>
          <p:cNvPr id="59396" name="Picture 7" descr="flèche">
            <a:extLst>
              <a:ext uri="{FF2B5EF4-FFF2-40B4-BE49-F238E27FC236}">
                <a16:creationId xmlns:a16="http://schemas.microsoft.com/office/drawing/2014/main" id="{5709FA1F-5259-F46F-8282-F287B5782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48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id="{60FA2B34-21E9-673B-5726-4443EFB59221}"/>
              </a:ext>
            </a:extLst>
          </p:cNvPr>
          <p:cNvSpPr txBox="1">
            <a:spLocks noChangeArrowheads="1"/>
          </p:cNvSpPr>
          <p:nvPr/>
        </p:nvSpPr>
        <p:spPr bwMode="auto">
          <a:xfrm>
            <a:off x="0" y="2205038"/>
            <a:ext cx="9144000" cy="1800225"/>
          </a:xfrm>
          <a:prstGeom prst="rect">
            <a:avLst/>
          </a:prstGeom>
          <a:solidFill>
            <a:srgbClr val="FFFFFF"/>
          </a:solidFill>
          <a:ln>
            <a:noFill/>
          </a:ln>
          <a:extLst>
            <a:ext uri="{91240B29-F687-4F45-9708-019B960494DF}">
              <a14:hiddenLine xmlns:a14="http://schemas.microsoft.com/office/drawing/2010/main" w="57150" cap="rnd">
                <a:solidFill>
                  <a:srgbClr val="000000"/>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4000" b="1">
                <a:solidFill>
                  <a:srgbClr val="FF9933"/>
                </a:solidFill>
              </a:rPr>
              <a:t>LA GROSSESSE</a:t>
            </a:r>
          </a:p>
          <a:p>
            <a:pPr algn="ctr" eaLnBrk="1" hangingPunct="1"/>
            <a:endParaRPr lang="fr-FR" altLang="fr-FR" sz="3600" b="1">
              <a:solidFill>
                <a:srgbClr val="FF9933"/>
              </a:solidFill>
            </a:endParaRPr>
          </a:p>
          <a:p>
            <a:pPr algn="ctr" eaLnBrk="1" hangingPunct="1"/>
            <a:r>
              <a:rPr lang="fr-FR" altLang="fr-FR" sz="3600" b="1" i="1">
                <a:solidFill>
                  <a:srgbClr val="FF9933"/>
                </a:solidFill>
              </a:rPr>
              <a:t>partie </a:t>
            </a:r>
            <a:r>
              <a:rPr lang="fr-FR" altLang="fr-FR" sz="2800" b="1" i="1">
                <a:solidFill>
                  <a:srgbClr val="FF9933"/>
                </a:solidFill>
              </a:rPr>
              <a:t>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a:extLst>
              <a:ext uri="{FF2B5EF4-FFF2-40B4-BE49-F238E27FC236}">
                <a16:creationId xmlns:a16="http://schemas.microsoft.com/office/drawing/2014/main" id="{9DC3A987-E9A9-46E9-56AA-28E3BAD3A476}"/>
              </a:ext>
            </a:extLst>
          </p:cNvPr>
          <p:cNvSpPr>
            <a:spLocks noGrp="1"/>
          </p:cNvSpPr>
          <p:nvPr>
            <p:ph type="title" idx="4294967295"/>
          </p:nvPr>
        </p:nvSpPr>
        <p:spPr bwMode="auto">
          <a:xfrm>
            <a:off x="446088" y="1628775"/>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rgbClr val="FF9933"/>
                </a:solidFill>
              </a:rPr>
              <a:t>NUX VOMICA : accouchement et post-partum</a:t>
            </a:r>
          </a:p>
        </p:txBody>
      </p:sp>
      <p:sp>
        <p:nvSpPr>
          <p:cNvPr id="61443" name="Espace réservé du contenu 2">
            <a:extLst>
              <a:ext uri="{FF2B5EF4-FFF2-40B4-BE49-F238E27FC236}">
                <a16:creationId xmlns:a16="http://schemas.microsoft.com/office/drawing/2014/main" id="{0595E413-49B3-517F-549A-920B3F518FE5}"/>
              </a:ext>
            </a:extLst>
          </p:cNvPr>
          <p:cNvSpPr>
            <a:spLocks noGrp="1"/>
          </p:cNvSpPr>
          <p:nvPr>
            <p:ph idx="4294967295"/>
          </p:nvPr>
        </p:nvSpPr>
        <p:spPr bwMode="auto">
          <a:xfrm>
            <a:off x="457200" y="2181225"/>
            <a:ext cx="8362950" cy="2687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fr-FR" altLang="fr-FR" sz="2400"/>
              <a:t> Hyperspasmodicité utérine entraînant des contractions inefficaces.</a:t>
            </a:r>
          </a:p>
          <a:p>
            <a:pPr marL="0" indent="0"/>
            <a:r>
              <a:rPr lang="fr-FR" altLang="fr-FR" sz="2400"/>
              <a:t> Contractions ressenties dans le rectum, avec faux besoins.</a:t>
            </a:r>
          </a:p>
          <a:p>
            <a:pPr marL="0" indent="0"/>
            <a:r>
              <a:rPr lang="fr-FR" altLang="fr-FR" sz="2400"/>
              <a:t> Désir de maîtriser la situation.</a:t>
            </a:r>
          </a:p>
          <a:p>
            <a:pPr marL="0" indent="0"/>
            <a:r>
              <a:rPr lang="fr-FR" altLang="fr-FR" sz="2400"/>
              <a:t> En post-partum : hémorroïdes, constipation, tranchées douloureuses</a:t>
            </a:r>
          </a:p>
          <a:p>
            <a:pPr marL="0" indent="0"/>
            <a:r>
              <a:rPr lang="fr-FR" altLang="fr-FR" sz="2400"/>
              <a:t> Veut rentrer chez elle rapidement</a:t>
            </a:r>
            <a:r>
              <a:rPr lang="fr-FR" altLang="fr-FR"/>
              <a:t> </a:t>
            </a:r>
          </a:p>
          <a:p>
            <a:pPr marL="0" indent="0">
              <a:spcBef>
                <a:spcPct val="0"/>
              </a:spcBef>
              <a:buFontTx/>
              <a:buNone/>
            </a:pPr>
            <a:endParaRPr lang="fr-FR" altLang="fr-FR" sz="2400"/>
          </a:p>
        </p:txBody>
      </p:sp>
      <p:pic>
        <p:nvPicPr>
          <p:cNvPr id="61444" name="Picture 6" descr="flèche">
            <a:extLst>
              <a:ext uri="{FF2B5EF4-FFF2-40B4-BE49-F238E27FC236}">
                <a16:creationId xmlns:a16="http://schemas.microsoft.com/office/drawing/2014/main" id="{43A5E085-0674-42E2-EC3E-E678EBC8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049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a:extLst>
              <a:ext uri="{FF2B5EF4-FFF2-40B4-BE49-F238E27FC236}">
                <a16:creationId xmlns:a16="http://schemas.microsoft.com/office/drawing/2014/main" id="{534E2765-5C30-6378-C4DE-D4B6BBCFA99A}"/>
              </a:ext>
            </a:extLst>
          </p:cNvPr>
          <p:cNvSpPr>
            <a:spLocks noGrp="1"/>
          </p:cNvSpPr>
          <p:nvPr>
            <p:ph type="title" idx="4294967295"/>
          </p:nvPr>
        </p:nvSpPr>
        <p:spPr bwMode="auto">
          <a:xfrm>
            <a:off x="446088" y="1695450"/>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rgbClr val="FF9933"/>
                </a:solidFill>
              </a:rPr>
              <a:t>NUX VOMICA : bébé</a:t>
            </a:r>
          </a:p>
        </p:txBody>
      </p:sp>
      <p:sp>
        <p:nvSpPr>
          <p:cNvPr id="63491" name="Espace réservé du contenu 2">
            <a:extLst>
              <a:ext uri="{FF2B5EF4-FFF2-40B4-BE49-F238E27FC236}">
                <a16:creationId xmlns:a16="http://schemas.microsoft.com/office/drawing/2014/main" id="{34A296BE-EC92-B5A5-457A-20734242AD1D}"/>
              </a:ext>
            </a:extLst>
          </p:cNvPr>
          <p:cNvSpPr>
            <a:spLocks noGrp="1"/>
          </p:cNvSpPr>
          <p:nvPr>
            <p:ph idx="4294967295"/>
          </p:nvPr>
        </p:nvSpPr>
        <p:spPr bwMode="auto">
          <a:xfrm>
            <a:off x="457200" y="2247900"/>
            <a:ext cx="8229600" cy="1468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fr-FR" altLang="fr-FR" sz="2400"/>
              <a:t> Régurgitations et troubles digestifs divers</a:t>
            </a:r>
          </a:p>
          <a:p>
            <a:pPr marL="0" indent="0"/>
            <a:r>
              <a:rPr lang="fr-FR" altLang="fr-FR" sz="2400"/>
              <a:t> Hoquet</a:t>
            </a:r>
          </a:p>
          <a:p>
            <a:pPr marL="0" indent="0"/>
            <a:r>
              <a:rPr lang="fr-FR" altLang="fr-FR" sz="2400"/>
              <a:t> Syndrome de sevrage avec nervosité excessive, secondaire à une prise de benzodiazépines ou d’autres drogues pendant la grossesse (facilite le drainage hépatique)</a:t>
            </a:r>
          </a:p>
        </p:txBody>
      </p:sp>
      <p:pic>
        <p:nvPicPr>
          <p:cNvPr id="63492" name="Picture 6" descr="flèche">
            <a:extLst>
              <a:ext uri="{FF2B5EF4-FFF2-40B4-BE49-F238E27FC236}">
                <a16:creationId xmlns:a16="http://schemas.microsoft.com/office/drawing/2014/main" id="{CE274C14-1F6B-CA7E-0D3C-CA1388C7F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732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028">
            <a:extLst>
              <a:ext uri="{FF2B5EF4-FFF2-40B4-BE49-F238E27FC236}">
                <a16:creationId xmlns:a16="http://schemas.microsoft.com/office/drawing/2014/main" id="{570FBF23-1F80-6A5D-5AF4-761DCA8F07E2}"/>
              </a:ext>
            </a:extLst>
          </p:cNvPr>
          <p:cNvSpPr txBox="1">
            <a:spLocks noChangeArrowheads="1"/>
          </p:cNvSpPr>
          <p:nvPr/>
        </p:nvSpPr>
        <p:spPr bwMode="auto">
          <a:xfrm>
            <a:off x="468313" y="1573213"/>
            <a:ext cx="7416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0066"/>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Aggravation : </a:t>
            </a:r>
          </a:p>
          <a:p>
            <a:pPr algn="just" eaLnBrk="1" hangingPunct="1"/>
            <a:r>
              <a:rPr lang="fr-FR" altLang="fr-FR" sz="2400"/>
              <a:t>Par le repas, en particulier les excitants,</a:t>
            </a:r>
          </a:p>
          <a:p>
            <a:pPr algn="just" eaLnBrk="1" hangingPunct="1"/>
            <a:r>
              <a:rPr lang="fr-FR" altLang="fr-FR" sz="2400"/>
              <a:t>Par le temps froid et sec</a:t>
            </a:r>
          </a:p>
          <a:p>
            <a:pPr algn="just" eaLnBrk="1" hangingPunct="1"/>
            <a:r>
              <a:rPr lang="fr-FR" altLang="fr-FR" sz="2400"/>
              <a:t>Le matin, immédiatement après le réveil.</a:t>
            </a:r>
          </a:p>
          <a:p>
            <a:pPr algn="just" eaLnBrk="1" hangingPunct="1"/>
            <a:endParaRPr lang="fr-FR" altLang="fr-FR" sz="2400"/>
          </a:p>
          <a:p>
            <a:pPr eaLnBrk="1" hangingPunct="1"/>
            <a:r>
              <a:rPr lang="fr-FR" altLang="fr-FR" sz="2400" b="1"/>
              <a:t>Amélioration : </a:t>
            </a:r>
          </a:p>
          <a:p>
            <a:pPr algn="just" eaLnBrk="1" hangingPunct="1"/>
            <a:r>
              <a:rPr lang="fr-FR" altLang="fr-FR" sz="2400"/>
              <a:t>Après un court sommeil</a:t>
            </a:r>
          </a:p>
          <a:p>
            <a:pPr algn="just" eaLnBrk="1" hangingPunct="1"/>
            <a:r>
              <a:rPr lang="fr-FR" altLang="fr-FR" sz="2400"/>
              <a:t>Par le temps humide</a:t>
            </a:r>
          </a:p>
          <a:p>
            <a:pPr algn="just" eaLnBrk="1" hangingPunct="1"/>
            <a:r>
              <a:rPr lang="fr-FR" altLang="fr-FR" sz="2400"/>
              <a:t>Le soir</a:t>
            </a:r>
          </a:p>
        </p:txBody>
      </p:sp>
      <p:sp>
        <p:nvSpPr>
          <p:cNvPr id="65539" name="ZoneTexte 4">
            <a:extLst>
              <a:ext uri="{FF2B5EF4-FFF2-40B4-BE49-F238E27FC236}">
                <a16:creationId xmlns:a16="http://schemas.microsoft.com/office/drawing/2014/main" id="{349DF24B-99B7-E639-AE37-06F4C77B1197}"/>
              </a:ext>
            </a:extLst>
          </p:cNvPr>
          <p:cNvSpPr txBox="1">
            <a:spLocks noChangeArrowheads="1"/>
          </p:cNvSpPr>
          <p:nvPr/>
        </p:nvSpPr>
        <p:spPr bwMode="auto">
          <a:xfrm>
            <a:off x="468313" y="90805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FF9933"/>
                </a:solidFill>
              </a:rPr>
              <a:t>NUX VOMICA : modalités</a:t>
            </a:r>
          </a:p>
        </p:txBody>
      </p:sp>
      <p:pic>
        <p:nvPicPr>
          <p:cNvPr id="65540" name="Picture 7" descr="flèche">
            <a:extLst>
              <a:ext uri="{FF2B5EF4-FFF2-40B4-BE49-F238E27FC236}">
                <a16:creationId xmlns:a16="http://schemas.microsoft.com/office/drawing/2014/main" id="{4E7B2586-E2F8-BF10-4BE1-CCEEACFC6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794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F01D677-666A-27A3-10E9-9CA4C0613BBD}"/>
              </a:ext>
            </a:extLst>
          </p:cNvPr>
          <p:cNvSpPr>
            <a:spLocks noGrp="1" noChangeArrowheads="1"/>
          </p:cNvSpPr>
          <p:nvPr>
            <p:ph type="body" idx="4294967295"/>
          </p:nvPr>
        </p:nvSpPr>
        <p:spPr bwMode="auto">
          <a:xfrm>
            <a:off x="520700" y="1484313"/>
            <a:ext cx="8229600" cy="3484562"/>
          </a:xfrm>
          <a:prstGeom prst="rect">
            <a:avLst/>
          </a:prstGeom>
          <a:solidFill>
            <a:srgbClr val="FF9933">
              <a:alpha val="50195"/>
            </a:srgbClr>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fr-FR" altLang="fr-FR" sz="2400" b="1"/>
              <a:t>Symptômes concomitants</a:t>
            </a:r>
          </a:p>
          <a:p>
            <a:pPr algn="ctr">
              <a:spcBef>
                <a:spcPct val="0"/>
              </a:spcBef>
              <a:buFontTx/>
              <a:buNone/>
            </a:pPr>
            <a:endParaRPr lang="fr-FR" altLang="fr-FR" sz="2400" b="1" u="sng"/>
          </a:p>
          <a:p>
            <a:pPr algn="ctr">
              <a:spcBef>
                <a:spcPct val="0"/>
              </a:spcBef>
              <a:buFontTx/>
              <a:buNone/>
            </a:pPr>
            <a:r>
              <a:rPr lang="fr-FR" altLang="fr-FR" sz="2400"/>
              <a:t>Approche constitutionnelle et diathésique</a:t>
            </a:r>
          </a:p>
          <a:p>
            <a:pPr algn="ctr">
              <a:spcBef>
                <a:spcPct val="0"/>
              </a:spcBef>
              <a:buFontTx/>
              <a:buNone/>
            </a:pPr>
            <a:endParaRPr lang="fr-FR" altLang="fr-FR" sz="2400">
              <a:sym typeface="Wingdings" panose="05000000000000000000" pitchFamily="2" charset="2"/>
            </a:endParaRPr>
          </a:p>
          <a:p>
            <a:pPr algn="ctr">
              <a:spcBef>
                <a:spcPct val="0"/>
              </a:spcBef>
              <a:buFontTx/>
              <a:buNone/>
            </a:pPr>
            <a:r>
              <a:rPr lang="fr-FR" altLang="fr-FR" sz="2400">
                <a:sym typeface="Wingdings" panose="05000000000000000000" pitchFamily="2" charset="2"/>
              </a:rPr>
              <a:t> </a:t>
            </a:r>
            <a:r>
              <a:rPr lang="fr-FR" altLang="fr-FR" sz="2400"/>
              <a:t>Stratégie de prescription</a:t>
            </a:r>
          </a:p>
          <a:p>
            <a:pPr algn="ctr">
              <a:spcBef>
                <a:spcPct val="0"/>
              </a:spcBef>
              <a:buFontTx/>
              <a:buNone/>
            </a:pPr>
            <a:endParaRPr lang="fr-FR" altLang="fr-FR" sz="2400"/>
          </a:p>
          <a:p>
            <a:pPr algn="ctr">
              <a:spcBef>
                <a:spcPct val="0"/>
              </a:spcBef>
              <a:buFontTx/>
              <a:buNone/>
            </a:pPr>
            <a:r>
              <a:rPr lang="fr-FR" altLang="fr-FR" sz="2400" i="1"/>
              <a:t>§153 Organon « ne prendre que ce qui est caractéristique. »</a:t>
            </a:r>
          </a:p>
          <a:p>
            <a:pPr algn="ctr">
              <a:spcBef>
                <a:spcPct val="0"/>
              </a:spcBef>
              <a:buFontTx/>
              <a:buNone/>
            </a:pPr>
            <a:endParaRPr lang="fr-FR" altLang="fr-FR" sz="2400" i="1"/>
          </a:p>
          <a:p>
            <a:pPr algn="ctr">
              <a:spcBef>
                <a:spcPct val="0"/>
              </a:spcBef>
              <a:buFontTx/>
              <a:buNone/>
            </a:pPr>
            <a:r>
              <a:rPr lang="fr-FR" altLang="fr-FR" sz="2400"/>
              <a:t>Privilégier les « mots » du patient.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a:extLst>
              <a:ext uri="{FF2B5EF4-FFF2-40B4-BE49-F238E27FC236}">
                <a16:creationId xmlns:a16="http://schemas.microsoft.com/office/drawing/2014/main" id="{2FC0DCD7-6672-8386-0EFB-8AECBE5DA5A8}"/>
              </a:ext>
            </a:extLst>
          </p:cNvPr>
          <p:cNvSpPr>
            <a:spLocks noChangeArrowheads="1"/>
          </p:cNvSpPr>
          <p:nvPr/>
        </p:nvSpPr>
        <p:spPr bwMode="auto">
          <a:xfrm>
            <a:off x="407988" y="1795463"/>
            <a:ext cx="454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fr-FR" altLang="fr-FR" sz="2400" b="1" u="sng">
                <a:solidFill>
                  <a:srgbClr val="FF9933"/>
                </a:solidFill>
              </a:rPr>
              <a:t>Apprendre à décrire une douleur</a:t>
            </a:r>
          </a:p>
        </p:txBody>
      </p:sp>
      <p:sp>
        <p:nvSpPr>
          <p:cNvPr id="69635" name="Rectangle 6">
            <a:extLst>
              <a:ext uri="{FF2B5EF4-FFF2-40B4-BE49-F238E27FC236}">
                <a16:creationId xmlns:a16="http://schemas.microsoft.com/office/drawing/2014/main" id="{89C98E71-F2BD-FF1D-574C-AD72603BDCC9}"/>
              </a:ext>
            </a:extLst>
          </p:cNvPr>
          <p:cNvSpPr>
            <a:spLocks noChangeArrowheads="1"/>
          </p:cNvSpPr>
          <p:nvPr/>
        </p:nvSpPr>
        <p:spPr bwMode="auto">
          <a:xfrm>
            <a:off x="420688" y="2239963"/>
            <a:ext cx="36782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buClr>
                <a:srgbClr val="FF6600"/>
              </a:buClr>
              <a:buSzPct val="75000"/>
              <a:buFont typeface="ZapfDingbats" charset="2"/>
              <a:buNone/>
            </a:pPr>
            <a:r>
              <a:rPr lang="fr-FR" altLang="fr-FR" sz="2400"/>
              <a:t>Type de douleur</a:t>
            </a:r>
          </a:p>
          <a:p>
            <a:pPr eaLnBrk="1" hangingPunct="1">
              <a:buClr>
                <a:srgbClr val="FF6600"/>
              </a:buClr>
              <a:buSzPct val="75000"/>
              <a:buFont typeface="ZapfDingbats" charset="2"/>
              <a:buNone/>
            </a:pPr>
            <a:r>
              <a:rPr lang="fr-FR" altLang="fr-FR" sz="2400"/>
              <a:t>Début, fin</a:t>
            </a:r>
          </a:p>
          <a:p>
            <a:pPr eaLnBrk="1" hangingPunct="1">
              <a:buClr>
                <a:srgbClr val="FF6600"/>
              </a:buClr>
              <a:buSzPct val="75000"/>
              <a:buFont typeface="ZapfDingbats" charset="2"/>
              <a:buNone/>
            </a:pPr>
            <a:r>
              <a:rPr lang="fr-FR" altLang="fr-FR" sz="2400"/>
              <a:t>Durée</a:t>
            </a:r>
          </a:p>
          <a:p>
            <a:pPr eaLnBrk="1" hangingPunct="1">
              <a:buClr>
                <a:srgbClr val="FF6600"/>
              </a:buClr>
              <a:buSzPct val="75000"/>
              <a:buFont typeface="ZapfDingbats" charset="2"/>
              <a:buNone/>
            </a:pPr>
            <a:r>
              <a:rPr lang="fr-FR" altLang="fr-FR" sz="2400"/>
              <a:t>Intensité</a:t>
            </a:r>
          </a:p>
          <a:p>
            <a:pPr eaLnBrk="1" hangingPunct="1">
              <a:buClr>
                <a:srgbClr val="FF6600"/>
              </a:buClr>
              <a:buSzPct val="75000"/>
              <a:buFont typeface="ZapfDingbats" charset="2"/>
              <a:buNone/>
            </a:pPr>
            <a:r>
              <a:rPr lang="fr-FR" altLang="fr-FR" sz="2400"/>
              <a:t>Facteur déclenchant</a:t>
            </a:r>
          </a:p>
          <a:p>
            <a:pPr eaLnBrk="1" hangingPunct="1">
              <a:buClr>
                <a:srgbClr val="FF6600"/>
              </a:buClr>
              <a:buSzPct val="75000"/>
              <a:buFont typeface="ZapfDingbats" charset="2"/>
              <a:buNone/>
            </a:pPr>
            <a:r>
              <a:rPr lang="fr-FR" altLang="fr-FR" sz="2400"/>
              <a:t>Aggravée par (&lt;)</a:t>
            </a:r>
          </a:p>
          <a:p>
            <a:pPr eaLnBrk="1" hangingPunct="1">
              <a:buClr>
                <a:srgbClr val="FF6600"/>
              </a:buClr>
              <a:buSzPct val="75000"/>
              <a:buFont typeface="ZapfDingbats" charset="2"/>
              <a:buNone/>
            </a:pPr>
            <a:r>
              <a:rPr lang="fr-FR" altLang="fr-FR" sz="2400"/>
              <a:t>Améliorée par (&gt;)</a:t>
            </a:r>
          </a:p>
        </p:txBody>
      </p:sp>
      <p:pic>
        <p:nvPicPr>
          <p:cNvPr id="69636" name="Picture 6" descr="sous-titre">
            <a:extLst>
              <a:ext uri="{FF2B5EF4-FFF2-40B4-BE49-F238E27FC236}">
                <a16:creationId xmlns:a16="http://schemas.microsoft.com/office/drawing/2014/main" id="{1189C4FD-12F6-D193-FC20-A62409CC8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44450"/>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3">
            <a:extLst>
              <a:ext uri="{FF2B5EF4-FFF2-40B4-BE49-F238E27FC236}">
                <a16:creationId xmlns:a16="http://schemas.microsoft.com/office/drawing/2014/main" id="{1898ACB6-B589-7733-8924-A88B02BDEAA6}"/>
              </a:ext>
            </a:extLst>
          </p:cNvPr>
          <p:cNvSpPr txBox="1">
            <a:spLocks noChangeArrowheads="1"/>
          </p:cNvSpPr>
          <p:nvPr/>
        </p:nvSpPr>
        <p:spPr bwMode="auto">
          <a:xfrm>
            <a:off x="3708400" y="150813"/>
            <a:ext cx="5146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3200" b="1">
                <a:solidFill>
                  <a:srgbClr val="FFFFFF"/>
                </a:solidFill>
                <a:ea typeface="MS PGothic" panose="020B0600070205080204" pitchFamily="34" charset="-128"/>
              </a:rPr>
              <a:t>LA DOULEUR</a:t>
            </a:r>
          </a:p>
        </p:txBody>
      </p:sp>
      <p:pic>
        <p:nvPicPr>
          <p:cNvPr id="69638" name="Picture 10" descr="flèche">
            <a:extLst>
              <a:ext uri="{FF2B5EF4-FFF2-40B4-BE49-F238E27FC236}">
                <a16:creationId xmlns:a16="http://schemas.microsoft.com/office/drawing/2014/main" id="{B6159E33-645B-54CB-BA7A-0EA807C4D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8811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4589F30D-798E-5039-A3BF-F18C16CE344E}"/>
              </a:ext>
            </a:extLst>
          </p:cNvPr>
          <p:cNvSpPr>
            <a:spLocks noChangeArrowheads="1"/>
          </p:cNvSpPr>
          <p:nvPr/>
        </p:nvSpPr>
        <p:spPr bwMode="auto">
          <a:xfrm>
            <a:off x="409575" y="765175"/>
            <a:ext cx="454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u="sng">
                <a:solidFill>
                  <a:srgbClr val="FF9933"/>
                </a:solidFill>
              </a:rPr>
              <a:t>Type de douleur</a:t>
            </a:r>
          </a:p>
        </p:txBody>
      </p:sp>
      <p:sp>
        <p:nvSpPr>
          <p:cNvPr id="71683" name="Rectangle 6">
            <a:extLst>
              <a:ext uri="{FF2B5EF4-FFF2-40B4-BE49-F238E27FC236}">
                <a16:creationId xmlns:a16="http://schemas.microsoft.com/office/drawing/2014/main" id="{1A5CC71D-7C9E-3D32-6E9A-44C0F902B1A7}"/>
              </a:ext>
            </a:extLst>
          </p:cNvPr>
          <p:cNvSpPr>
            <a:spLocks noChangeArrowheads="1"/>
          </p:cNvSpPr>
          <p:nvPr/>
        </p:nvSpPr>
        <p:spPr bwMode="auto">
          <a:xfrm>
            <a:off x="490538" y="1300163"/>
            <a:ext cx="804386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t>Aiguë ou continue ? Paroxysmes ? Battante ?</a:t>
            </a:r>
          </a:p>
          <a:p>
            <a:pPr eaLnBrk="1" hangingPunct="1"/>
            <a:r>
              <a:rPr lang="fr-FR" altLang="fr-FR" sz="2400"/>
              <a:t>Contusion ? Coup de poing ?</a:t>
            </a:r>
          </a:p>
          <a:p>
            <a:pPr eaLnBrk="1" hangingPunct="1"/>
            <a:r>
              <a:rPr lang="fr-FR" altLang="fr-FR" sz="2400"/>
              <a:t>Coup de couteau ? Coup de poignard ?</a:t>
            </a:r>
          </a:p>
          <a:p>
            <a:pPr eaLnBrk="1" hangingPunct="1"/>
            <a:r>
              <a:rPr lang="fr-FR" altLang="fr-FR" sz="2400"/>
              <a:t>Crampe ? Contracture ? Courbature ?</a:t>
            </a:r>
          </a:p>
          <a:p>
            <a:pPr eaLnBrk="1" hangingPunct="1"/>
            <a:r>
              <a:rPr lang="fr-FR" altLang="fr-FR" sz="2400"/>
              <a:t>Rhumatisme ? Articulaire ? Ligamentaire ?</a:t>
            </a:r>
          </a:p>
          <a:p>
            <a:pPr eaLnBrk="1" hangingPunct="1"/>
            <a:r>
              <a:rPr lang="fr-FR" altLang="fr-FR" sz="2400"/>
              <a:t>Piquante ? Brûlante ? Pruriante ? Elançante? </a:t>
            </a:r>
          </a:p>
          <a:p>
            <a:pPr eaLnBrk="1" hangingPunct="1"/>
            <a:r>
              <a:rPr lang="fr-FR" altLang="fr-FR" sz="2400"/>
              <a:t>Décharge électrique ?</a:t>
            </a:r>
          </a:p>
          <a:p>
            <a:pPr eaLnBrk="1" hangingPunct="1"/>
            <a:r>
              <a:rPr lang="fr-FR" altLang="fr-FR" sz="2400"/>
              <a:t>Irradiations ? Transfixiante ? </a:t>
            </a:r>
          </a:p>
          <a:p>
            <a:pPr eaLnBrk="1" hangingPunct="1"/>
            <a:r>
              <a:rPr lang="fr-FR" altLang="fr-FR" sz="2400"/>
              <a:t>Angoissante ?</a:t>
            </a:r>
          </a:p>
        </p:txBody>
      </p:sp>
      <p:pic>
        <p:nvPicPr>
          <p:cNvPr id="71684" name="Picture 4" descr="flèche">
            <a:extLst>
              <a:ext uri="{FF2B5EF4-FFF2-40B4-BE49-F238E27FC236}">
                <a16:creationId xmlns:a16="http://schemas.microsoft.com/office/drawing/2014/main" id="{363C2970-0BA8-6C21-B0CC-1E9D23050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620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a:extLst>
              <a:ext uri="{FF2B5EF4-FFF2-40B4-BE49-F238E27FC236}">
                <a16:creationId xmlns:a16="http://schemas.microsoft.com/office/drawing/2014/main" id="{596661B0-26F8-5340-DC43-D47FDFD8083F}"/>
              </a:ext>
            </a:extLst>
          </p:cNvPr>
          <p:cNvSpPr>
            <a:spLocks noChangeArrowheads="1"/>
          </p:cNvSpPr>
          <p:nvPr/>
        </p:nvSpPr>
        <p:spPr bwMode="auto">
          <a:xfrm>
            <a:off x="425450" y="981075"/>
            <a:ext cx="399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Début et/ou fin de la douleur</a:t>
            </a:r>
          </a:p>
        </p:txBody>
      </p:sp>
      <p:sp>
        <p:nvSpPr>
          <p:cNvPr id="73731" name="Rectangle 5">
            <a:extLst>
              <a:ext uri="{FF2B5EF4-FFF2-40B4-BE49-F238E27FC236}">
                <a16:creationId xmlns:a16="http://schemas.microsoft.com/office/drawing/2014/main" id="{7311AB31-0506-EA5C-CF4D-8A58E31E8C4E}"/>
              </a:ext>
            </a:extLst>
          </p:cNvPr>
          <p:cNvSpPr>
            <a:spLocks noChangeArrowheads="1"/>
          </p:cNvSpPr>
          <p:nvPr/>
        </p:nvSpPr>
        <p:spPr bwMode="auto">
          <a:xfrm>
            <a:off x="533400" y="1743075"/>
            <a:ext cx="7278688" cy="119697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t>Début net ? Rapide ? Brutal ? Fulgurant ?</a:t>
            </a:r>
          </a:p>
          <a:p>
            <a:pPr eaLnBrk="1" hangingPunct="1"/>
            <a:r>
              <a:rPr lang="fr-FR" altLang="fr-FR" sz="2400"/>
              <a:t>Début progressif ? Insidieux ? Intermittent ?</a:t>
            </a:r>
          </a:p>
          <a:p>
            <a:pPr eaLnBrk="1" hangingPunct="1"/>
            <a:r>
              <a:rPr lang="fr-FR" altLang="fr-FR" sz="2400"/>
              <a:t>Régularité ? Cycles ?</a:t>
            </a:r>
          </a:p>
        </p:txBody>
      </p:sp>
      <p:sp>
        <p:nvSpPr>
          <p:cNvPr id="73732" name="Rectangle 9">
            <a:extLst>
              <a:ext uri="{FF2B5EF4-FFF2-40B4-BE49-F238E27FC236}">
                <a16:creationId xmlns:a16="http://schemas.microsoft.com/office/drawing/2014/main" id="{155ED86E-BF00-7AAF-096F-3267D9D088DF}"/>
              </a:ext>
            </a:extLst>
          </p:cNvPr>
          <p:cNvSpPr>
            <a:spLocks noChangeArrowheads="1"/>
          </p:cNvSpPr>
          <p:nvPr/>
        </p:nvSpPr>
        <p:spPr bwMode="auto">
          <a:xfrm>
            <a:off x="533400" y="3187700"/>
            <a:ext cx="7239000" cy="83185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t>Fin nette ? Rapide ? </a:t>
            </a:r>
          </a:p>
          <a:p>
            <a:pPr eaLnBrk="1" hangingPunct="1"/>
            <a:r>
              <a:rPr lang="fr-FR" altLang="fr-FR" sz="2400"/>
              <a:t>Fin lente ? Douce ? Avec des rebonds ? </a:t>
            </a:r>
          </a:p>
        </p:txBody>
      </p:sp>
      <p:sp>
        <p:nvSpPr>
          <p:cNvPr id="73733" name="Rectangle 10">
            <a:extLst>
              <a:ext uri="{FF2B5EF4-FFF2-40B4-BE49-F238E27FC236}">
                <a16:creationId xmlns:a16="http://schemas.microsoft.com/office/drawing/2014/main" id="{51C364A4-659D-73C7-3F2B-87E2713B40F9}"/>
              </a:ext>
            </a:extLst>
          </p:cNvPr>
          <p:cNvSpPr>
            <a:spLocks noChangeArrowheads="1"/>
          </p:cNvSpPr>
          <p:nvPr/>
        </p:nvSpPr>
        <p:spPr bwMode="auto">
          <a:xfrm>
            <a:off x="533400" y="4273550"/>
            <a:ext cx="7239000" cy="46672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t>Au décours : Humeur ? Fatigue ? Séquelles ?</a:t>
            </a:r>
          </a:p>
        </p:txBody>
      </p:sp>
      <p:pic>
        <p:nvPicPr>
          <p:cNvPr id="73734" name="Picture 7" descr="flèche">
            <a:extLst>
              <a:ext uri="{FF2B5EF4-FFF2-40B4-BE49-F238E27FC236}">
                <a16:creationId xmlns:a16="http://schemas.microsoft.com/office/drawing/2014/main" id="{085B4CE4-C155-1AE1-89E1-A17AD5A0A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668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a:extLst>
              <a:ext uri="{FF2B5EF4-FFF2-40B4-BE49-F238E27FC236}">
                <a16:creationId xmlns:a16="http://schemas.microsoft.com/office/drawing/2014/main" id="{B0779BD4-6058-72AE-16B0-7816E5D746A5}"/>
              </a:ext>
            </a:extLst>
          </p:cNvPr>
          <p:cNvSpPr>
            <a:spLocks noChangeArrowheads="1"/>
          </p:cNvSpPr>
          <p:nvPr/>
        </p:nvSpPr>
        <p:spPr bwMode="auto">
          <a:xfrm>
            <a:off x="468313" y="1196975"/>
            <a:ext cx="2468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u="sng">
                <a:solidFill>
                  <a:srgbClr val="FF9933"/>
                </a:solidFill>
              </a:rPr>
              <a:t>Durée et intensité</a:t>
            </a:r>
          </a:p>
        </p:txBody>
      </p:sp>
      <p:sp>
        <p:nvSpPr>
          <p:cNvPr id="75779" name="Rectangle 5">
            <a:extLst>
              <a:ext uri="{FF2B5EF4-FFF2-40B4-BE49-F238E27FC236}">
                <a16:creationId xmlns:a16="http://schemas.microsoft.com/office/drawing/2014/main" id="{ACD5F637-771A-D60A-10B9-B4FB63BE6447}"/>
              </a:ext>
            </a:extLst>
          </p:cNvPr>
          <p:cNvSpPr>
            <a:spLocks noChangeArrowheads="1"/>
          </p:cNvSpPr>
          <p:nvPr/>
        </p:nvSpPr>
        <p:spPr bwMode="auto">
          <a:xfrm>
            <a:off x="457200" y="1738313"/>
            <a:ext cx="79279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Durée</a:t>
            </a:r>
            <a:r>
              <a:rPr lang="fr-FR" altLang="fr-FR" sz="2400"/>
              <a:t> : 	en temps</a:t>
            </a:r>
          </a:p>
          <a:p>
            <a:pPr eaLnBrk="1" hangingPunct="1"/>
            <a:r>
              <a:rPr lang="fr-FR" altLang="fr-FR" sz="2400"/>
              <a:t>		récidives (pire ou amélioré, alternances)</a:t>
            </a:r>
          </a:p>
          <a:p>
            <a:pPr eaLnBrk="1" hangingPunct="1"/>
            <a:endParaRPr lang="fr-FR" altLang="fr-FR" sz="2400"/>
          </a:p>
          <a:p>
            <a:pPr eaLnBrk="1" hangingPunct="1"/>
            <a:r>
              <a:rPr lang="fr-FR" altLang="fr-FR" sz="2400" b="1"/>
              <a:t>Intensité</a:t>
            </a:r>
            <a:r>
              <a:rPr lang="fr-FR" altLang="fr-FR" sz="2400"/>
              <a:t> : 	linéaire (en augmentant ou en diminuant)</a:t>
            </a:r>
          </a:p>
          <a:p>
            <a:pPr eaLnBrk="1" hangingPunct="1"/>
            <a:r>
              <a:rPr lang="fr-FR" altLang="fr-FR" sz="2400"/>
              <a:t>		variable (grandes ou petites variations)</a:t>
            </a:r>
          </a:p>
          <a:p>
            <a:pPr eaLnBrk="1" hangingPunct="1"/>
            <a:endParaRPr lang="fr-FR" altLang="fr-FR" sz="2400"/>
          </a:p>
          <a:p>
            <a:pPr eaLnBrk="1" hangingPunct="1"/>
            <a:r>
              <a:rPr lang="fr-FR" altLang="fr-FR" sz="2400" b="1"/>
              <a:t>Siège</a:t>
            </a:r>
            <a:r>
              <a:rPr lang="fr-FR" altLang="fr-FR" sz="2400"/>
              <a:t> : 		bien identifié +/- irradiations</a:t>
            </a:r>
          </a:p>
          <a:p>
            <a:pPr eaLnBrk="1" hangingPunct="1"/>
            <a:r>
              <a:rPr lang="fr-FR" altLang="fr-FR" sz="2400"/>
              <a:t>		erratique</a:t>
            </a:r>
          </a:p>
        </p:txBody>
      </p:sp>
      <p:pic>
        <p:nvPicPr>
          <p:cNvPr id="75780" name="Picture 7" descr="flèche">
            <a:extLst>
              <a:ext uri="{FF2B5EF4-FFF2-40B4-BE49-F238E27FC236}">
                <a16:creationId xmlns:a16="http://schemas.microsoft.com/office/drawing/2014/main" id="{58386D82-28DC-4DC5-E8E8-BC2A668BD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588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a:extLst>
              <a:ext uri="{FF2B5EF4-FFF2-40B4-BE49-F238E27FC236}">
                <a16:creationId xmlns:a16="http://schemas.microsoft.com/office/drawing/2014/main" id="{258BE530-1481-DB21-37E8-E35265FD72EF}"/>
              </a:ext>
            </a:extLst>
          </p:cNvPr>
          <p:cNvSpPr>
            <a:spLocks noChangeArrowheads="1"/>
          </p:cNvSpPr>
          <p:nvPr/>
        </p:nvSpPr>
        <p:spPr bwMode="auto">
          <a:xfrm>
            <a:off x="436563" y="981075"/>
            <a:ext cx="3703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u="sng">
                <a:solidFill>
                  <a:srgbClr val="FF9933"/>
                </a:solidFill>
              </a:rPr>
              <a:t>Facteurs de déclenchement</a:t>
            </a:r>
          </a:p>
        </p:txBody>
      </p:sp>
      <p:sp>
        <p:nvSpPr>
          <p:cNvPr id="77827" name="Rectangle 5">
            <a:extLst>
              <a:ext uri="{FF2B5EF4-FFF2-40B4-BE49-F238E27FC236}">
                <a16:creationId xmlns:a16="http://schemas.microsoft.com/office/drawing/2014/main" id="{AC6BAD9B-0891-11B7-E970-98142AC8E620}"/>
              </a:ext>
            </a:extLst>
          </p:cNvPr>
          <p:cNvSpPr>
            <a:spLocks noChangeArrowheads="1"/>
          </p:cNvSpPr>
          <p:nvPr/>
        </p:nvSpPr>
        <p:spPr bwMode="auto">
          <a:xfrm>
            <a:off x="419100" y="1660525"/>
            <a:ext cx="823436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Interne</a:t>
            </a:r>
            <a:r>
              <a:rPr lang="fr-FR" altLang="fr-FR" sz="2400"/>
              <a:t> : 	mouvement, stress</a:t>
            </a:r>
          </a:p>
          <a:p>
            <a:pPr eaLnBrk="1" hangingPunct="1"/>
            <a:endParaRPr lang="fr-FR" altLang="fr-FR" sz="2400"/>
          </a:p>
          <a:p>
            <a:pPr eaLnBrk="1" hangingPunct="1"/>
            <a:r>
              <a:rPr lang="fr-FR" altLang="fr-FR" sz="2400" b="1"/>
              <a:t>Externe</a:t>
            </a:r>
            <a:r>
              <a:rPr lang="fr-FR" altLang="fr-FR" sz="2400"/>
              <a:t> : 	intoxication (alimentaire, médicamenteuse, …)</a:t>
            </a:r>
          </a:p>
          <a:p>
            <a:pPr eaLnBrk="1" hangingPunct="1"/>
            <a:r>
              <a:rPr lang="fr-FR" altLang="fr-FR" sz="2400"/>
              <a:t>		piqûre (animal, végétal)</a:t>
            </a:r>
          </a:p>
          <a:p>
            <a:pPr eaLnBrk="1" hangingPunct="1"/>
            <a:r>
              <a:rPr lang="fr-FR" altLang="fr-FR" sz="2400"/>
              <a:t>		temps : météo, climat, horaire</a:t>
            </a:r>
          </a:p>
          <a:p>
            <a:pPr eaLnBrk="1" hangingPunct="1"/>
            <a:r>
              <a:rPr lang="fr-FR" altLang="fr-FR" sz="2400"/>
              <a:t>		lieu : altitude, mer, géographie</a:t>
            </a:r>
          </a:p>
          <a:p>
            <a:pPr eaLnBrk="1" hangingPunct="1"/>
            <a:endParaRPr lang="fr-FR" altLang="fr-FR" sz="2400"/>
          </a:p>
          <a:p>
            <a:pPr eaLnBrk="1" hangingPunct="1"/>
            <a:r>
              <a:rPr lang="fr-FR" altLang="fr-FR" sz="2400" b="1"/>
              <a:t>Suite de</a:t>
            </a:r>
            <a:r>
              <a:rPr lang="fr-FR" altLang="fr-FR" sz="2400"/>
              <a:t> : 	choc, vaccin, deuil</a:t>
            </a:r>
          </a:p>
          <a:p>
            <a:pPr eaLnBrk="1" hangingPunct="1"/>
            <a:r>
              <a:rPr lang="fr-FR" altLang="fr-FR" sz="2400"/>
              <a:t>		excès</a:t>
            </a:r>
          </a:p>
        </p:txBody>
      </p:sp>
      <p:pic>
        <p:nvPicPr>
          <p:cNvPr id="77828" name="Picture 7" descr="flèche">
            <a:extLst>
              <a:ext uri="{FF2B5EF4-FFF2-40B4-BE49-F238E27FC236}">
                <a16:creationId xmlns:a16="http://schemas.microsoft.com/office/drawing/2014/main" id="{D2BBBEA1-1149-FD06-3B61-D009EC7E0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366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a:extLst>
              <a:ext uri="{FF2B5EF4-FFF2-40B4-BE49-F238E27FC236}">
                <a16:creationId xmlns:a16="http://schemas.microsoft.com/office/drawing/2014/main" id="{0FC50B73-DCC7-29EB-271A-CEB564A40E0D}"/>
              </a:ext>
            </a:extLst>
          </p:cNvPr>
          <p:cNvSpPr>
            <a:spLocks noChangeArrowheads="1"/>
          </p:cNvSpPr>
          <p:nvPr/>
        </p:nvSpPr>
        <p:spPr bwMode="auto">
          <a:xfrm>
            <a:off x="496888" y="1125538"/>
            <a:ext cx="5370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u="sng">
                <a:solidFill>
                  <a:srgbClr val="FF9933"/>
                </a:solidFill>
              </a:rPr>
              <a:t>Aggravation/amélioration, les modalités</a:t>
            </a:r>
          </a:p>
        </p:txBody>
      </p:sp>
      <p:sp>
        <p:nvSpPr>
          <p:cNvPr id="79875" name="Rectangle 5">
            <a:extLst>
              <a:ext uri="{FF2B5EF4-FFF2-40B4-BE49-F238E27FC236}">
                <a16:creationId xmlns:a16="http://schemas.microsoft.com/office/drawing/2014/main" id="{84DBBEA7-0D02-6154-72A4-D09674D85A91}"/>
              </a:ext>
            </a:extLst>
          </p:cNvPr>
          <p:cNvSpPr>
            <a:spLocks noChangeArrowheads="1"/>
          </p:cNvSpPr>
          <p:nvPr/>
        </p:nvSpPr>
        <p:spPr bwMode="auto">
          <a:xfrm>
            <a:off x="436563" y="1646238"/>
            <a:ext cx="727868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416175" algn="l"/>
              </a:tabLst>
              <a:defRPr>
                <a:solidFill>
                  <a:schemeClr val="tx1"/>
                </a:solidFill>
                <a:latin typeface="Times New Roman" panose="02020603050405020304" pitchFamily="18" charset="0"/>
                <a:cs typeface="Arial" panose="020B0604020202020204" pitchFamily="34" charset="0"/>
              </a:defRPr>
            </a:lvl1pPr>
            <a:lvl2pPr marL="742950" indent="-285750">
              <a:tabLst>
                <a:tab pos="2416175" algn="l"/>
              </a:tabLst>
              <a:defRPr>
                <a:solidFill>
                  <a:schemeClr val="tx1"/>
                </a:solidFill>
                <a:latin typeface="Times New Roman" panose="02020603050405020304" pitchFamily="18" charset="0"/>
                <a:cs typeface="Arial" panose="020B0604020202020204" pitchFamily="34" charset="0"/>
              </a:defRPr>
            </a:lvl2pPr>
            <a:lvl3pPr marL="1143000" indent="-228600">
              <a:tabLst>
                <a:tab pos="2416175" algn="l"/>
              </a:tabLst>
              <a:defRPr>
                <a:solidFill>
                  <a:schemeClr val="tx1"/>
                </a:solidFill>
                <a:latin typeface="Times New Roman" panose="02020603050405020304" pitchFamily="18" charset="0"/>
                <a:cs typeface="Arial" panose="020B0604020202020204" pitchFamily="34" charset="0"/>
              </a:defRPr>
            </a:lvl3pPr>
            <a:lvl4pPr marL="1600200" indent="-228600">
              <a:tabLst>
                <a:tab pos="2416175" algn="l"/>
              </a:tabLst>
              <a:defRPr>
                <a:solidFill>
                  <a:schemeClr val="tx1"/>
                </a:solidFill>
                <a:latin typeface="Times New Roman" panose="02020603050405020304" pitchFamily="18" charset="0"/>
                <a:cs typeface="Arial" panose="020B0604020202020204" pitchFamily="34" charset="0"/>
              </a:defRPr>
            </a:lvl4pPr>
            <a:lvl5pPr marL="2057400" indent="-228600">
              <a:tabLst>
                <a:tab pos="2416175"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416175"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416175"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416175"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416175" algn="l"/>
              </a:tabLs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Température</a:t>
            </a:r>
            <a:r>
              <a:rPr lang="fr-FR" altLang="fr-FR" sz="2400"/>
              <a:t> : 	froid, frais, glacé</a:t>
            </a:r>
          </a:p>
          <a:p>
            <a:pPr eaLnBrk="1" hangingPunct="1"/>
            <a:r>
              <a:rPr lang="fr-FR" altLang="fr-FR" sz="2400"/>
              <a:t>	tiède, chaud, brûlant</a:t>
            </a:r>
          </a:p>
          <a:p>
            <a:pPr eaLnBrk="1" hangingPunct="1">
              <a:lnSpc>
                <a:spcPct val="200000"/>
              </a:lnSpc>
            </a:pPr>
            <a:r>
              <a:rPr lang="fr-FR" altLang="fr-FR" sz="2400" b="1"/>
              <a:t>Horaire</a:t>
            </a:r>
            <a:r>
              <a:rPr lang="fr-FR" altLang="fr-FR" sz="2400"/>
              <a:t> : 	heure, journée, saison</a:t>
            </a:r>
          </a:p>
          <a:p>
            <a:pPr eaLnBrk="1" hangingPunct="1">
              <a:lnSpc>
                <a:spcPct val="200000"/>
              </a:lnSpc>
            </a:pPr>
            <a:r>
              <a:rPr lang="fr-FR" altLang="fr-FR" sz="2400" b="1"/>
              <a:t>Climat</a:t>
            </a:r>
            <a:r>
              <a:rPr lang="fr-FR" altLang="fr-FR" sz="2400"/>
              <a:t> : 	sec/humide, vent/courant d’air</a:t>
            </a:r>
          </a:p>
          <a:p>
            <a:pPr eaLnBrk="1" hangingPunct="1"/>
            <a:r>
              <a:rPr lang="fr-FR" altLang="fr-FR" sz="2400"/>
              <a:t>	orage/ pluie, saison/région</a:t>
            </a:r>
          </a:p>
          <a:p>
            <a:pPr eaLnBrk="1" hangingPunct="1"/>
            <a:r>
              <a:rPr lang="fr-FR" altLang="fr-FR" sz="2400"/>
              <a:t>	vacances/stress/sommeil </a:t>
            </a:r>
          </a:p>
          <a:p>
            <a:pPr eaLnBrk="1" hangingPunct="1"/>
            <a:endParaRPr lang="fr-FR" altLang="fr-FR" sz="2400"/>
          </a:p>
          <a:p>
            <a:pPr eaLnBrk="1" hangingPunct="1"/>
            <a:r>
              <a:rPr lang="fr-FR" altLang="fr-FR" sz="2400" b="1"/>
              <a:t>Contact</a:t>
            </a:r>
            <a:r>
              <a:rPr lang="fr-FR" altLang="fr-FR" sz="2400"/>
              <a:t> : 	application/pression +/- forte</a:t>
            </a:r>
          </a:p>
        </p:txBody>
      </p:sp>
      <p:pic>
        <p:nvPicPr>
          <p:cNvPr id="79876" name="Picture 8" descr="flèche">
            <a:extLst>
              <a:ext uri="{FF2B5EF4-FFF2-40B4-BE49-F238E27FC236}">
                <a16:creationId xmlns:a16="http://schemas.microsoft.com/office/drawing/2014/main" id="{148B02C3-4485-D6FA-F3D6-FD6C34021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223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3A0B95C3-2C86-2026-CE50-31D227B0868D}"/>
              </a:ext>
            </a:extLst>
          </p:cNvPr>
          <p:cNvSpPr>
            <a:spLocks noGrp="1"/>
          </p:cNvSpPr>
          <p:nvPr>
            <p:ph idx="4294967295"/>
          </p:nvPr>
        </p:nvSpPr>
        <p:spPr bwMode="auto">
          <a:xfrm>
            <a:off x="468313" y="2071688"/>
            <a:ext cx="8075612" cy="330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solidFill>
                  <a:srgbClr val="FF9933"/>
                </a:solidFill>
              </a:rPr>
              <a:t>Quelques règles doivent être parfaitement intégrées : </a:t>
            </a:r>
          </a:p>
          <a:p>
            <a:pPr marL="0" indent="0">
              <a:spcBef>
                <a:spcPct val="0"/>
              </a:spcBef>
              <a:buFontTx/>
              <a:buNone/>
            </a:pPr>
            <a:endParaRPr lang="fr-FR" altLang="fr-FR" sz="2400">
              <a:solidFill>
                <a:srgbClr val="FF9933"/>
              </a:solidFill>
            </a:endParaRPr>
          </a:p>
          <a:p>
            <a:pPr marL="0" indent="0">
              <a:spcBef>
                <a:spcPct val="0"/>
              </a:spcBef>
              <a:buFontTx/>
              <a:buNone/>
            </a:pPr>
            <a:r>
              <a:rPr lang="fr-FR" altLang="fr-FR" sz="2400"/>
              <a:t>Elles s’appliquent toujours et dispensent les professeurs de donner des dilutions « recettes ».</a:t>
            </a:r>
          </a:p>
          <a:p>
            <a:pPr marL="0" indent="0">
              <a:spcBef>
                <a:spcPct val="0"/>
              </a:spcBef>
            </a:pPr>
            <a:endParaRPr lang="fr-FR" altLang="fr-FR" sz="2400"/>
          </a:p>
          <a:p>
            <a:pPr marL="0" indent="0">
              <a:spcBef>
                <a:spcPct val="0"/>
              </a:spcBef>
              <a:buFontTx/>
              <a:buNone/>
            </a:pPr>
            <a:r>
              <a:rPr lang="fr-FR" altLang="fr-FR" sz="2400"/>
              <a:t>Elles seront rappelées chaque fois que nécessaires.</a:t>
            </a:r>
          </a:p>
          <a:p>
            <a:pPr marL="0" indent="0">
              <a:spcBef>
                <a:spcPct val="0"/>
              </a:spcBef>
            </a:pPr>
            <a:endParaRPr lang="fr-FR" altLang="fr-FR" sz="2400"/>
          </a:p>
          <a:p>
            <a:pPr marL="0" indent="0">
              <a:spcBef>
                <a:spcPct val="0"/>
              </a:spcBef>
              <a:buFontTx/>
              <a:buNone/>
            </a:pPr>
            <a:r>
              <a:rPr lang="fr-FR" altLang="fr-FR" sz="2400"/>
              <a:t>Elles font le véritable « artiste » homéopathe.</a:t>
            </a:r>
          </a:p>
        </p:txBody>
      </p:sp>
      <p:sp>
        <p:nvSpPr>
          <p:cNvPr id="8195" name="Rectangle 9">
            <a:extLst>
              <a:ext uri="{FF2B5EF4-FFF2-40B4-BE49-F238E27FC236}">
                <a16:creationId xmlns:a16="http://schemas.microsoft.com/office/drawing/2014/main" id="{EF1FC0E0-CE56-0345-2814-7C3BFE611124}"/>
              </a:ext>
            </a:extLst>
          </p:cNvPr>
          <p:cNvSpPr>
            <a:spLocks noChangeArrowheads="1"/>
          </p:cNvSpPr>
          <p:nvPr/>
        </p:nvSpPr>
        <p:spPr bwMode="auto">
          <a:xfrm>
            <a:off x="539750" y="1412875"/>
            <a:ext cx="3455988"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FFFFFF"/>
                </a:solidFill>
              </a:rPr>
              <a:t>Le choix de la dilution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3A45B238-1D15-B71A-BB04-62F5DA8FC4FC}"/>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81923" name="Rectangle 4">
            <a:extLst>
              <a:ext uri="{FF2B5EF4-FFF2-40B4-BE49-F238E27FC236}">
                <a16:creationId xmlns:a16="http://schemas.microsoft.com/office/drawing/2014/main" id="{2F946F0C-952E-2141-AEB3-8E460AEA724D}"/>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81924" name="Rectangle 5">
            <a:extLst>
              <a:ext uri="{FF2B5EF4-FFF2-40B4-BE49-F238E27FC236}">
                <a16:creationId xmlns:a16="http://schemas.microsoft.com/office/drawing/2014/main" id="{56D5CBF2-BCDE-976A-121D-A095EF201442}"/>
              </a:ext>
            </a:extLst>
          </p:cNvPr>
          <p:cNvSpPr>
            <a:spLocks noGrp="1" noChangeArrowheads="1"/>
          </p:cNvSpPr>
          <p:nvPr>
            <p:ph type="body" idx="1"/>
          </p:nvPr>
        </p:nvSpPr>
        <p:spPr bwMode="auto">
          <a:xfrm>
            <a:off x="457200" y="1803400"/>
            <a:ext cx="83629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B, 26 SA, se plaint de douleurs du dos. Ces douleurs surviennent dès le matin, elles sont soulagées par la prise d’un comprimé de paracétamol ; elles ne réveillent pas la patiente la nuit. Elles « lancent »  dans le bas du dos, avec des irradiations derrière la cuisse droite.</a:t>
            </a:r>
          </a:p>
          <a:p>
            <a:pPr marL="0" indent="0">
              <a:spcBef>
                <a:spcPct val="0"/>
              </a:spcBef>
              <a:buFontTx/>
              <a:buNone/>
            </a:pPr>
            <a:r>
              <a:rPr lang="fr-FR" altLang="fr-FR" sz="2400"/>
              <a:t>Les douleurs ont débuté après un voyage en train le week-end précédent.</a:t>
            </a:r>
          </a:p>
          <a:p>
            <a:pPr marL="0" indent="0">
              <a:spcBef>
                <a:spcPct val="0"/>
              </a:spcBef>
              <a:buFontTx/>
              <a:buNone/>
            </a:pPr>
            <a:endParaRPr lang="fr-FR" altLang="fr-FR" sz="2400"/>
          </a:p>
          <a:p>
            <a:pPr marL="0" indent="0">
              <a:spcBef>
                <a:spcPct val="0"/>
              </a:spcBef>
              <a:buFontTx/>
              <a:buNone/>
            </a:pPr>
            <a:r>
              <a:rPr lang="fr-FR" altLang="fr-FR" sz="2400"/>
              <a:t>Souligner ce qui « résonne » homéopathique.</a:t>
            </a:r>
          </a:p>
          <a:p>
            <a:pPr marL="0" indent="0">
              <a:spcBef>
                <a:spcPct val="0"/>
              </a:spcBef>
              <a:buFontTx/>
              <a:buNone/>
            </a:pPr>
            <a:r>
              <a:rPr lang="fr-FR" altLang="fr-FR" sz="2400"/>
              <a:t>Que peut-on demander de plus pour orienter le choix d’un médicament homéopathique?</a:t>
            </a:r>
          </a:p>
        </p:txBody>
      </p:sp>
      <p:pic>
        <p:nvPicPr>
          <p:cNvPr id="81925" name="Picture 6" descr="MC900434854[1]">
            <a:extLst>
              <a:ext uri="{FF2B5EF4-FFF2-40B4-BE49-F238E27FC236}">
                <a16:creationId xmlns:a16="http://schemas.microsoft.com/office/drawing/2014/main" id="{40345CD9-C88E-3AC8-A34B-D7BCF98AA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a:extLst>
              <a:ext uri="{FF2B5EF4-FFF2-40B4-BE49-F238E27FC236}">
                <a16:creationId xmlns:a16="http://schemas.microsoft.com/office/drawing/2014/main" id="{C807D9E6-17AF-F90E-1791-7FBCA2ED621F}"/>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83971" name="Rectangle 4">
            <a:extLst>
              <a:ext uri="{FF2B5EF4-FFF2-40B4-BE49-F238E27FC236}">
                <a16:creationId xmlns:a16="http://schemas.microsoft.com/office/drawing/2014/main" id="{863562A0-0216-D96C-E744-9BB637EE2239}"/>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83972" name="Rectangle 5">
            <a:extLst>
              <a:ext uri="{FF2B5EF4-FFF2-40B4-BE49-F238E27FC236}">
                <a16:creationId xmlns:a16="http://schemas.microsoft.com/office/drawing/2014/main" id="{834470D1-ED91-0692-5B95-224D9A168766}"/>
              </a:ext>
            </a:extLst>
          </p:cNvPr>
          <p:cNvSpPr>
            <a:spLocks noGrp="1" noChangeArrowheads="1"/>
          </p:cNvSpPr>
          <p:nvPr>
            <p:ph type="body" idx="1"/>
          </p:nvPr>
        </p:nvSpPr>
        <p:spPr bwMode="auto">
          <a:xfrm>
            <a:off x="539750" y="1773238"/>
            <a:ext cx="82804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B, 26 SA, se plaint de douleurs du dos ; les douleurs surviennent </a:t>
            </a:r>
            <a:r>
              <a:rPr lang="fr-FR" altLang="fr-FR" sz="2400" u="sng"/>
              <a:t>dès le matin</a:t>
            </a:r>
            <a:r>
              <a:rPr lang="fr-FR" altLang="fr-FR" sz="2400"/>
              <a:t>; elles sont soulagées par la prise d’un paracétamol ; elles </a:t>
            </a:r>
            <a:r>
              <a:rPr lang="fr-FR" altLang="fr-FR" sz="2400" u="sng"/>
              <a:t>ne réveillent pas la patiente la nuit</a:t>
            </a:r>
            <a:r>
              <a:rPr lang="fr-FR" altLang="fr-FR" sz="2400"/>
              <a:t>. Elles « </a:t>
            </a:r>
            <a:r>
              <a:rPr lang="fr-FR" altLang="fr-FR" sz="2400" u="sng"/>
              <a:t>lancent</a:t>
            </a:r>
            <a:r>
              <a:rPr lang="fr-FR" altLang="fr-FR" sz="2400"/>
              <a:t> » dans le </a:t>
            </a:r>
            <a:r>
              <a:rPr lang="fr-FR" altLang="fr-FR" sz="2400" u="sng"/>
              <a:t>bas du dos</a:t>
            </a:r>
            <a:r>
              <a:rPr lang="fr-FR" altLang="fr-FR" sz="2400"/>
              <a:t>, avec des </a:t>
            </a:r>
            <a:r>
              <a:rPr lang="fr-FR" altLang="fr-FR" sz="2400" u="sng"/>
              <a:t>irradiations derrière la cuisse</a:t>
            </a:r>
            <a:r>
              <a:rPr lang="fr-FR" altLang="fr-FR" sz="2400"/>
              <a:t> </a:t>
            </a:r>
            <a:r>
              <a:rPr lang="fr-FR" altLang="fr-FR" sz="2400" u="sng"/>
              <a:t>droite</a:t>
            </a:r>
            <a:r>
              <a:rPr lang="fr-FR" altLang="fr-FR" sz="2400"/>
              <a:t>.</a:t>
            </a:r>
          </a:p>
          <a:p>
            <a:pPr marL="0" indent="0">
              <a:spcBef>
                <a:spcPct val="0"/>
              </a:spcBef>
              <a:buFontTx/>
              <a:buNone/>
            </a:pPr>
            <a:r>
              <a:rPr lang="fr-FR" altLang="fr-FR" sz="2400"/>
              <a:t>Les douleurs ont débuté </a:t>
            </a:r>
            <a:r>
              <a:rPr lang="fr-FR" altLang="fr-FR" sz="2400" u="sng"/>
              <a:t>depuis un voyage</a:t>
            </a:r>
            <a:r>
              <a:rPr lang="fr-FR" altLang="fr-FR" sz="2400"/>
              <a:t> en train le week-end précédent.</a:t>
            </a:r>
          </a:p>
          <a:p>
            <a:pPr marL="0" indent="0">
              <a:spcBef>
                <a:spcPct val="0"/>
              </a:spcBef>
              <a:buFontTx/>
              <a:buNone/>
            </a:pPr>
            <a:endParaRPr lang="fr-FR" altLang="fr-FR" sz="2400"/>
          </a:p>
          <a:p>
            <a:pPr marL="0" indent="0">
              <a:spcBef>
                <a:spcPct val="0"/>
              </a:spcBef>
              <a:buFontTx/>
              <a:buNone/>
            </a:pPr>
            <a:r>
              <a:rPr lang="fr-FR" altLang="fr-FR" sz="2400"/>
              <a:t>Questions autres : </a:t>
            </a:r>
          </a:p>
          <a:p>
            <a:pPr marL="0" indent="0">
              <a:spcBef>
                <a:spcPct val="0"/>
              </a:spcBef>
              <a:buFontTx/>
              <a:buNone/>
            </a:pPr>
            <a:r>
              <a:rPr lang="fr-FR" altLang="fr-FR" sz="2400"/>
              <a:t>Terrain : comment la patiente est-elle constituée ? (IMC ?).</a:t>
            </a:r>
          </a:p>
          <a:p>
            <a:pPr marL="0" indent="0">
              <a:spcBef>
                <a:spcPct val="0"/>
              </a:spcBef>
              <a:buFontTx/>
              <a:buNone/>
            </a:pPr>
            <a:r>
              <a:rPr lang="fr-FR" altLang="fr-FR" sz="2400"/>
              <a:t>La patiente est-elle sujette aux douleurs de dos ? Facteur émotionnel ?</a:t>
            </a:r>
          </a:p>
        </p:txBody>
      </p:sp>
      <p:pic>
        <p:nvPicPr>
          <p:cNvPr id="83973" name="Picture 6" descr="MC900434854[1]">
            <a:extLst>
              <a:ext uri="{FF2B5EF4-FFF2-40B4-BE49-F238E27FC236}">
                <a16:creationId xmlns:a16="http://schemas.microsoft.com/office/drawing/2014/main" id="{C1B92502-552F-0942-4B85-1D969D100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a:extLst>
              <a:ext uri="{FF2B5EF4-FFF2-40B4-BE49-F238E27FC236}">
                <a16:creationId xmlns:a16="http://schemas.microsoft.com/office/drawing/2014/main" id="{415F7DF6-0C27-573B-7769-3AA9F1D4CCB3}"/>
              </a:ext>
            </a:extLst>
          </p:cNvPr>
          <p:cNvSpPr>
            <a:spLocks noChangeArrowheads="1"/>
          </p:cNvSpPr>
          <p:nvPr/>
        </p:nvSpPr>
        <p:spPr bwMode="auto">
          <a:xfrm>
            <a:off x="533400" y="1268413"/>
            <a:ext cx="3606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Lombalgies</a:t>
            </a:r>
          </a:p>
        </p:txBody>
      </p:sp>
      <p:sp>
        <p:nvSpPr>
          <p:cNvPr id="86019" name="Titre 1">
            <a:extLst>
              <a:ext uri="{FF2B5EF4-FFF2-40B4-BE49-F238E27FC236}">
                <a16:creationId xmlns:a16="http://schemas.microsoft.com/office/drawing/2014/main" id="{DD9DFB6E-1F5E-43A2-28FE-1A223C3B833F}"/>
              </a:ext>
            </a:extLst>
          </p:cNvPr>
          <p:cNvSpPr>
            <a:spLocks/>
          </p:cNvSpPr>
          <p:nvPr/>
        </p:nvSpPr>
        <p:spPr bwMode="auto">
          <a:xfrm>
            <a:off x="431800" y="1844675"/>
            <a:ext cx="4902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u="sng">
                <a:solidFill>
                  <a:srgbClr val="FF9933"/>
                </a:solidFill>
              </a:rPr>
              <a:t>Douleurs lombaires hautes</a:t>
            </a:r>
          </a:p>
        </p:txBody>
      </p:sp>
      <p:sp>
        <p:nvSpPr>
          <p:cNvPr id="86020" name="Rectangle 6">
            <a:extLst>
              <a:ext uri="{FF2B5EF4-FFF2-40B4-BE49-F238E27FC236}">
                <a16:creationId xmlns:a16="http://schemas.microsoft.com/office/drawing/2014/main" id="{97D2DAE2-02B0-2145-E7D3-CB6D52673B86}"/>
              </a:ext>
            </a:extLst>
          </p:cNvPr>
          <p:cNvSpPr>
            <a:spLocks noChangeArrowheads="1"/>
          </p:cNvSpPr>
          <p:nvPr/>
        </p:nvSpPr>
        <p:spPr bwMode="auto">
          <a:xfrm>
            <a:off x="457200" y="2576513"/>
            <a:ext cx="77517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Sepia</a:t>
            </a:r>
          </a:p>
          <a:p>
            <a:pPr eaLnBrk="1" hangingPunct="1"/>
            <a:r>
              <a:rPr lang="fr-FR" altLang="fr-FR" sz="2400"/>
              <a:t>Angles costo-lombaires. </a:t>
            </a:r>
          </a:p>
          <a:p>
            <a:pPr eaLnBrk="1" hangingPunct="1"/>
            <a:r>
              <a:rPr lang="fr-FR" altLang="fr-FR" sz="2400"/>
              <a:t>&lt; position debout, assise, à genoux. </a:t>
            </a:r>
          </a:p>
          <a:p>
            <a:pPr eaLnBrk="1" hangingPunct="1"/>
            <a:r>
              <a:rPr lang="fr-FR" altLang="fr-FR" sz="2400"/>
              <a:t>&gt; pression forte, massage, couchée sur un plan dur, bien calée au fond d’un siège.</a:t>
            </a:r>
          </a:p>
          <a:p>
            <a:pPr eaLnBrk="1" hangingPunct="1"/>
            <a:endParaRPr lang="fr-FR" altLang="fr-FR" sz="2400"/>
          </a:p>
          <a:p>
            <a:pPr eaLnBrk="1" hangingPunct="1"/>
            <a:r>
              <a:rPr lang="fr-FR" altLang="fr-FR" sz="2400" b="1"/>
              <a:t>Kalium carbonicum</a:t>
            </a:r>
          </a:p>
          <a:p>
            <a:pPr eaLnBrk="1" hangingPunct="1"/>
            <a:r>
              <a:rPr lang="fr-FR" altLang="fr-FR" sz="2400"/>
              <a:t>Muscles dorso-lombaires.</a:t>
            </a:r>
          </a:p>
        </p:txBody>
      </p:sp>
      <p:pic>
        <p:nvPicPr>
          <p:cNvPr id="86021" name="Picture 7" descr="flèche">
            <a:extLst>
              <a:ext uri="{FF2B5EF4-FFF2-40B4-BE49-F238E27FC236}">
                <a16:creationId xmlns:a16="http://schemas.microsoft.com/office/drawing/2014/main" id="{59CB59DC-75DA-EB6F-59B0-33230A8E9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161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a:extLst>
              <a:ext uri="{FF2B5EF4-FFF2-40B4-BE49-F238E27FC236}">
                <a16:creationId xmlns:a16="http://schemas.microsoft.com/office/drawing/2014/main" id="{E445660B-8F59-D950-3054-51474A5F427F}"/>
              </a:ext>
            </a:extLst>
          </p:cNvPr>
          <p:cNvSpPr>
            <a:spLocks noChangeArrowheads="1"/>
          </p:cNvSpPr>
          <p:nvPr/>
        </p:nvSpPr>
        <p:spPr bwMode="auto">
          <a:xfrm>
            <a:off x="420688" y="620713"/>
            <a:ext cx="421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Douleurs lombaires prolongées</a:t>
            </a:r>
          </a:p>
        </p:txBody>
      </p:sp>
      <p:sp>
        <p:nvSpPr>
          <p:cNvPr id="88067" name="Rectangle 10">
            <a:extLst>
              <a:ext uri="{FF2B5EF4-FFF2-40B4-BE49-F238E27FC236}">
                <a16:creationId xmlns:a16="http://schemas.microsoft.com/office/drawing/2014/main" id="{87EEE329-C077-23ED-0210-1AE5D4FA6F15}"/>
              </a:ext>
            </a:extLst>
          </p:cNvPr>
          <p:cNvSpPr>
            <a:spLocks noChangeArrowheads="1"/>
          </p:cNvSpPr>
          <p:nvPr/>
        </p:nvSpPr>
        <p:spPr bwMode="auto">
          <a:xfrm>
            <a:off x="457200" y="1196975"/>
            <a:ext cx="82946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Ammonium muriaticum</a:t>
            </a:r>
          </a:p>
          <a:p>
            <a:pPr eaLnBrk="1" hangingPunct="1"/>
            <a:r>
              <a:rPr lang="fr-FR" altLang="fr-FR" sz="2400"/>
              <a:t>Contracture des muscles et des tendons qui irradie jusqu’aux pieds</a:t>
            </a:r>
          </a:p>
          <a:p>
            <a:pPr eaLnBrk="1" hangingPunct="1"/>
            <a:r>
              <a:rPr lang="fr-FR" altLang="fr-FR" sz="2400"/>
              <a:t>&lt;&lt; en position assise</a:t>
            </a:r>
          </a:p>
          <a:p>
            <a:pPr eaLnBrk="1" hangingPunct="1"/>
            <a:r>
              <a:rPr lang="fr-FR" altLang="fr-FR" sz="2400"/>
              <a:t>&gt; en marchant, couchée.</a:t>
            </a:r>
          </a:p>
        </p:txBody>
      </p:sp>
      <p:sp>
        <p:nvSpPr>
          <p:cNvPr id="88068" name="Rectangle 14">
            <a:extLst>
              <a:ext uri="{FF2B5EF4-FFF2-40B4-BE49-F238E27FC236}">
                <a16:creationId xmlns:a16="http://schemas.microsoft.com/office/drawing/2014/main" id="{F58ACBEA-4DCA-16D3-68C3-7B6A8362E7A5}"/>
              </a:ext>
            </a:extLst>
          </p:cNvPr>
          <p:cNvSpPr>
            <a:spLocks noChangeArrowheads="1"/>
          </p:cNvSpPr>
          <p:nvPr/>
        </p:nvSpPr>
        <p:spPr bwMode="auto">
          <a:xfrm>
            <a:off x="466725" y="2895600"/>
            <a:ext cx="7561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Nux vomica </a:t>
            </a:r>
          </a:p>
          <a:p>
            <a:pPr eaLnBrk="1" hangingPunct="1"/>
            <a:r>
              <a:rPr lang="fr-FR" altLang="fr-FR" sz="2400"/>
              <a:t>Lumbago. Engourdissement des pieds.</a:t>
            </a:r>
          </a:p>
        </p:txBody>
      </p:sp>
      <p:sp>
        <p:nvSpPr>
          <p:cNvPr id="88069" name="Rectangle 15">
            <a:extLst>
              <a:ext uri="{FF2B5EF4-FFF2-40B4-BE49-F238E27FC236}">
                <a16:creationId xmlns:a16="http://schemas.microsoft.com/office/drawing/2014/main" id="{219F74FC-9E1F-7247-CA7E-623E08A23B0B}"/>
              </a:ext>
            </a:extLst>
          </p:cNvPr>
          <p:cNvSpPr>
            <a:spLocks noChangeArrowheads="1"/>
          </p:cNvSpPr>
          <p:nvPr/>
        </p:nvSpPr>
        <p:spPr bwMode="auto">
          <a:xfrm>
            <a:off x="431800" y="4978400"/>
            <a:ext cx="78120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Rauwolfia</a:t>
            </a:r>
          </a:p>
          <a:p>
            <a:pPr eaLnBrk="1" hangingPunct="1"/>
            <a:r>
              <a:rPr lang="fr-FR" altLang="fr-FR" sz="2400"/>
              <a:t>Lombalgies, lombo-sacralgies. Région lombaire engourdie.</a:t>
            </a:r>
          </a:p>
          <a:p>
            <a:pPr eaLnBrk="1" hangingPunct="1"/>
            <a:r>
              <a:rPr lang="fr-FR" altLang="fr-FR" sz="2400"/>
              <a:t>Femme congestive.</a:t>
            </a:r>
          </a:p>
        </p:txBody>
      </p:sp>
      <p:sp>
        <p:nvSpPr>
          <p:cNvPr id="88070" name="Rectangle 16">
            <a:extLst>
              <a:ext uri="{FF2B5EF4-FFF2-40B4-BE49-F238E27FC236}">
                <a16:creationId xmlns:a16="http://schemas.microsoft.com/office/drawing/2014/main" id="{074F607C-0E14-B820-CFC4-EAD4C48F69F9}"/>
              </a:ext>
            </a:extLst>
          </p:cNvPr>
          <p:cNvSpPr>
            <a:spLocks noChangeArrowheads="1"/>
          </p:cNvSpPr>
          <p:nvPr/>
        </p:nvSpPr>
        <p:spPr bwMode="auto">
          <a:xfrm>
            <a:off x="431800" y="4011613"/>
            <a:ext cx="7596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Lac caninum</a:t>
            </a:r>
          </a:p>
          <a:p>
            <a:pPr eaLnBrk="1" hangingPunct="1"/>
            <a:r>
              <a:rPr lang="fr-FR" altLang="fr-FR" sz="2400"/>
              <a:t>Douleurs lombo-sciatiques, alternance de côté, symétriques.</a:t>
            </a:r>
          </a:p>
        </p:txBody>
      </p:sp>
      <p:pic>
        <p:nvPicPr>
          <p:cNvPr id="88071" name="Picture 8" descr="flèche">
            <a:extLst>
              <a:ext uri="{FF2B5EF4-FFF2-40B4-BE49-F238E27FC236}">
                <a16:creationId xmlns:a16="http://schemas.microsoft.com/office/drawing/2014/main" id="{D3119848-DE2F-C3FB-2568-9FA9F0116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921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a:extLst>
              <a:ext uri="{FF2B5EF4-FFF2-40B4-BE49-F238E27FC236}">
                <a16:creationId xmlns:a16="http://schemas.microsoft.com/office/drawing/2014/main" id="{495F70CB-99B7-8C92-F060-8E1EC3274915}"/>
              </a:ext>
            </a:extLst>
          </p:cNvPr>
          <p:cNvSpPr>
            <a:spLocks noChangeArrowheads="1"/>
          </p:cNvSpPr>
          <p:nvPr/>
        </p:nvSpPr>
        <p:spPr bwMode="auto">
          <a:xfrm>
            <a:off x="430213" y="836613"/>
            <a:ext cx="361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Douleurs de type sciatique</a:t>
            </a:r>
          </a:p>
        </p:txBody>
      </p:sp>
      <p:sp>
        <p:nvSpPr>
          <p:cNvPr id="90115" name="Rectangle 10">
            <a:extLst>
              <a:ext uri="{FF2B5EF4-FFF2-40B4-BE49-F238E27FC236}">
                <a16:creationId xmlns:a16="http://schemas.microsoft.com/office/drawing/2014/main" id="{9623E05B-D631-A347-7752-51C7F81AFC14}"/>
              </a:ext>
            </a:extLst>
          </p:cNvPr>
          <p:cNvSpPr>
            <a:spLocks noChangeArrowheads="1"/>
          </p:cNvSpPr>
          <p:nvPr/>
        </p:nvSpPr>
        <p:spPr bwMode="auto">
          <a:xfrm>
            <a:off x="442913" y="1370013"/>
            <a:ext cx="61864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Hypericum perforatum</a:t>
            </a:r>
          </a:p>
          <a:p>
            <a:pPr eaLnBrk="1" hangingPunct="1"/>
            <a:r>
              <a:rPr lang="fr-FR" altLang="fr-FR" sz="2400"/>
              <a:t>Douleur linéaire, le long du trajet nerveux, paresthésie à l’extrémité du territoire du nerf.</a:t>
            </a:r>
          </a:p>
        </p:txBody>
      </p:sp>
      <p:sp>
        <p:nvSpPr>
          <p:cNvPr id="90116" name="Rectangle 11">
            <a:extLst>
              <a:ext uri="{FF2B5EF4-FFF2-40B4-BE49-F238E27FC236}">
                <a16:creationId xmlns:a16="http://schemas.microsoft.com/office/drawing/2014/main" id="{BC86DC24-F63A-D59F-EF1F-9BFE39D524A4}"/>
              </a:ext>
            </a:extLst>
          </p:cNvPr>
          <p:cNvSpPr>
            <a:spLocks noChangeArrowheads="1"/>
          </p:cNvSpPr>
          <p:nvPr/>
        </p:nvSpPr>
        <p:spPr bwMode="auto">
          <a:xfrm>
            <a:off x="430213" y="2781300"/>
            <a:ext cx="3290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Douleurs lombo-sacrées</a:t>
            </a:r>
          </a:p>
        </p:txBody>
      </p:sp>
      <p:sp>
        <p:nvSpPr>
          <p:cNvPr id="90117" name="Rectangle 12">
            <a:extLst>
              <a:ext uri="{FF2B5EF4-FFF2-40B4-BE49-F238E27FC236}">
                <a16:creationId xmlns:a16="http://schemas.microsoft.com/office/drawing/2014/main" id="{57854919-0640-CD97-9868-27C6ED408569}"/>
              </a:ext>
            </a:extLst>
          </p:cNvPr>
          <p:cNvSpPr>
            <a:spLocks noChangeArrowheads="1"/>
          </p:cNvSpPr>
          <p:nvPr/>
        </p:nvSpPr>
        <p:spPr bwMode="auto">
          <a:xfrm>
            <a:off x="457200" y="3262313"/>
            <a:ext cx="8153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Ruta graveolens</a:t>
            </a:r>
          </a:p>
          <a:p>
            <a:pPr eaLnBrk="1" hangingPunct="1"/>
            <a:r>
              <a:rPr lang="fr-FR" altLang="fr-FR" sz="2400"/>
              <a:t>Douleur profonde, semblant venir de la moelle osseuse.</a:t>
            </a:r>
          </a:p>
          <a:p>
            <a:pPr eaLnBrk="1" hangingPunct="1"/>
            <a:r>
              <a:rPr lang="fr-FR" altLang="fr-FR" sz="2400"/>
              <a:t>Sensation de brisure, aggravée en s’asseyant, obligée de marcher, recherche la bonne position.</a:t>
            </a:r>
          </a:p>
        </p:txBody>
      </p:sp>
      <p:pic>
        <p:nvPicPr>
          <p:cNvPr id="90118" name="Picture 12" descr="flèche">
            <a:extLst>
              <a:ext uri="{FF2B5EF4-FFF2-40B4-BE49-F238E27FC236}">
                <a16:creationId xmlns:a16="http://schemas.microsoft.com/office/drawing/2014/main" id="{23E7D38F-B778-74A2-3383-26B3A9126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096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13" descr="flèche">
            <a:extLst>
              <a:ext uri="{FF2B5EF4-FFF2-40B4-BE49-F238E27FC236}">
                <a16:creationId xmlns:a16="http://schemas.microsoft.com/office/drawing/2014/main" id="{6B9E00FC-8F6F-5653-8E20-D7F68EC05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8527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a:extLst>
              <a:ext uri="{FF2B5EF4-FFF2-40B4-BE49-F238E27FC236}">
                <a16:creationId xmlns:a16="http://schemas.microsoft.com/office/drawing/2014/main" id="{FCCACF0A-833A-C93C-C490-528CEA6C33A1}"/>
              </a:ext>
            </a:extLst>
          </p:cNvPr>
          <p:cNvSpPr>
            <a:spLocks noChangeArrowheads="1"/>
          </p:cNvSpPr>
          <p:nvPr/>
        </p:nvSpPr>
        <p:spPr bwMode="auto">
          <a:xfrm>
            <a:off x="468313" y="4124325"/>
            <a:ext cx="3500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Les décharges électriques</a:t>
            </a:r>
          </a:p>
        </p:txBody>
      </p:sp>
      <p:sp>
        <p:nvSpPr>
          <p:cNvPr id="92163" name="Rectangle 13">
            <a:extLst>
              <a:ext uri="{FF2B5EF4-FFF2-40B4-BE49-F238E27FC236}">
                <a16:creationId xmlns:a16="http://schemas.microsoft.com/office/drawing/2014/main" id="{937808B7-6DC5-F9FB-85A5-8243585E5D22}"/>
              </a:ext>
            </a:extLst>
          </p:cNvPr>
          <p:cNvSpPr>
            <a:spLocks noChangeArrowheads="1"/>
          </p:cNvSpPr>
          <p:nvPr/>
        </p:nvSpPr>
        <p:spPr bwMode="auto">
          <a:xfrm>
            <a:off x="468313" y="4684713"/>
            <a:ext cx="83296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Phytolacca</a:t>
            </a:r>
            <a:r>
              <a:rPr lang="fr-FR" altLang="fr-FR" sz="2400"/>
              <a:t> </a:t>
            </a:r>
          </a:p>
          <a:p>
            <a:pPr eaLnBrk="1" hangingPunct="1"/>
            <a:r>
              <a:rPr lang="fr-FR" altLang="fr-FR" sz="2400"/>
              <a:t>Douleurs de tous les muscles, sensation de secousse électrique,  irradiant dans tout le corps et changeant brusquement de place</a:t>
            </a:r>
          </a:p>
          <a:p>
            <a:pPr eaLnBrk="1" hangingPunct="1"/>
            <a:r>
              <a:rPr lang="fr-FR" altLang="fr-FR" sz="2400"/>
              <a:t>&lt; la nuit. &gt; par le repos et la chaleur.</a:t>
            </a:r>
          </a:p>
        </p:txBody>
      </p:sp>
      <p:sp>
        <p:nvSpPr>
          <p:cNvPr id="92164" name="Rectangle 14">
            <a:extLst>
              <a:ext uri="{FF2B5EF4-FFF2-40B4-BE49-F238E27FC236}">
                <a16:creationId xmlns:a16="http://schemas.microsoft.com/office/drawing/2014/main" id="{F8608BBB-7287-4CCF-01B0-DDCD8A53ACE9}"/>
              </a:ext>
            </a:extLst>
          </p:cNvPr>
          <p:cNvSpPr>
            <a:spLocks noChangeArrowheads="1"/>
          </p:cNvSpPr>
          <p:nvPr/>
        </p:nvSpPr>
        <p:spPr bwMode="auto">
          <a:xfrm>
            <a:off x="468313" y="549275"/>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Douleurs avec pesanteur</a:t>
            </a:r>
          </a:p>
        </p:txBody>
      </p:sp>
      <p:sp>
        <p:nvSpPr>
          <p:cNvPr id="92165" name="Rectangle 15">
            <a:extLst>
              <a:ext uri="{FF2B5EF4-FFF2-40B4-BE49-F238E27FC236}">
                <a16:creationId xmlns:a16="http://schemas.microsoft.com/office/drawing/2014/main" id="{EF0506E1-F0D8-585C-D35D-F42B2C40C39E}"/>
              </a:ext>
            </a:extLst>
          </p:cNvPr>
          <p:cNvSpPr>
            <a:spLocks noChangeArrowheads="1"/>
          </p:cNvSpPr>
          <p:nvPr/>
        </p:nvSpPr>
        <p:spPr bwMode="auto">
          <a:xfrm>
            <a:off x="468313" y="1268413"/>
            <a:ext cx="8204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Helonias</a:t>
            </a:r>
          </a:p>
          <a:p>
            <a:pPr eaLnBrk="1" hangingPunct="1"/>
            <a:r>
              <a:rPr lang="fr-FR" altLang="fr-FR" sz="2400"/>
              <a:t>Douleurs lombo-sacrées à type de pesanteur.</a:t>
            </a:r>
          </a:p>
          <a:p>
            <a:pPr eaLnBrk="1" hangingPunct="1"/>
            <a:r>
              <a:rPr lang="fr-FR" altLang="fr-FR" sz="2400"/>
              <a:t>Femme déprimée, améliorée par l’occupation et la distraction.</a:t>
            </a:r>
          </a:p>
          <a:p>
            <a:pPr eaLnBrk="1" hangingPunct="1"/>
            <a:endParaRPr lang="fr-FR" altLang="fr-FR" sz="2400"/>
          </a:p>
          <a:p>
            <a:pPr eaLnBrk="1" hangingPunct="1"/>
            <a:r>
              <a:rPr lang="fr-FR" altLang="fr-FR" sz="2400" b="1"/>
              <a:t>Sepia</a:t>
            </a:r>
          </a:p>
          <a:p>
            <a:pPr eaLnBrk="1" hangingPunct="1"/>
            <a:r>
              <a:rPr lang="fr-FR" altLang="fr-FR" sz="2400"/>
              <a:t>Congestion pelvienne, douleur lombo-sacrée, &lt; en marchant, avec sensation de fatigue et de faiblesse.</a:t>
            </a:r>
            <a:endParaRPr lang="fr-FR" altLang="fr-FR" sz="2400" b="1"/>
          </a:p>
        </p:txBody>
      </p:sp>
      <p:pic>
        <p:nvPicPr>
          <p:cNvPr id="92166" name="Picture 6" descr="flèche">
            <a:extLst>
              <a:ext uri="{FF2B5EF4-FFF2-40B4-BE49-F238E27FC236}">
                <a16:creationId xmlns:a16="http://schemas.microsoft.com/office/drawing/2014/main" id="{E797AC68-423C-595C-5C59-566F297B5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207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7" descr="flèche">
            <a:extLst>
              <a:ext uri="{FF2B5EF4-FFF2-40B4-BE49-F238E27FC236}">
                <a16:creationId xmlns:a16="http://schemas.microsoft.com/office/drawing/2014/main" id="{EC0DD2AE-9286-B5FC-2240-8EA58FE1C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2037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a:extLst>
              <a:ext uri="{FF2B5EF4-FFF2-40B4-BE49-F238E27FC236}">
                <a16:creationId xmlns:a16="http://schemas.microsoft.com/office/drawing/2014/main" id="{D74EE80D-3572-FC31-860F-3AC161AD8215}"/>
              </a:ext>
            </a:extLst>
          </p:cNvPr>
          <p:cNvSpPr>
            <a:spLocks noChangeArrowheads="1"/>
          </p:cNvSpPr>
          <p:nvPr/>
        </p:nvSpPr>
        <p:spPr bwMode="auto">
          <a:xfrm>
            <a:off x="430213" y="765175"/>
            <a:ext cx="3748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 J’ai 80 ans en me levant »</a:t>
            </a:r>
          </a:p>
        </p:txBody>
      </p:sp>
      <p:sp>
        <p:nvSpPr>
          <p:cNvPr id="94211" name="Rectangle 5">
            <a:extLst>
              <a:ext uri="{FF2B5EF4-FFF2-40B4-BE49-F238E27FC236}">
                <a16:creationId xmlns:a16="http://schemas.microsoft.com/office/drawing/2014/main" id="{6ED2892C-64FC-062F-72C7-395259BCFB60}"/>
              </a:ext>
            </a:extLst>
          </p:cNvPr>
          <p:cNvSpPr>
            <a:spLocks noChangeArrowheads="1"/>
          </p:cNvSpPr>
          <p:nvPr/>
        </p:nvSpPr>
        <p:spPr bwMode="auto">
          <a:xfrm>
            <a:off x="431800" y="2803525"/>
            <a:ext cx="73802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Sulfur</a:t>
            </a:r>
            <a:r>
              <a:rPr lang="fr-FR" altLang="fr-FR" sz="2400"/>
              <a:t> </a:t>
            </a:r>
          </a:p>
          <a:p>
            <a:pPr eaLnBrk="1" hangingPunct="1"/>
            <a:r>
              <a:rPr lang="fr-FR" altLang="fr-FR" sz="2400"/>
              <a:t>Douleur lombo-sacrée de type meurtrissure ou courbature.</a:t>
            </a:r>
          </a:p>
          <a:p>
            <a:pPr eaLnBrk="1" hangingPunct="1"/>
            <a:r>
              <a:rPr lang="fr-FR" altLang="fr-FR" sz="2400"/>
              <a:t>Crampes des mollets pendant le sommeil.</a:t>
            </a:r>
          </a:p>
        </p:txBody>
      </p:sp>
      <p:sp>
        <p:nvSpPr>
          <p:cNvPr id="94212" name="Rectangle 9">
            <a:extLst>
              <a:ext uri="{FF2B5EF4-FFF2-40B4-BE49-F238E27FC236}">
                <a16:creationId xmlns:a16="http://schemas.microsoft.com/office/drawing/2014/main" id="{9522C66D-386D-B430-C3DA-C5CC9D379A26}"/>
              </a:ext>
            </a:extLst>
          </p:cNvPr>
          <p:cNvSpPr>
            <a:spLocks noChangeArrowheads="1"/>
          </p:cNvSpPr>
          <p:nvPr/>
        </p:nvSpPr>
        <p:spPr bwMode="auto">
          <a:xfrm>
            <a:off x="415925" y="1331913"/>
            <a:ext cx="6819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Rhus toxicodendron</a:t>
            </a:r>
          </a:p>
          <a:p>
            <a:pPr eaLnBrk="1" hangingPunct="1"/>
            <a:r>
              <a:rPr lang="fr-FR" altLang="fr-FR" sz="2400"/>
              <a:t>Douleur perçante, brûlante, déchirante.</a:t>
            </a:r>
          </a:p>
          <a:p>
            <a:pPr eaLnBrk="1" hangingPunct="1"/>
            <a:r>
              <a:rPr lang="fr-FR" altLang="fr-FR" sz="2400"/>
              <a:t>Fourmillements, raideur, froid, engourdissement.</a:t>
            </a:r>
          </a:p>
        </p:txBody>
      </p:sp>
      <p:sp>
        <p:nvSpPr>
          <p:cNvPr id="94213" name="Rectangle 11">
            <a:extLst>
              <a:ext uri="{FF2B5EF4-FFF2-40B4-BE49-F238E27FC236}">
                <a16:creationId xmlns:a16="http://schemas.microsoft.com/office/drawing/2014/main" id="{BE3F7F5D-2694-A297-3EF2-ECE83D559BFA}"/>
              </a:ext>
            </a:extLst>
          </p:cNvPr>
          <p:cNvSpPr>
            <a:spLocks noChangeArrowheads="1"/>
          </p:cNvSpPr>
          <p:nvPr/>
        </p:nvSpPr>
        <p:spPr bwMode="auto">
          <a:xfrm>
            <a:off x="431800" y="4211638"/>
            <a:ext cx="83883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Sepia</a:t>
            </a:r>
          </a:p>
          <a:p>
            <a:pPr eaLnBrk="1" hangingPunct="1"/>
            <a:r>
              <a:rPr lang="fr-FR" altLang="fr-FR" sz="2400"/>
              <a:t>Aggravée en restant debout, assise, à genoux, en se levant, en marchant.</a:t>
            </a:r>
          </a:p>
          <a:p>
            <a:pPr eaLnBrk="1" hangingPunct="1"/>
            <a:r>
              <a:rPr lang="fr-FR" altLang="fr-FR" sz="2400"/>
              <a:t>Améliorée couchée sur un plan dur, bien calée au fond d’un siège.</a:t>
            </a:r>
          </a:p>
        </p:txBody>
      </p:sp>
      <p:pic>
        <p:nvPicPr>
          <p:cNvPr id="94214" name="Picture 7" descr="flèche">
            <a:extLst>
              <a:ext uri="{FF2B5EF4-FFF2-40B4-BE49-F238E27FC236}">
                <a16:creationId xmlns:a16="http://schemas.microsoft.com/office/drawing/2014/main" id="{D7DA219C-6741-8B6A-048B-55D90A7A0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87312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a:extLst>
              <a:ext uri="{FF2B5EF4-FFF2-40B4-BE49-F238E27FC236}">
                <a16:creationId xmlns:a16="http://schemas.microsoft.com/office/drawing/2014/main" id="{2C307C42-7A87-1357-158A-E839B6C8F301}"/>
              </a:ext>
            </a:extLst>
          </p:cNvPr>
          <p:cNvSpPr>
            <a:spLocks noChangeArrowheads="1"/>
          </p:cNvSpPr>
          <p:nvPr/>
        </p:nvSpPr>
        <p:spPr bwMode="auto">
          <a:xfrm>
            <a:off x="425450" y="1196975"/>
            <a:ext cx="395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Améliorée à l’immobilisation</a:t>
            </a:r>
          </a:p>
        </p:txBody>
      </p:sp>
      <p:sp>
        <p:nvSpPr>
          <p:cNvPr id="96259" name="Rectangle 5">
            <a:extLst>
              <a:ext uri="{FF2B5EF4-FFF2-40B4-BE49-F238E27FC236}">
                <a16:creationId xmlns:a16="http://schemas.microsoft.com/office/drawing/2014/main" id="{306220C4-E8EC-6469-33A6-C90BD948EA1F}"/>
              </a:ext>
            </a:extLst>
          </p:cNvPr>
          <p:cNvSpPr>
            <a:spLocks noChangeArrowheads="1"/>
          </p:cNvSpPr>
          <p:nvPr/>
        </p:nvSpPr>
        <p:spPr bwMode="auto">
          <a:xfrm>
            <a:off x="431800" y="1943100"/>
            <a:ext cx="7416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73100" algn="l"/>
              </a:tabLst>
              <a:defRPr>
                <a:solidFill>
                  <a:schemeClr val="tx1"/>
                </a:solidFill>
                <a:latin typeface="Times New Roman" panose="02020603050405020304" pitchFamily="18" charset="0"/>
                <a:cs typeface="Arial" panose="020B0604020202020204" pitchFamily="34" charset="0"/>
              </a:defRPr>
            </a:lvl1pPr>
            <a:lvl2pPr marL="742950" indent="-285750">
              <a:tabLst>
                <a:tab pos="6731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6731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6731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6731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6731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6731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6731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673100" algn="l"/>
              </a:tabLst>
              <a:defRPr>
                <a:solidFill>
                  <a:schemeClr val="tx1"/>
                </a:solidFill>
                <a:latin typeface="Times New Roman" panose="02020603050405020304" pitchFamily="18" charset="0"/>
                <a:cs typeface="Arial" panose="020B0604020202020204" pitchFamily="34" charset="0"/>
              </a:defRPr>
            </a:lvl9pPr>
          </a:lstStyle>
          <a:p>
            <a:pPr eaLnBrk="1" hangingPunct="1">
              <a:buClr>
                <a:srgbClr val="FF6600"/>
              </a:buClr>
              <a:buSzPct val="75000"/>
              <a:buFont typeface="ZapfDingbats" charset="2"/>
              <a:buNone/>
            </a:pPr>
            <a:r>
              <a:rPr lang="fr-FR" altLang="fr-FR" sz="2400" b="1"/>
              <a:t>Bryonia</a:t>
            </a:r>
          </a:p>
          <a:p>
            <a:pPr eaLnBrk="1" hangingPunct="1">
              <a:buClr>
                <a:srgbClr val="FF6600"/>
              </a:buClr>
              <a:buSzPct val="75000"/>
              <a:buFont typeface="ZapfDingbats" charset="2"/>
              <a:buNone/>
            </a:pPr>
            <a:r>
              <a:rPr lang="fr-FR" altLang="fr-FR" sz="2400"/>
              <a:t>Douleurs aiguës, piquantes, toujours &gt; par le repos et la pression forte, &lt; par le moindre mouvement.</a:t>
            </a:r>
          </a:p>
          <a:p>
            <a:pPr eaLnBrk="1" hangingPunct="1">
              <a:buClr>
                <a:srgbClr val="FF6600"/>
              </a:buClr>
              <a:buSzPct val="75000"/>
              <a:buFont typeface="ZapfDingbats" charset="2"/>
              <a:buChar char="ü"/>
            </a:pPr>
            <a:endParaRPr lang="fr-FR" altLang="fr-FR" sz="2400"/>
          </a:p>
          <a:p>
            <a:pPr eaLnBrk="1" hangingPunct="1">
              <a:buClr>
                <a:srgbClr val="FF6600"/>
              </a:buClr>
              <a:buSzPct val="75000"/>
              <a:buFont typeface="ZapfDingbats" charset="2"/>
              <a:buNone/>
            </a:pPr>
            <a:r>
              <a:rPr lang="fr-FR" altLang="fr-FR" sz="2400" b="1"/>
              <a:t>Phytolacca</a:t>
            </a:r>
            <a:r>
              <a:rPr lang="fr-FR" altLang="fr-FR" sz="2400"/>
              <a:t> </a:t>
            </a:r>
          </a:p>
          <a:p>
            <a:pPr eaLnBrk="1" hangingPunct="1"/>
            <a:r>
              <a:rPr lang="fr-FR" altLang="fr-FR" sz="2400"/>
              <a:t>Douleur qui descend le long de la couture du pantalon. </a:t>
            </a:r>
          </a:p>
          <a:p>
            <a:pPr eaLnBrk="1" hangingPunct="1"/>
            <a:r>
              <a:rPr lang="fr-FR" altLang="fr-FR" sz="2400"/>
              <a:t>Douleur en décharge électrique.</a:t>
            </a:r>
          </a:p>
        </p:txBody>
      </p:sp>
      <p:pic>
        <p:nvPicPr>
          <p:cNvPr id="96260" name="Picture 4" descr="flèche">
            <a:extLst>
              <a:ext uri="{FF2B5EF4-FFF2-40B4-BE49-F238E27FC236}">
                <a16:creationId xmlns:a16="http://schemas.microsoft.com/office/drawing/2014/main" id="{38C4FA74-209D-29C3-EB86-287181442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334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a:extLst>
              <a:ext uri="{FF2B5EF4-FFF2-40B4-BE49-F238E27FC236}">
                <a16:creationId xmlns:a16="http://schemas.microsoft.com/office/drawing/2014/main" id="{30F52C4D-FB42-FCD1-C0B3-0BD583F03895}"/>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98307" name="Rectangle 4">
            <a:extLst>
              <a:ext uri="{FF2B5EF4-FFF2-40B4-BE49-F238E27FC236}">
                <a16:creationId xmlns:a16="http://schemas.microsoft.com/office/drawing/2014/main" id="{A93C5C64-3A57-381E-5F16-AFDFDAF86010}"/>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98308" name="Rectangle 5">
            <a:extLst>
              <a:ext uri="{FF2B5EF4-FFF2-40B4-BE49-F238E27FC236}">
                <a16:creationId xmlns:a16="http://schemas.microsoft.com/office/drawing/2014/main" id="{D587D23F-82A6-9737-67C2-54439CA51FCE}"/>
              </a:ext>
            </a:extLst>
          </p:cNvPr>
          <p:cNvSpPr>
            <a:spLocks noGrp="1" noChangeArrowheads="1"/>
          </p:cNvSpPr>
          <p:nvPr>
            <p:ph type="body" idx="1"/>
          </p:nvPr>
        </p:nvSpPr>
        <p:spPr bwMode="auto">
          <a:xfrm>
            <a:off x="539750" y="1773238"/>
            <a:ext cx="82804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B, 26 SA, se plaint de douleurs du dos ; ces douleurs surviennent </a:t>
            </a:r>
            <a:r>
              <a:rPr lang="fr-FR" altLang="fr-FR" sz="2400" u="sng"/>
              <a:t>dès le matin </a:t>
            </a:r>
            <a:r>
              <a:rPr lang="fr-FR" altLang="fr-FR" sz="2400"/>
              <a:t>; elles sont soulagées par la prise d’un paracétamol ; elles </a:t>
            </a:r>
            <a:r>
              <a:rPr lang="fr-FR" altLang="fr-FR" sz="2400" u="sng"/>
              <a:t>ne réveillent pas la patiente la nuit</a:t>
            </a:r>
            <a:r>
              <a:rPr lang="fr-FR" altLang="fr-FR" sz="2400"/>
              <a:t>. Elles « </a:t>
            </a:r>
            <a:r>
              <a:rPr lang="fr-FR" altLang="fr-FR" sz="2400" u="sng"/>
              <a:t>lancent</a:t>
            </a:r>
            <a:r>
              <a:rPr lang="fr-FR" altLang="fr-FR" sz="2400"/>
              <a:t> » dans le </a:t>
            </a:r>
            <a:r>
              <a:rPr lang="fr-FR" altLang="fr-FR" sz="2400" u="sng"/>
              <a:t>bas du dos</a:t>
            </a:r>
            <a:r>
              <a:rPr lang="fr-FR" altLang="fr-FR" sz="2400"/>
              <a:t>, avec des </a:t>
            </a:r>
            <a:r>
              <a:rPr lang="fr-FR" altLang="fr-FR" sz="2400" u="sng"/>
              <a:t>irradiations derrière la cuisse droite</a:t>
            </a:r>
            <a:r>
              <a:rPr lang="fr-FR" altLang="fr-FR" sz="2400"/>
              <a:t>.</a:t>
            </a:r>
          </a:p>
          <a:p>
            <a:pPr marL="0" indent="0">
              <a:spcBef>
                <a:spcPct val="0"/>
              </a:spcBef>
              <a:buFontTx/>
              <a:buNone/>
            </a:pPr>
            <a:r>
              <a:rPr lang="fr-FR" altLang="fr-FR" sz="2400"/>
              <a:t>Les douleurs ont débuté </a:t>
            </a:r>
            <a:r>
              <a:rPr lang="fr-FR" altLang="fr-FR" sz="2400" u="sng"/>
              <a:t>depuis un voyage</a:t>
            </a:r>
            <a:r>
              <a:rPr lang="fr-FR" altLang="fr-FR" sz="2400"/>
              <a:t> en train le week-end précédent.</a:t>
            </a:r>
          </a:p>
          <a:p>
            <a:pPr marL="0" indent="0">
              <a:spcBef>
                <a:spcPct val="0"/>
              </a:spcBef>
              <a:buFontTx/>
              <a:buNone/>
            </a:pPr>
            <a:endParaRPr lang="fr-FR" altLang="fr-FR" sz="2400"/>
          </a:p>
          <a:p>
            <a:pPr marL="0" indent="0">
              <a:spcBef>
                <a:spcPct val="0"/>
              </a:spcBef>
              <a:buFontTx/>
              <a:buNone/>
            </a:pPr>
            <a:r>
              <a:rPr lang="fr-FR" altLang="fr-FR" sz="2400"/>
              <a:t>Autres questions ?</a:t>
            </a:r>
          </a:p>
        </p:txBody>
      </p:sp>
      <p:pic>
        <p:nvPicPr>
          <p:cNvPr id="98309" name="Picture 6" descr="MC900434854[1]">
            <a:extLst>
              <a:ext uri="{FF2B5EF4-FFF2-40B4-BE49-F238E27FC236}">
                <a16:creationId xmlns:a16="http://schemas.microsoft.com/office/drawing/2014/main" id="{0EF14F17-6155-1C45-5859-409890B4B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a:extLst>
              <a:ext uri="{FF2B5EF4-FFF2-40B4-BE49-F238E27FC236}">
                <a16:creationId xmlns:a16="http://schemas.microsoft.com/office/drawing/2014/main" id="{867D6BA1-B9CB-8FEF-B383-A6717C642615}"/>
              </a:ext>
            </a:extLst>
          </p:cNvPr>
          <p:cNvSpPr>
            <a:spLocks noChangeArrowheads="1"/>
          </p:cNvSpPr>
          <p:nvPr/>
        </p:nvSpPr>
        <p:spPr bwMode="auto">
          <a:xfrm>
            <a:off x="36513"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00355" name="Rectangle 4">
            <a:extLst>
              <a:ext uri="{FF2B5EF4-FFF2-40B4-BE49-F238E27FC236}">
                <a16:creationId xmlns:a16="http://schemas.microsoft.com/office/drawing/2014/main" id="{C49926E6-1527-798A-F0D0-A04528587628}"/>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00356" name="Rectangle 5">
            <a:extLst>
              <a:ext uri="{FF2B5EF4-FFF2-40B4-BE49-F238E27FC236}">
                <a16:creationId xmlns:a16="http://schemas.microsoft.com/office/drawing/2014/main" id="{4CB31A2D-B999-B8E9-C5F6-66280F71ACA5}"/>
              </a:ext>
            </a:extLst>
          </p:cNvPr>
          <p:cNvSpPr>
            <a:spLocks noGrp="1" noChangeArrowheads="1"/>
          </p:cNvSpPr>
          <p:nvPr>
            <p:ph type="body" idx="1"/>
          </p:nvPr>
        </p:nvSpPr>
        <p:spPr bwMode="auto">
          <a:xfrm>
            <a:off x="468313" y="1927225"/>
            <a:ext cx="40322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Douleurs à type de brisure</a:t>
            </a:r>
          </a:p>
          <a:p>
            <a:pPr marL="0" indent="0">
              <a:spcBef>
                <a:spcPct val="0"/>
              </a:spcBef>
              <a:buFontTx/>
              <a:buNone/>
            </a:pPr>
            <a:r>
              <a:rPr lang="fr-FR" altLang="fr-FR" sz="2400"/>
              <a:t>&gt; mouvement</a:t>
            </a:r>
          </a:p>
          <a:p>
            <a:pPr marL="0" indent="0">
              <a:spcBef>
                <a:spcPct val="0"/>
              </a:spcBef>
              <a:buFont typeface="Wingdings" panose="05000000000000000000" pitchFamily="2" charset="2"/>
              <a:buNone/>
            </a:pPr>
            <a:r>
              <a:rPr lang="fr-FR" altLang="fr-FR" sz="2400"/>
              <a:t>Suite de traumatisme</a:t>
            </a:r>
          </a:p>
          <a:p>
            <a:pPr marL="0" indent="0">
              <a:spcBef>
                <a:spcPct val="0"/>
              </a:spcBef>
              <a:buFont typeface="Wingdings" panose="05000000000000000000" pitchFamily="2" charset="2"/>
              <a:buChar char="Ø"/>
            </a:pPr>
            <a:endParaRPr lang="fr-FR" altLang="fr-FR" sz="2400"/>
          </a:p>
          <a:p>
            <a:pPr marL="0" indent="0">
              <a:spcBef>
                <a:spcPct val="0"/>
              </a:spcBef>
              <a:buFontTx/>
              <a:buNone/>
            </a:pPr>
            <a:r>
              <a:rPr lang="fr-FR" altLang="fr-FR" sz="2400"/>
              <a:t>IMC normal</a:t>
            </a:r>
          </a:p>
          <a:p>
            <a:pPr marL="0" indent="0">
              <a:spcBef>
                <a:spcPct val="0"/>
              </a:spcBef>
              <a:buFontTx/>
              <a:buNone/>
            </a:pPr>
            <a:r>
              <a:rPr lang="fr-FR" altLang="fr-FR" sz="2400"/>
              <a:t>Comportement RAS </a:t>
            </a:r>
          </a:p>
        </p:txBody>
      </p:sp>
      <p:pic>
        <p:nvPicPr>
          <p:cNvPr id="100357" name="Picture 6" descr="MC900434854[1]">
            <a:extLst>
              <a:ext uri="{FF2B5EF4-FFF2-40B4-BE49-F238E27FC236}">
                <a16:creationId xmlns:a16="http://schemas.microsoft.com/office/drawing/2014/main" id="{8FE01BA0-23C4-7E5E-591F-C8ED793C6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FDC7B033-864C-1DA9-19A0-B4C4A3EB6449}"/>
              </a:ext>
            </a:extLst>
          </p:cNvPr>
          <p:cNvSpPr txBox="1">
            <a:spLocks noChangeArrowheads="1"/>
          </p:cNvSpPr>
          <p:nvPr/>
        </p:nvSpPr>
        <p:spPr bwMode="auto">
          <a:xfrm>
            <a:off x="468313" y="476250"/>
            <a:ext cx="80645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57400" algn="l"/>
              </a:tabLst>
              <a:defRPr>
                <a:solidFill>
                  <a:schemeClr val="tx1"/>
                </a:solidFill>
                <a:latin typeface="Times New Roman" panose="02020603050405020304" pitchFamily="18" charset="0"/>
                <a:cs typeface="Arial" panose="020B0604020202020204" pitchFamily="34" charset="0"/>
              </a:defRPr>
            </a:lvl1pPr>
            <a:lvl2pPr marL="1588">
              <a:tabLst>
                <a:tab pos="20574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20574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20574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20574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solidFill>
                  <a:srgbClr val="FF9933"/>
                </a:solidFill>
              </a:rPr>
              <a:t>Quel niveau de hiérarchisation ?</a:t>
            </a:r>
          </a:p>
          <a:p>
            <a:pPr lvl="1" eaLnBrk="1" hangingPunct="1"/>
            <a:r>
              <a:rPr lang="fr-FR" altLang="fr-FR" sz="2400"/>
              <a:t>Haute </a:t>
            </a:r>
            <a:r>
              <a:rPr lang="fr-FR" altLang="fr-FR" sz="2400">
                <a:solidFill>
                  <a:srgbClr val="FF9933"/>
                </a:solidFill>
                <a:sym typeface="Wingdings" panose="05000000000000000000" pitchFamily="2" charset="2"/>
              </a:rPr>
              <a:t></a:t>
            </a:r>
            <a:r>
              <a:rPr lang="fr-FR" altLang="fr-FR" sz="2400"/>
              <a:t> haute dilution</a:t>
            </a:r>
          </a:p>
          <a:p>
            <a:pPr lvl="1" eaLnBrk="1" hangingPunct="1"/>
            <a:r>
              <a:rPr lang="fr-FR" altLang="fr-FR" sz="2400"/>
              <a:t>Moyenne </a:t>
            </a:r>
            <a:r>
              <a:rPr lang="fr-FR" altLang="fr-FR" sz="2400">
                <a:solidFill>
                  <a:srgbClr val="FF9933"/>
                </a:solidFill>
                <a:sym typeface="Wingdings" panose="05000000000000000000" pitchFamily="2" charset="2"/>
              </a:rPr>
              <a:t></a:t>
            </a:r>
            <a:r>
              <a:rPr lang="fr-FR" altLang="fr-FR" sz="2400"/>
              <a:t> moyenne dilution</a:t>
            </a:r>
          </a:p>
          <a:p>
            <a:pPr lvl="1" eaLnBrk="1" hangingPunct="1"/>
            <a:r>
              <a:rPr lang="fr-FR" altLang="fr-FR" sz="2400"/>
              <a:t>Basse </a:t>
            </a:r>
            <a:r>
              <a:rPr lang="fr-FR" altLang="fr-FR" sz="2400">
                <a:solidFill>
                  <a:srgbClr val="FF9933"/>
                </a:solidFill>
                <a:sym typeface="Wingdings" panose="05000000000000000000" pitchFamily="2" charset="2"/>
              </a:rPr>
              <a:t></a:t>
            </a:r>
            <a:r>
              <a:rPr lang="fr-FR" altLang="fr-FR" sz="2400"/>
              <a:t> basse dilution</a:t>
            </a:r>
          </a:p>
          <a:p>
            <a:pPr eaLnBrk="1" hangingPunct="1"/>
            <a:endParaRPr lang="fr-FR" altLang="fr-FR" sz="2400"/>
          </a:p>
          <a:p>
            <a:pPr eaLnBrk="1" hangingPunct="1"/>
            <a:r>
              <a:rPr lang="fr-FR" altLang="fr-FR" sz="2400">
                <a:solidFill>
                  <a:srgbClr val="FF9933"/>
                </a:solidFill>
              </a:rPr>
              <a:t>Quel degré de similitude ?</a:t>
            </a:r>
          </a:p>
          <a:p>
            <a:pPr lvl="1" eaLnBrk="1" hangingPunct="1"/>
            <a:r>
              <a:rPr lang="fr-FR" altLang="fr-FR" sz="2400"/>
              <a:t>Très similaire </a:t>
            </a:r>
            <a:r>
              <a:rPr lang="fr-FR" altLang="fr-FR" sz="2400">
                <a:solidFill>
                  <a:srgbClr val="FF9933"/>
                </a:solidFill>
                <a:sym typeface="Wingdings" panose="05000000000000000000" pitchFamily="2" charset="2"/>
              </a:rPr>
              <a:t></a:t>
            </a:r>
            <a:r>
              <a:rPr lang="fr-FR" altLang="fr-FR" sz="2400"/>
              <a:t> haute</a:t>
            </a:r>
          </a:p>
          <a:p>
            <a:pPr lvl="1" eaLnBrk="1" hangingPunct="1"/>
            <a:r>
              <a:rPr lang="fr-FR" altLang="fr-FR" sz="2400"/>
              <a:t>Plutôt de tissu, d’organe, ou de pathologie </a:t>
            </a:r>
            <a:r>
              <a:rPr lang="fr-FR" altLang="fr-FR" sz="2400">
                <a:solidFill>
                  <a:srgbClr val="FF9933"/>
                </a:solidFill>
                <a:sym typeface="Wingdings" panose="05000000000000000000" pitchFamily="2" charset="2"/>
              </a:rPr>
              <a:t></a:t>
            </a:r>
            <a:r>
              <a:rPr lang="fr-FR" altLang="fr-FR" sz="2400"/>
              <a:t> basse</a:t>
            </a:r>
          </a:p>
          <a:p>
            <a:pPr eaLnBrk="1" hangingPunct="1"/>
            <a:endParaRPr lang="fr-FR" altLang="fr-FR" sz="2400"/>
          </a:p>
          <a:p>
            <a:pPr eaLnBrk="1" hangingPunct="1"/>
            <a:r>
              <a:rPr lang="fr-FR" altLang="fr-FR" sz="2400">
                <a:solidFill>
                  <a:srgbClr val="FF9933"/>
                </a:solidFill>
              </a:rPr>
              <a:t>Quelle action je souhaite ?  </a:t>
            </a:r>
          </a:p>
          <a:p>
            <a:pPr lvl="1" eaLnBrk="1" hangingPunct="1"/>
            <a:r>
              <a:rPr lang="fr-FR" altLang="fr-FR" sz="2400"/>
              <a:t>Freiner, calmer, désenflammer </a:t>
            </a:r>
            <a:r>
              <a:rPr lang="fr-FR" altLang="fr-FR" sz="2400">
                <a:solidFill>
                  <a:srgbClr val="FF9933"/>
                </a:solidFill>
                <a:sym typeface="Wingdings" panose="05000000000000000000" pitchFamily="2" charset="2"/>
              </a:rPr>
              <a:t></a:t>
            </a:r>
            <a:r>
              <a:rPr lang="fr-FR" altLang="fr-FR" sz="2400"/>
              <a:t> haute</a:t>
            </a:r>
          </a:p>
          <a:p>
            <a:pPr lvl="1" eaLnBrk="1" hangingPunct="1"/>
            <a:r>
              <a:rPr lang="fr-FR" altLang="fr-FR" sz="2400"/>
              <a:t>Réguler, harmoniser </a:t>
            </a:r>
            <a:r>
              <a:rPr lang="fr-FR" altLang="fr-FR" sz="2400">
                <a:solidFill>
                  <a:srgbClr val="FF9933"/>
                </a:solidFill>
                <a:sym typeface="Wingdings" panose="05000000000000000000" pitchFamily="2" charset="2"/>
              </a:rPr>
              <a:t></a:t>
            </a:r>
            <a:r>
              <a:rPr lang="fr-FR" altLang="fr-FR" sz="2400"/>
              <a:t> moyenne</a:t>
            </a:r>
          </a:p>
          <a:p>
            <a:pPr lvl="1" eaLnBrk="1" hangingPunct="1"/>
            <a:r>
              <a:rPr lang="fr-FR" altLang="fr-FR" sz="2400"/>
              <a:t>Stimuler, activer, drainer </a:t>
            </a:r>
            <a:r>
              <a:rPr lang="fr-FR" altLang="fr-FR" sz="2400">
                <a:solidFill>
                  <a:srgbClr val="FF9933"/>
                </a:solidFill>
                <a:sym typeface="Wingdings" panose="05000000000000000000" pitchFamily="2" charset="2"/>
              </a:rPr>
              <a:t></a:t>
            </a:r>
            <a:r>
              <a:rPr lang="fr-FR" altLang="fr-FR" sz="2400"/>
              <a:t> basse</a:t>
            </a:r>
          </a:p>
        </p:txBody>
      </p:sp>
      <p:sp>
        <p:nvSpPr>
          <p:cNvPr id="10243" name="Rectangle 6">
            <a:extLst>
              <a:ext uri="{FF2B5EF4-FFF2-40B4-BE49-F238E27FC236}">
                <a16:creationId xmlns:a16="http://schemas.microsoft.com/office/drawing/2014/main" id="{92AC8455-25EA-8BBF-2244-F8C4A1E6F5C9}"/>
              </a:ext>
            </a:extLst>
          </p:cNvPr>
          <p:cNvSpPr>
            <a:spLocks noChangeArrowheads="1"/>
          </p:cNvSpPr>
          <p:nvPr/>
        </p:nvSpPr>
        <p:spPr bwMode="auto">
          <a:xfrm>
            <a:off x="6731000" y="595313"/>
            <a:ext cx="2089150" cy="366712"/>
          </a:xfrm>
          <a:prstGeom prst="rect">
            <a:avLst/>
          </a:prstGeom>
          <a:solidFill>
            <a:srgbClr val="FF99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i="1"/>
              <a:t>Question 1</a:t>
            </a:r>
          </a:p>
        </p:txBody>
      </p:sp>
      <p:sp>
        <p:nvSpPr>
          <p:cNvPr id="10244" name="Rectangle 7">
            <a:extLst>
              <a:ext uri="{FF2B5EF4-FFF2-40B4-BE49-F238E27FC236}">
                <a16:creationId xmlns:a16="http://schemas.microsoft.com/office/drawing/2014/main" id="{103F1B81-64B8-B21F-3C32-B941DC1518D0}"/>
              </a:ext>
            </a:extLst>
          </p:cNvPr>
          <p:cNvSpPr>
            <a:spLocks noChangeArrowheads="1"/>
          </p:cNvSpPr>
          <p:nvPr/>
        </p:nvSpPr>
        <p:spPr bwMode="auto">
          <a:xfrm>
            <a:off x="6731000" y="2324100"/>
            <a:ext cx="2089150" cy="366713"/>
          </a:xfrm>
          <a:prstGeom prst="rect">
            <a:avLst/>
          </a:prstGeom>
          <a:solidFill>
            <a:srgbClr val="FF99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i="1"/>
              <a:t>Question 2</a:t>
            </a:r>
          </a:p>
        </p:txBody>
      </p:sp>
      <p:sp>
        <p:nvSpPr>
          <p:cNvPr id="10245" name="Rectangle 8">
            <a:extLst>
              <a:ext uri="{FF2B5EF4-FFF2-40B4-BE49-F238E27FC236}">
                <a16:creationId xmlns:a16="http://schemas.microsoft.com/office/drawing/2014/main" id="{E6E3A89E-95EF-DA46-02E9-0416B6840EF1}"/>
              </a:ext>
            </a:extLst>
          </p:cNvPr>
          <p:cNvSpPr>
            <a:spLocks noChangeArrowheads="1"/>
          </p:cNvSpPr>
          <p:nvPr/>
        </p:nvSpPr>
        <p:spPr bwMode="auto">
          <a:xfrm>
            <a:off x="6731000" y="3836988"/>
            <a:ext cx="2089150" cy="366712"/>
          </a:xfrm>
          <a:prstGeom prst="rect">
            <a:avLst/>
          </a:prstGeom>
          <a:solidFill>
            <a:srgbClr val="FF99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i="1"/>
              <a:t>Question 3</a:t>
            </a:r>
          </a:p>
        </p:txBody>
      </p:sp>
      <p:sp>
        <p:nvSpPr>
          <p:cNvPr id="10246" name="Rectangle 10">
            <a:extLst>
              <a:ext uri="{FF2B5EF4-FFF2-40B4-BE49-F238E27FC236}">
                <a16:creationId xmlns:a16="http://schemas.microsoft.com/office/drawing/2014/main" id="{626763E1-DF2C-43EE-B60B-3F7DC46B27D2}"/>
              </a:ext>
            </a:extLst>
          </p:cNvPr>
          <p:cNvSpPr>
            <a:spLocks noChangeArrowheads="1"/>
          </p:cNvSpPr>
          <p:nvPr/>
        </p:nvSpPr>
        <p:spPr bwMode="auto">
          <a:xfrm>
            <a:off x="6731000" y="5708650"/>
            <a:ext cx="2089150" cy="366713"/>
          </a:xfrm>
          <a:prstGeom prst="rect">
            <a:avLst/>
          </a:prstGeom>
          <a:solidFill>
            <a:srgbClr val="FF99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i="1"/>
              <a:t>2 conséquences</a:t>
            </a:r>
          </a:p>
        </p:txBody>
      </p:sp>
      <p:sp>
        <p:nvSpPr>
          <p:cNvPr id="10247" name="Rectangle 14">
            <a:extLst>
              <a:ext uri="{FF2B5EF4-FFF2-40B4-BE49-F238E27FC236}">
                <a16:creationId xmlns:a16="http://schemas.microsoft.com/office/drawing/2014/main" id="{66FCC300-5356-03FE-C0D9-E62BEB34EB7F}"/>
              </a:ext>
            </a:extLst>
          </p:cNvPr>
          <p:cNvSpPr>
            <a:spLocks noChangeArrowheads="1"/>
          </p:cNvSpPr>
          <p:nvPr/>
        </p:nvSpPr>
        <p:spPr bwMode="auto">
          <a:xfrm>
            <a:off x="468313" y="5589588"/>
            <a:ext cx="535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Times New Roman" panose="02020603050405020304" pitchFamily="18" charset="0"/>
                <a:cs typeface="Arial" panose="020B0604020202020204" pitchFamily="34" charset="0"/>
              </a:defRPr>
            </a:lvl1pPr>
            <a:lvl2pPr marL="1588">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lvl="1" eaLnBrk="1" hangingPunct="1"/>
            <a:r>
              <a:rPr lang="fr-FR" altLang="fr-FR" sz="2400"/>
              <a:t>La </a:t>
            </a:r>
            <a:r>
              <a:rPr lang="fr-FR" altLang="fr-FR" sz="2400">
                <a:solidFill>
                  <a:srgbClr val="FF9933"/>
                </a:solidFill>
              </a:rPr>
              <a:t>forme</a:t>
            </a:r>
            <a:r>
              <a:rPr lang="fr-FR" altLang="fr-FR" sz="2400"/>
              <a:t> galénique - Le </a:t>
            </a:r>
            <a:r>
              <a:rPr lang="fr-FR" altLang="fr-FR" sz="2400">
                <a:solidFill>
                  <a:srgbClr val="FF9933"/>
                </a:solidFill>
              </a:rPr>
              <a:t>rythme</a:t>
            </a:r>
            <a:r>
              <a:rPr lang="fr-FR" altLang="fr-FR" sz="2400"/>
              <a:t> des prises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a:extLst>
              <a:ext uri="{FF2B5EF4-FFF2-40B4-BE49-F238E27FC236}">
                <a16:creationId xmlns:a16="http://schemas.microsoft.com/office/drawing/2014/main" id="{97ED60F1-8B4A-AB11-B423-C4E2E5D49134}"/>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fr-FR" altLang="fr-FR" sz="1400">
              <a:ea typeface="MS PGothic" panose="020B0600070205080204" pitchFamily="34" charset="-128"/>
            </a:endParaRPr>
          </a:p>
        </p:txBody>
      </p:sp>
      <p:sp>
        <p:nvSpPr>
          <p:cNvPr id="102403" name="Rectangle 4">
            <a:extLst>
              <a:ext uri="{FF2B5EF4-FFF2-40B4-BE49-F238E27FC236}">
                <a16:creationId xmlns:a16="http://schemas.microsoft.com/office/drawing/2014/main" id="{2CFA4811-235F-D85A-4F56-1885B4AA8E0D}"/>
              </a:ext>
            </a:extLst>
          </p:cNvPr>
          <p:cNvSpPr>
            <a:spLocks noChangeArrowheads="1"/>
          </p:cNvSpPr>
          <p:nvPr/>
        </p:nvSpPr>
        <p:spPr bwMode="auto">
          <a:xfrm>
            <a:off x="1563688" y="26035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02404" name="Text Box 5">
            <a:extLst>
              <a:ext uri="{FF2B5EF4-FFF2-40B4-BE49-F238E27FC236}">
                <a16:creationId xmlns:a16="http://schemas.microsoft.com/office/drawing/2014/main" id="{98B18247-163A-221C-2F6F-BDA18995B8BE}"/>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r>
              <a:rPr lang="fr-FR" altLang="fr-FR" sz="1200" i="1">
                <a:ea typeface="MS PGothic" panose="020B0600070205080204" pitchFamily="34" charset="-128"/>
              </a:rPr>
              <a:t>Illiers, le 18/09/20</a:t>
            </a:r>
            <a:endParaRPr lang="fr-FR" altLang="fr-FR" sz="1200">
              <a:ea typeface="MS PGothic" panose="020B0600070205080204" pitchFamily="34" charset="-128"/>
            </a:endParaRPr>
          </a:p>
        </p:txBody>
      </p:sp>
      <p:sp>
        <p:nvSpPr>
          <p:cNvPr id="102405" name="Text Box 6">
            <a:extLst>
              <a:ext uri="{FF2B5EF4-FFF2-40B4-BE49-F238E27FC236}">
                <a16:creationId xmlns:a16="http://schemas.microsoft.com/office/drawing/2014/main" id="{4E2DD1BC-9509-C562-9D3E-570041D80677}"/>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800">
                <a:solidFill>
                  <a:srgbClr val="DDDDDD"/>
                </a:solidFill>
                <a:latin typeface="Tahoma" panose="020B0604030504040204" pitchFamily="34" charset="0"/>
                <a:ea typeface="MS PGothic" panose="020B0600070205080204" pitchFamily="34" charset="-128"/>
              </a:rPr>
              <a:t>proposition d’ordonnance</a:t>
            </a:r>
          </a:p>
        </p:txBody>
      </p:sp>
      <p:sp>
        <p:nvSpPr>
          <p:cNvPr id="102406" name="Text Box 7">
            <a:extLst>
              <a:ext uri="{FF2B5EF4-FFF2-40B4-BE49-F238E27FC236}">
                <a16:creationId xmlns:a16="http://schemas.microsoft.com/office/drawing/2014/main" id="{1F2693F7-5069-8AF7-AE75-DD10A5B552AF}"/>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1200" i="1">
                <a:ea typeface="MS PGothic" panose="020B0600070205080204" pitchFamily="34" charset="-128"/>
              </a:rPr>
              <a:t>Mme Blanche GRANULE</a:t>
            </a:r>
          </a:p>
          <a:p>
            <a:pPr algn="ctr"/>
            <a:r>
              <a:rPr lang="fr-FR" altLang="fr-FR" sz="1200" i="1">
                <a:ea typeface="MS PGothic" panose="020B0600070205080204" pitchFamily="34" charset="-128"/>
              </a:rPr>
              <a:t>sage-femme DE</a:t>
            </a:r>
          </a:p>
          <a:p>
            <a:pPr algn="ctr"/>
            <a:r>
              <a:rPr lang="fr-FR" altLang="fr-FR" sz="1200" i="1">
                <a:ea typeface="MS PGothic" panose="020B0600070205080204" pitchFamily="34" charset="-128"/>
              </a:rPr>
              <a:t>44, Grande Route</a:t>
            </a:r>
          </a:p>
          <a:p>
            <a:pPr algn="ctr"/>
            <a:r>
              <a:rPr lang="fr-FR" altLang="fr-FR" sz="1200" i="1">
                <a:ea typeface="MS PGothic" panose="020B0600070205080204" pitchFamily="34" charset="-128"/>
              </a:rPr>
              <a:t>28120 Illiers sur dose</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01 56 96 98 28</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RPPS 200000078310</a:t>
            </a:r>
            <a:endParaRPr lang="fr-FR" altLang="fr-FR" sz="1200">
              <a:ea typeface="MS PGothic" panose="020B0600070205080204" pitchFamily="34" charset="-128"/>
            </a:endParaRPr>
          </a:p>
        </p:txBody>
      </p:sp>
      <p:sp>
        <p:nvSpPr>
          <p:cNvPr id="102407" name="Text Box 8">
            <a:extLst>
              <a:ext uri="{FF2B5EF4-FFF2-40B4-BE49-F238E27FC236}">
                <a16:creationId xmlns:a16="http://schemas.microsoft.com/office/drawing/2014/main" id="{A1643EEB-5FE3-F575-78F1-B384DA430AAE}"/>
              </a:ext>
            </a:extLst>
          </p:cNvPr>
          <p:cNvSpPr txBox="1">
            <a:spLocks noChangeArrowheads="1"/>
          </p:cNvSpPr>
          <p:nvPr/>
        </p:nvSpPr>
        <p:spPr bwMode="auto">
          <a:xfrm>
            <a:off x="1692275" y="3357563"/>
            <a:ext cx="71278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000">
                <a:ea typeface="MS PGothic" panose="020B0600070205080204" pitchFamily="34" charset="-128"/>
              </a:rPr>
              <a:t>RUTA GRAVEOLENS  9CH</a:t>
            </a:r>
          </a:p>
          <a:p>
            <a:r>
              <a:rPr lang="fr-FR" altLang="fr-FR" sz="2000">
                <a:ea typeface="MS PGothic" panose="020B0600070205080204" pitchFamily="34" charset="-128"/>
              </a:rPr>
              <a:t>5 granules 2 fois par jour</a:t>
            </a:r>
          </a:p>
          <a:p>
            <a:endParaRPr lang="fr-FR" altLang="fr-FR" sz="2000">
              <a:ea typeface="MS PGothic" panose="020B0600070205080204" pitchFamily="34" charset="-128"/>
            </a:endParaRPr>
          </a:p>
          <a:p>
            <a:r>
              <a:rPr lang="fr-FR" altLang="fr-FR" sz="2000">
                <a:ea typeface="MS PGothic" panose="020B0600070205080204" pitchFamily="34" charset="-128"/>
              </a:rPr>
              <a:t>HYPERICUM 15CH</a:t>
            </a:r>
          </a:p>
          <a:p>
            <a:r>
              <a:rPr lang="fr-FR" altLang="fr-FR" sz="2000">
                <a:ea typeface="MS PGothic" panose="020B0600070205080204" pitchFamily="34" charset="-128"/>
              </a:rPr>
              <a:t>5 granules 2 fois par jour </a:t>
            </a:r>
          </a:p>
          <a:p>
            <a:endParaRPr lang="fr-FR" altLang="fr-FR" sz="2000">
              <a:ea typeface="MS PGothic" panose="020B0600070205080204" pitchFamily="34" charset="-128"/>
            </a:endParaRPr>
          </a:p>
          <a:p>
            <a:r>
              <a:rPr lang="fr-FR" altLang="fr-FR" sz="2000">
                <a:ea typeface="MS PGothic" panose="020B0600070205080204" pitchFamily="34" charset="-128"/>
              </a:rPr>
              <a:t>Espacer suivant amélioration puis arrêter </a:t>
            </a:r>
          </a:p>
          <a:p>
            <a:endParaRPr lang="fr-FR" altLang="fr-FR" sz="2000" i="1">
              <a:ea typeface="MS PGothic" panose="020B0600070205080204" pitchFamily="34" charset="-128"/>
            </a:endParaRPr>
          </a:p>
          <a:p>
            <a:r>
              <a:rPr lang="fr-FR" altLang="fr-FR" sz="2000" i="1">
                <a:ea typeface="MS PGothic" panose="020B0600070205080204" pitchFamily="34" charset="-128"/>
              </a:rPr>
              <a:t>oar 1 mois</a:t>
            </a:r>
          </a:p>
        </p:txBody>
      </p:sp>
      <p:sp>
        <p:nvSpPr>
          <p:cNvPr id="102408" name="Text Box 9">
            <a:extLst>
              <a:ext uri="{FF2B5EF4-FFF2-40B4-BE49-F238E27FC236}">
                <a16:creationId xmlns:a16="http://schemas.microsoft.com/office/drawing/2014/main" id="{17314135-B12E-AD32-A32E-8D67BFAB3579}"/>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5600" b="1">
                <a:solidFill>
                  <a:schemeClr val="folHlink"/>
                </a:solidFill>
                <a:ea typeface="MS PGothic" panose="020B0600070205080204" pitchFamily="34" charset="-128"/>
                <a:sym typeface="Wingdings" panose="05000000000000000000" pitchFamily="2" charset="2"/>
              </a:rPr>
              <a:t></a:t>
            </a:r>
            <a:endParaRPr lang="fr-FR" altLang="fr-FR" sz="14200">
              <a:solidFill>
                <a:schemeClr val="folHlink"/>
              </a:solidFill>
              <a:ea typeface="MS PGothic" panose="020B0600070205080204" pitchFamily="34" charset="-128"/>
              <a:sym typeface="Wingdings" panose="05000000000000000000" pitchFamily="2" charset="2"/>
            </a:endParaRPr>
          </a:p>
        </p:txBody>
      </p:sp>
      <p:sp>
        <p:nvSpPr>
          <p:cNvPr id="102409" name="Rectangle 10">
            <a:extLst>
              <a:ext uri="{FF2B5EF4-FFF2-40B4-BE49-F238E27FC236}">
                <a16:creationId xmlns:a16="http://schemas.microsoft.com/office/drawing/2014/main" id="{55151B38-29D2-ADE8-3A7D-33451F4AAFE8}"/>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200" i="1">
                <a:ea typeface="MS PGothic" panose="020B0600070205080204" pitchFamily="34" charset="-128"/>
              </a:rPr>
              <a:t>Cette ordonnance est donnée à titre d’exemple, l’homéopathie étant une médecine individuelle.</a:t>
            </a:r>
          </a:p>
        </p:txBody>
      </p:sp>
      <p:sp>
        <p:nvSpPr>
          <p:cNvPr id="102410" name="Text Box 11">
            <a:extLst>
              <a:ext uri="{FF2B5EF4-FFF2-40B4-BE49-F238E27FC236}">
                <a16:creationId xmlns:a16="http://schemas.microsoft.com/office/drawing/2014/main" id="{3F47D484-E8A2-68D7-8EA6-30B18DC9427D}"/>
              </a:ext>
            </a:extLst>
          </p:cNvPr>
          <p:cNvSpPr txBox="1">
            <a:spLocks noChangeArrowheads="1"/>
          </p:cNvSpPr>
          <p:nvPr/>
        </p:nvSpPr>
        <p:spPr bwMode="auto">
          <a:xfrm>
            <a:off x="4356100" y="2565400"/>
            <a:ext cx="2160588"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000" u="sng">
                <a:ea typeface="MS PGothic" panose="020B0600070205080204" pitchFamily="34" charset="-128"/>
              </a:rPr>
              <a:t>Mme D. 18/03/86</a:t>
            </a:r>
          </a:p>
        </p:txBody>
      </p:sp>
      <p:grpSp>
        <p:nvGrpSpPr>
          <p:cNvPr id="102411" name="Group 12">
            <a:extLst>
              <a:ext uri="{FF2B5EF4-FFF2-40B4-BE49-F238E27FC236}">
                <a16:creationId xmlns:a16="http://schemas.microsoft.com/office/drawing/2014/main" id="{C68891FF-0CD4-BE90-AE1E-8A8BF27CFF06}"/>
              </a:ext>
            </a:extLst>
          </p:cNvPr>
          <p:cNvGrpSpPr>
            <a:grpSpLocks/>
          </p:cNvGrpSpPr>
          <p:nvPr/>
        </p:nvGrpSpPr>
        <p:grpSpPr bwMode="auto">
          <a:xfrm>
            <a:off x="7389813" y="825500"/>
            <a:ext cx="863600" cy="863600"/>
            <a:chOff x="2064" y="618"/>
            <a:chExt cx="544" cy="544"/>
          </a:xfrm>
        </p:grpSpPr>
        <p:sp>
          <p:nvSpPr>
            <p:cNvPr id="102412" name="Oval 13">
              <a:extLst>
                <a:ext uri="{FF2B5EF4-FFF2-40B4-BE49-F238E27FC236}">
                  <a16:creationId xmlns:a16="http://schemas.microsoft.com/office/drawing/2014/main" id="{CFD90707-ABA2-9964-9789-4D1F2BD9F516}"/>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02413" name="Oval 14">
              <a:extLst>
                <a:ext uri="{FF2B5EF4-FFF2-40B4-BE49-F238E27FC236}">
                  <a16:creationId xmlns:a16="http://schemas.microsoft.com/office/drawing/2014/main" id="{874A5510-A544-3288-6345-6A7C6201B546}"/>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02414" name="Text Box 15">
              <a:extLst>
                <a:ext uri="{FF2B5EF4-FFF2-40B4-BE49-F238E27FC236}">
                  <a16:creationId xmlns:a16="http://schemas.microsoft.com/office/drawing/2014/main" id="{544A4A48-22B8-DA3A-F801-275E53CF8F5C}"/>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2407"/>
                                        </p:tgtEl>
                                        <p:attrNameLst>
                                          <p:attrName>style.visibility</p:attrName>
                                        </p:attrNameLst>
                                      </p:cBhvr>
                                      <p:to>
                                        <p:strVal val="visible"/>
                                      </p:to>
                                    </p:set>
                                    <p:anim calcmode="lin" valueType="num">
                                      <p:cBhvr>
                                        <p:cTn id="7" dur="500" fill="hold"/>
                                        <p:tgtEl>
                                          <p:spTgt spid="102407"/>
                                        </p:tgtEl>
                                        <p:attrNameLst>
                                          <p:attrName>ppt_w</p:attrName>
                                        </p:attrNameLst>
                                      </p:cBhvr>
                                      <p:tavLst>
                                        <p:tav tm="0">
                                          <p:val>
                                            <p:fltVal val="0"/>
                                          </p:val>
                                        </p:tav>
                                        <p:tav tm="100000">
                                          <p:val>
                                            <p:strVal val="#ppt_w"/>
                                          </p:val>
                                        </p:tav>
                                      </p:tavLst>
                                    </p:anim>
                                    <p:anim calcmode="lin" valueType="num">
                                      <p:cBhvr>
                                        <p:cTn id="8" dur="500" fill="hold"/>
                                        <p:tgtEl>
                                          <p:spTgt spid="102407"/>
                                        </p:tgtEl>
                                        <p:attrNameLst>
                                          <p:attrName>ppt_h</p:attrName>
                                        </p:attrNameLst>
                                      </p:cBhvr>
                                      <p:tavLst>
                                        <p:tav tm="0">
                                          <p:val>
                                            <p:fltVal val="0"/>
                                          </p:val>
                                        </p:tav>
                                        <p:tav tm="100000">
                                          <p:val>
                                            <p:strVal val="#ppt_h"/>
                                          </p:val>
                                        </p:tav>
                                      </p:tavLst>
                                    </p:anim>
                                    <p:animEffect transition="in" filter="fade">
                                      <p:cBhvr>
                                        <p:cTn id="9"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a:extLst>
              <a:ext uri="{FF2B5EF4-FFF2-40B4-BE49-F238E27FC236}">
                <a16:creationId xmlns:a16="http://schemas.microsoft.com/office/drawing/2014/main" id="{3E03C7DF-7499-49F3-449C-DA767FAEA693}"/>
              </a:ext>
            </a:extLst>
          </p:cNvPr>
          <p:cNvSpPr>
            <a:spLocks noChangeArrowheads="1"/>
          </p:cNvSpPr>
          <p:nvPr/>
        </p:nvSpPr>
        <p:spPr bwMode="auto">
          <a:xfrm>
            <a:off x="430213" y="4005263"/>
            <a:ext cx="52943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Iris versicolor</a:t>
            </a:r>
          </a:p>
          <a:p>
            <a:pPr eaLnBrk="1" hangingPunct="1"/>
            <a:r>
              <a:rPr lang="fr-FR" altLang="fr-FR" sz="2400"/>
              <a:t>Périodique, pulsatile, avec nausées.</a:t>
            </a:r>
          </a:p>
          <a:p>
            <a:pPr eaLnBrk="1" hangingPunct="1"/>
            <a:r>
              <a:rPr lang="fr-FR" altLang="fr-FR" sz="2400"/>
              <a:t>Supra-orbitaire.</a:t>
            </a:r>
          </a:p>
        </p:txBody>
      </p:sp>
      <p:sp>
        <p:nvSpPr>
          <p:cNvPr id="104451" name="Rectangle 10">
            <a:extLst>
              <a:ext uri="{FF2B5EF4-FFF2-40B4-BE49-F238E27FC236}">
                <a16:creationId xmlns:a16="http://schemas.microsoft.com/office/drawing/2014/main" id="{415DA374-AFBF-F894-D770-03B74B70B60A}"/>
              </a:ext>
            </a:extLst>
          </p:cNvPr>
          <p:cNvSpPr>
            <a:spLocks noChangeArrowheads="1"/>
          </p:cNvSpPr>
          <p:nvPr/>
        </p:nvSpPr>
        <p:spPr bwMode="auto">
          <a:xfrm>
            <a:off x="415925" y="1306513"/>
            <a:ext cx="5092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Sepia</a:t>
            </a:r>
          </a:p>
          <a:p>
            <a:pPr eaLnBrk="1" hangingPunct="1"/>
            <a:r>
              <a:rPr lang="fr-FR" altLang="fr-FR" sz="2400"/>
              <a:t>En vagues</a:t>
            </a:r>
          </a:p>
          <a:p>
            <a:pPr eaLnBrk="1" hangingPunct="1"/>
            <a:r>
              <a:rPr lang="fr-FR" altLang="fr-FR" sz="2400"/>
              <a:t>Part de la base du crâne vers le haut.</a:t>
            </a:r>
          </a:p>
          <a:p>
            <a:pPr eaLnBrk="1" hangingPunct="1"/>
            <a:r>
              <a:rPr lang="fr-FR" altLang="fr-FR" sz="2400"/>
              <a:t>&gt; par bon sommeil</a:t>
            </a:r>
          </a:p>
        </p:txBody>
      </p:sp>
      <p:sp>
        <p:nvSpPr>
          <p:cNvPr id="104452" name="Rectangle 12">
            <a:extLst>
              <a:ext uri="{FF2B5EF4-FFF2-40B4-BE49-F238E27FC236}">
                <a16:creationId xmlns:a16="http://schemas.microsoft.com/office/drawing/2014/main" id="{83346502-6146-DF68-C520-8D88F36F3524}"/>
              </a:ext>
            </a:extLst>
          </p:cNvPr>
          <p:cNvSpPr>
            <a:spLocks noChangeArrowheads="1"/>
          </p:cNvSpPr>
          <p:nvPr/>
        </p:nvSpPr>
        <p:spPr bwMode="auto">
          <a:xfrm>
            <a:off x="433388" y="3008313"/>
            <a:ext cx="11985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Ignatia</a:t>
            </a:r>
            <a:r>
              <a:rPr lang="fr-FR" altLang="fr-FR" sz="2400"/>
              <a:t> </a:t>
            </a:r>
          </a:p>
          <a:p>
            <a:pPr eaLnBrk="1" hangingPunct="1"/>
            <a:r>
              <a:rPr lang="fr-FR" altLang="fr-FR" sz="2400"/>
              <a:t>En clou.</a:t>
            </a:r>
          </a:p>
        </p:txBody>
      </p:sp>
      <p:sp>
        <p:nvSpPr>
          <p:cNvPr id="104453" name="Rectangle 15">
            <a:extLst>
              <a:ext uri="{FF2B5EF4-FFF2-40B4-BE49-F238E27FC236}">
                <a16:creationId xmlns:a16="http://schemas.microsoft.com/office/drawing/2014/main" id="{1A0ACEDA-9ADD-3BE2-4D31-745C662F1CF1}"/>
              </a:ext>
            </a:extLst>
          </p:cNvPr>
          <p:cNvSpPr>
            <a:spLocks noChangeArrowheads="1"/>
          </p:cNvSpPr>
          <p:nvPr/>
        </p:nvSpPr>
        <p:spPr bwMode="auto">
          <a:xfrm>
            <a:off x="539750" y="765175"/>
            <a:ext cx="3606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Céphalées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a:extLst>
              <a:ext uri="{FF2B5EF4-FFF2-40B4-BE49-F238E27FC236}">
                <a16:creationId xmlns:a16="http://schemas.microsoft.com/office/drawing/2014/main" id="{F675E50C-B899-9AB4-0247-78F8DD2233F0}"/>
              </a:ext>
            </a:extLst>
          </p:cNvPr>
          <p:cNvSpPr>
            <a:spLocks noChangeArrowheads="1"/>
          </p:cNvSpPr>
          <p:nvPr/>
        </p:nvSpPr>
        <p:spPr bwMode="auto">
          <a:xfrm>
            <a:off x="433388" y="765175"/>
            <a:ext cx="72628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Gelsemium</a:t>
            </a:r>
            <a:r>
              <a:rPr lang="fr-FR" altLang="fr-FR" sz="2400"/>
              <a:t> </a:t>
            </a:r>
          </a:p>
          <a:p>
            <a:pPr eaLnBrk="1" hangingPunct="1"/>
            <a:r>
              <a:rPr lang="fr-FR" altLang="fr-FR" sz="2400"/>
              <a:t>Part de la nuque.</a:t>
            </a:r>
          </a:p>
          <a:p>
            <a:pPr eaLnBrk="1" hangingPunct="1"/>
            <a:r>
              <a:rPr lang="fr-FR" altLang="fr-FR" sz="2400"/>
              <a:t>Irradie dans toute la tête.</a:t>
            </a:r>
          </a:p>
          <a:p>
            <a:pPr eaLnBrk="1" hangingPunct="1"/>
            <a:r>
              <a:rPr lang="fr-FR" altLang="fr-FR" sz="2400"/>
              <a:t>Se fixe sur un œil. Paupières tombantes.</a:t>
            </a:r>
          </a:p>
          <a:p>
            <a:pPr eaLnBrk="1" hangingPunct="1"/>
            <a:r>
              <a:rPr lang="fr-FR" altLang="fr-FR" sz="2400"/>
              <a:t>Hébété. Visage rouge.</a:t>
            </a:r>
          </a:p>
          <a:p>
            <a:pPr eaLnBrk="1" hangingPunct="1"/>
            <a:r>
              <a:rPr lang="fr-FR" altLang="fr-FR" sz="2400"/>
              <a:t>&lt; le matin</a:t>
            </a:r>
          </a:p>
          <a:p>
            <a:pPr eaLnBrk="1" hangingPunct="1"/>
            <a:r>
              <a:rPr lang="fr-FR" altLang="fr-FR" sz="2400"/>
              <a:t>&gt; après une bonne miction</a:t>
            </a:r>
          </a:p>
        </p:txBody>
      </p:sp>
      <p:sp>
        <p:nvSpPr>
          <p:cNvPr id="106499" name="Rectangle 10">
            <a:extLst>
              <a:ext uri="{FF2B5EF4-FFF2-40B4-BE49-F238E27FC236}">
                <a16:creationId xmlns:a16="http://schemas.microsoft.com/office/drawing/2014/main" id="{724AC44B-F314-EB49-FBF1-BE9EE212CCC9}"/>
              </a:ext>
            </a:extLst>
          </p:cNvPr>
          <p:cNvSpPr>
            <a:spLocks noChangeArrowheads="1"/>
          </p:cNvSpPr>
          <p:nvPr/>
        </p:nvSpPr>
        <p:spPr bwMode="auto">
          <a:xfrm>
            <a:off x="441325" y="3860800"/>
            <a:ext cx="83788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Apis</a:t>
            </a:r>
            <a:r>
              <a:rPr lang="fr-FR" altLang="fr-FR" sz="2400"/>
              <a:t> </a:t>
            </a:r>
          </a:p>
          <a:p>
            <a:pPr eaLnBrk="1" hangingPunct="1"/>
            <a:r>
              <a:rPr lang="fr-FR" altLang="fr-FR" sz="2400"/>
              <a:t>Œdème cérébral.</a:t>
            </a:r>
          </a:p>
          <a:p>
            <a:pPr eaLnBrk="1" hangingPunct="1"/>
            <a:r>
              <a:rPr lang="fr-FR" altLang="fr-FR" sz="2400"/>
              <a:t>Contexte pré-éclampsie.</a:t>
            </a:r>
          </a:p>
          <a:p>
            <a:pPr eaLnBrk="1" hangingPunct="1"/>
            <a:r>
              <a:rPr lang="fr-FR" altLang="fr-FR" sz="2400"/>
              <a:t>Évidemment en complément de la prise en charge conventionnelle.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a:extLst>
              <a:ext uri="{FF2B5EF4-FFF2-40B4-BE49-F238E27FC236}">
                <a16:creationId xmlns:a16="http://schemas.microsoft.com/office/drawing/2014/main" id="{135241B6-52D0-BDAF-6AA6-DD2ACC946A5D}"/>
              </a:ext>
            </a:extLst>
          </p:cNvPr>
          <p:cNvSpPr>
            <a:spLocks noChangeArrowheads="1"/>
          </p:cNvSpPr>
          <p:nvPr/>
        </p:nvSpPr>
        <p:spPr bwMode="auto">
          <a:xfrm>
            <a:off x="430213" y="908050"/>
            <a:ext cx="3036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Céphalées congestives</a:t>
            </a:r>
          </a:p>
        </p:txBody>
      </p:sp>
      <p:sp>
        <p:nvSpPr>
          <p:cNvPr id="108547" name="Rectangle 5">
            <a:extLst>
              <a:ext uri="{FF2B5EF4-FFF2-40B4-BE49-F238E27FC236}">
                <a16:creationId xmlns:a16="http://schemas.microsoft.com/office/drawing/2014/main" id="{547A3BC4-9351-F15F-970D-D04D1A5268E0}"/>
              </a:ext>
            </a:extLst>
          </p:cNvPr>
          <p:cNvSpPr>
            <a:spLocks noChangeArrowheads="1"/>
          </p:cNvSpPr>
          <p:nvPr/>
        </p:nvSpPr>
        <p:spPr bwMode="auto">
          <a:xfrm>
            <a:off x="442913" y="3268663"/>
            <a:ext cx="64341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Glonoïnum</a:t>
            </a:r>
            <a:r>
              <a:rPr lang="fr-FR" altLang="fr-FR" sz="2400"/>
              <a:t> </a:t>
            </a:r>
          </a:p>
          <a:p>
            <a:pPr eaLnBrk="1" hangingPunct="1"/>
            <a:r>
              <a:rPr lang="fr-FR" altLang="fr-FR" sz="2400"/>
              <a:t>Pulsatile, &lt; à chaque battement cardiaque.</a:t>
            </a:r>
          </a:p>
          <a:p>
            <a:pPr eaLnBrk="1" hangingPunct="1"/>
            <a:r>
              <a:rPr lang="fr-FR" altLang="fr-FR" sz="2400"/>
              <a:t>Comme si la tête allait éclater.</a:t>
            </a:r>
          </a:p>
          <a:p>
            <a:pPr eaLnBrk="1" hangingPunct="1"/>
            <a:r>
              <a:rPr lang="fr-FR" altLang="fr-FR" sz="2400"/>
              <a:t>Le cerveau est trop gros pour la boite crânienne.</a:t>
            </a:r>
          </a:p>
        </p:txBody>
      </p:sp>
      <p:sp>
        <p:nvSpPr>
          <p:cNvPr id="108548" name="Rectangle 10">
            <a:extLst>
              <a:ext uri="{FF2B5EF4-FFF2-40B4-BE49-F238E27FC236}">
                <a16:creationId xmlns:a16="http://schemas.microsoft.com/office/drawing/2014/main" id="{91BE52E4-EC4E-7E85-26AF-5006A49F9702}"/>
              </a:ext>
            </a:extLst>
          </p:cNvPr>
          <p:cNvSpPr>
            <a:spLocks noChangeArrowheads="1"/>
          </p:cNvSpPr>
          <p:nvPr/>
        </p:nvSpPr>
        <p:spPr bwMode="auto">
          <a:xfrm>
            <a:off x="441325" y="1612900"/>
            <a:ext cx="6651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Belladonna</a:t>
            </a:r>
            <a:r>
              <a:rPr lang="fr-FR" altLang="fr-FR" sz="2400"/>
              <a:t> </a:t>
            </a:r>
          </a:p>
          <a:p>
            <a:pPr eaLnBrk="1" hangingPunct="1"/>
            <a:r>
              <a:rPr lang="fr-FR" altLang="fr-FR" sz="2400"/>
              <a:t>Pulsatile.</a:t>
            </a:r>
          </a:p>
          <a:p>
            <a:pPr eaLnBrk="1" hangingPunct="1"/>
            <a:r>
              <a:rPr lang="fr-FR" altLang="fr-FR" sz="2400"/>
              <a:t>Céphalée aiguë en coup de poignard.</a:t>
            </a:r>
          </a:p>
          <a:p>
            <a:pPr eaLnBrk="1" hangingPunct="1"/>
            <a:r>
              <a:rPr lang="fr-FR" altLang="fr-FR" sz="2400"/>
              <a:t>&lt;&lt; par secousses.</a:t>
            </a:r>
          </a:p>
        </p:txBody>
      </p:sp>
      <p:pic>
        <p:nvPicPr>
          <p:cNvPr id="108549" name="Picture 5" descr="flèche">
            <a:extLst>
              <a:ext uri="{FF2B5EF4-FFF2-40B4-BE49-F238E27FC236}">
                <a16:creationId xmlns:a16="http://schemas.microsoft.com/office/drawing/2014/main" id="{2F790A80-8645-2833-611D-4E338F224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048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137F4A7E-4939-DE66-E3E2-3618813DDBDB}"/>
              </a:ext>
            </a:extLst>
          </p:cNvPr>
          <p:cNvSpPr>
            <a:spLocks noChangeArrowheads="1"/>
          </p:cNvSpPr>
          <p:nvPr/>
        </p:nvSpPr>
        <p:spPr bwMode="auto">
          <a:xfrm>
            <a:off x="395288" y="955675"/>
            <a:ext cx="449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Crampes des membres inférieurs</a:t>
            </a:r>
          </a:p>
        </p:txBody>
      </p:sp>
      <p:sp>
        <p:nvSpPr>
          <p:cNvPr id="110595" name="Rectangle 3">
            <a:extLst>
              <a:ext uri="{FF2B5EF4-FFF2-40B4-BE49-F238E27FC236}">
                <a16:creationId xmlns:a16="http://schemas.microsoft.com/office/drawing/2014/main" id="{BB99BC04-A934-921D-9627-0579B8B55B0E}"/>
              </a:ext>
            </a:extLst>
          </p:cNvPr>
          <p:cNvSpPr>
            <a:spLocks noChangeArrowheads="1"/>
          </p:cNvSpPr>
          <p:nvPr/>
        </p:nvSpPr>
        <p:spPr bwMode="auto">
          <a:xfrm>
            <a:off x="323850" y="4149725"/>
            <a:ext cx="817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Zincum metallicum</a:t>
            </a:r>
          </a:p>
          <a:p>
            <a:pPr eaLnBrk="1" hangingPunct="1"/>
            <a:r>
              <a:rPr lang="fr-FR" altLang="fr-FR" sz="2400"/>
              <a:t>Agacement des jambes, qui sont donc en perpétuel mouvement.</a:t>
            </a:r>
          </a:p>
          <a:p>
            <a:pPr eaLnBrk="1" hangingPunct="1"/>
            <a:r>
              <a:rPr lang="fr-FR" altLang="fr-FR" sz="2400"/>
              <a:t>Fourmillement et agitation des pieds.</a:t>
            </a:r>
          </a:p>
        </p:txBody>
      </p:sp>
      <p:sp>
        <p:nvSpPr>
          <p:cNvPr id="110596" name="Rectangle 4">
            <a:extLst>
              <a:ext uri="{FF2B5EF4-FFF2-40B4-BE49-F238E27FC236}">
                <a16:creationId xmlns:a16="http://schemas.microsoft.com/office/drawing/2014/main" id="{D1D2F832-B6B7-6B00-A7B6-319A28BE884B}"/>
              </a:ext>
            </a:extLst>
          </p:cNvPr>
          <p:cNvSpPr>
            <a:spLocks noChangeArrowheads="1"/>
          </p:cNvSpPr>
          <p:nvPr/>
        </p:nvSpPr>
        <p:spPr bwMode="auto">
          <a:xfrm>
            <a:off x="323850" y="2781300"/>
            <a:ext cx="92170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Nux vomica</a:t>
            </a:r>
          </a:p>
          <a:p>
            <a:pPr eaLnBrk="1" hangingPunct="1"/>
            <a:r>
              <a:rPr lang="fr-FR" altLang="fr-FR" sz="2400"/>
              <a:t>Toutes extrémités. +/- Engourdissements périphériques</a:t>
            </a:r>
          </a:p>
          <a:p>
            <a:pPr eaLnBrk="1" hangingPunct="1"/>
            <a:r>
              <a:rPr lang="fr-FR" altLang="fr-FR" sz="2400"/>
              <a:t>Action spasmodique inharmonieuse. &lt; après excès de table.</a:t>
            </a:r>
          </a:p>
        </p:txBody>
      </p:sp>
      <p:sp>
        <p:nvSpPr>
          <p:cNvPr id="110597" name="Rectangle 5">
            <a:extLst>
              <a:ext uri="{FF2B5EF4-FFF2-40B4-BE49-F238E27FC236}">
                <a16:creationId xmlns:a16="http://schemas.microsoft.com/office/drawing/2014/main" id="{2254BADF-1ACB-FB3A-B8D0-53CCBDE7E6EB}"/>
              </a:ext>
            </a:extLst>
          </p:cNvPr>
          <p:cNvSpPr>
            <a:spLocks noChangeArrowheads="1"/>
          </p:cNvSpPr>
          <p:nvPr/>
        </p:nvSpPr>
        <p:spPr bwMode="auto">
          <a:xfrm>
            <a:off x="323850" y="5445125"/>
            <a:ext cx="8496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Viburnum opulus</a:t>
            </a:r>
          </a:p>
          <a:p>
            <a:pPr eaLnBrk="1" hangingPunct="1"/>
            <a:r>
              <a:rPr lang="fr-FR" altLang="fr-FR" sz="2400"/>
              <a:t>Crampes n’importe où, en particulier des jambes si mauvaise circulation périphérique. &lt; la nuit, dans pièce chaude.</a:t>
            </a:r>
          </a:p>
        </p:txBody>
      </p:sp>
      <p:pic>
        <p:nvPicPr>
          <p:cNvPr id="110598" name="Picture 6" descr="flèche">
            <a:extLst>
              <a:ext uri="{FF2B5EF4-FFF2-40B4-BE49-F238E27FC236}">
                <a16:creationId xmlns:a16="http://schemas.microsoft.com/office/drawing/2014/main" id="{78B5EBE9-1C2D-1B9F-94FC-AC26C5FAE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0175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9" name="Text Box 8">
            <a:extLst>
              <a:ext uri="{FF2B5EF4-FFF2-40B4-BE49-F238E27FC236}">
                <a16:creationId xmlns:a16="http://schemas.microsoft.com/office/drawing/2014/main" id="{6F5BDD9A-1AEA-835C-415F-97CF1D99E4FA}"/>
              </a:ext>
            </a:extLst>
          </p:cNvPr>
          <p:cNvSpPr txBox="1">
            <a:spLocks noChangeArrowheads="1"/>
          </p:cNvSpPr>
          <p:nvPr/>
        </p:nvSpPr>
        <p:spPr bwMode="auto">
          <a:xfrm>
            <a:off x="323850" y="1484313"/>
            <a:ext cx="8928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Cuprum metallicum</a:t>
            </a:r>
          </a:p>
          <a:p>
            <a:pPr eaLnBrk="1" hangingPunct="1"/>
            <a:r>
              <a:rPr lang="fr-FR" altLang="fr-FR" sz="2400"/>
              <a:t>Crampes souvent des mollets ou de la plante des pieds. Spasmes violents et subits. Apparaissent et disparaissent rapidement. &lt; la nuit.</a:t>
            </a:r>
          </a:p>
        </p:txBody>
      </p:sp>
      <p:sp>
        <p:nvSpPr>
          <p:cNvPr id="110600" name="Rectangle 2">
            <a:extLst>
              <a:ext uri="{FF2B5EF4-FFF2-40B4-BE49-F238E27FC236}">
                <a16:creationId xmlns:a16="http://schemas.microsoft.com/office/drawing/2014/main" id="{41D677FF-0A84-FF3E-43C4-5387BCDA5B64}"/>
              </a:ext>
            </a:extLst>
          </p:cNvPr>
          <p:cNvSpPr>
            <a:spLocks noChangeArrowheads="1"/>
          </p:cNvSpPr>
          <p:nvPr/>
        </p:nvSpPr>
        <p:spPr bwMode="auto">
          <a:xfrm>
            <a:off x="395288" y="304800"/>
            <a:ext cx="3606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FFFFFF"/>
                </a:solidFill>
              </a:rPr>
              <a:t>Crampes</a:t>
            </a:r>
            <a:endParaRPr lang="fr-FR" altLang="fr-F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DDA3C6A-7DCA-D8DC-F477-73D6ADE93AA5}"/>
              </a:ext>
            </a:extLst>
          </p:cNvPr>
          <p:cNvSpPr>
            <a:spLocks noChangeArrowheads="1"/>
          </p:cNvSpPr>
          <p:nvPr/>
        </p:nvSpPr>
        <p:spPr bwMode="auto">
          <a:xfrm>
            <a:off x="485775" y="304800"/>
            <a:ext cx="4110038"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Syndrome du canal carpien</a:t>
            </a:r>
          </a:p>
        </p:txBody>
      </p:sp>
      <p:sp>
        <p:nvSpPr>
          <p:cNvPr id="112643" name="Rectangle 3">
            <a:extLst>
              <a:ext uri="{FF2B5EF4-FFF2-40B4-BE49-F238E27FC236}">
                <a16:creationId xmlns:a16="http://schemas.microsoft.com/office/drawing/2014/main" id="{C12400EB-1D76-B5F6-0BD0-B40627214BC9}"/>
              </a:ext>
            </a:extLst>
          </p:cNvPr>
          <p:cNvSpPr>
            <a:spLocks noChangeArrowheads="1"/>
          </p:cNvSpPr>
          <p:nvPr/>
        </p:nvSpPr>
        <p:spPr bwMode="auto">
          <a:xfrm>
            <a:off x="395288" y="914400"/>
            <a:ext cx="274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Les ultra-classiques</a:t>
            </a:r>
          </a:p>
        </p:txBody>
      </p:sp>
      <p:sp>
        <p:nvSpPr>
          <p:cNvPr id="112644" name="Rectangle 4">
            <a:extLst>
              <a:ext uri="{FF2B5EF4-FFF2-40B4-BE49-F238E27FC236}">
                <a16:creationId xmlns:a16="http://schemas.microsoft.com/office/drawing/2014/main" id="{B9813C81-DB1D-72EB-D3F6-A4C75626A484}"/>
              </a:ext>
            </a:extLst>
          </p:cNvPr>
          <p:cNvSpPr>
            <a:spLocks noChangeArrowheads="1"/>
          </p:cNvSpPr>
          <p:nvPr/>
        </p:nvSpPr>
        <p:spPr bwMode="auto">
          <a:xfrm>
            <a:off x="395288" y="1447800"/>
            <a:ext cx="8701087"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Rhus toxicodendron </a:t>
            </a:r>
            <a:r>
              <a:rPr lang="fr-FR" altLang="fr-FR" sz="2400"/>
              <a:t>: raideur articulaire. Douleurs de dérouillage. Parésies et paresthésies des parties du corps sur lesquelles on est couché.</a:t>
            </a:r>
          </a:p>
          <a:p>
            <a:pPr eaLnBrk="1" hangingPunct="1"/>
            <a:endParaRPr lang="fr-FR" altLang="fr-FR"/>
          </a:p>
          <a:p>
            <a:pPr eaLnBrk="1" hangingPunct="1"/>
            <a:r>
              <a:rPr lang="fr-FR" altLang="fr-FR" sz="2400" b="1"/>
              <a:t>Bryonia </a:t>
            </a:r>
            <a:r>
              <a:rPr lang="fr-FR" altLang="fr-FR" sz="2400"/>
              <a:t>: douleur au moindre mouvement. Instauration progressive, évolution continue. Désire le calme, l’isolement ; irritabilité.</a:t>
            </a:r>
          </a:p>
          <a:p>
            <a:pPr eaLnBrk="1" hangingPunct="1"/>
            <a:endParaRPr lang="fr-FR" altLang="fr-FR"/>
          </a:p>
          <a:p>
            <a:pPr eaLnBrk="1" hangingPunct="1"/>
            <a:r>
              <a:rPr lang="fr-FR" altLang="fr-FR" sz="2400" b="1"/>
              <a:t>Viola odorata </a:t>
            </a:r>
            <a:r>
              <a:rPr lang="fr-FR" altLang="fr-FR" sz="2400"/>
              <a:t>: douleurs du poignet et des métacarpiens qui irradient vers le bras. Aggravée ou aggravation  le matin avant le lever. Améliorée ou amélioration après le lever.</a:t>
            </a:r>
          </a:p>
          <a:p>
            <a:pPr eaLnBrk="1" hangingPunct="1"/>
            <a:endParaRPr lang="fr-FR" altLang="fr-FR"/>
          </a:p>
          <a:p>
            <a:pPr eaLnBrk="1" hangingPunct="1"/>
            <a:r>
              <a:rPr lang="fr-FR" altLang="fr-FR" sz="2400" b="1"/>
              <a:t>Aranea diadema </a:t>
            </a:r>
            <a:r>
              <a:rPr lang="fr-FR" altLang="fr-FR" sz="2400"/>
              <a:t>: névralgie survenue après une exposition au froid humide. Aggravée la nuit. Sensation d’engourdissement et d’augmentation de volume du membre supérieur. Prescription au coucher.</a:t>
            </a:r>
          </a:p>
        </p:txBody>
      </p:sp>
      <p:pic>
        <p:nvPicPr>
          <p:cNvPr id="112645" name="Picture 6" descr="flèche">
            <a:extLst>
              <a:ext uri="{FF2B5EF4-FFF2-40B4-BE49-F238E27FC236}">
                <a16:creationId xmlns:a16="http://schemas.microsoft.com/office/drawing/2014/main" id="{E54F8EB8-1DCB-0FE7-A87F-8A4A835C8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175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a:extLst>
              <a:ext uri="{FF2B5EF4-FFF2-40B4-BE49-F238E27FC236}">
                <a16:creationId xmlns:a16="http://schemas.microsoft.com/office/drawing/2014/main" id="{422585A5-4688-5E20-E96B-C95775127D4F}"/>
              </a:ext>
            </a:extLst>
          </p:cNvPr>
          <p:cNvSpPr>
            <a:spLocks noChangeArrowheads="1"/>
          </p:cNvSpPr>
          <p:nvPr/>
        </p:nvSpPr>
        <p:spPr bwMode="auto">
          <a:xfrm>
            <a:off x="533400" y="1243013"/>
            <a:ext cx="2743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Insomnie</a:t>
            </a:r>
          </a:p>
        </p:txBody>
      </p:sp>
      <p:sp>
        <p:nvSpPr>
          <p:cNvPr id="114691" name="Rectangle 6">
            <a:extLst>
              <a:ext uri="{FF2B5EF4-FFF2-40B4-BE49-F238E27FC236}">
                <a16:creationId xmlns:a16="http://schemas.microsoft.com/office/drawing/2014/main" id="{6D282544-F4CF-F7A5-8565-3C0B2E434EB6}"/>
              </a:ext>
            </a:extLst>
          </p:cNvPr>
          <p:cNvSpPr>
            <a:spLocks noChangeArrowheads="1"/>
          </p:cNvSpPr>
          <p:nvPr/>
        </p:nvSpPr>
        <p:spPr bwMode="auto">
          <a:xfrm>
            <a:off x="455613" y="1855788"/>
            <a:ext cx="293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Les bonnes questions</a:t>
            </a:r>
          </a:p>
        </p:txBody>
      </p:sp>
      <p:sp>
        <p:nvSpPr>
          <p:cNvPr id="114692" name="Rectangle 7">
            <a:extLst>
              <a:ext uri="{FF2B5EF4-FFF2-40B4-BE49-F238E27FC236}">
                <a16:creationId xmlns:a16="http://schemas.microsoft.com/office/drawing/2014/main" id="{E51B0FBD-55FF-6320-6263-4F912659F853}"/>
              </a:ext>
            </a:extLst>
          </p:cNvPr>
          <p:cNvSpPr>
            <a:spLocks noChangeArrowheads="1"/>
          </p:cNvSpPr>
          <p:nvPr/>
        </p:nvSpPr>
        <p:spPr bwMode="auto">
          <a:xfrm>
            <a:off x="431800" y="2413000"/>
            <a:ext cx="8407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buClr>
                <a:srgbClr val="FF6600"/>
              </a:buClr>
              <a:buSzPct val="75000"/>
              <a:buFont typeface="ZapfDingbats" charset="2"/>
              <a:buNone/>
            </a:pPr>
            <a:r>
              <a:rPr lang="fr-FR" altLang="fr-FR" sz="2400">
                <a:solidFill>
                  <a:srgbClr val="000000"/>
                </a:solidFill>
              </a:rPr>
              <a:t>Troubles de l’endormissement?</a:t>
            </a:r>
          </a:p>
          <a:p>
            <a:pPr eaLnBrk="1" hangingPunct="1">
              <a:buClr>
                <a:srgbClr val="FF6600"/>
              </a:buClr>
              <a:buSzPct val="75000"/>
              <a:buFont typeface="ZapfDingbats" charset="2"/>
              <a:buNone/>
            </a:pPr>
            <a:r>
              <a:rPr lang="fr-FR" altLang="fr-FR" sz="2400">
                <a:solidFill>
                  <a:srgbClr val="000000"/>
                </a:solidFill>
              </a:rPr>
              <a:t>Réveils indésirables ? Rendormissement ? Selon quel horaire ?</a:t>
            </a:r>
          </a:p>
          <a:p>
            <a:pPr eaLnBrk="1" hangingPunct="1">
              <a:buClr>
                <a:srgbClr val="FF6600"/>
              </a:buClr>
              <a:buSzPct val="75000"/>
              <a:buFont typeface="ZapfDingbats" charset="2"/>
              <a:buNone/>
            </a:pPr>
            <a:r>
              <a:rPr lang="fr-FR" altLang="fr-FR" sz="2400">
                <a:solidFill>
                  <a:srgbClr val="000000"/>
                </a:solidFill>
              </a:rPr>
              <a:t>Qualité du sommeil ? Agitation ? Cris ? Rêves, cauchemars ? Somnambulisme ?</a:t>
            </a:r>
          </a:p>
          <a:p>
            <a:pPr eaLnBrk="1" hangingPunct="1">
              <a:buClr>
                <a:srgbClr val="FF6600"/>
              </a:buClr>
              <a:buSzPct val="75000"/>
              <a:buFont typeface="ZapfDingbats" charset="2"/>
              <a:buNone/>
            </a:pPr>
            <a:r>
              <a:rPr lang="fr-FR" altLang="fr-FR" sz="2400">
                <a:solidFill>
                  <a:srgbClr val="000000"/>
                </a:solidFill>
              </a:rPr>
              <a:t>Causes organiques ou extérieures déjà identifiées ?</a:t>
            </a:r>
          </a:p>
          <a:p>
            <a:pPr eaLnBrk="1" hangingPunct="1">
              <a:buClr>
                <a:srgbClr val="FF6600"/>
              </a:buClr>
              <a:buSzPct val="75000"/>
              <a:buFont typeface="ZapfDingbats" charset="2"/>
              <a:buNone/>
            </a:pPr>
            <a:r>
              <a:rPr lang="fr-FR" altLang="fr-FR" sz="2400">
                <a:solidFill>
                  <a:srgbClr val="000000"/>
                </a:solidFill>
              </a:rPr>
              <a:t>Comment est le réveil ?</a:t>
            </a:r>
          </a:p>
          <a:p>
            <a:pPr eaLnBrk="1" hangingPunct="1">
              <a:buClr>
                <a:srgbClr val="FF6600"/>
              </a:buClr>
              <a:buSzPct val="75000"/>
              <a:buFont typeface="ZapfDingbats" charset="2"/>
              <a:buNone/>
            </a:pPr>
            <a:r>
              <a:rPr lang="fr-FR" altLang="fr-FR" sz="2400">
                <a:solidFill>
                  <a:srgbClr val="000000"/>
                </a:solidFill>
              </a:rPr>
              <a:t>Comment est la journée ? Fatigue ? Sieste ? Bâillements ?</a:t>
            </a:r>
          </a:p>
          <a:p>
            <a:pPr eaLnBrk="1" hangingPunct="1">
              <a:buClr>
                <a:srgbClr val="FF6600"/>
              </a:buClr>
              <a:buSzPct val="75000"/>
              <a:buFont typeface="ZapfDingbats" charset="2"/>
              <a:buNone/>
            </a:pPr>
            <a:r>
              <a:rPr lang="fr-FR" altLang="fr-FR" sz="2400">
                <a:solidFill>
                  <a:srgbClr val="000000"/>
                </a:solidFill>
              </a:rPr>
              <a:t>Contexte anxieux et/ou émotif ? Suite de…</a:t>
            </a:r>
          </a:p>
          <a:p>
            <a:pPr eaLnBrk="1" hangingPunct="1">
              <a:buClr>
                <a:srgbClr val="FF6600"/>
              </a:buClr>
              <a:buSzPct val="75000"/>
              <a:buFont typeface="ZapfDingbats" charset="2"/>
              <a:buNone/>
            </a:pPr>
            <a:r>
              <a:rPr lang="fr-FR" altLang="fr-FR" sz="2400">
                <a:solidFill>
                  <a:srgbClr val="000000"/>
                </a:solidFill>
              </a:rPr>
              <a:t>Key-note, contexte général…</a:t>
            </a:r>
          </a:p>
        </p:txBody>
      </p:sp>
      <p:pic>
        <p:nvPicPr>
          <p:cNvPr id="114693" name="Picture 6" descr="sous-titre">
            <a:extLst>
              <a:ext uri="{FF2B5EF4-FFF2-40B4-BE49-F238E27FC236}">
                <a16:creationId xmlns:a16="http://schemas.microsoft.com/office/drawing/2014/main" id="{48D1E926-106D-0CC6-8F45-E33B884BC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44450"/>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Text Box 3">
            <a:extLst>
              <a:ext uri="{FF2B5EF4-FFF2-40B4-BE49-F238E27FC236}">
                <a16:creationId xmlns:a16="http://schemas.microsoft.com/office/drawing/2014/main" id="{441501F8-E1DE-BF9A-1DEB-DBDF5F7A354E}"/>
              </a:ext>
            </a:extLst>
          </p:cNvPr>
          <p:cNvSpPr txBox="1">
            <a:spLocks noChangeArrowheads="1"/>
          </p:cNvSpPr>
          <p:nvPr/>
        </p:nvSpPr>
        <p:spPr bwMode="auto">
          <a:xfrm>
            <a:off x="3708400" y="150813"/>
            <a:ext cx="5146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3200" b="1">
                <a:solidFill>
                  <a:srgbClr val="FFFFFF"/>
                </a:solidFill>
                <a:ea typeface="MS PGothic" panose="020B0600070205080204" pitchFamily="34" charset="-128"/>
              </a:rPr>
              <a:t>LE PSYCHOLOGIQUE</a:t>
            </a:r>
          </a:p>
        </p:txBody>
      </p:sp>
      <p:pic>
        <p:nvPicPr>
          <p:cNvPr id="114695" name="Picture 10" descr="flèche">
            <a:extLst>
              <a:ext uri="{FF2B5EF4-FFF2-40B4-BE49-F238E27FC236}">
                <a16:creationId xmlns:a16="http://schemas.microsoft.com/office/drawing/2014/main" id="{C126A9E5-D3D3-A4CB-9553-B414AC471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95262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a:extLst>
              <a:ext uri="{FF2B5EF4-FFF2-40B4-BE49-F238E27FC236}">
                <a16:creationId xmlns:a16="http://schemas.microsoft.com/office/drawing/2014/main" id="{165262D1-BD8D-B2A4-9386-0B6884460D98}"/>
              </a:ext>
            </a:extLst>
          </p:cNvPr>
          <p:cNvSpPr>
            <a:spLocks noChangeArrowheads="1"/>
          </p:cNvSpPr>
          <p:nvPr/>
        </p:nvSpPr>
        <p:spPr bwMode="auto">
          <a:xfrm>
            <a:off x="444500" y="1484313"/>
            <a:ext cx="786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530600" algn="l"/>
                <a:tab pos="6477000" algn="l"/>
              </a:tabLst>
              <a:defRPr>
                <a:solidFill>
                  <a:schemeClr val="tx1"/>
                </a:solidFill>
                <a:latin typeface="Times New Roman" panose="02020603050405020304" pitchFamily="18" charset="0"/>
                <a:cs typeface="Arial" panose="020B0604020202020204" pitchFamily="34" charset="0"/>
              </a:defRPr>
            </a:lvl1pPr>
            <a:lvl2pPr marL="742950" indent="-285750">
              <a:tabLst>
                <a:tab pos="3530600" algn="l"/>
                <a:tab pos="64770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3530600" algn="l"/>
                <a:tab pos="64770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3530600" algn="l"/>
                <a:tab pos="64770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3530600" algn="l"/>
                <a:tab pos="64770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3530600" algn="l"/>
                <a:tab pos="64770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3530600" algn="l"/>
                <a:tab pos="64770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3530600" algn="l"/>
                <a:tab pos="64770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3530600" algn="l"/>
                <a:tab pos="6477000" algn="l"/>
              </a:tabLst>
              <a:defRPr>
                <a:solidFill>
                  <a:schemeClr val="tx1"/>
                </a:solidFill>
                <a:latin typeface="Times New Roman" panose="02020603050405020304" pitchFamily="18" charset="0"/>
                <a:cs typeface="Arial" panose="020B0604020202020204" pitchFamily="34" charset="0"/>
              </a:defRPr>
            </a:lvl9pPr>
          </a:lstStyle>
          <a:p>
            <a:pPr eaLnBrk="1" hangingPunct="1">
              <a:buClr>
                <a:srgbClr val="FF6600"/>
              </a:buClr>
              <a:buSzPct val="75000"/>
              <a:buFont typeface="ZapfDingbats" charset="2"/>
              <a:buNone/>
            </a:pPr>
            <a:r>
              <a:rPr lang="fr-FR" altLang="fr-FR" sz="2400" i="1"/>
              <a:t>Le sommeil disparaît en se couchant</a:t>
            </a:r>
          </a:p>
          <a:p>
            <a:pPr eaLnBrk="1" hangingPunct="1">
              <a:buClr>
                <a:srgbClr val="FF6600"/>
              </a:buClr>
              <a:buSzPct val="75000"/>
              <a:buFont typeface="ZapfDingbats" charset="2"/>
              <a:buNone/>
            </a:pPr>
            <a:endParaRPr lang="fr-FR" altLang="fr-FR" sz="2400" i="1"/>
          </a:p>
          <a:p>
            <a:pPr eaLnBrk="1" hangingPunct="1">
              <a:buClr>
                <a:srgbClr val="FF6600"/>
              </a:buClr>
              <a:buSzPct val="75000"/>
              <a:buFont typeface="ZapfDingbats" charset="2"/>
              <a:buNone/>
            </a:pPr>
            <a:r>
              <a:rPr lang="fr-FR" altLang="fr-FR" sz="2400" b="1">
                <a:solidFill>
                  <a:srgbClr val="000000"/>
                </a:solidFill>
              </a:rPr>
              <a:t>Ambra grisea 	</a:t>
            </a:r>
            <a:r>
              <a:rPr lang="fr-FR" altLang="fr-FR" sz="2400">
                <a:solidFill>
                  <a:srgbClr val="000000"/>
                </a:solidFill>
              </a:rPr>
              <a:t>hyperémotivité</a:t>
            </a:r>
          </a:p>
          <a:p>
            <a:pPr eaLnBrk="1" hangingPunct="1">
              <a:buClr>
                <a:srgbClr val="FF6600"/>
              </a:buClr>
              <a:buSzPct val="75000"/>
              <a:buFont typeface="ZapfDingbats" charset="2"/>
              <a:buNone/>
            </a:pPr>
            <a:r>
              <a:rPr lang="fr-FR" altLang="fr-FR" sz="2400" b="1">
                <a:solidFill>
                  <a:srgbClr val="000000"/>
                </a:solidFill>
              </a:rPr>
              <a:t>Argentum nitricum 	</a:t>
            </a:r>
            <a:r>
              <a:rPr lang="fr-FR" altLang="fr-FR" sz="2400">
                <a:solidFill>
                  <a:srgbClr val="000000"/>
                </a:solidFill>
              </a:rPr>
              <a:t>agitation</a:t>
            </a:r>
          </a:p>
          <a:p>
            <a:pPr eaLnBrk="1" hangingPunct="1">
              <a:buClr>
                <a:srgbClr val="FF6600"/>
              </a:buClr>
              <a:buSzPct val="75000"/>
              <a:buFont typeface="ZapfDingbats" charset="2"/>
              <a:buNone/>
            </a:pPr>
            <a:r>
              <a:rPr lang="fr-FR" altLang="fr-FR" sz="2400" b="1">
                <a:solidFill>
                  <a:srgbClr val="000000"/>
                </a:solidFill>
              </a:rPr>
              <a:t>Gelsemium</a:t>
            </a:r>
            <a:r>
              <a:rPr lang="fr-FR" altLang="fr-FR" sz="2400">
                <a:solidFill>
                  <a:srgbClr val="000000"/>
                </a:solidFill>
              </a:rPr>
              <a:t> 	somnolence qui gêne</a:t>
            </a:r>
          </a:p>
          <a:p>
            <a:pPr eaLnBrk="1" hangingPunct="1">
              <a:buClr>
                <a:srgbClr val="FF6600"/>
              </a:buClr>
              <a:buSzPct val="75000"/>
              <a:buFont typeface="ZapfDingbats" charset="2"/>
              <a:buNone/>
            </a:pPr>
            <a:r>
              <a:rPr lang="fr-FR" altLang="fr-FR" sz="2400" b="1">
                <a:solidFill>
                  <a:srgbClr val="000000"/>
                </a:solidFill>
              </a:rPr>
              <a:t>Ignatia</a:t>
            </a:r>
            <a:r>
              <a:rPr lang="fr-FR" altLang="fr-FR" sz="2400">
                <a:solidFill>
                  <a:srgbClr val="000000"/>
                </a:solidFill>
              </a:rPr>
              <a:t> 	peur de ne plus jamais dormir</a:t>
            </a:r>
          </a:p>
          <a:p>
            <a:pPr eaLnBrk="1" hangingPunct="1">
              <a:buClr>
                <a:srgbClr val="FF6600"/>
              </a:buClr>
              <a:buSzPct val="75000"/>
              <a:buFont typeface="ZapfDingbats" charset="2"/>
              <a:buNone/>
            </a:pPr>
            <a:r>
              <a:rPr lang="fr-FR" altLang="fr-FR" sz="2400" b="1">
                <a:solidFill>
                  <a:srgbClr val="000000"/>
                </a:solidFill>
              </a:rPr>
              <a:t>Nux vomica 	</a:t>
            </a:r>
            <a:r>
              <a:rPr lang="fr-FR" altLang="fr-FR" sz="2400">
                <a:solidFill>
                  <a:srgbClr val="000000"/>
                </a:solidFill>
              </a:rPr>
              <a:t>trop de responsabilités</a:t>
            </a:r>
          </a:p>
          <a:p>
            <a:pPr eaLnBrk="1" hangingPunct="1">
              <a:buClr>
                <a:srgbClr val="FF6600"/>
              </a:buClr>
              <a:buSzPct val="75000"/>
              <a:buFont typeface="ZapfDingbats" charset="2"/>
              <a:buNone/>
            </a:pPr>
            <a:r>
              <a:rPr lang="fr-FR" altLang="fr-FR" sz="2400" b="1">
                <a:solidFill>
                  <a:srgbClr val="000000"/>
                </a:solidFill>
              </a:rPr>
              <a:t>Natrum muriaticum, 	</a:t>
            </a:r>
            <a:endParaRPr lang="fr-FR" altLang="fr-FR" sz="2400">
              <a:solidFill>
                <a:srgbClr val="000000"/>
              </a:solidFill>
            </a:endParaRPr>
          </a:p>
          <a:p>
            <a:pPr eaLnBrk="1" hangingPunct="1">
              <a:buClr>
                <a:srgbClr val="FF6600"/>
              </a:buClr>
              <a:buSzPct val="75000"/>
              <a:buFont typeface="ZapfDingbats" charset="2"/>
              <a:buNone/>
            </a:pPr>
            <a:r>
              <a:rPr lang="fr-FR" altLang="fr-FR" sz="2400" b="1">
                <a:solidFill>
                  <a:srgbClr val="000000"/>
                </a:solidFill>
              </a:rPr>
              <a:t>Pulsatilla </a:t>
            </a:r>
            <a:r>
              <a:rPr lang="fr-FR" altLang="fr-FR" sz="2400">
                <a:solidFill>
                  <a:srgbClr val="000000"/>
                </a:solidFill>
              </a:rPr>
              <a:t>et</a:t>
            </a:r>
            <a:r>
              <a:rPr lang="fr-FR" altLang="fr-FR" sz="2400" b="1">
                <a:solidFill>
                  <a:srgbClr val="000000"/>
                </a:solidFill>
              </a:rPr>
              <a:t> Staphysagria</a:t>
            </a:r>
          </a:p>
        </p:txBody>
      </p:sp>
      <p:sp>
        <p:nvSpPr>
          <p:cNvPr id="116739" name="Rectangle 5">
            <a:extLst>
              <a:ext uri="{FF2B5EF4-FFF2-40B4-BE49-F238E27FC236}">
                <a16:creationId xmlns:a16="http://schemas.microsoft.com/office/drawing/2014/main" id="{85EF4B55-55A4-17EE-0055-38A5601373B4}"/>
              </a:ext>
            </a:extLst>
          </p:cNvPr>
          <p:cNvSpPr>
            <a:spLocks noChangeArrowheads="1"/>
          </p:cNvSpPr>
          <p:nvPr/>
        </p:nvSpPr>
        <p:spPr bwMode="auto">
          <a:xfrm>
            <a:off x="454025" y="908050"/>
            <a:ext cx="412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Troubles de l’endormissement</a:t>
            </a:r>
          </a:p>
        </p:txBody>
      </p:sp>
      <p:sp>
        <p:nvSpPr>
          <p:cNvPr id="116740" name="Rectangle 8">
            <a:extLst>
              <a:ext uri="{FF2B5EF4-FFF2-40B4-BE49-F238E27FC236}">
                <a16:creationId xmlns:a16="http://schemas.microsoft.com/office/drawing/2014/main" id="{D56C80FF-F09F-1BE5-8F5E-AAF31388F7E0}"/>
              </a:ext>
            </a:extLst>
          </p:cNvPr>
          <p:cNvSpPr>
            <a:spLocks noChangeArrowheads="1"/>
          </p:cNvSpPr>
          <p:nvPr/>
        </p:nvSpPr>
        <p:spPr bwMode="auto">
          <a:xfrm>
            <a:off x="3995738" y="4405313"/>
            <a:ext cx="297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solidFill>
                  <a:srgbClr val="000000"/>
                </a:solidFill>
              </a:rPr>
              <a:t>ruminent la même idée</a:t>
            </a:r>
          </a:p>
        </p:txBody>
      </p:sp>
      <p:pic>
        <p:nvPicPr>
          <p:cNvPr id="116741" name="Picture 7" descr="flèche">
            <a:extLst>
              <a:ext uri="{FF2B5EF4-FFF2-40B4-BE49-F238E27FC236}">
                <a16:creationId xmlns:a16="http://schemas.microsoft.com/office/drawing/2014/main" id="{501E4D5B-1BD8-A702-656F-2CC52859D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731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a:extLst>
              <a:ext uri="{FF2B5EF4-FFF2-40B4-BE49-F238E27FC236}">
                <a16:creationId xmlns:a16="http://schemas.microsoft.com/office/drawing/2014/main" id="{A2C79DB1-0130-4660-78FB-C2BAFCA48899}"/>
              </a:ext>
            </a:extLst>
          </p:cNvPr>
          <p:cNvSpPr>
            <a:spLocks noChangeArrowheads="1"/>
          </p:cNvSpPr>
          <p:nvPr/>
        </p:nvSpPr>
        <p:spPr bwMode="auto">
          <a:xfrm>
            <a:off x="3563938" y="188913"/>
            <a:ext cx="224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Suite d’émotion</a:t>
            </a:r>
          </a:p>
        </p:txBody>
      </p:sp>
      <p:sp>
        <p:nvSpPr>
          <p:cNvPr id="118787" name="Rectangle 6">
            <a:extLst>
              <a:ext uri="{FF2B5EF4-FFF2-40B4-BE49-F238E27FC236}">
                <a16:creationId xmlns:a16="http://schemas.microsoft.com/office/drawing/2014/main" id="{49E5B2B9-BFC1-8830-53FE-436A443135D9}"/>
              </a:ext>
            </a:extLst>
          </p:cNvPr>
          <p:cNvSpPr>
            <a:spLocks noChangeArrowheads="1"/>
          </p:cNvSpPr>
          <p:nvPr/>
        </p:nvSpPr>
        <p:spPr bwMode="auto">
          <a:xfrm>
            <a:off x="430213" y="2997200"/>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000000"/>
                </a:solidFill>
              </a:rPr>
              <a:t>Chamomilla</a:t>
            </a:r>
          </a:p>
          <a:p>
            <a:pPr eaLnBrk="1" hangingPunct="1"/>
            <a:r>
              <a:rPr lang="fr-FR" altLang="fr-FR" sz="2400" b="1">
                <a:solidFill>
                  <a:srgbClr val="000000"/>
                </a:solidFill>
              </a:rPr>
              <a:t>Nux vomica</a:t>
            </a:r>
          </a:p>
          <a:p>
            <a:pPr eaLnBrk="1" hangingPunct="1"/>
            <a:r>
              <a:rPr lang="fr-FR" altLang="fr-FR" sz="2400" b="1">
                <a:solidFill>
                  <a:srgbClr val="000000"/>
                </a:solidFill>
              </a:rPr>
              <a:t>Staphysagria</a:t>
            </a:r>
          </a:p>
        </p:txBody>
      </p:sp>
      <p:sp>
        <p:nvSpPr>
          <p:cNvPr id="118788" name="Rectangle 7">
            <a:extLst>
              <a:ext uri="{FF2B5EF4-FFF2-40B4-BE49-F238E27FC236}">
                <a16:creationId xmlns:a16="http://schemas.microsoft.com/office/drawing/2014/main" id="{F7A69BD4-C0BA-763A-7554-FA42B7E4DC11}"/>
              </a:ext>
            </a:extLst>
          </p:cNvPr>
          <p:cNvSpPr>
            <a:spLocks noChangeArrowheads="1"/>
          </p:cNvSpPr>
          <p:nvPr/>
        </p:nvSpPr>
        <p:spPr bwMode="auto">
          <a:xfrm>
            <a:off x="403225" y="1158875"/>
            <a:ext cx="242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solidFill>
                  <a:schemeClr val="bg2"/>
                </a:solidFill>
              </a:rPr>
              <a:t>Excitation joyeuse</a:t>
            </a:r>
          </a:p>
        </p:txBody>
      </p:sp>
      <p:sp>
        <p:nvSpPr>
          <p:cNvPr id="118789" name="Rectangle 8">
            <a:extLst>
              <a:ext uri="{FF2B5EF4-FFF2-40B4-BE49-F238E27FC236}">
                <a16:creationId xmlns:a16="http://schemas.microsoft.com/office/drawing/2014/main" id="{AA07A9C9-F887-8B55-509C-10110D9AEB23}"/>
              </a:ext>
            </a:extLst>
          </p:cNvPr>
          <p:cNvSpPr>
            <a:spLocks noChangeArrowheads="1"/>
          </p:cNvSpPr>
          <p:nvPr/>
        </p:nvSpPr>
        <p:spPr bwMode="auto">
          <a:xfrm>
            <a:off x="441325" y="1527175"/>
            <a:ext cx="4562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000000"/>
                </a:solidFill>
              </a:rPr>
              <a:t>Ambra grisea</a:t>
            </a:r>
          </a:p>
          <a:p>
            <a:pPr eaLnBrk="1" hangingPunct="1"/>
            <a:r>
              <a:rPr lang="fr-FR" altLang="fr-FR" sz="2400" b="1">
                <a:solidFill>
                  <a:srgbClr val="000000"/>
                </a:solidFill>
              </a:rPr>
              <a:t>Coffea</a:t>
            </a:r>
          </a:p>
        </p:txBody>
      </p:sp>
      <p:sp>
        <p:nvSpPr>
          <p:cNvPr id="118790" name="Rectangle 11">
            <a:extLst>
              <a:ext uri="{FF2B5EF4-FFF2-40B4-BE49-F238E27FC236}">
                <a16:creationId xmlns:a16="http://schemas.microsoft.com/office/drawing/2014/main" id="{5D51C6F9-9147-2962-ACC7-C2B26752E4B5}"/>
              </a:ext>
            </a:extLst>
          </p:cNvPr>
          <p:cNvSpPr>
            <a:spLocks noChangeArrowheads="1"/>
          </p:cNvSpPr>
          <p:nvPr/>
        </p:nvSpPr>
        <p:spPr bwMode="auto">
          <a:xfrm>
            <a:off x="431800" y="2627313"/>
            <a:ext cx="337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solidFill>
                  <a:schemeClr val="bg2"/>
                </a:solidFill>
              </a:rPr>
              <a:t>Colère, vexation, injustice</a:t>
            </a:r>
          </a:p>
        </p:txBody>
      </p:sp>
      <p:sp>
        <p:nvSpPr>
          <p:cNvPr id="118791" name="Rectangle 17">
            <a:extLst>
              <a:ext uri="{FF2B5EF4-FFF2-40B4-BE49-F238E27FC236}">
                <a16:creationId xmlns:a16="http://schemas.microsoft.com/office/drawing/2014/main" id="{EE966AF3-8299-17C8-6384-C0D2440DD472}"/>
              </a:ext>
            </a:extLst>
          </p:cNvPr>
          <p:cNvSpPr>
            <a:spLocks noChangeArrowheads="1"/>
          </p:cNvSpPr>
          <p:nvPr/>
        </p:nvSpPr>
        <p:spPr bwMode="auto">
          <a:xfrm>
            <a:off x="5976938" y="1593850"/>
            <a:ext cx="1979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000000"/>
                </a:solidFill>
              </a:rPr>
              <a:t>Opium</a:t>
            </a:r>
          </a:p>
          <a:p>
            <a:pPr eaLnBrk="1" hangingPunct="1"/>
            <a:r>
              <a:rPr lang="fr-FR" altLang="fr-FR" sz="2400" b="1">
                <a:solidFill>
                  <a:srgbClr val="000000"/>
                </a:solidFill>
              </a:rPr>
              <a:t>Arnica</a:t>
            </a:r>
          </a:p>
          <a:p>
            <a:pPr eaLnBrk="1" hangingPunct="1"/>
            <a:r>
              <a:rPr lang="fr-FR" altLang="fr-FR" sz="2400" b="1">
                <a:solidFill>
                  <a:srgbClr val="000000"/>
                </a:solidFill>
              </a:rPr>
              <a:t>Aconit</a:t>
            </a:r>
          </a:p>
        </p:txBody>
      </p:sp>
      <p:sp>
        <p:nvSpPr>
          <p:cNvPr id="118792" name="Rectangle 18">
            <a:extLst>
              <a:ext uri="{FF2B5EF4-FFF2-40B4-BE49-F238E27FC236}">
                <a16:creationId xmlns:a16="http://schemas.microsoft.com/office/drawing/2014/main" id="{3F8428A3-720E-733F-AE4B-C39413E27A6F}"/>
              </a:ext>
            </a:extLst>
          </p:cNvPr>
          <p:cNvSpPr>
            <a:spLocks noChangeArrowheads="1"/>
          </p:cNvSpPr>
          <p:nvPr/>
        </p:nvSpPr>
        <p:spPr bwMode="auto">
          <a:xfrm>
            <a:off x="430213" y="4868863"/>
            <a:ext cx="82438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048000" algn="l"/>
              </a:tabLst>
              <a:defRPr>
                <a:solidFill>
                  <a:schemeClr val="tx1"/>
                </a:solidFill>
                <a:latin typeface="Times New Roman" panose="02020603050405020304" pitchFamily="18" charset="0"/>
                <a:cs typeface="Arial" panose="020B0604020202020204" pitchFamily="34" charset="0"/>
              </a:defRPr>
            </a:lvl1pPr>
            <a:lvl2pPr marL="742950" indent="-285750">
              <a:tabLst>
                <a:tab pos="30480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30480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30480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30480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30480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30480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30480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3048000" algn="l"/>
              </a:tabLs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000000"/>
                </a:solidFill>
              </a:rPr>
              <a:t>Aurum 	</a:t>
            </a:r>
            <a:r>
              <a:rPr lang="fr-FR" altLang="fr-FR" sz="2400">
                <a:solidFill>
                  <a:srgbClr val="000000"/>
                </a:solidFill>
              </a:rPr>
              <a:t>abandon vrai ou supposé</a:t>
            </a:r>
          </a:p>
          <a:p>
            <a:pPr eaLnBrk="1" hangingPunct="1"/>
            <a:r>
              <a:rPr lang="fr-FR" altLang="fr-FR" sz="2400" b="1">
                <a:solidFill>
                  <a:srgbClr val="000000"/>
                </a:solidFill>
              </a:rPr>
              <a:t>Ignatia	</a:t>
            </a:r>
            <a:r>
              <a:rPr lang="fr-FR" altLang="fr-FR" sz="2400">
                <a:solidFill>
                  <a:srgbClr val="000000"/>
                </a:solidFill>
              </a:rPr>
              <a:t>récent</a:t>
            </a:r>
          </a:p>
          <a:p>
            <a:pPr eaLnBrk="1" hangingPunct="1"/>
            <a:r>
              <a:rPr lang="fr-FR" altLang="fr-FR" sz="2400" b="1">
                <a:solidFill>
                  <a:srgbClr val="000000"/>
                </a:solidFill>
              </a:rPr>
              <a:t>Natrum muriaticum	</a:t>
            </a:r>
            <a:r>
              <a:rPr lang="fr-FR" altLang="fr-FR" sz="2400">
                <a:solidFill>
                  <a:srgbClr val="000000"/>
                </a:solidFill>
              </a:rPr>
              <a:t>ressassé</a:t>
            </a:r>
          </a:p>
          <a:p>
            <a:pPr eaLnBrk="1" hangingPunct="1"/>
            <a:r>
              <a:rPr lang="fr-FR" altLang="fr-FR" sz="2400" b="1">
                <a:solidFill>
                  <a:srgbClr val="000000"/>
                </a:solidFill>
              </a:rPr>
              <a:t>Pulsatilla 	</a:t>
            </a:r>
            <a:r>
              <a:rPr lang="fr-FR" altLang="fr-FR" sz="2400">
                <a:solidFill>
                  <a:srgbClr val="000000"/>
                </a:solidFill>
              </a:rPr>
              <a:t>perte personne ou objet</a:t>
            </a:r>
          </a:p>
        </p:txBody>
      </p:sp>
      <p:sp>
        <p:nvSpPr>
          <p:cNvPr id="118793" name="Rectangle 22">
            <a:extLst>
              <a:ext uri="{FF2B5EF4-FFF2-40B4-BE49-F238E27FC236}">
                <a16:creationId xmlns:a16="http://schemas.microsoft.com/office/drawing/2014/main" id="{D8E05A37-34C7-1231-9B09-4D97668AF638}"/>
              </a:ext>
            </a:extLst>
          </p:cNvPr>
          <p:cNvSpPr>
            <a:spLocks noChangeArrowheads="1"/>
          </p:cNvSpPr>
          <p:nvPr/>
        </p:nvSpPr>
        <p:spPr bwMode="auto">
          <a:xfrm>
            <a:off x="5976938" y="1135063"/>
            <a:ext cx="1182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solidFill>
                  <a:schemeClr val="bg2"/>
                </a:solidFill>
              </a:rPr>
              <a:t>Frayeur</a:t>
            </a:r>
          </a:p>
        </p:txBody>
      </p:sp>
      <p:sp>
        <p:nvSpPr>
          <p:cNvPr id="118794" name="Rectangle 23">
            <a:extLst>
              <a:ext uri="{FF2B5EF4-FFF2-40B4-BE49-F238E27FC236}">
                <a16:creationId xmlns:a16="http://schemas.microsoft.com/office/drawing/2014/main" id="{D33613D5-C781-E3FD-CCBE-4D16FF742C35}"/>
              </a:ext>
            </a:extLst>
          </p:cNvPr>
          <p:cNvSpPr>
            <a:spLocks noChangeArrowheads="1"/>
          </p:cNvSpPr>
          <p:nvPr/>
        </p:nvSpPr>
        <p:spPr bwMode="auto">
          <a:xfrm>
            <a:off x="430213" y="4532313"/>
            <a:ext cx="3465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solidFill>
                  <a:schemeClr val="bg2"/>
                </a:solidFill>
              </a:rPr>
              <a:t>Chagrin, contrariété, deuil</a:t>
            </a:r>
          </a:p>
        </p:txBody>
      </p:sp>
      <p:sp>
        <p:nvSpPr>
          <p:cNvPr id="118795" name="Line 25">
            <a:extLst>
              <a:ext uri="{FF2B5EF4-FFF2-40B4-BE49-F238E27FC236}">
                <a16:creationId xmlns:a16="http://schemas.microsoft.com/office/drawing/2014/main" id="{01064708-3333-BBEF-91ED-21C0BF5973D5}"/>
              </a:ext>
            </a:extLst>
          </p:cNvPr>
          <p:cNvSpPr>
            <a:spLocks noChangeShapeType="1"/>
          </p:cNvSpPr>
          <p:nvPr/>
        </p:nvSpPr>
        <p:spPr bwMode="auto">
          <a:xfrm>
            <a:off x="4859338" y="1125538"/>
            <a:ext cx="0" cy="3455987"/>
          </a:xfrm>
          <a:prstGeom prst="line">
            <a:avLst/>
          </a:prstGeom>
          <a:noFill/>
          <a:ln w="57150" cmpd="thinThick">
            <a:solidFill>
              <a:srgbClr val="FF99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8796" name="Line 26">
            <a:extLst>
              <a:ext uri="{FF2B5EF4-FFF2-40B4-BE49-F238E27FC236}">
                <a16:creationId xmlns:a16="http://schemas.microsoft.com/office/drawing/2014/main" id="{4ECE9DF1-F02D-3FCE-C530-534CCA3D2262}"/>
              </a:ext>
            </a:extLst>
          </p:cNvPr>
          <p:cNvSpPr>
            <a:spLocks noChangeShapeType="1"/>
          </p:cNvSpPr>
          <p:nvPr/>
        </p:nvSpPr>
        <p:spPr bwMode="auto">
          <a:xfrm>
            <a:off x="4859338" y="4581525"/>
            <a:ext cx="1873250" cy="0"/>
          </a:xfrm>
          <a:prstGeom prst="line">
            <a:avLst/>
          </a:prstGeom>
          <a:noFill/>
          <a:ln w="38100" cmpd="dbl">
            <a:solidFill>
              <a:srgbClr val="FF99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8797" name="Line 27">
            <a:extLst>
              <a:ext uri="{FF2B5EF4-FFF2-40B4-BE49-F238E27FC236}">
                <a16:creationId xmlns:a16="http://schemas.microsoft.com/office/drawing/2014/main" id="{963F0433-D201-A822-FA5A-D6B33B65CAF8}"/>
              </a:ext>
            </a:extLst>
          </p:cNvPr>
          <p:cNvSpPr>
            <a:spLocks noChangeShapeType="1"/>
          </p:cNvSpPr>
          <p:nvPr/>
        </p:nvSpPr>
        <p:spPr bwMode="auto">
          <a:xfrm>
            <a:off x="7451725" y="5157788"/>
            <a:ext cx="0" cy="1223962"/>
          </a:xfrm>
          <a:prstGeom prst="line">
            <a:avLst/>
          </a:prstGeom>
          <a:noFill/>
          <a:ln w="38100" cmpd="dbl">
            <a:solidFill>
              <a:srgbClr val="FF9933"/>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118798" name="Picture 29" descr="MC900334374[1]">
            <a:extLst>
              <a:ext uri="{FF2B5EF4-FFF2-40B4-BE49-F238E27FC236}">
                <a16:creationId xmlns:a16="http://schemas.microsoft.com/office/drawing/2014/main" id="{37657DBB-A929-5DC5-6177-FEDBBC9FC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125538"/>
            <a:ext cx="81597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9" name="Picture 30" descr="MC900334376[1]">
            <a:extLst>
              <a:ext uri="{FF2B5EF4-FFF2-40B4-BE49-F238E27FC236}">
                <a16:creationId xmlns:a16="http://schemas.microsoft.com/office/drawing/2014/main" id="{55383CBC-671B-4116-53EB-F4F729F9E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613" y="4060825"/>
            <a:ext cx="862012"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B66E7522-ED29-E70B-5754-B46CC32D1E64}"/>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0835" name="Rectangle 4">
            <a:extLst>
              <a:ext uri="{FF2B5EF4-FFF2-40B4-BE49-F238E27FC236}">
                <a16:creationId xmlns:a16="http://schemas.microsoft.com/office/drawing/2014/main" id="{E96D4FA5-CC2B-5D6A-EF5D-D8FBAB02E9B7}"/>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20836" name="Rectangle 5">
            <a:extLst>
              <a:ext uri="{FF2B5EF4-FFF2-40B4-BE49-F238E27FC236}">
                <a16:creationId xmlns:a16="http://schemas.microsoft.com/office/drawing/2014/main" id="{CEDC6BAB-7B0D-AB6C-DE05-A14724DA81A8}"/>
              </a:ext>
            </a:extLst>
          </p:cNvPr>
          <p:cNvSpPr>
            <a:spLocks noGrp="1" noChangeArrowheads="1"/>
          </p:cNvSpPr>
          <p:nvPr>
            <p:ph type="body" idx="1"/>
          </p:nvPr>
        </p:nvSpPr>
        <p:spPr bwMode="auto">
          <a:xfrm>
            <a:off x="539750" y="1844675"/>
            <a:ext cx="7488238"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M, 34 ans, 2</a:t>
            </a:r>
            <a:r>
              <a:rPr lang="fr-FR" altLang="fr-FR" sz="2400" baseline="30000"/>
              <a:t>e</a:t>
            </a:r>
            <a:r>
              <a:rPr lang="fr-FR" altLang="fr-FR" sz="2400"/>
              <a:t> pare, 32 SA, signale lors de la visite du 8</a:t>
            </a:r>
            <a:r>
              <a:rPr lang="fr-FR" altLang="fr-FR" sz="2400" baseline="30000"/>
              <a:t>ème</a:t>
            </a:r>
            <a:r>
              <a:rPr lang="fr-FR" altLang="fr-FR" sz="2400"/>
              <a:t> mois des troubles du sommeil et demande une prise en charge.</a:t>
            </a:r>
          </a:p>
          <a:p>
            <a:pPr marL="0" indent="0">
              <a:spcBef>
                <a:spcPct val="0"/>
              </a:spcBef>
              <a:buFontTx/>
              <a:buNone/>
            </a:pPr>
            <a:endParaRPr lang="fr-FR" altLang="fr-FR" sz="2400"/>
          </a:p>
          <a:p>
            <a:pPr marL="0" indent="0">
              <a:spcBef>
                <a:spcPct val="0"/>
              </a:spcBef>
              <a:buFontTx/>
              <a:buNone/>
            </a:pPr>
            <a:endParaRPr lang="fr-FR" altLang="fr-FR" sz="2400"/>
          </a:p>
          <a:p>
            <a:pPr marL="0" indent="0">
              <a:spcBef>
                <a:spcPct val="0"/>
              </a:spcBef>
              <a:buFontTx/>
              <a:buNone/>
            </a:pPr>
            <a:r>
              <a:rPr lang="fr-FR" altLang="fr-FR" sz="2400"/>
              <a:t>Quelles questions posez-vous pour préciser ces troubles ?</a:t>
            </a:r>
          </a:p>
        </p:txBody>
      </p:sp>
      <p:pic>
        <p:nvPicPr>
          <p:cNvPr id="120837" name="Picture 6" descr="MC900434854[1]">
            <a:extLst>
              <a:ext uri="{FF2B5EF4-FFF2-40B4-BE49-F238E27FC236}">
                <a16:creationId xmlns:a16="http://schemas.microsoft.com/office/drawing/2014/main" id="{AA6AD893-19B0-33CC-7F26-DFA2ED9FA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ECE18EF-20B7-024D-D5B2-410A17670A42}"/>
              </a:ext>
            </a:extLst>
          </p:cNvPr>
          <p:cNvSpPr>
            <a:spLocks noChangeArrowheads="1"/>
          </p:cNvSpPr>
          <p:nvPr/>
        </p:nvSpPr>
        <p:spPr bwMode="auto">
          <a:xfrm>
            <a:off x="152400" y="1981200"/>
            <a:ext cx="8763000" cy="4114800"/>
          </a:xfrm>
          <a:prstGeom prst="rect">
            <a:avLst/>
          </a:prstGeom>
          <a:solidFill>
            <a:srgbClr val="DDDDDD">
              <a:alpha val="50195"/>
            </a:srgbClr>
          </a:solidFill>
          <a:ln w="9525">
            <a:solidFill>
              <a:srgbClr val="FF9933"/>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291" name="Text Box 3">
            <a:extLst>
              <a:ext uri="{FF2B5EF4-FFF2-40B4-BE49-F238E27FC236}">
                <a16:creationId xmlns:a16="http://schemas.microsoft.com/office/drawing/2014/main" id="{3544E18C-1A6A-AD2D-FB61-2E0911169CBA}"/>
              </a:ext>
            </a:extLst>
          </p:cNvPr>
          <p:cNvSpPr txBox="1">
            <a:spLocks noChangeArrowheads="1"/>
          </p:cNvSpPr>
          <p:nvPr/>
        </p:nvSpPr>
        <p:spPr bwMode="auto">
          <a:xfrm>
            <a:off x="2362200" y="99060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u="sng">
                <a:solidFill>
                  <a:srgbClr val="FF9933"/>
                </a:solidFill>
              </a:rPr>
              <a:t>Règles de prescription</a:t>
            </a:r>
          </a:p>
        </p:txBody>
      </p:sp>
      <p:sp>
        <p:nvSpPr>
          <p:cNvPr id="12292" name="Line 5">
            <a:extLst>
              <a:ext uri="{FF2B5EF4-FFF2-40B4-BE49-F238E27FC236}">
                <a16:creationId xmlns:a16="http://schemas.microsoft.com/office/drawing/2014/main" id="{6DB063B4-418E-7443-42C0-BEBE43067C14}"/>
              </a:ext>
            </a:extLst>
          </p:cNvPr>
          <p:cNvSpPr>
            <a:spLocks noChangeShapeType="1"/>
          </p:cNvSpPr>
          <p:nvPr/>
        </p:nvSpPr>
        <p:spPr bwMode="auto">
          <a:xfrm>
            <a:off x="2057400" y="1981200"/>
            <a:ext cx="0" cy="4114800"/>
          </a:xfrm>
          <a:prstGeom prst="line">
            <a:avLst/>
          </a:prstGeom>
          <a:noFill/>
          <a:ln w="9525"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3" name="Line 6">
            <a:extLst>
              <a:ext uri="{FF2B5EF4-FFF2-40B4-BE49-F238E27FC236}">
                <a16:creationId xmlns:a16="http://schemas.microsoft.com/office/drawing/2014/main" id="{1139DFF9-93FF-321C-CB77-BAE57CD0AD82}"/>
              </a:ext>
            </a:extLst>
          </p:cNvPr>
          <p:cNvSpPr>
            <a:spLocks noChangeShapeType="1"/>
          </p:cNvSpPr>
          <p:nvPr/>
        </p:nvSpPr>
        <p:spPr bwMode="auto">
          <a:xfrm>
            <a:off x="3657600" y="1981200"/>
            <a:ext cx="0" cy="4114800"/>
          </a:xfrm>
          <a:prstGeom prst="line">
            <a:avLst/>
          </a:prstGeom>
          <a:noFill/>
          <a:ln w="9525"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4" name="Line 7">
            <a:extLst>
              <a:ext uri="{FF2B5EF4-FFF2-40B4-BE49-F238E27FC236}">
                <a16:creationId xmlns:a16="http://schemas.microsoft.com/office/drawing/2014/main" id="{1086D13A-75EE-FA6C-B5FA-143D92AF3E68}"/>
              </a:ext>
            </a:extLst>
          </p:cNvPr>
          <p:cNvSpPr>
            <a:spLocks noChangeShapeType="1"/>
          </p:cNvSpPr>
          <p:nvPr/>
        </p:nvSpPr>
        <p:spPr bwMode="auto">
          <a:xfrm>
            <a:off x="4953000" y="1981200"/>
            <a:ext cx="0" cy="4114800"/>
          </a:xfrm>
          <a:prstGeom prst="line">
            <a:avLst/>
          </a:prstGeom>
          <a:noFill/>
          <a:ln w="9525"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5" name="Line 8">
            <a:extLst>
              <a:ext uri="{FF2B5EF4-FFF2-40B4-BE49-F238E27FC236}">
                <a16:creationId xmlns:a16="http://schemas.microsoft.com/office/drawing/2014/main" id="{4B32F8B1-5B13-99B2-62A0-DC2EBEA21748}"/>
              </a:ext>
            </a:extLst>
          </p:cNvPr>
          <p:cNvSpPr>
            <a:spLocks noChangeShapeType="1"/>
          </p:cNvSpPr>
          <p:nvPr/>
        </p:nvSpPr>
        <p:spPr bwMode="auto">
          <a:xfrm>
            <a:off x="6324600" y="1981200"/>
            <a:ext cx="0" cy="4114800"/>
          </a:xfrm>
          <a:prstGeom prst="line">
            <a:avLst/>
          </a:prstGeom>
          <a:noFill/>
          <a:ln w="9525"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6" name="Line 9">
            <a:extLst>
              <a:ext uri="{FF2B5EF4-FFF2-40B4-BE49-F238E27FC236}">
                <a16:creationId xmlns:a16="http://schemas.microsoft.com/office/drawing/2014/main" id="{AB980393-161A-08A8-07D9-4CBB1D24EC58}"/>
              </a:ext>
            </a:extLst>
          </p:cNvPr>
          <p:cNvSpPr>
            <a:spLocks noChangeShapeType="1"/>
          </p:cNvSpPr>
          <p:nvPr/>
        </p:nvSpPr>
        <p:spPr bwMode="auto">
          <a:xfrm>
            <a:off x="7543800" y="1981200"/>
            <a:ext cx="0" cy="4114800"/>
          </a:xfrm>
          <a:prstGeom prst="line">
            <a:avLst/>
          </a:prstGeom>
          <a:noFill/>
          <a:ln w="9525"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7" name="Line 10">
            <a:extLst>
              <a:ext uri="{FF2B5EF4-FFF2-40B4-BE49-F238E27FC236}">
                <a16:creationId xmlns:a16="http://schemas.microsoft.com/office/drawing/2014/main" id="{E6B19D06-4BE5-926D-8832-028E510FAC07}"/>
              </a:ext>
            </a:extLst>
          </p:cNvPr>
          <p:cNvSpPr>
            <a:spLocks noChangeShapeType="1"/>
          </p:cNvSpPr>
          <p:nvPr/>
        </p:nvSpPr>
        <p:spPr bwMode="auto">
          <a:xfrm>
            <a:off x="152400" y="2971800"/>
            <a:ext cx="8763000" cy="0"/>
          </a:xfrm>
          <a:prstGeom prst="line">
            <a:avLst/>
          </a:prstGeom>
          <a:noFill/>
          <a:ln w="6350"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8" name="Line 11">
            <a:extLst>
              <a:ext uri="{FF2B5EF4-FFF2-40B4-BE49-F238E27FC236}">
                <a16:creationId xmlns:a16="http://schemas.microsoft.com/office/drawing/2014/main" id="{84C6E636-1BCE-3BFF-4659-5A6BC4BB9A87}"/>
              </a:ext>
            </a:extLst>
          </p:cNvPr>
          <p:cNvSpPr>
            <a:spLocks noChangeShapeType="1"/>
          </p:cNvSpPr>
          <p:nvPr/>
        </p:nvSpPr>
        <p:spPr bwMode="auto">
          <a:xfrm>
            <a:off x="152400" y="4495800"/>
            <a:ext cx="8763000" cy="0"/>
          </a:xfrm>
          <a:prstGeom prst="line">
            <a:avLst/>
          </a:prstGeom>
          <a:noFill/>
          <a:ln w="6350"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9" name="Rectangle 4">
            <a:extLst>
              <a:ext uri="{FF2B5EF4-FFF2-40B4-BE49-F238E27FC236}">
                <a16:creationId xmlns:a16="http://schemas.microsoft.com/office/drawing/2014/main" id="{CD297A80-09FF-932F-11B9-94E6F39C00F7}"/>
              </a:ext>
            </a:extLst>
          </p:cNvPr>
          <p:cNvSpPr>
            <a:spLocks noChangeArrowheads="1"/>
          </p:cNvSpPr>
          <p:nvPr/>
        </p:nvSpPr>
        <p:spPr bwMode="auto">
          <a:xfrm>
            <a:off x="152400" y="1981200"/>
            <a:ext cx="8991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1pPr>
            <a:lvl2pPr marL="742950" indent="-285750">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2pPr>
            <a:lvl3pPr marL="1143000" indent="-228600">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3pPr>
            <a:lvl4pPr marL="1600200" indent="-228600">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4pPr>
            <a:lvl5pPr marL="2057400" indent="-228600">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000">
                <a:solidFill>
                  <a:srgbClr val="FF9933"/>
                </a:solidFill>
              </a:rPr>
              <a:t>Hautes dilutions</a:t>
            </a:r>
            <a:r>
              <a:rPr lang="fr-FR" altLang="fr-FR" sz="2000"/>
              <a:t>	étiologie et	grande	action 	plutôt	prises</a:t>
            </a:r>
          </a:p>
          <a:p>
            <a:pPr eaLnBrk="1" hangingPunct="1"/>
            <a:r>
              <a:rPr lang="fr-FR" altLang="fr-FR" sz="2000">
                <a:solidFill>
                  <a:srgbClr val="FF9933"/>
                </a:solidFill>
              </a:rPr>
              <a:t>12-15-30 CH</a:t>
            </a:r>
            <a:r>
              <a:rPr lang="fr-FR" altLang="fr-FR" sz="2000"/>
              <a:t>	psychisme	similitude	frénatrice	des doses	espacées</a:t>
            </a:r>
          </a:p>
          <a:p>
            <a:pPr eaLnBrk="1" hangingPunct="1"/>
            <a:endParaRPr lang="fr-FR" altLang="fr-FR" sz="2000"/>
          </a:p>
          <a:p>
            <a:pPr eaLnBrk="1" hangingPunct="1"/>
            <a:endParaRPr lang="fr-FR" altLang="fr-FR" sz="2000"/>
          </a:p>
          <a:p>
            <a:pPr eaLnBrk="1" hangingPunct="1"/>
            <a:r>
              <a:rPr lang="fr-FR" altLang="fr-FR" sz="2000">
                <a:solidFill>
                  <a:srgbClr val="FF9933"/>
                </a:solidFill>
              </a:rPr>
              <a:t>Moyennes</a:t>
            </a:r>
            <a:r>
              <a:rPr lang="fr-FR" altLang="fr-FR" sz="2000"/>
              <a:t> 	signes	similitude	action	granules	prises</a:t>
            </a:r>
          </a:p>
          <a:p>
            <a:pPr eaLnBrk="1" hangingPunct="1"/>
            <a:r>
              <a:rPr lang="fr-FR" altLang="fr-FR" sz="2000">
                <a:solidFill>
                  <a:srgbClr val="FF9933"/>
                </a:solidFill>
              </a:rPr>
              <a:t>dilutions</a:t>
            </a:r>
            <a:r>
              <a:rPr lang="fr-FR" altLang="fr-FR" sz="2000"/>
              <a:t>	généraux et	correcte	régulatrice	ou doses	journalières</a:t>
            </a:r>
          </a:p>
          <a:p>
            <a:pPr eaLnBrk="1" hangingPunct="1"/>
            <a:r>
              <a:rPr lang="fr-FR" altLang="fr-FR" sz="2000">
                <a:solidFill>
                  <a:srgbClr val="FF9933"/>
                </a:solidFill>
              </a:rPr>
              <a:t>5-7-9 CH</a:t>
            </a:r>
            <a:r>
              <a:rPr lang="fr-FR" altLang="fr-FR" sz="2000"/>
              <a:t>	métabolisme			</a:t>
            </a:r>
          </a:p>
          <a:p>
            <a:pPr eaLnBrk="1" hangingPunct="1"/>
            <a:endParaRPr lang="fr-FR" altLang="fr-FR" sz="2000"/>
          </a:p>
          <a:p>
            <a:pPr eaLnBrk="1" hangingPunct="1"/>
            <a:endParaRPr lang="fr-FR" altLang="fr-FR" sz="2000"/>
          </a:p>
          <a:p>
            <a:pPr eaLnBrk="1" hangingPunct="1"/>
            <a:r>
              <a:rPr lang="fr-FR" altLang="fr-FR" sz="2000">
                <a:solidFill>
                  <a:srgbClr val="FF9933"/>
                </a:solidFill>
              </a:rPr>
              <a:t>Basses dilutions</a:t>
            </a:r>
            <a:r>
              <a:rPr lang="fr-FR" altLang="fr-FR" sz="2000"/>
              <a:t>	signes	similitude	action	plutôt	prises</a:t>
            </a:r>
          </a:p>
          <a:p>
            <a:pPr eaLnBrk="1" hangingPunct="1"/>
            <a:r>
              <a:rPr lang="fr-FR" altLang="fr-FR" sz="2000">
                <a:solidFill>
                  <a:srgbClr val="FF9933"/>
                </a:solidFill>
              </a:rPr>
              <a:t>TM à</a:t>
            </a:r>
            <a:r>
              <a:rPr lang="fr-FR" altLang="fr-FR" sz="2000"/>
              <a:t> 	locaux	de tissu ou	stimulante	granules 	fréquentes</a:t>
            </a:r>
          </a:p>
          <a:p>
            <a:pPr eaLnBrk="1" hangingPunct="1"/>
            <a:r>
              <a:rPr lang="fr-FR" altLang="fr-FR" sz="2000">
                <a:solidFill>
                  <a:srgbClr val="FF9933"/>
                </a:solidFill>
              </a:rPr>
              <a:t>4 CH ou 8 DH</a:t>
            </a:r>
            <a:r>
              <a:rPr lang="fr-FR" altLang="fr-FR" sz="2000"/>
              <a:t>		d’organe	et drainante	ou gouttes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a:extLst>
              <a:ext uri="{FF2B5EF4-FFF2-40B4-BE49-F238E27FC236}">
                <a16:creationId xmlns:a16="http://schemas.microsoft.com/office/drawing/2014/main" id="{5C96A7A5-7644-F18C-5912-D83A47FDFC99}"/>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2883" name="Rectangle 4">
            <a:extLst>
              <a:ext uri="{FF2B5EF4-FFF2-40B4-BE49-F238E27FC236}">
                <a16:creationId xmlns:a16="http://schemas.microsoft.com/office/drawing/2014/main" id="{C6ECF78B-0689-241C-5350-10E3DA24E9BB}"/>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22884" name="Rectangle 5">
            <a:extLst>
              <a:ext uri="{FF2B5EF4-FFF2-40B4-BE49-F238E27FC236}">
                <a16:creationId xmlns:a16="http://schemas.microsoft.com/office/drawing/2014/main" id="{E417DEE9-0BEA-1513-E73A-EF4AAE4061DC}"/>
              </a:ext>
            </a:extLst>
          </p:cNvPr>
          <p:cNvSpPr>
            <a:spLocks noGrp="1" noChangeArrowheads="1"/>
          </p:cNvSpPr>
          <p:nvPr>
            <p:ph type="body" idx="1"/>
          </p:nvPr>
        </p:nvSpPr>
        <p:spPr bwMode="auto">
          <a:xfrm>
            <a:off x="323850" y="1773238"/>
            <a:ext cx="8640763"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b="1" i="1" u="sng"/>
              <a:t>Ce que la patiente a</a:t>
            </a:r>
          </a:p>
          <a:p>
            <a:pPr marL="0" indent="0">
              <a:spcBef>
                <a:spcPct val="0"/>
              </a:spcBef>
              <a:buFontTx/>
              <a:buNone/>
            </a:pPr>
            <a:r>
              <a:rPr lang="fr-FR" altLang="fr-FR" sz="2400"/>
              <a:t>- des troubles du sommeil</a:t>
            </a:r>
          </a:p>
          <a:p>
            <a:pPr marL="0" indent="0">
              <a:spcBef>
                <a:spcPct val="0"/>
              </a:spcBef>
              <a:buFontTx/>
              <a:buNone/>
            </a:pPr>
            <a:r>
              <a:rPr lang="fr-FR" altLang="fr-FR" sz="2400"/>
              <a:t>Depuis quand?</a:t>
            </a:r>
          </a:p>
          <a:p>
            <a:pPr marL="0" indent="0">
              <a:spcBef>
                <a:spcPct val="0"/>
              </a:spcBef>
              <a:buFontTx/>
              <a:buNone/>
            </a:pPr>
            <a:r>
              <a:rPr lang="fr-FR" altLang="fr-FR" sz="2400"/>
              <a:t>Les décrire : insomnie d’endormissement, réveils fréquents, horaires</a:t>
            </a:r>
          </a:p>
          <a:p>
            <a:pPr marL="0" indent="0">
              <a:spcBef>
                <a:spcPct val="0"/>
              </a:spcBef>
              <a:buFontTx/>
              <a:buNone/>
            </a:pPr>
            <a:r>
              <a:rPr lang="fr-FR" altLang="fr-FR" sz="2400"/>
              <a:t>Signes concomitants (par exemple la fatigue, des palpitations...)</a:t>
            </a:r>
          </a:p>
          <a:p>
            <a:pPr marL="0" indent="0">
              <a:spcBef>
                <a:spcPct val="0"/>
              </a:spcBef>
              <a:buFontTx/>
              <a:buNone/>
            </a:pPr>
            <a:endParaRPr lang="fr-FR" altLang="fr-FR" sz="2400"/>
          </a:p>
          <a:p>
            <a:pPr marL="0" indent="0">
              <a:spcBef>
                <a:spcPct val="0"/>
              </a:spcBef>
              <a:buFontTx/>
              <a:buNone/>
            </a:pPr>
            <a:r>
              <a:rPr lang="fr-FR" altLang="fr-FR" sz="2400" b="1" i="1" u="sng"/>
              <a:t>Ce que la patiente est</a:t>
            </a:r>
          </a:p>
          <a:p>
            <a:pPr marL="0" indent="0">
              <a:spcBef>
                <a:spcPct val="0"/>
              </a:spcBef>
              <a:buFontTx/>
              <a:buNone/>
            </a:pPr>
            <a:r>
              <a:rPr lang="fr-FR" altLang="fr-FR" sz="2400"/>
              <a:t>- Comment était son sommeil avant la grossesse ?</a:t>
            </a:r>
          </a:p>
          <a:p>
            <a:pPr marL="0" indent="0">
              <a:spcBef>
                <a:spcPct val="0"/>
              </a:spcBef>
              <a:buFontTx/>
              <a:buNone/>
            </a:pPr>
            <a:r>
              <a:rPr lang="fr-FR" altLang="fr-FR" sz="2400"/>
              <a:t>- Est-elle angoissée ? </a:t>
            </a:r>
          </a:p>
          <a:p>
            <a:pPr marL="0" indent="0">
              <a:spcBef>
                <a:spcPct val="0"/>
              </a:spcBef>
              <a:buFontTx/>
              <a:buNone/>
            </a:pPr>
            <a:r>
              <a:rPr lang="fr-FR" altLang="fr-FR" sz="2400"/>
              <a:t>- Comment réagit-elle à ces troubles? énervement, pleurs, agressivité…</a:t>
            </a:r>
          </a:p>
        </p:txBody>
      </p:sp>
      <p:pic>
        <p:nvPicPr>
          <p:cNvPr id="122885" name="Picture 6" descr="MC900434854[1]">
            <a:extLst>
              <a:ext uri="{FF2B5EF4-FFF2-40B4-BE49-F238E27FC236}">
                <a16:creationId xmlns:a16="http://schemas.microsoft.com/office/drawing/2014/main" id="{D797ACE7-D4F0-C8B6-5D08-4F5363C53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a:extLst>
              <a:ext uri="{FF2B5EF4-FFF2-40B4-BE49-F238E27FC236}">
                <a16:creationId xmlns:a16="http://schemas.microsoft.com/office/drawing/2014/main" id="{CA89FC56-13A8-1835-099E-69B11AE328A7}"/>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4931" name="Rectangle 4">
            <a:extLst>
              <a:ext uri="{FF2B5EF4-FFF2-40B4-BE49-F238E27FC236}">
                <a16:creationId xmlns:a16="http://schemas.microsoft.com/office/drawing/2014/main" id="{665ADAFB-BE18-3CC6-75ED-01F66FA41810}"/>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24932" name="Rectangle 5">
            <a:extLst>
              <a:ext uri="{FF2B5EF4-FFF2-40B4-BE49-F238E27FC236}">
                <a16:creationId xmlns:a16="http://schemas.microsoft.com/office/drawing/2014/main" id="{866F3E79-2E17-D5C5-9901-D88FA167BC7D}"/>
              </a:ext>
            </a:extLst>
          </p:cNvPr>
          <p:cNvSpPr>
            <a:spLocks noGrp="1" noChangeArrowheads="1"/>
          </p:cNvSpPr>
          <p:nvPr>
            <p:ph type="body" idx="1"/>
          </p:nvPr>
        </p:nvSpPr>
        <p:spPr bwMode="auto">
          <a:xfrm>
            <a:off x="250825" y="1412875"/>
            <a:ext cx="856932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endParaRPr lang="fr-FR" altLang="fr-FR" sz="2400"/>
          </a:p>
          <a:p>
            <a:pPr marL="0" indent="0">
              <a:spcBef>
                <a:spcPct val="0"/>
              </a:spcBef>
              <a:buFontTx/>
              <a:buNone/>
            </a:pPr>
            <a:r>
              <a:rPr lang="fr-FR" altLang="fr-FR" sz="2400"/>
              <a:t>Elle a du mal à s’endormir.</a:t>
            </a:r>
          </a:p>
          <a:p>
            <a:pPr marL="0" indent="0">
              <a:spcBef>
                <a:spcPct val="0"/>
              </a:spcBef>
              <a:buFontTx/>
              <a:buNone/>
            </a:pPr>
            <a:r>
              <a:rPr lang="fr-FR" altLang="fr-FR" sz="2400"/>
              <a:t>Elle ne se sent pas du tout angoissée et ne pense pas à l’accouchement puisque le premier s’était très bien passé.</a:t>
            </a:r>
          </a:p>
          <a:p>
            <a:pPr marL="0" indent="0">
              <a:spcBef>
                <a:spcPct val="0"/>
              </a:spcBef>
              <a:buFontTx/>
              <a:buNone/>
            </a:pPr>
            <a:r>
              <a:rPr lang="fr-FR" altLang="fr-FR" sz="2400"/>
              <a:t>Elle a une multitude d’idées qui passent dans sa tête lorsqu’elle se couche et l’empêchent de s’endormir. Elle a l’impression d’être plus sensible aux bruits de la maison.</a:t>
            </a:r>
          </a:p>
          <a:p>
            <a:pPr marL="0" indent="0">
              <a:spcBef>
                <a:spcPct val="0"/>
              </a:spcBef>
              <a:buFontTx/>
              <a:buNone/>
            </a:pPr>
            <a:r>
              <a:rPr lang="fr-FR" altLang="fr-FR" sz="2400"/>
              <a:t>Les troubles avaient commencé pendant la grossesse, mais se sont aggravés depuis l’arrêt de travail (congés pathologiques car elle travaille loin de son domicile). Elle pense qu’elle ne se fatigue pas assez la journée.</a:t>
            </a:r>
          </a:p>
          <a:p>
            <a:pPr marL="0" indent="0">
              <a:spcBef>
                <a:spcPct val="0"/>
              </a:spcBef>
              <a:buFontTx/>
              <a:buNone/>
            </a:pPr>
            <a:r>
              <a:rPr lang="fr-FR" altLang="fr-FR" sz="2400"/>
              <a:t>Ses troubles du sommeil la fatiguent car le matin, elle doit se lever pour emmener son premier enfant à l’école.</a:t>
            </a:r>
          </a:p>
        </p:txBody>
      </p:sp>
      <p:pic>
        <p:nvPicPr>
          <p:cNvPr id="124933" name="Picture 6" descr="MC900434854[1]">
            <a:extLst>
              <a:ext uri="{FF2B5EF4-FFF2-40B4-BE49-F238E27FC236}">
                <a16:creationId xmlns:a16="http://schemas.microsoft.com/office/drawing/2014/main" id="{D0C70879-64CA-5B3C-82D7-0653E929F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a:extLst>
              <a:ext uri="{FF2B5EF4-FFF2-40B4-BE49-F238E27FC236}">
                <a16:creationId xmlns:a16="http://schemas.microsoft.com/office/drawing/2014/main" id="{FCBE6880-CE4F-4AFA-C3CF-1F61394238B1}"/>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fr-FR" altLang="fr-FR" sz="1400">
              <a:ea typeface="MS PGothic" panose="020B0600070205080204" pitchFamily="34" charset="-128"/>
            </a:endParaRPr>
          </a:p>
        </p:txBody>
      </p:sp>
      <p:sp>
        <p:nvSpPr>
          <p:cNvPr id="126979" name="Rectangle 4">
            <a:extLst>
              <a:ext uri="{FF2B5EF4-FFF2-40B4-BE49-F238E27FC236}">
                <a16:creationId xmlns:a16="http://schemas.microsoft.com/office/drawing/2014/main" id="{E7A65220-5C6F-4702-8FE3-526FD510CB17}"/>
              </a:ext>
            </a:extLst>
          </p:cNvPr>
          <p:cNvSpPr>
            <a:spLocks noChangeArrowheads="1"/>
          </p:cNvSpPr>
          <p:nvPr/>
        </p:nvSpPr>
        <p:spPr bwMode="auto">
          <a:xfrm>
            <a:off x="1563688" y="26035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6980" name="Text Box 5">
            <a:extLst>
              <a:ext uri="{FF2B5EF4-FFF2-40B4-BE49-F238E27FC236}">
                <a16:creationId xmlns:a16="http://schemas.microsoft.com/office/drawing/2014/main" id="{E5DBA57A-BA8E-DE7F-DB2E-92AF1654D577}"/>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r>
              <a:rPr lang="fr-FR" altLang="fr-FR" sz="1200" i="1">
                <a:ea typeface="MS PGothic" panose="020B0600070205080204" pitchFamily="34" charset="-128"/>
              </a:rPr>
              <a:t>Illiers, le 18/09/20</a:t>
            </a:r>
            <a:endParaRPr lang="fr-FR" altLang="fr-FR" sz="1200">
              <a:ea typeface="MS PGothic" panose="020B0600070205080204" pitchFamily="34" charset="-128"/>
            </a:endParaRPr>
          </a:p>
        </p:txBody>
      </p:sp>
      <p:sp>
        <p:nvSpPr>
          <p:cNvPr id="126981" name="Text Box 6">
            <a:extLst>
              <a:ext uri="{FF2B5EF4-FFF2-40B4-BE49-F238E27FC236}">
                <a16:creationId xmlns:a16="http://schemas.microsoft.com/office/drawing/2014/main" id="{30ADBA9F-4550-37F2-8B1B-72C3BF680ADC}"/>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800">
                <a:solidFill>
                  <a:srgbClr val="DDDDDD"/>
                </a:solidFill>
                <a:latin typeface="Tahoma" panose="020B0604030504040204" pitchFamily="34" charset="0"/>
                <a:ea typeface="MS PGothic" panose="020B0600070205080204" pitchFamily="34" charset="-128"/>
              </a:rPr>
              <a:t>proposition d’ordonnance</a:t>
            </a:r>
          </a:p>
        </p:txBody>
      </p:sp>
      <p:sp>
        <p:nvSpPr>
          <p:cNvPr id="126982" name="Text Box 7">
            <a:extLst>
              <a:ext uri="{FF2B5EF4-FFF2-40B4-BE49-F238E27FC236}">
                <a16:creationId xmlns:a16="http://schemas.microsoft.com/office/drawing/2014/main" id="{5DAFE0EA-89D7-1A47-F64E-77BE8CDE56B3}"/>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1200" i="1">
                <a:ea typeface="MS PGothic" panose="020B0600070205080204" pitchFamily="34" charset="-128"/>
              </a:rPr>
              <a:t>Mme Blanche GRANULE</a:t>
            </a:r>
          </a:p>
          <a:p>
            <a:pPr algn="ctr"/>
            <a:r>
              <a:rPr lang="fr-FR" altLang="fr-FR" sz="1200" i="1">
                <a:ea typeface="MS PGothic" panose="020B0600070205080204" pitchFamily="34" charset="-128"/>
              </a:rPr>
              <a:t>sage-femme DE</a:t>
            </a:r>
          </a:p>
          <a:p>
            <a:pPr algn="ctr"/>
            <a:r>
              <a:rPr lang="fr-FR" altLang="fr-FR" sz="1200" i="1">
                <a:ea typeface="MS PGothic" panose="020B0600070205080204" pitchFamily="34" charset="-128"/>
              </a:rPr>
              <a:t>44, Grande Route</a:t>
            </a:r>
          </a:p>
          <a:p>
            <a:pPr algn="ctr"/>
            <a:r>
              <a:rPr lang="fr-FR" altLang="fr-FR" sz="1200" i="1">
                <a:ea typeface="MS PGothic" panose="020B0600070205080204" pitchFamily="34" charset="-128"/>
              </a:rPr>
              <a:t>28120 Illiers sur dose</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01 56 96 98 28</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RPPS 200000078310</a:t>
            </a:r>
            <a:endParaRPr lang="fr-FR" altLang="fr-FR" sz="1200">
              <a:ea typeface="MS PGothic" panose="020B0600070205080204" pitchFamily="34" charset="-128"/>
            </a:endParaRPr>
          </a:p>
        </p:txBody>
      </p:sp>
      <p:sp>
        <p:nvSpPr>
          <p:cNvPr id="126983" name="Text Box 8">
            <a:extLst>
              <a:ext uri="{FF2B5EF4-FFF2-40B4-BE49-F238E27FC236}">
                <a16:creationId xmlns:a16="http://schemas.microsoft.com/office/drawing/2014/main" id="{77A9C761-B9E5-C421-9C6B-7DE54E331510}"/>
              </a:ext>
            </a:extLst>
          </p:cNvPr>
          <p:cNvSpPr txBox="1">
            <a:spLocks noChangeArrowheads="1"/>
          </p:cNvSpPr>
          <p:nvPr/>
        </p:nvSpPr>
        <p:spPr bwMode="auto">
          <a:xfrm>
            <a:off x="1692275" y="3357563"/>
            <a:ext cx="71278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000">
                <a:ea typeface="MS PGothic" panose="020B0600070205080204" pitchFamily="34" charset="-128"/>
              </a:rPr>
              <a:t>COFFEA 15CH</a:t>
            </a:r>
          </a:p>
          <a:p>
            <a:r>
              <a:rPr lang="fr-FR" altLang="fr-FR" sz="2000">
                <a:ea typeface="MS PGothic" panose="020B0600070205080204" pitchFamily="34" charset="-128"/>
              </a:rPr>
              <a:t>5 granules le soir au coucher</a:t>
            </a:r>
          </a:p>
          <a:p>
            <a:r>
              <a:rPr lang="fr-FR" altLang="fr-FR" sz="2000">
                <a:ea typeface="MS PGothic" panose="020B0600070205080204" pitchFamily="34" charset="-128"/>
              </a:rPr>
              <a:t> renouveler la prise si nécessaire une heure après </a:t>
            </a:r>
          </a:p>
          <a:p>
            <a:endParaRPr lang="fr-FR" altLang="fr-FR" sz="2000">
              <a:ea typeface="MS PGothic" panose="020B0600070205080204" pitchFamily="34" charset="-128"/>
            </a:endParaRPr>
          </a:p>
          <a:p>
            <a:endParaRPr lang="fr-FR" altLang="fr-FR" sz="2000" i="1">
              <a:ea typeface="MS PGothic" panose="020B0600070205080204" pitchFamily="34" charset="-128"/>
            </a:endParaRPr>
          </a:p>
          <a:p>
            <a:r>
              <a:rPr lang="fr-FR" altLang="fr-FR" sz="2000" i="1">
                <a:ea typeface="MS PGothic" panose="020B0600070205080204" pitchFamily="34" charset="-128"/>
              </a:rPr>
              <a:t>oar 2 mois</a:t>
            </a:r>
          </a:p>
        </p:txBody>
      </p:sp>
      <p:sp>
        <p:nvSpPr>
          <p:cNvPr id="126984" name="Text Box 9">
            <a:extLst>
              <a:ext uri="{FF2B5EF4-FFF2-40B4-BE49-F238E27FC236}">
                <a16:creationId xmlns:a16="http://schemas.microsoft.com/office/drawing/2014/main" id="{F616C6EC-DD8E-21F0-B3AD-A72B7C1974F4}"/>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5600" b="1">
                <a:solidFill>
                  <a:schemeClr val="folHlink"/>
                </a:solidFill>
                <a:ea typeface="MS PGothic" panose="020B0600070205080204" pitchFamily="34" charset="-128"/>
                <a:sym typeface="Wingdings" panose="05000000000000000000" pitchFamily="2" charset="2"/>
              </a:rPr>
              <a:t></a:t>
            </a:r>
            <a:endParaRPr lang="fr-FR" altLang="fr-FR" sz="14200">
              <a:solidFill>
                <a:schemeClr val="folHlink"/>
              </a:solidFill>
              <a:ea typeface="MS PGothic" panose="020B0600070205080204" pitchFamily="34" charset="-128"/>
              <a:sym typeface="Wingdings" panose="05000000000000000000" pitchFamily="2" charset="2"/>
            </a:endParaRPr>
          </a:p>
        </p:txBody>
      </p:sp>
      <p:sp>
        <p:nvSpPr>
          <p:cNvPr id="126985" name="Rectangle 10">
            <a:extLst>
              <a:ext uri="{FF2B5EF4-FFF2-40B4-BE49-F238E27FC236}">
                <a16:creationId xmlns:a16="http://schemas.microsoft.com/office/drawing/2014/main" id="{612426CC-EAA6-931B-ACFF-6FDE004E8B3B}"/>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200" i="1">
                <a:ea typeface="MS PGothic" panose="020B0600070205080204" pitchFamily="34" charset="-128"/>
              </a:rPr>
              <a:t>Cette ordonnance est donnée à titre d’exemple, l’homéopathie étant une médecine individuelle.</a:t>
            </a:r>
          </a:p>
        </p:txBody>
      </p:sp>
      <p:sp>
        <p:nvSpPr>
          <p:cNvPr id="126986" name="Text Box 11">
            <a:extLst>
              <a:ext uri="{FF2B5EF4-FFF2-40B4-BE49-F238E27FC236}">
                <a16:creationId xmlns:a16="http://schemas.microsoft.com/office/drawing/2014/main" id="{225A8839-F8BC-9D67-81B8-4BD5242EA990}"/>
              </a:ext>
            </a:extLst>
          </p:cNvPr>
          <p:cNvSpPr txBox="1">
            <a:spLocks noChangeArrowheads="1"/>
          </p:cNvSpPr>
          <p:nvPr/>
        </p:nvSpPr>
        <p:spPr bwMode="auto">
          <a:xfrm>
            <a:off x="4356100" y="2565400"/>
            <a:ext cx="2160588"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000" u="sng">
                <a:ea typeface="MS PGothic" panose="020B0600070205080204" pitchFamily="34" charset="-128"/>
              </a:rPr>
              <a:t>Mme M. 17/11/86</a:t>
            </a:r>
          </a:p>
        </p:txBody>
      </p:sp>
      <p:grpSp>
        <p:nvGrpSpPr>
          <p:cNvPr id="126987" name="Group 12">
            <a:extLst>
              <a:ext uri="{FF2B5EF4-FFF2-40B4-BE49-F238E27FC236}">
                <a16:creationId xmlns:a16="http://schemas.microsoft.com/office/drawing/2014/main" id="{9505E822-2AC9-5368-DAB2-92A9606B7498}"/>
              </a:ext>
            </a:extLst>
          </p:cNvPr>
          <p:cNvGrpSpPr>
            <a:grpSpLocks/>
          </p:cNvGrpSpPr>
          <p:nvPr/>
        </p:nvGrpSpPr>
        <p:grpSpPr bwMode="auto">
          <a:xfrm>
            <a:off x="7389813" y="825500"/>
            <a:ext cx="863600" cy="863600"/>
            <a:chOff x="2064" y="618"/>
            <a:chExt cx="544" cy="544"/>
          </a:xfrm>
        </p:grpSpPr>
        <p:sp>
          <p:nvSpPr>
            <p:cNvPr id="126988" name="Oval 13">
              <a:extLst>
                <a:ext uri="{FF2B5EF4-FFF2-40B4-BE49-F238E27FC236}">
                  <a16:creationId xmlns:a16="http://schemas.microsoft.com/office/drawing/2014/main" id="{F94E6E48-EB83-7377-0394-B9035D1AA75E}"/>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6989" name="Oval 14">
              <a:extLst>
                <a:ext uri="{FF2B5EF4-FFF2-40B4-BE49-F238E27FC236}">
                  <a16:creationId xmlns:a16="http://schemas.microsoft.com/office/drawing/2014/main" id="{2D784E9F-3C57-FE03-C167-BB9496A3D9C8}"/>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6990" name="Text Box 15">
              <a:extLst>
                <a:ext uri="{FF2B5EF4-FFF2-40B4-BE49-F238E27FC236}">
                  <a16:creationId xmlns:a16="http://schemas.microsoft.com/office/drawing/2014/main" id="{E51B974D-6203-F2FF-5524-3D70B7FB5C07}"/>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6983"/>
                                        </p:tgtEl>
                                        <p:attrNameLst>
                                          <p:attrName>style.visibility</p:attrName>
                                        </p:attrNameLst>
                                      </p:cBhvr>
                                      <p:to>
                                        <p:strVal val="visible"/>
                                      </p:to>
                                    </p:set>
                                    <p:anim calcmode="lin" valueType="num">
                                      <p:cBhvr>
                                        <p:cTn id="7" dur="500" fill="hold"/>
                                        <p:tgtEl>
                                          <p:spTgt spid="126983"/>
                                        </p:tgtEl>
                                        <p:attrNameLst>
                                          <p:attrName>ppt_w</p:attrName>
                                        </p:attrNameLst>
                                      </p:cBhvr>
                                      <p:tavLst>
                                        <p:tav tm="0">
                                          <p:val>
                                            <p:fltVal val="0"/>
                                          </p:val>
                                        </p:tav>
                                        <p:tav tm="100000">
                                          <p:val>
                                            <p:strVal val="#ppt_w"/>
                                          </p:val>
                                        </p:tav>
                                      </p:tavLst>
                                    </p:anim>
                                    <p:anim calcmode="lin" valueType="num">
                                      <p:cBhvr>
                                        <p:cTn id="8" dur="500" fill="hold"/>
                                        <p:tgtEl>
                                          <p:spTgt spid="126983"/>
                                        </p:tgtEl>
                                        <p:attrNameLst>
                                          <p:attrName>ppt_h</p:attrName>
                                        </p:attrNameLst>
                                      </p:cBhvr>
                                      <p:tavLst>
                                        <p:tav tm="0">
                                          <p:val>
                                            <p:fltVal val="0"/>
                                          </p:val>
                                        </p:tav>
                                        <p:tav tm="100000">
                                          <p:val>
                                            <p:strVal val="#ppt_h"/>
                                          </p:val>
                                        </p:tav>
                                      </p:tavLst>
                                    </p:anim>
                                    <p:animEffect transition="in" filter="fade">
                                      <p:cBhvr>
                                        <p:cTn id="9" dur="500"/>
                                        <p:tgtEl>
                                          <p:spTgt spid="12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a:extLst>
              <a:ext uri="{FF2B5EF4-FFF2-40B4-BE49-F238E27FC236}">
                <a16:creationId xmlns:a16="http://schemas.microsoft.com/office/drawing/2014/main" id="{73F820E9-57B2-4A00-1AE7-FBA611F13828}"/>
              </a:ext>
            </a:extLst>
          </p:cNvPr>
          <p:cNvSpPr>
            <a:spLocks noChangeArrowheads="1"/>
          </p:cNvSpPr>
          <p:nvPr/>
        </p:nvSpPr>
        <p:spPr bwMode="auto">
          <a:xfrm>
            <a:off x="533400" y="1387475"/>
            <a:ext cx="4110038"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Stress - Anxiété</a:t>
            </a:r>
          </a:p>
        </p:txBody>
      </p:sp>
      <p:sp>
        <p:nvSpPr>
          <p:cNvPr id="129027" name="Rectangle 5">
            <a:extLst>
              <a:ext uri="{FF2B5EF4-FFF2-40B4-BE49-F238E27FC236}">
                <a16:creationId xmlns:a16="http://schemas.microsoft.com/office/drawing/2014/main" id="{1AA870D4-E788-267F-B9A1-49373E5CD8CA}"/>
              </a:ext>
            </a:extLst>
          </p:cNvPr>
          <p:cNvSpPr>
            <a:spLocks noChangeArrowheads="1"/>
          </p:cNvSpPr>
          <p:nvPr/>
        </p:nvSpPr>
        <p:spPr bwMode="auto">
          <a:xfrm>
            <a:off x="468313" y="2725738"/>
            <a:ext cx="457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buClr>
                <a:srgbClr val="FF6600"/>
              </a:buClr>
              <a:buSzPct val="75000"/>
              <a:buFont typeface="ZapfDingbats" charset="2"/>
              <a:buNone/>
            </a:pPr>
            <a:r>
              <a:rPr lang="fr-FR" altLang="fr-FR" sz="2400">
                <a:solidFill>
                  <a:srgbClr val="000000"/>
                </a:solidFill>
              </a:rPr>
              <a:t>Fatigue, tonus, agitation</a:t>
            </a:r>
          </a:p>
          <a:p>
            <a:pPr eaLnBrk="1" hangingPunct="1">
              <a:buClr>
                <a:srgbClr val="FF6600"/>
              </a:buClr>
              <a:buSzPct val="75000"/>
              <a:buFont typeface="ZapfDingbats" charset="2"/>
              <a:buNone/>
            </a:pPr>
            <a:r>
              <a:rPr lang="fr-FR" altLang="fr-FR" sz="2400">
                <a:solidFill>
                  <a:srgbClr val="000000"/>
                </a:solidFill>
              </a:rPr>
              <a:t>Image de soi ressentie et donnée</a:t>
            </a:r>
          </a:p>
          <a:p>
            <a:pPr eaLnBrk="1" hangingPunct="1">
              <a:buClr>
                <a:srgbClr val="FF6600"/>
              </a:buClr>
              <a:buSzPct val="75000"/>
              <a:buFont typeface="ZapfDingbats" charset="2"/>
              <a:buNone/>
            </a:pPr>
            <a:r>
              <a:rPr lang="fr-FR" altLang="fr-FR" sz="2400">
                <a:solidFill>
                  <a:srgbClr val="000000"/>
                </a:solidFill>
              </a:rPr>
              <a:t>Les autres : relation, ressenti</a:t>
            </a:r>
          </a:p>
          <a:p>
            <a:pPr eaLnBrk="1" hangingPunct="1">
              <a:buClr>
                <a:srgbClr val="FF6600"/>
              </a:buClr>
              <a:buSzPct val="75000"/>
              <a:buFont typeface="ZapfDingbats" charset="2"/>
              <a:buNone/>
            </a:pPr>
            <a:r>
              <a:rPr lang="fr-FR" altLang="fr-FR" sz="2400">
                <a:solidFill>
                  <a:srgbClr val="000000"/>
                </a:solidFill>
              </a:rPr>
              <a:t>L’avenir, la mort</a:t>
            </a:r>
          </a:p>
          <a:p>
            <a:pPr eaLnBrk="1" hangingPunct="1">
              <a:buClr>
                <a:srgbClr val="FF6600"/>
              </a:buClr>
              <a:buSzPct val="75000"/>
              <a:buFont typeface="ZapfDingbats" charset="2"/>
              <a:buNone/>
            </a:pPr>
            <a:r>
              <a:rPr lang="fr-FR" altLang="fr-FR" sz="2400">
                <a:solidFill>
                  <a:srgbClr val="000000"/>
                </a:solidFill>
              </a:rPr>
              <a:t>Les pleurs</a:t>
            </a:r>
          </a:p>
          <a:p>
            <a:pPr eaLnBrk="1" hangingPunct="1">
              <a:buClr>
                <a:srgbClr val="FF6600"/>
              </a:buClr>
              <a:buSzPct val="75000"/>
              <a:buFont typeface="ZapfDingbats" charset="2"/>
              <a:buNone/>
            </a:pPr>
            <a:r>
              <a:rPr lang="fr-FR" altLang="fr-FR" sz="2400">
                <a:solidFill>
                  <a:srgbClr val="000000"/>
                </a:solidFill>
              </a:rPr>
              <a:t>Modalités : &gt; et &lt;</a:t>
            </a:r>
          </a:p>
          <a:p>
            <a:pPr eaLnBrk="1" hangingPunct="1">
              <a:buClr>
                <a:srgbClr val="FF6600"/>
              </a:buClr>
              <a:buSzPct val="75000"/>
              <a:buFont typeface="ZapfDingbats" charset="2"/>
              <a:buNone/>
            </a:pPr>
            <a:r>
              <a:rPr lang="fr-FR" altLang="fr-FR" sz="2400">
                <a:solidFill>
                  <a:srgbClr val="000000"/>
                </a:solidFill>
              </a:rPr>
              <a:t>Suite de</a:t>
            </a:r>
          </a:p>
        </p:txBody>
      </p:sp>
      <p:sp>
        <p:nvSpPr>
          <p:cNvPr id="129028" name="Rectangle 6">
            <a:extLst>
              <a:ext uri="{FF2B5EF4-FFF2-40B4-BE49-F238E27FC236}">
                <a16:creationId xmlns:a16="http://schemas.microsoft.com/office/drawing/2014/main" id="{98AF2062-53BD-5ACA-FD96-CE0650372667}"/>
              </a:ext>
            </a:extLst>
          </p:cNvPr>
          <p:cNvSpPr>
            <a:spLocks noChangeArrowheads="1"/>
          </p:cNvSpPr>
          <p:nvPr/>
        </p:nvSpPr>
        <p:spPr bwMode="auto">
          <a:xfrm>
            <a:off x="468313" y="2035175"/>
            <a:ext cx="293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Les bonnes questions</a:t>
            </a:r>
          </a:p>
        </p:txBody>
      </p:sp>
      <p:pic>
        <p:nvPicPr>
          <p:cNvPr id="129029" name="Picture 6" descr="flèche">
            <a:extLst>
              <a:ext uri="{FF2B5EF4-FFF2-40B4-BE49-F238E27FC236}">
                <a16:creationId xmlns:a16="http://schemas.microsoft.com/office/drawing/2014/main" id="{C17F1778-650B-659F-673A-135766138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0970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a:extLst>
              <a:ext uri="{FF2B5EF4-FFF2-40B4-BE49-F238E27FC236}">
                <a16:creationId xmlns:a16="http://schemas.microsoft.com/office/drawing/2014/main" id="{BB21795D-8715-FE73-675C-451EF03660A1}"/>
              </a:ext>
            </a:extLst>
          </p:cNvPr>
          <p:cNvSpPr>
            <a:spLocks noChangeArrowheads="1"/>
          </p:cNvSpPr>
          <p:nvPr/>
        </p:nvSpPr>
        <p:spPr bwMode="auto">
          <a:xfrm>
            <a:off x="442913" y="860425"/>
            <a:ext cx="296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Médicaments de base</a:t>
            </a:r>
          </a:p>
        </p:txBody>
      </p:sp>
      <p:sp>
        <p:nvSpPr>
          <p:cNvPr id="131075" name="Rectangle 6">
            <a:extLst>
              <a:ext uri="{FF2B5EF4-FFF2-40B4-BE49-F238E27FC236}">
                <a16:creationId xmlns:a16="http://schemas.microsoft.com/office/drawing/2014/main" id="{2BE9A08C-568E-0F20-2DC7-9AB2F9AF8D42}"/>
              </a:ext>
            </a:extLst>
          </p:cNvPr>
          <p:cNvSpPr>
            <a:spLocks noChangeArrowheads="1"/>
          </p:cNvSpPr>
          <p:nvPr/>
        </p:nvSpPr>
        <p:spPr bwMode="auto">
          <a:xfrm>
            <a:off x="428625" y="2971800"/>
            <a:ext cx="81819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Helonias</a:t>
            </a:r>
            <a:r>
              <a:rPr lang="fr-FR" altLang="fr-FR" sz="2400"/>
              <a:t> </a:t>
            </a:r>
          </a:p>
          <a:p>
            <a:pPr eaLnBrk="1" hangingPunct="1"/>
            <a:r>
              <a:rPr lang="fr-FR" altLang="fr-FR" sz="2400"/>
              <a:t>Contexte fréquemment dépressif. Fatigable +++</a:t>
            </a:r>
          </a:p>
          <a:p>
            <a:pPr eaLnBrk="1" hangingPunct="1"/>
            <a:r>
              <a:rPr lang="fr-FR" altLang="fr-FR" sz="2400"/>
              <a:t>&gt;&gt; par distraction et occupation.</a:t>
            </a:r>
          </a:p>
        </p:txBody>
      </p:sp>
      <p:sp>
        <p:nvSpPr>
          <p:cNvPr id="131076" name="Rectangle 11">
            <a:extLst>
              <a:ext uri="{FF2B5EF4-FFF2-40B4-BE49-F238E27FC236}">
                <a16:creationId xmlns:a16="http://schemas.microsoft.com/office/drawing/2014/main" id="{6646E09F-8544-2BFD-1443-C26BFD9C6B39}"/>
              </a:ext>
            </a:extLst>
          </p:cNvPr>
          <p:cNvSpPr>
            <a:spLocks noChangeArrowheads="1"/>
          </p:cNvSpPr>
          <p:nvPr/>
        </p:nvSpPr>
        <p:spPr bwMode="auto">
          <a:xfrm>
            <a:off x="442913" y="1447800"/>
            <a:ext cx="80914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Sepia</a:t>
            </a:r>
            <a:r>
              <a:rPr lang="fr-FR" altLang="fr-FR" sz="2400"/>
              <a:t> </a:t>
            </a:r>
          </a:p>
          <a:p>
            <a:pPr eaLnBrk="1" hangingPunct="1"/>
            <a:r>
              <a:rPr lang="fr-FR" altLang="fr-FR" sz="2400"/>
              <a:t>Contexte fréquemment dépressif. Indifférente à tout, sauf à son état. Pesanteur ++ du bas-ventre.</a:t>
            </a:r>
          </a:p>
        </p:txBody>
      </p:sp>
      <p:sp>
        <p:nvSpPr>
          <p:cNvPr id="131077" name="Rectangle 12">
            <a:extLst>
              <a:ext uri="{FF2B5EF4-FFF2-40B4-BE49-F238E27FC236}">
                <a16:creationId xmlns:a16="http://schemas.microsoft.com/office/drawing/2014/main" id="{73C32670-9849-9635-F65B-8FB30EA185F0}"/>
              </a:ext>
            </a:extLst>
          </p:cNvPr>
          <p:cNvSpPr>
            <a:spLocks noChangeArrowheads="1"/>
          </p:cNvSpPr>
          <p:nvPr/>
        </p:nvSpPr>
        <p:spPr bwMode="auto">
          <a:xfrm>
            <a:off x="442913" y="4437063"/>
            <a:ext cx="75850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Ambra grisea</a:t>
            </a:r>
          </a:p>
          <a:p>
            <a:pPr eaLnBrk="1" hangingPunct="1"/>
            <a:r>
              <a:rPr lang="fr-FR" altLang="fr-FR" sz="2400"/>
              <a:t>Hypersensible. </a:t>
            </a:r>
          </a:p>
          <a:p>
            <a:pPr eaLnBrk="1" hangingPunct="1"/>
            <a:r>
              <a:rPr lang="fr-FR" altLang="fr-FR" sz="2400"/>
              <a:t>Bouleversée par le moindre événement</a:t>
            </a:r>
          </a:p>
          <a:p>
            <a:pPr eaLnBrk="1" hangingPunct="1"/>
            <a:r>
              <a:rPr lang="fr-FR" altLang="fr-FR" sz="2400"/>
              <a:t>Pleurs ++ 	- spontanés</a:t>
            </a:r>
          </a:p>
          <a:p>
            <a:pPr eaLnBrk="1" hangingPunct="1"/>
            <a:r>
              <a:rPr lang="fr-FR" altLang="fr-FR" sz="2400"/>
              <a:t>		- provoqués par le moindre souci, la musique</a:t>
            </a:r>
          </a:p>
        </p:txBody>
      </p:sp>
      <p:pic>
        <p:nvPicPr>
          <p:cNvPr id="131078" name="Picture 7" descr="flèche">
            <a:extLst>
              <a:ext uri="{FF2B5EF4-FFF2-40B4-BE49-F238E27FC236}">
                <a16:creationId xmlns:a16="http://schemas.microsoft.com/office/drawing/2014/main" id="{57FF8FA2-9465-5169-7E9F-CF44C01F7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080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3">
            <a:extLst>
              <a:ext uri="{FF2B5EF4-FFF2-40B4-BE49-F238E27FC236}">
                <a16:creationId xmlns:a16="http://schemas.microsoft.com/office/drawing/2014/main" id="{8BC72364-EC18-2DED-F337-9BB8A83D501E}"/>
              </a:ext>
            </a:extLst>
          </p:cNvPr>
          <p:cNvSpPr>
            <a:spLocks noChangeArrowheads="1"/>
          </p:cNvSpPr>
          <p:nvPr/>
        </p:nvSpPr>
        <p:spPr bwMode="auto">
          <a:xfrm>
            <a:off x="468313" y="987425"/>
            <a:ext cx="8305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Ignatia</a:t>
            </a:r>
          </a:p>
          <a:p>
            <a:pPr eaLnBrk="1" hangingPunct="1"/>
            <a:r>
              <a:rPr lang="fr-FR" altLang="fr-FR" sz="2400"/>
              <a:t>Médicament de symptôme.</a:t>
            </a:r>
          </a:p>
          <a:p>
            <a:pPr eaLnBrk="1" hangingPunct="1"/>
            <a:r>
              <a:rPr lang="fr-FR" altLang="fr-FR" sz="2400"/>
              <a:t>Contrariété récente. Ne peut s’empêcher de chercher querelle.</a:t>
            </a:r>
          </a:p>
          <a:p>
            <a:pPr eaLnBrk="1" hangingPunct="1"/>
            <a:endParaRPr lang="fr-FR" altLang="fr-FR" sz="2400" b="1"/>
          </a:p>
          <a:p>
            <a:pPr eaLnBrk="1" hangingPunct="1"/>
            <a:r>
              <a:rPr lang="fr-FR" altLang="fr-FR" sz="2400" b="1"/>
              <a:t>Natrum muriaticum</a:t>
            </a:r>
          </a:p>
          <a:p>
            <a:pPr eaLnBrk="1" hangingPunct="1"/>
            <a:r>
              <a:rPr lang="fr-FR" altLang="fr-FR" sz="2400"/>
              <a:t>Médicament de fond. Contrariété ressassée, personne réservée ++</a:t>
            </a:r>
          </a:p>
          <a:p>
            <a:pPr eaLnBrk="1" hangingPunct="1"/>
            <a:endParaRPr lang="fr-FR" altLang="fr-FR" sz="2400" b="1"/>
          </a:p>
          <a:p>
            <a:pPr eaLnBrk="1" hangingPunct="1"/>
            <a:r>
              <a:rPr lang="fr-FR" altLang="fr-FR" sz="2400" b="1"/>
              <a:t>Gelsemium </a:t>
            </a:r>
          </a:p>
          <a:p>
            <a:pPr eaLnBrk="1" hangingPunct="1"/>
            <a:r>
              <a:rPr lang="fr-FR" altLang="fr-FR" sz="2400"/>
              <a:t>Médicament de trac, d’appréhension. Inhibition psychomotrice.</a:t>
            </a:r>
          </a:p>
        </p:txBody>
      </p:sp>
      <p:sp>
        <p:nvSpPr>
          <p:cNvPr id="133123" name="Text Box 16">
            <a:extLst>
              <a:ext uri="{FF2B5EF4-FFF2-40B4-BE49-F238E27FC236}">
                <a16:creationId xmlns:a16="http://schemas.microsoft.com/office/drawing/2014/main" id="{2467A8C4-12B9-855D-E5AB-FE82AB7269EB}"/>
              </a:ext>
            </a:extLst>
          </p:cNvPr>
          <p:cNvSpPr txBox="1">
            <a:spLocks noChangeArrowheads="1"/>
          </p:cNvSpPr>
          <p:nvPr/>
        </p:nvSpPr>
        <p:spPr bwMode="auto">
          <a:xfrm rot="-491375">
            <a:off x="5867400" y="207963"/>
            <a:ext cx="2732088" cy="1349375"/>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fr-FR" altLang="fr-FR" sz="2000">
                <a:solidFill>
                  <a:srgbClr val="FF9933"/>
                </a:solidFill>
              </a:rPr>
              <a:t>Ignatia/Natrum mur exemple de médicaments complémentaires </a:t>
            </a:r>
          </a:p>
        </p:txBody>
      </p:sp>
      <p:sp>
        <p:nvSpPr>
          <p:cNvPr id="133124" name="Rectangle 7">
            <a:extLst>
              <a:ext uri="{FF2B5EF4-FFF2-40B4-BE49-F238E27FC236}">
                <a16:creationId xmlns:a16="http://schemas.microsoft.com/office/drawing/2014/main" id="{607D6CB8-566D-69AF-0623-CF64D4EB0368}"/>
              </a:ext>
            </a:extLst>
          </p:cNvPr>
          <p:cNvSpPr>
            <a:spLocks noChangeArrowheads="1"/>
          </p:cNvSpPr>
          <p:nvPr/>
        </p:nvSpPr>
        <p:spPr bwMode="auto">
          <a:xfrm>
            <a:off x="468313" y="4706938"/>
            <a:ext cx="835183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898525">
              <a:defRPr>
                <a:solidFill>
                  <a:schemeClr val="tx1"/>
                </a:solidFill>
                <a:latin typeface="Times New Roman" panose="02020603050405020304" pitchFamily="18" charset="0"/>
                <a:cs typeface="Arial" panose="020B0604020202020204" pitchFamily="34" charset="0"/>
              </a:defRPr>
            </a:lvl1pPr>
            <a:lvl2pPr marL="742950" indent="-285750" defTabSz="898525">
              <a:defRPr>
                <a:solidFill>
                  <a:schemeClr val="tx1"/>
                </a:solidFill>
                <a:latin typeface="Times New Roman" panose="02020603050405020304" pitchFamily="18" charset="0"/>
                <a:cs typeface="Arial" panose="020B0604020202020204" pitchFamily="34" charset="0"/>
              </a:defRPr>
            </a:lvl2pPr>
            <a:lvl3pPr marL="1143000" indent="-228600" defTabSz="898525">
              <a:defRPr>
                <a:solidFill>
                  <a:schemeClr val="tx1"/>
                </a:solidFill>
                <a:latin typeface="Times New Roman" panose="02020603050405020304" pitchFamily="18" charset="0"/>
                <a:cs typeface="Arial" panose="020B0604020202020204" pitchFamily="34" charset="0"/>
              </a:defRPr>
            </a:lvl3pPr>
            <a:lvl4pPr marL="1600200" indent="-228600" defTabSz="898525">
              <a:defRPr>
                <a:solidFill>
                  <a:schemeClr val="tx1"/>
                </a:solidFill>
                <a:latin typeface="Times New Roman" panose="02020603050405020304" pitchFamily="18" charset="0"/>
                <a:cs typeface="Arial" panose="020B0604020202020204" pitchFamily="34" charset="0"/>
              </a:defRPr>
            </a:lvl4pPr>
            <a:lvl5pPr marL="2057400" indent="-228600" defTabSz="898525">
              <a:defRPr>
                <a:solidFill>
                  <a:schemeClr val="tx1"/>
                </a:solidFill>
                <a:latin typeface="Times New Roman" panose="02020603050405020304" pitchFamily="18" charset="0"/>
                <a:cs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a:t>Passiflora composé</a:t>
            </a:r>
          </a:p>
          <a:p>
            <a:r>
              <a:rPr lang="fr-FR" altLang="fr-FR" sz="2400"/>
              <a:t>Convient à toutes les « nerveuses » et les « stressées ».</a:t>
            </a:r>
          </a:p>
          <a:p>
            <a:r>
              <a:rPr lang="fr-FR" altLang="fr-FR" i="1">
                <a:solidFill>
                  <a:schemeClr val="folHlink"/>
                </a:solidFill>
              </a:rPr>
              <a:t>Passiflora incarnata 3 DH - Ignatia amara 4 CH - Coffea cruda 5 CH - Nycterinia capensis 4 CH - Tellurium metallicum 5 CH - Phosphoricum acidum 7 CH - Palladium metallicum 5 CH - Magnesium metallicum 5 CH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a:extLst>
              <a:ext uri="{FF2B5EF4-FFF2-40B4-BE49-F238E27FC236}">
                <a16:creationId xmlns:a16="http://schemas.microsoft.com/office/drawing/2014/main" id="{46D3D6B5-F94C-6F53-C155-3D0A23354F92}"/>
              </a:ext>
            </a:extLst>
          </p:cNvPr>
          <p:cNvSpPr>
            <a:spLocks noChangeArrowheads="1"/>
          </p:cNvSpPr>
          <p:nvPr/>
        </p:nvSpPr>
        <p:spPr bwMode="auto">
          <a:xfrm>
            <a:off x="431800" y="981075"/>
            <a:ext cx="4572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000000"/>
                </a:solidFill>
              </a:rPr>
              <a:t>Phosphorus</a:t>
            </a:r>
          </a:p>
          <a:p>
            <a:pPr eaLnBrk="1" hangingPunct="1"/>
            <a:r>
              <a:rPr lang="fr-FR" altLang="fr-FR" sz="2400" b="1">
                <a:solidFill>
                  <a:srgbClr val="000000"/>
                </a:solidFill>
              </a:rPr>
              <a:t>Kalium phosphoricum</a:t>
            </a:r>
          </a:p>
          <a:p>
            <a:pPr eaLnBrk="1" hangingPunct="1"/>
            <a:r>
              <a:rPr lang="fr-FR" altLang="fr-FR" sz="2400" b="1">
                <a:solidFill>
                  <a:srgbClr val="000000"/>
                </a:solidFill>
              </a:rPr>
              <a:t>Phosphoricum acidum</a:t>
            </a:r>
          </a:p>
          <a:p>
            <a:pPr eaLnBrk="1" hangingPunct="1"/>
            <a:r>
              <a:rPr lang="fr-FR" altLang="fr-FR" sz="2400" b="1">
                <a:solidFill>
                  <a:srgbClr val="000000"/>
                </a:solidFill>
              </a:rPr>
              <a:t>Lycopodium</a:t>
            </a:r>
          </a:p>
          <a:p>
            <a:pPr eaLnBrk="1" hangingPunct="1"/>
            <a:r>
              <a:rPr lang="fr-FR" altLang="fr-FR" sz="2400" b="1">
                <a:solidFill>
                  <a:srgbClr val="000000"/>
                </a:solidFill>
              </a:rPr>
              <a:t>Nux vomica</a:t>
            </a:r>
          </a:p>
        </p:txBody>
      </p:sp>
      <p:sp>
        <p:nvSpPr>
          <p:cNvPr id="135171" name="Rectangle 6">
            <a:extLst>
              <a:ext uri="{FF2B5EF4-FFF2-40B4-BE49-F238E27FC236}">
                <a16:creationId xmlns:a16="http://schemas.microsoft.com/office/drawing/2014/main" id="{AE5FE3B6-CE76-47E3-986F-D9B535DA78B4}"/>
              </a:ext>
            </a:extLst>
          </p:cNvPr>
          <p:cNvSpPr>
            <a:spLocks noChangeArrowheads="1"/>
          </p:cNvSpPr>
          <p:nvPr/>
        </p:nvSpPr>
        <p:spPr bwMode="auto">
          <a:xfrm>
            <a:off x="442913" y="476250"/>
            <a:ext cx="3281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Médicaments de fatigue</a:t>
            </a:r>
          </a:p>
        </p:txBody>
      </p:sp>
      <p:sp>
        <p:nvSpPr>
          <p:cNvPr id="135172" name="Rectangle 10">
            <a:extLst>
              <a:ext uri="{FF2B5EF4-FFF2-40B4-BE49-F238E27FC236}">
                <a16:creationId xmlns:a16="http://schemas.microsoft.com/office/drawing/2014/main" id="{4FF33E7F-92EE-0C95-364B-85AC2170CC1F}"/>
              </a:ext>
            </a:extLst>
          </p:cNvPr>
          <p:cNvSpPr>
            <a:spLocks noChangeArrowheads="1"/>
          </p:cNvSpPr>
          <p:nvPr/>
        </p:nvSpPr>
        <p:spPr bwMode="auto">
          <a:xfrm>
            <a:off x="427038" y="3348038"/>
            <a:ext cx="319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Médicaments de pleurs</a:t>
            </a:r>
          </a:p>
        </p:txBody>
      </p:sp>
      <p:sp>
        <p:nvSpPr>
          <p:cNvPr id="135173" name="Rectangle 11">
            <a:extLst>
              <a:ext uri="{FF2B5EF4-FFF2-40B4-BE49-F238E27FC236}">
                <a16:creationId xmlns:a16="http://schemas.microsoft.com/office/drawing/2014/main" id="{9D563805-664C-DCA4-77DB-33B5E7A00820}"/>
              </a:ext>
            </a:extLst>
          </p:cNvPr>
          <p:cNvSpPr>
            <a:spLocks noChangeArrowheads="1"/>
          </p:cNvSpPr>
          <p:nvPr/>
        </p:nvSpPr>
        <p:spPr bwMode="auto">
          <a:xfrm>
            <a:off x="422275" y="3805238"/>
            <a:ext cx="87217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000000"/>
                </a:solidFill>
              </a:rPr>
              <a:t>Cyclamen</a:t>
            </a:r>
            <a:r>
              <a:rPr lang="fr-FR" altLang="fr-FR" sz="2400">
                <a:solidFill>
                  <a:srgbClr val="000000"/>
                </a:solidFill>
              </a:rPr>
              <a:t> 	désir de solitude, anémie</a:t>
            </a:r>
          </a:p>
          <a:p>
            <a:pPr eaLnBrk="1" hangingPunct="1"/>
            <a:r>
              <a:rPr lang="fr-FR" altLang="fr-FR" sz="2400" b="1">
                <a:solidFill>
                  <a:srgbClr val="000000"/>
                </a:solidFill>
              </a:rPr>
              <a:t>Ignatia</a:t>
            </a:r>
            <a:r>
              <a:rPr lang="fr-FR" altLang="fr-FR" sz="2400">
                <a:solidFill>
                  <a:srgbClr val="000000"/>
                </a:solidFill>
              </a:rPr>
              <a:t> 	aggravé par consolation</a:t>
            </a:r>
          </a:p>
          <a:p>
            <a:pPr eaLnBrk="1" hangingPunct="1"/>
            <a:r>
              <a:rPr lang="fr-FR" altLang="fr-FR" sz="2400" b="1">
                <a:solidFill>
                  <a:srgbClr val="000000"/>
                </a:solidFill>
              </a:rPr>
              <a:t>Natrum mur</a:t>
            </a:r>
            <a:r>
              <a:rPr lang="fr-FR" altLang="fr-FR" sz="2400">
                <a:solidFill>
                  <a:srgbClr val="000000"/>
                </a:solidFill>
              </a:rPr>
              <a:t> 	dans la solitude, aggravé par consolation sauf si </a:t>
            </a:r>
          </a:p>
          <a:p>
            <a:pPr eaLnBrk="1" hangingPunct="1"/>
            <a:r>
              <a:rPr lang="fr-FR" altLang="fr-FR" sz="2400">
                <a:solidFill>
                  <a:srgbClr val="000000"/>
                </a:solidFill>
              </a:rPr>
              <a:t>		confiance ++</a:t>
            </a:r>
          </a:p>
          <a:p>
            <a:pPr eaLnBrk="1" hangingPunct="1"/>
            <a:r>
              <a:rPr lang="fr-FR" altLang="fr-FR" sz="2400" b="1">
                <a:solidFill>
                  <a:srgbClr val="000000"/>
                </a:solidFill>
              </a:rPr>
              <a:t>Pulsatilla</a:t>
            </a:r>
            <a:r>
              <a:rPr lang="fr-FR" altLang="fr-FR" sz="2400">
                <a:solidFill>
                  <a:srgbClr val="000000"/>
                </a:solidFill>
              </a:rPr>
              <a:t> 	rose d’émotion, recherche consolation qui l’améliore</a:t>
            </a:r>
          </a:p>
          <a:p>
            <a:pPr eaLnBrk="1" hangingPunct="1"/>
            <a:r>
              <a:rPr lang="fr-FR" altLang="fr-FR" sz="2400" b="1">
                <a:solidFill>
                  <a:srgbClr val="000000"/>
                </a:solidFill>
              </a:rPr>
              <a:t>Sepia</a:t>
            </a:r>
            <a:r>
              <a:rPr lang="fr-FR" altLang="fr-FR" sz="2400">
                <a:solidFill>
                  <a:srgbClr val="000000"/>
                </a:solidFill>
              </a:rPr>
              <a:t> 		pâle, fuit la consolation</a:t>
            </a:r>
          </a:p>
        </p:txBody>
      </p:sp>
      <p:pic>
        <p:nvPicPr>
          <p:cNvPr id="135174" name="Picture 8" descr="flèche">
            <a:extLst>
              <a:ext uri="{FF2B5EF4-FFF2-40B4-BE49-F238E27FC236}">
                <a16:creationId xmlns:a16="http://schemas.microsoft.com/office/drawing/2014/main" id="{60787129-AC2C-7052-A05D-0ADFDA27D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238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9" descr="flèche">
            <a:extLst>
              <a:ext uri="{FF2B5EF4-FFF2-40B4-BE49-F238E27FC236}">
                <a16:creationId xmlns:a16="http://schemas.microsoft.com/office/drawing/2014/main" id="{842EF340-7598-ABEF-158B-A9C30F852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4290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u contenu 2">
            <a:extLst>
              <a:ext uri="{FF2B5EF4-FFF2-40B4-BE49-F238E27FC236}">
                <a16:creationId xmlns:a16="http://schemas.microsoft.com/office/drawing/2014/main" id="{E4539803-39C6-547D-B420-D86B7FC17676}"/>
              </a:ext>
            </a:extLst>
          </p:cNvPr>
          <p:cNvSpPr>
            <a:spLocks noGrp="1"/>
          </p:cNvSpPr>
          <p:nvPr>
            <p:ph sz="quarter" idx="4294967295"/>
          </p:nvPr>
        </p:nvSpPr>
        <p:spPr bwMode="auto">
          <a:xfrm>
            <a:off x="466725" y="1368425"/>
            <a:ext cx="8281988"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buFontTx/>
              <a:buNone/>
            </a:pPr>
            <a:r>
              <a:rPr lang="fr-FR" altLang="fr-FR" sz="2400">
                <a:solidFill>
                  <a:srgbClr val="FF9933"/>
                </a:solidFill>
              </a:rPr>
              <a:t>Moral</a:t>
            </a:r>
            <a:r>
              <a:rPr lang="fr-FR" altLang="fr-FR" sz="2400">
                <a:solidFill>
                  <a:srgbClr val="FF0000"/>
                </a:solidFill>
              </a:rPr>
              <a:t>	</a:t>
            </a:r>
            <a:r>
              <a:rPr lang="fr-FR" altLang="fr-FR" sz="2400" b="1"/>
              <a:t>Staphysagria</a:t>
            </a:r>
            <a:r>
              <a:rPr lang="fr-FR" altLang="fr-FR" sz="2400"/>
              <a:t> 		injustice</a:t>
            </a:r>
          </a:p>
          <a:p>
            <a:pPr>
              <a:lnSpc>
                <a:spcPct val="90000"/>
              </a:lnSpc>
              <a:spcBef>
                <a:spcPct val="0"/>
              </a:spcBef>
              <a:buFontTx/>
              <a:buNone/>
            </a:pPr>
            <a:r>
              <a:rPr lang="fr-FR" altLang="fr-FR" sz="2400"/>
              <a:t>		</a:t>
            </a:r>
            <a:r>
              <a:rPr lang="fr-FR" altLang="fr-FR" sz="2400" b="1"/>
              <a:t>Calcarea carb 	</a:t>
            </a:r>
            <a:r>
              <a:rPr lang="fr-FR" altLang="fr-FR" sz="2400"/>
              <a:t>manque confiance, culpabilité</a:t>
            </a:r>
          </a:p>
          <a:p>
            <a:pPr>
              <a:lnSpc>
                <a:spcPct val="90000"/>
              </a:lnSpc>
              <a:spcBef>
                <a:spcPct val="0"/>
              </a:spcBef>
              <a:buFontTx/>
              <a:buNone/>
            </a:pPr>
            <a:r>
              <a:rPr lang="fr-FR" altLang="fr-FR" sz="2400"/>
              <a:t>		</a:t>
            </a:r>
            <a:r>
              <a:rPr lang="fr-FR" altLang="fr-FR" sz="2400" b="1"/>
              <a:t>Natrum mur		</a:t>
            </a:r>
            <a:r>
              <a:rPr lang="fr-FR" altLang="fr-FR" sz="2400"/>
              <a:t>ruminations, rancune</a:t>
            </a:r>
          </a:p>
          <a:p>
            <a:pPr>
              <a:lnSpc>
                <a:spcPct val="90000"/>
              </a:lnSpc>
              <a:spcBef>
                <a:spcPct val="0"/>
              </a:spcBef>
              <a:buFontTx/>
              <a:buNone/>
            </a:pPr>
            <a:r>
              <a:rPr lang="fr-FR" altLang="fr-FR" sz="2400"/>
              <a:t>		</a:t>
            </a:r>
            <a:r>
              <a:rPr lang="fr-FR" altLang="fr-FR" sz="2400" b="1"/>
              <a:t>Chamomilla		</a:t>
            </a:r>
            <a:r>
              <a:rPr lang="fr-FR" altLang="fr-FR" sz="2400"/>
              <a:t>hyperesthésie, colère</a:t>
            </a:r>
          </a:p>
          <a:p>
            <a:pPr>
              <a:lnSpc>
                <a:spcPct val="90000"/>
              </a:lnSpc>
              <a:spcBef>
                <a:spcPct val="0"/>
              </a:spcBef>
              <a:buFontTx/>
              <a:buNone/>
            </a:pPr>
            <a:r>
              <a:rPr lang="fr-FR" altLang="fr-FR" sz="2400"/>
              <a:t>		</a:t>
            </a:r>
            <a:r>
              <a:rPr lang="fr-FR" altLang="fr-FR" sz="2400" b="1"/>
              <a:t>Glauconie D8</a:t>
            </a:r>
            <a:r>
              <a:rPr lang="fr-FR" altLang="fr-FR" sz="2400"/>
              <a:t> 	retrouver joie de vivre</a:t>
            </a:r>
          </a:p>
          <a:p>
            <a:pPr>
              <a:lnSpc>
                <a:spcPct val="90000"/>
              </a:lnSpc>
              <a:spcBef>
                <a:spcPct val="0"/>
              </a:spcBef>
              <a:buFontTx/>
              <a:buNone/>
            </a:pPr>
            <a:endParaRPr lang="fr-FR" altLang="fr-FR" sz="2400"/>
          </a:p>
          <a:p>
            <a:pPr>
              <a:lnSpc>
                <a:spcPct val="90000"/>
              </a:lnSpc>
              <a:spcBef>
                <a:spcPct val="0"/>
              </a:spcBef>
              <a:buFontTx/>
              <a:buNone/>
            </a:pPr>
            <a:r>
              <a:rPr lang="fr-FR" altLang="fr-FR" sz="2400">
                <a:solidFill>
                  <a:srgbClr val="FF9933"/>
                </a:solidFill>
              </a:rPr>
              <a:t>AG</a:t>
            </a:r>
            <a:r>
              <a:rPr lang="fr-FR" altLang="fr-FR" sz="2400">
                <a:solidFill>
                  <a:srgbClr val="FF0000"/>
                </a:solidFill>
              </a:rPr>
              <a:t>	</a:t>
            </a:r>
            <a:r>
              <a:rPr lang="fr-FR" altLang="fr-FR" sz="2400" b="1"/>
              <a:t>Opium</a:t>
            </a:r>
          </a:p>
          <a:p>
            <a:pPr>
              <a:lnSpc>
                <a:spcPct val="90000"/>
              </a:lnSpc>
              <a:spcBef>
                <a:spcPct val="0"/>
              </a:spcBef>
              <a:buFontTx/>
              <a:buNone/>
            </a:pPr>
            <a:endParaRPr lang="fr-FR" altLang="fr-FR" sz="2400"/>
          </a:p>
          <a:p>
            <a:pPr>
              <a:lnSpc>
                <a:spcPct val="90000"/>
              </a:lnSpc>
              <a:spcBef>
                <a:spcPct val="0"/>
              </a:spcBef>
              <a:buFontTx/>
              <a:buNone/>
            </a:pPr>
            <a:r>
              <a:rPr lang="fr-FR" altLang="fr-FR" sz="2400">
                <a:solidFill>
                  <a:srgbClr val="FF9933"/>
                </a:solidFill>
              </a:rPr>
              <a:t>Saignements</a:t>
            </a:r>
            <a:r>
              <a:rPr lang="fr-FR" altLang="fr-FR" sz="2400"/>
              <a:t>	rouge vif 		</a:t>
            </a:r>
            <a:r>
              <a:rPr lang="fr-FR" altLang="fr-FR" sz="2400" b="1"/>
              <a:t>Bovista</a:t>
            </a:r>
          </a:p>
          <a:p>
            <a:pPr>
              <a:lnSpc>
                <a:spcPct val="90000"/>
              </a:lnSpc>
              <a:spcBef>
                <a:spcPct val="0"/>
              </a:spcBef>
              <a:buFontTx/>
              <a:buNone/>
            </a:pPr>
            <a:r>
              <a:rPr lang="fr-FR" altLang="fr-FR" sz="2400"/>
              <a:t>			noirâtres + filaments	</a:t>
            </a:r>
            <a:r>
              <a:rPr lang="fr-FR" altLang="fr-FR" sz="2400" b="1"/>
              <a:t>Secale cornutum</a:t>
            </a:r>
          </a:p>
          <a:p>
            <a:pPr>
              <a:lnSpc>
                <a:spcPct val="90000"/>
              </a:lnSpc>
              <a:spcBef>
                <a:spcPct val="0"/>
              </a:spcBef>
              <a:buFontTx/>
              <a:buNone/>
            </a:pPr>
            <a:r>
              <a:rPr lang="fr-FR" altLang="fr-FR" sz="2400"/>
              <a:t>			abondants		</a:t>
            </a:r>
            <a:r>
              <a:rPr lang="fr-FR" altLang="fr-FR" sz="2400" b="1"/>
              <a:t>Caulophyllum 4CH</a:t>
            </a:r>
          </a:p>
          <a:p>
            <a:pPr>
              <a:lnSpc>
                <a:spcPct val="90000"/>
              </a:lnSpc>
              <a:spcBef>
                <a:spcPct val="0"/>
              </a:spcBef>
              <a:buFontTx/>
              <a:buNone/>
            </a:pPr>
            <a:endParaRPr lang="fr-FR" altLang="fr-FR" sz="2400"/>
          </a:p>
          <a:p>
            <a:pPr>
              <a:lnSpc>
                <a:spcPct val="90000"/>
              </a:lnSpc>
              <a:spcBef>
                <a:spcPct val="0"/>
              </a:spcBef>
              <a:buFontTx/>
              <a:buNone/>
            </a:pPr>
            <a:r>
              <a:rPr lang="fr-FR" altLang="fr-FR" sz="2400">
                <a:solidFill>
                  <a:srgbClr val="FF9933"/>
                </a:solidFill>
              </a:rPr>
              <a:t>Fatigue</a:t>
            </a:r>
            <a:r>
              <a:rPr lang="fr-FR" altLang="fr-FR" sz="2400"/>
              <a:t> </a:t>
            </a:r>
            <a:r>
              <a:rPr lang="fr-FR" altLang="fr-FR" sz="2400" b="1"/>
              <a:t>China</a:t>
            </a:r>
            <a:endParaRPr lang="fr-FR" altLang="fr-FR" sz="2400"/>
          </a:p>
        </p:txBody>
      </p:sp>
      <p:sp>
        <p:nvSpPr>
          <p:cNvPr id="137219" name="Rectangle 6">
            <a:extLst>
              <a:ext uri="{FF2B5EF4-FFF2-40B4-BE49-F238E27FC236}">
                <a16:creationId xmlns:a16="http://schemas.microsoft.com/office/drawing/2014/main" id="{A5E77DF4-FC99-0D36-BDDA-C54799E57D05}"/>
              </a:ext>
            </a:extLst>
          </p:cNvPr>
          <p:cNvSpPr>
            <a:spLocks noChangeArrowheads="1"/>
          </p:cNvSpPr>
          <p:nvPr/>
        </p:nvSpPr>
        <p:spPr bwMode="auto">
          <a:xfrm>
            <a:off x="565150" y="620713"/>
            <a:ext cx="5410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Suites de grossesse interrompue</a:t>
            </a:r>
          </a:p>
        </p:txBody>
      </p:sp>
      <p:pic>
        <p:nvPicPr>
          <p:cNvPr id="137220" name="Picture 8" descr="flèche">
            <a:extLst>
              <a:ext uri="{FF2B5EF4-FFF2-40B4-BE49-F238E27FC236}">
                <a16:creationId xmlns:a16="http://schemas.microsoft.com/office/drawing/2014/main" id="{A0EDCEDB-95B3-79F4-BB1A-FC69DCD26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112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9" descr="flèche">
            <a:extLst>
              <a:ext uri="{FF2B5EF4-FFF2-40B4-BE49-F238E27FC236}">
                <a16:creationId xmlns:a16="http://schemas.microsoft.com/office/drawing/2014/main" id="{3490C082-0998-10B3-3072-D4CE73D64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3210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10" descr="flèche">
            <a:extLst>
              <a:ext uri="{FF2B5EF4-FFF2-40B4-BE49-F238E27FC236}">
                <a16:creationId xmlns:a16="http://schemas.microsoft.com/office/drawing/2014/main" id="{5F706E5F-5B55-CF62-C866-9D6ECC89A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767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3" name="Picture 11" descr="flèche">
            <a:extLst>
              <a:ext uri="{FF2B5EF4-FFF2-40B4-BE49-F238E27FC236}">
                <a16:creationId xmlns:a16="http://schemas.microsoft.com/office/drawing/2014/main" id="{B448A96A-397A-5A42-4BE9-CDC110C24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3371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a:extLst>
              <a:ext uri="{FF2B5EF4-FFF2-40B4-BE49-F238E27FC236}">
                <a16:creationId xmlns:a16="http://schemas.microsoft.com/office/drawing/2014/main" id="{8DA9BF60-8EE8-3B73-F20E-F7E220A1AA9F}"/>
              </a:ext>
            </a:extLst>
          </p:cNvPr>
          <p:cNvSpPr>
            <a:spLocks noChangeArrowheads="1"/>
          </p:cNvSpPr>
          <p:nvPr>
            <p:ph type="body" idx="4294967295"/>
          </p:nvPr>
        </p:nvSpPr>
        <p:spPr bwMode="auto">
          <a:xfrm>
            <a:off x="395288" y="2349500"/>
            <a:ext cx="7742237" cy="3932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tabLst>
                <a:tab pos="2768600" algn="l"/>
              </a:tabLst>
            </a:pPr>
            <a:r>
              <a:rPr lang="fr-FR" altLang="fr-FR" sz="2400">
                <a:solidFill>
                  <a:srgbClr val="FF9933"/>
                </a:solidFill>
              </a:rPr>
              <a:t>Avant</a:t>
            </a:r>
            <a:r>
              <a:rPr lang="fr-FR" altLang="fr-FR" sz="2400"/>
              <a:t> </a:t>
            </a:r>
          </a:p>
          <a:p>
            <a:pPr>
              <a:spcBef>
                <a:spcPct val="0"/>
              </a:spcBef>
              <a:buFontTx/>
              <a:buNone/>
              <a:tabLst>
                <a:tab pos="2768600" algn="l"/>
              </a:tabLst>
            </a:pPr>
            <a:r>
              <a:rPr lang="fr-FR" altLang="fr-FR" sz="2400"/>
              <a:t>anxiété 	</a:t>
            </a:r>
            <a:r>
              <a:rPr lang="fr-FR" altLang="fr-FR" sz="2400" b="1"/>
              <a:t>Ignatia </a:t>
            </a:r>
            <a:r>
              <a:rPr lang="fr-FR" altLang="fr-FR" sz="2400"/>
              <a:t>/</a:t>
            </a:r>
            <a:r>
              <a:rPr lang="fr-FR" altLang="fr-FR" sz="2400" b="1"/>
              <a:t> Gelsemium</a:t>
            </a:r>
            <a:endParaRPr lang="fr-FR" altLang="fr-FR" sz="2400"/>
          </a:p>
          <a:p>
            <a:pPr>
              <a:spcBef>
                <a:spcPct val="0"/>
              </a:spcBef>
              <a:buFontTx/>
              <a:buNone/>
              <a:tabLst>
                <a:tab pos="2768600" algn="l"/>
              </a:tabLst>
            </a:pPr>
            <a:endParaRPr lang="fr-FR" altLang="fr-FR" sz="2400"/>
          </a:p>
          <a:p>
            <a:pPr>
              <a:spcBef>
                <a:spcPct val="0"/>
              </a:spcBef>
              <a:buFontTx/>
              <a:buNone/>
              <a:tabLst>
                <a:tab pos="2768600" algn="l"/>
              </a:tabLst>
            </a:pPr>
            <a:r>
              <a:rPr lang="fr-FR" altLang="fr-FR" sz="2400">
                <a:solidFill>
                  <a:srgbClr val="FF9933"/>
                </a:solidFill>
              </a:rPr>
              <a:t>Après</a:t>
            </a:r>
            <a:r>
              <a:rPr lang="fr-FR" altLang="fr-FR" sz="2400" b="1">
                <a:solidFill>
                  <a:srgbClr val="006699"/>
                </a:solidFill>
              </a:rPr>
              <a:t> </a:t>
            </a:r>
          </a:p>
          <a:p>
            <a:pPr>
              <a:spcBef>
                <a:spcPct val="0"/>
              </a:spcBef>
              <a:buFontTx/>
              <a:buNone/>
              <a:tabLst>
                <a:tab pos="2768600" algn="l"/>
              </a:tabLst>
            </a:pPr>
            <a:r>
              <a:rPr lang="fr-FR" altLang="fr-FR" sz="2400"/>
              <a:t>suite de piqûre 	</a:t>
            </a:r>
            <a:r>
              <a:rPr lang="fr-FR" altLang="fr-FR" sz="2400" b="1"/>
              <a:t>Ledum palustre</a:t>
            </a:r>
            <a:r>
              <a:rPr lang="fr-FR" altLang="fr-FR" sz="2400"/>
              <a:t> </a:t>
            </a:r>
          </a:p>
          <a:p>
            <a:pPr>
              <a:spcBef>
                <a:spcPct val="0"/>
              </a:spcBef>
              <a:buFontTx/>
              <a:buNone/>
              <a:tabLst>
                <a:tab pos="2768600" algn="l"/>
              </a:tabLst>
            </a:pPr>
            <a:r>
              <a:rPr lang="fr-FR" altLang="fr-FR" sz="2400"/>
              <a:t>risque infectieux 	</a:t>
            </a:r>
            <a:r>
              <a:rPr lang="fr-FR" altLang="fr-FR" sz="2400" b="1"/>
              <a:t>Pyrogenium</a:t>
            </a:r>
            <a:endParaRPr lang="fr-FR" altLang="fr-FR" sz="2400"/>
          </a:p>
          <a:p>
            <a:pPr>
              <a:spcBef>
                <a:spcPct val="0"/>
              </a:spcBef>
              <a:buFontTx/>
              <a:buNone/>
              <a:tabLst>
                <a:tab pos="2768600" algn="l"/>
              </a:tabLst>
            </a:pPr>
            <a:r>
              <a:rPr lang="fr-FR" altLang="fr-FR" sz="2400"/>
              <a:t>contractions 	</a:t>
            </a:r>
            <a:r>
              <a:rPr lang="fr-FR" altLang="fr-FR" sz="2400" b="1"/>
              <a:t>Actaea racemosa, Caulophyllum</a:t>
            </a:r>
            <a:endParaRPr lang="fr-FR" altLang="fr-FR" sz="2400"/>
          </a:p>
          <a:p>
            <a:pPr>
              <a:spcBef>
                <a:spcPct val="0"/>
              </a:spcBef>
              <a:buFontTx/>
              <a:buNone/>
              <a:tabLst>
                <a:tab pos="2768600" algn="l"/>
              </a:tabLst>
            </a:pPr>
            <a:endParaRPr lang="fr-FR" altLang="fr-FR" sz="2400"/>
          </a:p>
          <a:p>
            <a:pPr>
              <a:spcBef>
                <a:spcPct val="0"/>
              </a:spcBef>
              <a:buFontTx/>
              <a:buNone/>
              <a:tabLst>
                <a:tab pos="2768600" algn="l"/>
              </a:tabLst>
            </a:pPr>
            <a:r>
              <a:rPr lang="fr-FR" altLang="fr-FR" sz="2400">
                <a:solidFill>
                  <a:srgbClr val="FF9933"/>
                </a:solidFill>
              </a:rPr>
              <a:t>Attente du résultat</a:t>
            </a:r>
            <a:r>
              <a:rPr lang="fr-FR" altLang="fr-FR" sz="2400" b="1">
                <a:solidFill>
                  <a:srgbClr val="006699"/>
                </a:solidFill>
              </a:rPr>
              <a:t> 	</a:t>
            </a:r>
            <a:r>
              <a:rPr lang="fr-FR" altLang="fr-FR" sz="2400" b="1"/>
              <a:t>Gelsemium</a:t>
            </a:r>
            <a:r>
              <a:rPr lang="fr-FR" altLang="fr-FR" sz="2400"/>
              <a:t> / </a:t>
            </a:r>
            <a:r>
              <a:rPr lang="fr-FR" altLang="fr-FR" sz="2400" b="1"/>
              <a:t>Ignatia</a:t>
            </a:r>
            <a:endParaRPr lang="fr-FR" altLang="fr-FR" sz="2400"/>
          </a:p>
        </p:txBody>
      </p:sp>
      <p:sp>
        <p:nvSpPr>
          <p:cNvPr id="139267" name="Rectangle 5">
            <a:extLst>
              <a:ext uri="{FF2B5EF4-FFF2-40B4-BE49-F238E27FC236}">
                <a16:creationId xmlns:a16="http://schemas.microsoft.com/office/drawing/2014/main" id="{BCC7E698-65B5-FB62-7A79-446CB79D572F}"/>
              </a:ext>
            </a:extLst>
          </p:cNvPr>
          <p:cNvSpPr>
            <a:spLocks noChangeArrowheads="1"/>
          </p:cNvSpPr>
          <p:nvPr/>
        </p:nvSpPr>
        <p:spPr bwMode="auto">
          <a:xfrm>
            <a:off x="565150" y="1412875"/>
            <a:ext cx="6670675"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Amniocentèse et ponction de villosités choriales </a:t>
            </a:r>
          </a:p>
        </p:txBody>
      </p:sp>
      <p:pic>
        <p:nvPicPr>
          <p:cNvPr id="139268" name="Picture 7" descr="flèche">
            <a:extLst>
              <a:ext uri="{FF2B5EF4-FFF2-40B4-BE49-F238E27FC236}">
                <a16:creationId xmlns:a16="http://schemas.microsoft.com/office/drawing/2014/main" id="{E49E8B02-D559-3F59-7857-191B828FC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23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8" descr="flèche">
            <a:extLst>
              <a:ext uri="{FF2B5EF4-FFF2-40B4-BE49-F238E27FC236}">
                <a16:creationId xmlns:a16="http://schemas.microsoft.com/office/drawing/2014/main" id="{2C93D3E5-3E81-5EB3-CE42-DB6C4F960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46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9" descr="flèche">
            <a:extLst>
              <a:ext uri="{FF2B5EF4-FFF2-40B4-BE49-F238E27FC236}">
                <a16:creationId xmlns:a16="http://schemas.microsoft.com/office/drawing/2014/main" id="{A01DEA5D-17F9-87D9-6D32-5E5033980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0066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5" descr="sous-titre">
            <a:extLst>
              <a:ext uri="{FF2B5EF4-FFF2-40B4-BE49-F238E27FC236}">
                <a16:creationId xmlns:a16="http://schemas.microsoft.com/office/drawing/2014/main" id="{22D90F1F-8B45-C125-3E35-8906BE2A5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4450"/>
            <a:ext cx="45005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2" name="Text Box 3">
            <a:extLst>
              <a:ext uri="{FF2B5EF4-FFF2-40B4-BE49-F238E27FC236}">
                <a16:creationId xmlns:a16="http://schemas.microsoft.com/office/drawing/2014/main" id="{52633446-E15A-6754-291A-85B88F8F95B1}"/>
              </a:ext>
            </a:extLst>
          </p:cNvPr>
          <p:cNvSpPr txBox="1">
            <a:spLocks noChangeArrowheads="1"/>
          </p:cNvSpPr>
          <p:nvPr/>
        </p:nvSpPr>
        <p:spPr bwMode="auto">
          <a:xfrm>
            <a:off x="5076825" y="150813"/>
            <a:ext cx="377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3200" b="1">
                <a:solidFill>
                  <a:srgbClr val="FFFFFF"/>
                </a:solidFill>
                <a:ea typeface="MS PGothic" panose="020B0600070205080204" pitchFamily="34" charset="-128"/>
              </a:rPr>
              <a:t>Examens invasifs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id="{54A0A5E9-92A5-7292-13DB-4F13435289EE}"/>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i="1">
                <a:solidFill>
                  <a:srgbClr val="FF9933"/>
                </a:solidFill>
                <a:ea typeface="MS PGothic" panose="020B0600070205080204" pitchFamily="34" charset="-128"/>
              </a:rPr>
              <a:t>focus sur….</a:t>
            </a:r>
          </a:p>
        </p:txBody>
      </p:sp>
      <p:pic>
        <p:nvPicPr>
          <p:cNvPr id="141315" name="Picture 3" descr="sous-titre">
            <a:extLst>
              <a:ext uri="{FF2B5EF4-FFF2-40B4-BE49-F238E27FC236}">
                <a16:creationId xmlns:a16="http://schemas.microsoft.com/office/drawing/2014/main" id="{F02D8ED2-16D0-4D8C-6E04-ABAA93646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Text Box 3">
            <a:extLst>
              <a:ext uri="{FF2B5EF4-FFF2-40B4-BE49-F238E27FC236}">
                <a16:creationId xmlns:a16="http://schemas.microsoft.com/office/drawing/2014/main" id="{5A3B8AF2-8D40-056D-5BB6-772E1094FDA6}"/>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3200" b="1">
                <a:solidFill>
                  <a:srgbClr val="FFFFFF"/>
                </a:solidFill>
                <a:ea typeface="MS PGothic" panose="020B0600070205080204" pitchFamily="34" charset="-128"/>
              </a:rPr>
              <a:t>MATI</a:t>
            </a:r>
            <a:r>
              <a:rPr lang="en-US" altLang="fr-FR" sz="3200" b="1">
                <a:solidFill>
                  <a:srgbClr val="FFFFFF"/>
                </a:solidFill>
                <a:ea typeface="MS PGothic" panose="020B0600070205080204" pitchFamily="34" charset="-128"/>
                <a:cs typeface="Times New Roman" panose="02020603050405020304" pitchFamily="18" charset="0"/>
              </a:rPr>
              <a:t>È</a:t>
            </a:r>
            <a:r>
              <a:rPr lang="fr-FR" altLang="fr-FR" sz="3200" b="1">
                <a:solidFill>
                  <a:srgbClr val="FFFFFF"/>
                </a:solidFill>
                <a:ea typeface="MS PGothic" panose="020B0600070205080204" pitchFamily="34" charset="-128"/>
              </a:rPr>
              <a:t>RE M</a:t>
            </a:r>
            <a:r>
              <a:rPr lang="en-US" altLang="fr-FR" sz="3200" b="1">
                <a:solidFill>
                  <a:srgbClr val="FFFFFF"/>
                </a:solidFill>
                <a:ea typeface="MS PGothic" panose="020B0600070205080204" pitchFamily="34" charset="-128"/>
              </a:rPr>
              <a:t>É</a:t>
            </a:r>
            <a:r>
              <a:rPr lang="fr-FR" altLang="fr-FR" sz="3200" b="1">
                <a:solidFill>
                  <a:srgbClr val="FFFFFF"/>
                </a:solidFill>
                <a:ea typeface="MS PGothic" panose="020B0600070205080204" pitchFamily="34" charset="-128"/>
              </a:rPr>
              <a:t>DICALE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5F9D6B6-1793-9B9D-3E30-AE5D5263070E}"/>
              </a:ext>
            </a:extLst>
          </p:cNvPr>
          <p:cNvSpPr>
            <a:spLocks noGrp="1" noChangeArrowheads="1"/>
          </p:cNvSpPr>
          <p:nvPr>
            <p:ph type="title"/>
          </p:nvPr>
        </p:nvSpPr>
        <p:spPr bwMode="auto">
          <a:xfrm>
            <a:off x="-252413" y="-458788"/>
            <a:ext cx="9793288" cy="18716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sz="18000">
                <a:solidFill>
                  <a:srgbClr val="EAEAEA"/>
                </a:solidFill>
              </a:rPr>
              <a:t>sommaire</a:t>
            </a:r>
          </a:p>
        </p:txBody>
      </p:sp>
      <p:sp>
        <p:nvSpPr>
          <p:cNvPr id="14339" name="Rectangle 3">
            <a:extLst>
              <a:ext uri="{FF2B5EF4-FFF2-40B4-BE49-F238E27FC236}">
                <a16:creationId xmlns:a16="http://schemas.microsoft.com/office/drawing/2014/main" id="{7019F3D1-17C4-A4DA-E945-F7E54BD6BD5A}"/>
              </a:ext>
            </a:extLst>
          </p:cNvPr>
          <p:cNvSpPr>
            <a:spLocks noGrp="1" noChangeArrowheads="1"/>
          </p:cNvSpPr>
          <p:nvPr>
            <p:ph type="body" idx="1"/>
          </p:nvPr>
        </p:nvSpPr>
        <p:spPr bwMode="auto">
          <a:xfrm>
            <a:off x="468313" y="2247900"/>
            <a:ext cx="8229600" cy="3197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buClr>
                <a:srgbClr val="FF6600"/>
              </a:buClr>
              <a:buSzPct val="80000"/>
              <a:buFont typeface="Wingdings" panose="05000000000000000000" pitchFamily="2" charset="2"/>
              <a:buChar char="ü"/>
            </a:pPr>
            <a:r>
              <a:rPr lang="fr-FR" altLang="fr-FR" sz="2400" i="1"/>
              <a:t> Troubles digestifs : nausées, brûlures digestives, constipation</a:t>
            </a:r>
          </a:p>
          <a:p>
            <a:pPr marL="0" indent="0">
              <a:buClr>
                <a:srgbClr val="FF6600"/>
              </a:buClr>
              <a:buSzPct val="80000"/>
              <a:buFont typeface="Wingdings" panose="05000000000000000000" pitchFamily="2" charset="2"/>
              <a:buChar char="ü"/>
            </a:pPr>
            <a:r>
              <a:rPr lang="fr-FR" altLang="fr-FR" sz="2400" i="1"/>
              <a:t> Douleurs (troubles rhumatologiques, céphalées, crampes)</a:t>
            </a:r>
          </a:p>
          <a:p>
            <a:pPr marL="0" indent="0">
              <a:buClr>
                <a:srgbClr val="FF6600"/>
              </a:buClr>
              <a:buSzPct val="80000"/>
              <a:buFont typeface="Wingdings" panose="05000000000000000000" pitchFamily="2" charset="2"/>
              <a:buChar char="ü"/>
            </a:pPr>
            <a:r>
              <a:rPr lang="fr-FR" altLang="fr-FR" sz="2400" i="1"/>
              <a:t> Troubles psychologiques : troubles du sommeil, anxiété, suite de grossesse interrompue</a:t>
            </a:r>
          </a:p>
          <a:p>
            <a:pPr marL="0" indent="0">
              <a:buClr>
                <a:srgbClr val="FF6600"/>
              </a:buClr>
              <a:buSzPct val="80000"/>
              <a:buFont typeface="Wingdings" panose="05000000000000000000" pitchFamily="2" charset="2"/>
              <a:buChar char="ü"/>
            </a:pPr>
            <a:r>
              <a:rPr lang="fr-FR" altLang="fr-FR" sz="2400" i="1"/>
              <a:t> Accompagnement des examens invasifs</a:t>
            </a:r>
          </a:p>
          <a:p>
            <a:pPr marL="0" indent="0">
              <a:buClr>
                <a:srgbClr val="FF6600"/>
              </a:buClr>
              <a:buSzPct val="80000"/>
              <a:buFont typeface="Wingdings" panose="05000000000000000000" pitchFamily="2" charset="2"/>
              <a:buChar char="ü"/>
            </a:pPr>
            <a:r>
              <a:rPr lang="fr-FR" altLang="fr-FR" sz="2400" i="1"/>
              <a:t> Contractions utérines, les menaces d’accouchement prématuré</a:t>
            </a:r>
          </a:p>
          <a:p>
            <a:pPr marL="0" indent="0">
              <a:buClr>
                <a:srgbClr val="FF6600"/>
              </a:buClr>
              <a:buSzPct val="80000"/>
              <a:buFont typeface="Wingdings" panose="05000000000000000000" pitchFamily="2" charset="2"/>
              <a:buChar char="ü"/>
            </a:pPr>
            <a:r>
              <a:rPr lang="fr-FR" altLang="fr-FR" sz="2400" i="1"/>
              <a:t> Matière médicale : Sepia, Nux vomica, Gelsemium, Ignatia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ce réservé du contenu 2">
            <a:extLst>
              <a:ext uri="{FF2B5EF4-FFF2-40B4-BE49-F238E27FC236}">
                <a16:creationId xmlns:a16="http://schemas.microsoft.com/office/drawing/2014/main" id="{0F3FA9E5-FF03-E658-0033-FB8CC66E833C}"/>
              </a:ext>
            </a:extLst>
          </p:cNvPr>
          <p:cNvSpPr>
            <a:spLocks noGrp="1"/>
          </p:cNvSpPr>
          <p:nvPr>
            <p:ph idx="4294967295"/>
          </p:nvPr>
        </p:nvSpPr>
        <p:spPr bwMode="auto">
          <a:xfrm>
            <a:off x="457200" y="3687763"/>
            <a:ext cx="8229600" cy="2836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2160588" algn="l"/>
              </a:tabLst>
            </a:pPr>
            <a:r>
              <a:rPr lang="fr-FR" altLang="fr-FR" sz="2400" b="1" i="1"/>
              <a:t>Morphotype</a:t>
            </a:r>
            <a:r>
              <a:rPr lang="fr-FR" altLang="fr-FR" sz="2400" i="1"/>
              <a:t> : 	congestion céphalique</a:t>
            </a:r>
          </a:p>
          <a:p>
            <a:pPr marL="0" indent="0">
              <a:lnSpc>
                <a:spcPct val="90000"/>
              </a:lnSpc>
              <a:buFontTx/>
              <a:buNone/>
              <a:tabLst>
                <a:tab pos="2160588" algn="l"/>
              </a:tabLst>
            </a:pPr>
            <a:r>
              <a:rPr lang="fr-FR" altLang="fr-FR" sz="2400" b="1" i="1"/>
              <a:t>Comportement</a:t>
            </a:r>
            <a:r>
              <a:rPr lang="fr-FR" altLang="fr-FR" sz="2400" i="1"/>
              <a:t> : 	désir de solitude, conduites d’évitement, désire 	dormir la tête haute</a:t>
            </a:r>
          </a:p>
          <a:p>
            <a:pPr marL="0" indent="0">
              <a:lnSpc>
                <a:spcPct val="90000"/>
              </a:lnSpc>
              <a:buFontTx/>
              <a:buNone/>
              <a:tabLst>
                <a:tab pos="2160588" algn="l"/>
              </a:tabLst>
            </a:pPr>
            <a:r>
              <a:rPr lang="fr-FR" altLang="fr-FR" sz="2400" b="1" i="1"/>
              <a:t>Cibles :</a:t>
            </a:r>
            <a:r>
              <a:rPr lang="fr-FR" altLang="fr-FR" sz="2400" i="1"/>
              <a:t> 	SNC (excitabilité puis prostration)</a:t>
            </a:r>
          </a:p>
          <a:p>
            <a:pPr marL="0" indent="0">
              <a:lnSpc>
                <a:spcPct val="90000"/>
              </a:lnSpc>
              <a:buFontTx/>
              <a:buNone/>
              <a:tabLst>
                <a:tab pos="2160588" algn="l"/>
              </a:tabLst>
            </a:pPr>
            <a:r>
              <a:rPr lang="fr-FR" altLang="fr-FR" sz="2400" i="1"/>
              <a:t>                  	appareil circulatoire : hypoTA, bradyarythmie</a:t>
            </a:r>
          </a:p>
          <a:p>
            <a:pPr marL="0" indent="0">
              <a:lnSpc>
                <a:spcPct val="90000"/>
              </a:lnSpc>
              <a:buFontTx/>
              <a:buNone/>
              <a:tabLst>
                <a:tab pos="2160588" algn="l"/>
              </a:tabLst>
            </a:pPr>
            <a:r>
              <a:rPr lang="fr-FR" altLang="fr-FR" sz="2400" i="1"/>
              <a:t>                  	muqueuse respiratoire et digestive</a:t>
            </a:r>
          </a:p>
          <a:p>
            <a:pPr marL="0" indent="0">
              <a:lnSpc>
                <a:spcPct val="90000"/>
              </a:lnSpc>
              <a:buFontTx/>
              <a:buNone/>
              <a:tabLst>
                <a:tab pos="2160588" algn="l"/>
              </a:tabLst>
            </a:pPr>
            <a:r>
              <a:rPr lang="fr-FR" altLang="fr-FR" sz="2400" b="1" i="1"/>
              <a:t>Suite de</a:t>
            </a:r>
            <a:r>
              <a:rPr lang="fr-FR" altLang="fr-FR" sz="2400" i="1"/>
              <a:t> : 	frayeur, stress post-traumatique</a:t>
            </a:r>
          </a:p>
        </p:txBody>
      </p:sp>
      <p:sp>
        <p:nvSpPr>
          <p:cNvPr id="143363" name="Oval 3">
            <a:extLst>
              <a:ext uri="{FF2B5EF4-FFF2-40B4-BE49-F238E27FC236}">
                <a16:creationId xmlns:a16="http://schemas.microsoft.com/office/drawing/2014/main" id="{0CF0876B-9B28-5770-4B8C-ACAF663E242A}"/>
              </a:ext>
            </a:extLst>
          </p:cNvPr>
          <p:cNvSpPr>
            <a:spLocks noChangeArrowheads="1"/>
          </p:cNvSpPr>
          <p:nvPr/>
        </p:nvSpPr>
        <p:spPr bwMode="auto">
          <a:xfrm>
            <a:off x="-180975" y="-458788"/>
            <a:ext cx="3529013" cy="1800226"/>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43364" name="Titre 1">
            <a:extLst>
              <a:ext uri="{FF2B5EF4-FFF2-40B4-BE49-F238E27FC236}">
                <a16:creationId xmlns:a16="http://schemas.microsoft.com/office/drawing/2014/main" id="{321EC62E-2EC2-37F0-CBE0-1CB2167BC992}"/>
              </a:ext>
            </a:extLst>
          </p:cNvPr>
          <p:cNvSpPr>
            <a:spLocks/>
          </p:cNvSpPr>
          <p:nvPr/>
        </p:nvSpPr>
        <p:spPr bwMode="auto">
          <a:xfrm>
            <a:off x="179388" y="-90488"/>
            <a:ext cx="3097212"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2800">
                <a:solidFill>
                  <a:srgbClr val="FFFFFF"/>
                </a:solidFill>
              </a:rPr>
              <a:t>GELSEMIUM </a:t>
            </a:r>
            <a:r>
              <a:rPr lang="fr-FR" altLang="fr-FR" sz="2700">
                <a:solidFill>
                  <a:srgbClr val="FFFFFF"/>
                </a:solidFill>
              </a:rPr>
              <a:t>SEMPERVIRENS</a:t>
            </a:r>
          </a:p>
        </p:txBody>
      </p:sp>
      <p:pic>
        <p:nvPicPr>
          <p:cNvPr id="143365" name="Picture 5" descr="2608-gelsemium-sempervirens">
            <a:extLst>
              <a:ext uri="{FF2B5EF4-FFF2-40B4-BE49-F238E27FC236}">
                <a16:creationId xmlns:a16="http://schemas.microsoft.com/office/drawing/2014/main" id="{6CF28EE0-7D3A-B837-DB9E-C9EFC7BA9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0"/>
            <a:ext cx="2700337"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6" name="Rectangle 6">
            <a:extLst>
              <a:ext uri="{FF2B5EF4-FFF2-40B4-BE49-F238E27FC236}">
                <a16:creationId xmlns:a16="http://schemas.microsoft.com/office/drawing/2014/main" id="{34AA4268-F279-FD27-E941-F6013CCB7A48}"/>
              </a:ext>
            </a:extLst>
          </p:cNvPr>
          <p:cNvSpPr>
            <a:spLocks noChangeArrowheads="1"/>
          </p:cNvSpPr>
          <p:nvPr/>
        </p:nvSpPr>
        <p:spPr bwMode="auto">
          <a:xfrm>
            <a:off x="468313" y="1773238"/>
            <a:ext cx="5472112" cy="860425"/>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Key-note : trac, parésies avec obnubilation, tremblements et faiblesse</a:t>
            </a:r>
          </a:p>
        </p:txBody>
      </p:sp>
      <p:sp>
        <p:nvSpPr>
          <p:cNvPr id="143367" name="Rectangle 7">
            <a:extLst>
              <a:ext uri="{FF2B5EF4-FFF2-40B4-BE49-F238E27FC236}">
                <a16:creationId xmlns:a16="http://schemas.microsoft.com/office/drawing/2014/main" id="{9121D9AE-B187-FE72-C064-EC559E55C174}"/>
              </a:ext>
            </a:extLst>
          </p:cNvPr>
          <p:cNvSpPr>
            <a:spLocks noChangeArrowheads="1"/>
          </p:cNvSpPr>
          <p:nvPr/>
        </p:nvSpPr>
        <p:spPr bwMode="auto">
          <a:xfrm>
            <a:off x="7380288" y="3500438"/>
            <a:ext cx="903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20000"/>
              </a:spcBef>
            </a:pPr>
            <a:r>
              <a:rPr lang="fr-FR" altLang="fr-FR" sz="2000" i="1">
                <a:solidFill>
                  <a:schemeClr val="bg2"/>
                </a:solidFill>
              </a:rPr>
              <a:t>Jasmin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re 1">
            <a:extLst>
              <a:ext uri="{FF2B5EF4-FFF2-40B4-BE49-F238E27FC236}">
                <a16:creationId xmlns:a16="http://schemas.microsoft.com/office/drawing/2014/main" id="{D4384335-AD2F-5EF4-8440-6FA4B3C8D615}"/>
              </a:ext>
            </a:extLst>
          </p:cNvPr>
          <p:cNvSpPr>
            <a:spLocks noGrp="1"/>
          </p:cNvSpPr>
          <p:nvPr>
            <p:ph type="title" idx="4294967295"/>
          </p:nvPr>
        </p:nvSpPr>
        <p:spPr bwMode="auto">
          <a:xfrm>
            <a:off x="457200" y="1268413"/>
            <a:ext cx="8229600"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GELSEMIUM grossesse</a:t>
            </a:r>
          </a:p>
        </p:txBody>
      </p:sp>
      <p:sp>
        <p:nvSpPr>
          <p:cNvPr id="145411" name="Espace réservé du contenu 2">
            <a:extLst>
              <a:ext uri="{FF2B5EF4-FFF2-40B4-BE49-F238E27FC236}">
                <a16:creationId xmlns:a16="http://schemas.microsoft.com/office/drawing/2014/main" id="{2CE61A1A-3638-86D7-5C9C-126755E19B57}"/>
              </a:ext>
            </a:extLst>
          </p:cNvPr>
          <p:cNvSpPr>
            <a:spLocks noGrp="1"/>
          </p:cNvSpPr>
          <p:nvPr>
            <p:ph idx="4294967295"/>
          </p:nvPr>
        </p:nvSpPr>
        <p:spPr bwMode="auto">
          <a:xfrm>
            <a:off x="457200" y="1716088"/>
            <a:ext cx="8229600" cy="3157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fr-FR" altLang="fr-FR" sz="2400"/>
              <a:t>Anxiété d’anticipation</a:t>
            </a:r>
          </a:p>
          <a:p>
            <a:pPr marL="0" indent="0">
              <a:buFontTx/>
              <a:buNone/>
            </a:pPr>
            <a:r>
              <a:rPr lang="fr-FR" altLang="fr-FR" sz="2400"/>
              <a:t>Albuminurie associée à une rétinite</a:t>
            </a:r>
          </a:p>
          <a:p>
            <a:pPr marL="0" indent="0">
              <a:buFontTx/>
              <a:buNone/>
            </a:pPr>
            <a:r>
              <a:rPr lang="fr-FR" altLang="fr-FR" sz="2400"/>
              <a:t>Sommeil : 	insomnie d’épuisement</a:t>
            </a:r>
          </a:p>
          <a:p>
            <a:pPr marL="0" indent="0">
              <a:buFontTx/>
              <a:buNone/>
            </a:pPr>
            <a:r>
              <a:rPr lang="fr-FR" altLang="fr-FR" sz="2400"/>
              <a:t>                        endormissement difficile</a:t>
            </a:r>
          </a:p>
          <a:p>
            <a:pPr marL="0" indent="0">
              <a:buFontTx/>
              <a:buNone/>
            </a:pPr>
            <a:r>
              <a:rPr lang="fr-FR" altLang="fr-FR" sz="2400"/>
              <a:t>                        délires, donc craint le coucher</a:t>
            </a:r>
          </a:p>
          <a:p>
            <a:pPr marL="0" indent="0">
              <a:buFontTx/>
              <a:buNone/>
            </a:pPr>
            <a:r>
              <a:rPr lang="fr-FR" altLang="fr-FR" sz="2400"/>
              <a:t>Fièvre : d’origine biliaire, sans soif</a:t>
            </a:r>
          </a:p>
          <a:p>
            <a:pPr marL="0" indent="0">
              <a:buFontTx/>
              <a:buNone/>
            </a:pPr>
            <a:r>
              <a:rPr lang="fr-FR" altLang="fr-FR" sz="2400"/>
              <a:t>Sevrage tabagique</a:t>
            </a:r>
          </a:p>
        </p:txBody>
      </p:sp>
      <p:pic>
        <p:nvPicPr>
          <p:cNvPr id="145412" name="Picture 5" descr="flèche">
            <a:extLst>
              <a:ext uri="{FF2B5EF4-FFF2-40B4-BE49-F238E27FC236}">
                <a16:creationId xmlns:a16="http://schemas.microsoft.com/office/drawing/2014/main" id="{9D9E50D7-A330-D2A9-6CE6-009513852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462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re 1">
            <a:extLst>
              <a:ext uri="{FF2B5EF4-FFF2-40B4-BE49-F238E27FC236}">
                <a16:creationId xmlns:a16="http://schemas.microsoft.com/office/drawing/2014/main" id="{3CF2BB58-FB5F-9936-DC38-B1C662E7C0C7}"/>
              </a:ext>
            </a:extLst>
          </p:cNvPr>
          <p:cNvSpPr>
            <a:spLocks noGrp="1"/>
          </p:cNvSpPr>
          <p:nvPr>
            <p:ph type="title" idx="4294967295"/>
          </p:nvPr>
        </p:nvSpPr>
        <p:spPr bwMode="auto">
          <a:xfrm>
            <a:off x="457200" y="1412875"/>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GELSEMIUM accouchement et post-partum</a:t>
            </a:r>
          </a:p>
        </p:txBody>
      </p:sp>
      <p:sp>
        <p:nvSpPr>
          <p:cNvPr id="147459" name="Espace réservé du contenu 2">
            <a:extLst>
              <a:ext uri="{FF2B5EF4-FFF2-40B4-BE49-F238E27FC236}">
                <a16:creationId xmlns:a16="http://schemas.microsoft.com/office/drawing/2014/main" id="{507FF911-1865-F828-CF6A-2AA1236BECD3}"/>
              </a:ext>
            </a:extLst>
          </p:cNvPr>
          <p:cNvSpPr>
            <a:spLocks noGrp="1"/>
          </p:cNvSpPr>
          <p:nvPr>
            <p:ph idx="4294967295"/>
          </p:nvPr>
        </p:nvSpPr>
        <p:spPr bwMode="auto">
          <a:xfrm>
            <a:off x="457200" y="1951038"/>
            <a:ext cx="8229600" cy="2725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fr-FR" altLang="fr-FR" sz="2400"/>
              <a:t>Régularisation des CU (7 CH tous les 1/4h)</a:t>
            </a:r>
          </a:p>
          <a:p>
            <a:pPr marL="0" indent="0">
              <a:buFontTx/>
              <a:buNone/>
            </a:pPr>
            <a:r>
              <a:rPr lang="fr-FR" altLang="fr-FR" sz="2400"/>
              <a:t>Inertie utérine</a:t>
            </a:r>
          </a:p>
          <a:p>
            <a:pPr marL="0" indent="0">
              <a:buFontTx/>
              <a:buNone/>
            </a:pPr>
            <a:r>
              <a:rPr lang="fr-FR" altLang="fr-FR" sz="2400"/>
              <a:t>Rigidité du col avec stagnation</a:t>
            </a:r>
          </a:p>
          <a:p>
            <a:pPr marL="0" indent="0">
              <a:buFontTx/>
              <a:buNone/>
            </a:pPr>
            <a:r>
              <a:rPr lang="fr-FR" altLang="fr-FR" sz="2400"/>
              <a:t>Tremblements</a:t>
            </a:r>
          </a:p>
          <a:p>
            <a:pPr marL="0" indent="0">
              <a:buFontTx/>
              <a:buNone/>
            </a:pPr>
            <a:r>
              <a:rPr lang="fr-FR" altLang="fr-FR" sz="2400"/>
              <a:t>Dyspareunie : vaginisme comme si l’utérus était tenu dans la main</a:t>
            </a:r>
          </a:p>
        </p:txBody>
      </p:sp>
      <p:pic>
        <p:nvPicPr>
          <p:cNvPr id="147460" name="Picture 5" descr="flèche">
            <a:extLst>
              <a:ext uri="{FF2B5EF4-FFF2-40B4-BE49-F238E27FC236}">
                <a16:creationId xmlns:a16="http://schemas.microsoft.com/office/drawing/2014/main" id="{57898720-7F42-BCF3-B0B5-355798778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50812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re 1">
            <a:extLst>
              <a:ext uri="{FF2B5EF4-FFF2-40B4-BE49-F238E27FC236}">
                <a16:creationId xmlns:a16="http://schemas.microsoft.com/office/drawing/2014/main" id="{8072E6D6-8CE2-0CEC-F018-CC7AD3D669FC}"/>
              </a:ext>
            </a:extLst>
          </p:cNvPr>
          <p:cNvSpPr>
            <a:spLocks noGrp="1"/>
          </p:cNvSpPr>
          <p:nvPr>
            <p:ph type="title" idx="4294967295"/>
          </p:nvPr>
        </p:nvSpPr>
        <p:spPr bwMode="auto">
          <a:xfrm>
            <a:off x="457200" y="1557338"/>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GELSEMIUM bébé</a:t>
            </a:r>
          </a:p>
        </p:txBody>
      </p:sp>
      <p:sp>
        <p:nvSpPr>
          <p:cNvPr id="149507" name="Espace réservé du contenu 2">
            <a:extLst>
              <a:ext uri="{FF2B5EF4-FFF2-40B4-BE49-F238E27FC236}">
                <a16:creationId xmlns:a16="http://schemas.microsoft.com/office/drawing/2014/main" id="{B297BEBA-DC37-D4D6-14B4-AAB631952433}"/>
              </a:ext>
            </a:extLst>
          </p:cNvPr>
          <p:cNvSpPr>
            <a:spLocks noGrp="1"/>
          </p:cNvSpPr>
          <p:nvPr>
            <p:ph idx="4294967295"/>
          </p:nvPr>
        </p:nvSpPr>
        <p:spPr bwMode="auto">
          <a:xfrm>
            <a:off x="457200" y="2038350"/>
            <a:ext cx="8229600" cy="1973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fr-FR" altLang="fr-FR" sz="2400"/>
              <a:t>Lutte contre le sommeil</a:t>
            </a:r>
          </a:p>
          <a:p>
            <a:pPr>
              <a:buFontTx/>
              <a:buNone/>
            </a:pPr>
            <a:r>
              <a:rPr lang="fr-FR" altLang="fr-FR" sz="2400"/>
              <a:t>Hypertonie vagale</a:t>
            </a:r>
          </a:p>
          <a:p>
            <a:pPr>
              <a:buFontTx/>
              <a:buNone/>
            </a:pPr>
            <a:r>
              <a:rPr lang="fr-FR" altLang="fr-FR" sz="2400"/>
              <a:t>Peur de tomber : s’accroche à une personne ou à un objet</a:t>
            </a:r>
          </a:p>
          <a:p>
            <a:pPr>
              <a:buFontTx/>
              <a:buNone/>
            </a:pPr>
            <a:r>
              <a:rPr lang="fr-FR" altLang="fr-FR" sz="2400"/>
              <a:t>Suite de frayeur</a:t>
            </a:r>
          </a:p>
        </p:txBody>
      </p:sp>
      <p:pic>
        <p:nvPicPr>
          <p:cNvPr id="149508" name="Picture 5" descr="flèche">
            <a:extLst>
              <a:ext uri="{FF2B5EF4-FFF2-40B4-BE49-F238E27FC236}">
                <a16:creationId xmlns:a16="http://schemas.microsoft.com/office/drawing/2014/main" id="{A75AD64F-E457-8352-68F3-BF24359AD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5621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8">
            <a:extLst>
              <a:ext uri="{FF2B5EF4-FFF2-40B4-BE49-F238E27FC236}">
                <a16:creationId xmlns:a16="http://schemas.microsoft.com/office/drawing/2014/main" id="{944A83D6-A2DF-FCC7-6602-28B6611DA3F2}"/>
              </a:ext>
            </a:extLst>
          </p:cNvPr>
          <p:cNvSpPr>
            <a:spLocks noChangeArrowheads="1"/>
          </p:cNvSpPr>
          <p:nvPr/>
        </p:nvSpPr>
        <p:spPr bwMode="auto">
          <a:xfrm>
            <a:off x="468313" y="1268413"/>
            <a:ext cx="82804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pPr>
            <a:r>
              <a:rPr lang="fr-FR" altLang="fr-FR" sz="2400">
                <a:solidFill>
                  <a:srgbClr val="FF9933"/>
                </a:solidFill>
              </a:rPr>
              <a:t>GELSEMIUM modalités</a:t>
            </a:r>
          </a:p>
        </p:txBody>
      </p:sp>
      <p:sp>
        <p:nvSpPr>
          <p:cNvPr id="151555" name="Text Box 9">
            <a:extLst>
              <a:ext uri="{FF2B5EF4-FFF2-40B4-BE49-F238E27FC236}">
                <a16:creationId xmlns:a16="http://schemas.microsoft.com/office/drawing/2014/main" id="{D8C0FA22-80EB-A656-3FA2-5DBA44489379}"/>
              </a:ext>
            </a:extLst>
          </p:cNvPr>
          <p:cNvSpPr txBox="1">
            <a:spLocks noChangeArrowheads="1"/>
          </p:cNvSpPr>
          <p:nvPr/>
        </p:nvSpPr>
        <p:spPr bwMode="auto">
          <a:xfrm>
            <a:off x="468313" y="1831975"/>
            <a:ext cx="7993062"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57400" algn="l"/>
              </a:tabLst>
              <a:defRPr>
                <a:solidFill>
                  <a:schemeClr val="tx1"/>
                </a:solidFill>
                <a:latin typeface="Times New Roman" panose="02020603050405020304" pitchFamily="18" charset="0"/>
                <a:cs typeface="Arial" panose="020B0604020202020204" pitchFamily="34" charset="0"/>
              </a:defRPr>
            </a:lvl1pPr>
            <a:lvl2pPr marL="742950" indent="-285750">
              <a:tabLst>
                <a:tab pos="20574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20574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20574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20574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t>Aggravation</a:t>
            </a:r>
            <a:r>
              <a:rPr lang="fr-FR" altLang="fr-FR" sz="2400"/>
              <a:t> : 	chaleur et temps chaud, avant orage</a:t>
            </a:r>
          </a:p>
          <a:p>
            <a:pPr eaLnBrk="1" hangingPunct="1"/>
            <a:r>
              <a:rPr lang="fr-FR" altLang="fr-FR" sz="2400"/>
              <a:t>	émotions, mauvaises nouvelles</a:t>
            </a:r>
          </a:p>
          <a:p>
            <a:pPr eaLnBrk="1" hangingPunct="1"/>
            <a:r>
              <a:rPr lang="fr-FR" altLang="fr-FR" sz="2400"/>
              <a:t>	à 10h</a:t>
            </a:r>
          </a:p>
          <a:p>
            <a:pPr eaLnBrk="1" hangingPunct="1"/>
            <a:r>
              <a:rPr lang="fr-FR" altLang="fr-FR" sz="2400"/>
              <a:t>	par le tabac</a:t>
            </a:r>
          </a:p>
          <a:p>
            <a:pPr eaLnBrk="1" hangingPunct="1"/>
            <a:endParaRPr lang="fr-FR" altLang="fr-FR" sz="2400"/>
          </a:p>
          <a:p>
            <a:pPr eaLnBrk="1" hangingPunct="1"/>
            <a:r>
              <a:rPr lang="fr-FR" altLang="fr-FR" sz="2400" b="1"/>
              <a:t>Amélioration</a:t>
            </a:r>
            <a:r>
              <a:rPr lang="fr-FR" altLang="fr-FR" sz="2400"/>
              <a:t> : 	miction abondante, sudation</a:t>
            </a:r>
          </a:p>
          <a:p>
            <a:pPr eaLnBrk="1" hangingPunct="1"/>
            <a:r>
              <a:rPr lang="fr-FR" altLang="fr-FR" sz="2400"/>
              <a:t>	mouvement et secousses pour la bradycardie,</a:t>
            </a:r>
          </a:p>
          <a:p>
            <a:pPr eaLnBrk="1" hangingPunct="1"/>
            <a:r>
              <a:rPr lang="fr-FR" altLang="fr-FR" sz="2400"/>
              <a:t>	par les stimulants</a:t>
            </a:r>
          </a:p>
          <a:p>
            <a:pPr eaLnBrk="1" hangingPunct="1">
              <a:spcBef>
                <a:spcPct val="50000"/>
              </a:spcBef>
            </a:pPr>
            <a:endParaRPr lang="fr-FR" altLang="fr-FR" sz="2400"/>
          </a:p>
        </p:txBody>
      </p:sp>
      <p:pic>
        <p:nvPicPr>
          <p:cNvPr id="151556" name="Picture 5" descr="flèche">
            <a:extLst>
              <a:ext uri="{FF2B5EF4-FFF2-40B4-BE49-F238E27FC236}">
                <a16:creationId xmlns:a16="http://schemas.microsoft.com/office/drawing/2014/main" id="{03A1ADDB-FC91-738C-E25C-25113DF90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8746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re 1">
            <a:extLst>
              <a:ext uri="{FF2B5EF4-FFF2-40B4-BE49-F238E27FC236}">
                <a16:creationId xmlns:a16="http://schemas.microsoft.com/office/drawing/2014/main" id="{77F56DF7-34F6-66D3-7D82-96C403851295}"/>
              </a:ext>
            </a:extLst>
          </p:cNvPr>
          <p:cNvSpPr>
            <a:spLocks noGrp="1"/>
          </p:cNvSpPr>
          <p:nvPr>
            <p:ph type="title" idx="4294967295"/>
          </p:nvPr>
        </p:nvSpPr>
        <p:spPr bwMode="auto">
          <a:xfrm>
            <a:off x="457200" y="1052513"/>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GELSEMIUM et ses complémentaires</a:t>
            </a:r>
          </a:p>
        </p:txBody>
      </p:sp>
      <p:sp>
        <p:nvSpPr>
          <p:cNvPr id="153603" name="Espace réservé du contenu 2">
            <a:extLst>
              <a:ext uri="{FF2B5EF4-FFF2-40B4-BE49-F238E27FC236}">
                <a16:creationId xmlns:a16="http://schemas.microsoft.com/office/drawing/2014/main" id="{54975BBB-15EB-AD8B-0E15-EBEB108F2338}"/>
              </a:ext>
            </a:extLst>
          </p:cNvPr>
          <p:cNvSpPr>
            <a:spLocks noGrp="1"/>
          </p:cNvSpPr>
          <p:nvPr>
            <p:ph idx="4294967295"/>
          </p:nvPr>
        </p:nvSpPr>
        <p:spPr bwMode="auto">
          <a:xfrm>
            <a:off x="457200" y="1644650"/>
            <a:ext cx="8229600" cy="3589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tabLst>
                <a:tab pos="1876425" algn="l"/>
              </a:tabLst>
            </a:pPr>
            <a:r>
              <a:rPr lang="fr-FR" altLang="fr-FR" sz="2400" b="1"/>
              <a:t>Aigus : </a:t>
            </a:r>
            <a:r>
              <a:rPr lang="fr-FR" altLang="fr-FR" sz="2400"/>
              <a:t>	Belladonna, </a:t>
            </a:r>
          </a:p>
          <a:p>
            <a:pPr>
              <a:buFontTx/>
              <a:buNone/>
              <a:tabLst>
                <a:tab pos="1876425" algn="l"/>
              </a:tabLst>
            </a:pPr>
            <a:r>
              <a:rPr lang="fr-FR" altLang="fr-FR" sz="2400"/>
              <a:t>		Agaricus,</a:t>
            </a:r>
          </a:p>
          <a:p>
            <a:pPr>
              <a:buFontTx/>
              <a:buNone/>
              <a:tabLst>
                <a:tab pos="1876425" algn="l"/>
              </a:tabLst>
            </a:pPr>
            <a:r>
              <a:rPr lang="fr-FR" altLang="fr-FR" sz="2400"/>
              <a:t>		Actaea racemosa, </a:t>
            </a:r>
          </a:p>
          <a:p>
            <a:pPr>
              <a:buFontTx/>
              <a:buNone/>
              <a:tabLst>
                <a:tab pos="1876425" algn="l"/>
              </a:tabLst>
            </a:pPr>
            <a:r>
              <a:rPr lang="fr-FR" altLang="fr-FR" sz="2400"/>
              <a:t>		Caulophyllum</a:t>
            </a:r>
          </a:p>
          <a:p>
            <a:pPr>
              <a:buFontTx/>
              <a:buNone/>
              <a:tabLst>
                <a:tab pos="1876425" algn="l"/>
              </a:tabLst>
            </a:pPr>
            <a:endParaRPr lang="fr-FR" altLang="fr-FR" sz="2400"/>
          </a:p>
          <a:p>
            <a:pPr>
              <a:buFontTx/>
              <a:buNone/>
              <a:tabLst>
                <a:tab pos="1876425" algn="l"/>
              </a:tabLst>
            </a:pPr>
            <a:r>
              <a:rPr lang="fr-FR" altLang="fr-FR" sz="2400" b="1"/>
              <a:t>Chroniques : </a:t>
            </a:r>
            <a:r>
              <a:rPr lang="fr-FR" altLang="fr-FR" sz="2400"/>
              <a:t>	Sepia, </a:t>
            </a:r>
          </a:p>
          <a:p>
            <a:pPr>
              <a:buFontTx/>
              <a:buNone/>
              <a:tabLst>
                <a:tab pos="1876425" algn="l"/>
              </a:tabLst>
            </a:pPr>
            <a:r>
              <a:rPr lang="fr-FR" altLang="fr-FR" sz="2400"/>
              <a:t>		Argentum nitricum, </a:t>
            </a:r>
          </a:p>
          <a:p>
            <a:pPr>
              <a:buFontTx/>
              <a:buNone/>
              <a:tabLst>
                <a:tab pos="1876425" algn="l"/>
              </a:tabLst>
            </a:pPr>
            <a:r>
              <a:rPr lang="fr-FR" altLang="fr-FR" sz="2400"/>
              <a:t>		Thuya</a:t>
            </a:r>
          </a:p>
        </p:txBody>
      </p:sp>
      <p:pic>
        <p:nvPicPr>
          <p:cNvPr id="153604" name="Picture 5" descr="flèche">
            <a:extLst>
              <a:ext uri="{FF2B5EF4-FFF2-40B4-BE49-F238E27FC236}">
                <a16:creationId xmlns:a16="http://schemas.microsoft.com/office/drawing/2014/main" id="{A427E533-E1F4-2CA4-79FE-8CEE2154E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572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a:extLst>
              <a:ext uri="{FF2B5EF4-FFF2-40B4-BE49-F238E27FC236}">
                <a16:creationId xmlns:a16="http://schemas.microsoft.com/office/drawing/2014/main" id="{24CCC782-3CCA-1982-7797-0E89E11E28EF}"/>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i="1">
                <a:solidFill>
                  <a:srgbClr val="FF9933"/>
                </a:solidFill>
                <a:ea typeface="MS PGothic" panose="020B0600070205080204" pitchFamily="34" charset="-128"/>
              </a:rPr>
              <a:t>focus sur….</a:t>
            </a:r>
          </a:p>
        </p:txBody>
      </p:sp>
      <p:pic>
        <p:nvPicPr>
          <p:cNvPr id="155651" name="Picture 3" descr="sous-titre">
            <a:extLst>
              <a:ext uri="{FF2B5EF4-FFF2-40B4-BE49-F238E27FC236}">
                <a16:creationId xmlns:a16="http://schemas.microsoft.com/office/drawing/2014/main" id="{3A151044-D04A-E71F-54A7-A81178005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2" name="Text Box 3">
            <a:extLst>
              <a:ext uri="{FF2B5EF4-FFF2-40B4-BE49-F238E27FC236}">
                <a16:creationId xmlns:a16="http://schemas.microsoft.com/office/drawing/2014/main" id="{E569303E-935F-AEC4-EB68-4DA7A9698A97}"/>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3200" b="1">
                <a:solidFill>
                  <a:srgbClr val="FFFFFF"/>
                </a:solidFill>
                <a:ea typeface="MS PGothic" panose="020B0600070205080204" pitchFamily="34" charset="-128"/>
              </a:rPr>
              <a:t>MATI</a:t>
            </a:r>
            <a:r>
              <a:rPr lang="en-US" altLang="fr-FR" sz="3200" b="1">
                <a:solidFill>
                  <a:srgbClr val="FFFFFF"/>
                </a:solidFill>
                <a:ea typeface="MS PGothic" panose="020B0600070205080204" pitchFamily="34" charset="-128"/>
                <a:cs typeface="Times New Roman" panose="02020603050405020304" pitchFamily="18" charset="0"/>
              </a:rPr>
              <a:t>È</a:t>
            </a:r>
            <a:r>
              <a:rPr lang="fr-FR" altLang="fr-FR" sz="3200" b="1">
                <a:solidFill>
                  <a:srgbClr val="FFFFFF"/>
                </a:solidFill>
                <a:ea typeface="MS PGothic" panose="020B0600070205080204" pitchFamily="34" charset="-128"/>
              </a:rPr>
              <a:t>RE M</a:t>
            </a:r>
            <a:r>
              <a:rPr lang="en-US" altLang="fr-FR" sz="3200" b="1">
                <a:solidFill>
                  <a:srgbClr val="FFFFFF"/>
                </a:solidFill>
                <a:ea typeface="MS PGothic" panose="020B0600070205080204" pitchFamily="34" charset="-128"/>
              </a:rPr>
              <a:t>É</a:t>
            </a:r>
            <a:r>
              <a:rPr lang="fr-FR" altLang="fr-FR" sz="3200" b="1">
                <a:solidFill>
                  <a:srgbClr val="FFFFFF"/>
                </a:solidFill>
                <a:ea typeface="MS PGothic" panose="020B0600070205080204" pitchFamily="34" charset="-128"/>
              </a:rPr>
              <a:t>DICALE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3">
            <a:extLst>
              <a:ext uri="{FF2B5EF4-FFF2-40B4-BE49-F238E27FC236}">
                <a16:creationId xmlns:a16="http://schemas.microsoft.com/office/drawing/2014/main" id="{44E2BEA1-106C-5451-10F1-C4686C420893}"/>
              </a:ext>
            </a:extLst>
          </p:cNvPr>
          <p:cNvSpPr txBox="1">
            <a:spLocks noChangeArrowheads="1"/>
          </p:cNvSpPr>
          <p:nvPr/>
        </p:nvSpPr>
        <p:spPr bwMode="auto">
          <a:xfrm>
            <a:off x="539750" y="3500438"/>
            <a:ext cx="6824663"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1pPr>
            <a:lvl2pPr marL="742950" indent="-28575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2pPr>
            <a:lvl3pPr marL="1143000" indent="-22860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3pPr>
            <a:lvl4pPr marL="1600200" indent="-22860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4pPr>
            <a:lvl5pPr marL="2057400" indent="-22860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9pPr>
          </a:lstStyle>
          <a:p>
            <a:pPr eaLnBrk="1" hangingPunct="1">
              <a:buSzPct val="100000"/>
            </a:pPr>
            <a:r>
              <a:rPr lang="fr-FR" altLang="fr-FR" sz="2400" b="1" i="1">
                <a:solidFill>
                  <a:srgbClr val="000000"/>
                </a:solidFill>
              </a:rPr>
              <a:t>Morphotype</a:t>
            </a:r>
            <a:r>
              <a:rPr lang="fr-FR" altLang="fr-FR" sz="2400" i="1">
                <a:solidFill>
                  <a:srgbClr val="000000"/>
                </a:solidFill>
              </a:rPr>
              <a:t> : nerveux, hypersensible</a:t>
            </a:r>
            <a:endParaRPr lang="fr-FR" altLang="fr-FR" sz="2400" i="1">
              <a:solidFill>
                <a:srgbClr val="FF0000"/>
              </a:solidFill>
            </a:endParaRPr>
          </a:p>
          <a:p>
            <a:pPr eaLnBrk="1" hangingPunct="1">
              <a:buSzPct val="100000"/>
            </a:pPr>
            <a:endParaRPr lang="fr-FR" altLang="fr-FR" sz="2400" b="1" i="1"/>
          </a:p>
          <a:p>
            <a:pPr eaLnBrk="1" hangingPunct="1">
              <a:buSzPct val="100000"/>
            </a:pPr>
            <a:r>
              <a:rPr lang="fr-FR" altLang="fr-FR" sz="2400" b="1" i="1"/>
              <a:t>Alimentation </a:t>
            </a:r>
            <a:r>
              <a:rPr lang="fr-FR" altLang="fr-FR" sz="2400" i="1"/>
              <a:t>: faim avec défaillance à 11h00 ; appétit capricieux et paradoxal</a:t>
            </a:r>
          </a:p>
          <a:p>
            <a:pPr eaLnBrk="1" hangingPunct="1">
              <a:buSzPct val="100000"/>
            </a:pPr>
            <a:endParaRPr lang="fr-FR" altLang="fr-FR" sz="2400" b="1" i="1">
              <a:solidFill>
                <a:srgbClr val="000000"/>
              </a:solidFill>
            </a:endParaRPr>
          </a:p>
          <a:p>
            <a:pPr eaLnBrk="1" hangingPunct="1">
              <a:buSzPct val="100000"/>
            </a:pPr>
            <a:r>
              <a:rPr lang="fr-FR" altLang="fr-FR" sz="2400" b="1" i="1">
                <a:solidFill>
                  <a:srgbClr val="000000"/>
                </a:solidFill>
              </a:rPr>
              <a:t>Comportement</a:t>
            </a:r>
            <a:r>
              <a:rPr lang="fr-FR" altLang="fr-FR" sz="2400" i="1">
                <a:solidFill>
                  <a:srgbClr val="000000"/>
                </a:solidFill>
              </a:rPr>
              <a:t> : théâtral et paradoxal</a:t>
            </a:r>
            <a:endParaRPr lang="fr-FR" altLang="fr-FR" sz="2400" b="1" i="1"/>
          </a:p>
        </p:txBody>
      </p:sp>
      <p:sp>
        <p:nvSpPr>
          <p:cNvPr id="157699" name="Rectangle 4">
            <a:extLst>
              <a:ext uri="{FF2B5EF4-FFF2-40B4-BE49-F238E27FC236}">
                <a16:creationId xmlns:a16="http://schemas.microsoft.com/office/drawing/2014/main" id="{9AD2574E-114A-E3AB-7320-D35D3A30159A}"/>
              </a:ext>
            </a:extLst>
          </p:cNvPr>
          <p:cNvSpPr>
            <a:spLocks noChangeArrowheads="1"/>
          </p:cNvSpPr>
          <p:nvPr/>
        </p:nvSpPr>
        <p:spPr bwMode="auto">
          <a:xfrm rot="10800000" flipV="1">
            <a:off x="538163" y="1989138"/>
            <a:ext cx="6054725" cy="1225550"/>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9pPr>
          </a:lstStyle>
          <a:p>
            <a:pPr eaLnBrk="1" hangingPunct="1">
              <a:buSzPct val="100000"/>
            </a:pPr>
            <a:r>
              <a:rPr lang="fr-FR" altLang="fr-FR" sz="2400" b="1"/>
              <a:t>Key-note : </a:t>
            </a:r>
          </a:p>
          <a:p>
            <a:pPr eaLnBrk="1" hangingPunct="1">
              <a:buSzPct val="100000"/>
            </a:pPr>
            <a:r>
              <a:rPr lang="fr-FR" altLang="fr-FR" sz="2400" b="1"/>
              <a:t>hyper-nervosité avec troubles spasmodiques changeants et paradoxaux</a:t>
            </a:r>
          </a:p>
        </p:txBody>
      </p:sp>
      <p:sp>
        <p:nvSpPr>
          <p:cNvPr id="157700" name="Rectangle 10">
            <a:extLst>
              <a:ext uri="{FF2B5EF4-FFF2-40B4-BE49-F238E27FC236}">
                <a16:creationId xmlns:a16="http://schemas.microsoft.com/office/drawing/2014/main" id="{5C8FCEF8-E022-40AD-2989-6CA3B4AFB785}"/>
              </a:ext>
            </a:extLst>
          </p:cNvPr>
          <p:cNvSpPr>
            <a:spLocks noChangeArrowheads="1"/>
          </p:cNvSpPr>
          <p:nvPr/>
        </p:nvSpPr>
        <p:spPr bwMode="auto">
          <a:xfrm>
            <a:off x="6516688" y="3148013"/>
            <a:ext cx="2627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fr-FR" i="1">
                <a:solidFill>
                  <a:schemeClr val="bg2"/>
                </a:solidFill>
              </a:rPr>
              <a:t>Fève de Saint Ignace</a:t>
            </a:r>
          </a:p>
          <a:p>
            <a:pPr algn="ctr" eaLnBrk="1" hangingPunct="1"/>
            <a:r>
              <a:rPr lang="en-US" altLang="fr-FR" i="1">
                <a:solidFill>
                  <a:schemeClr val="bg2"/>
                </a:solidFill>
              </a:rPr>
              <a:t>Logagniacées</a:t>
            </a:r>
            <a:endParaRPr lang="fr-FR" altLang="fr-FR" i="1">
              <a:solidFill>
                <a:schemeClr val="bg2"/>
              </a:solidFill>
            </a:endParaRPr>
          </a:p>
        </p:txBody>
      </p:sp>
      <p:sp>
        <p:nvSpPr>
          <p:cNvPr id="157701" name="AutoShape 6" descr="2Q==">
            <a:extLst>
              <a:ext uri="{FF2B5EF4-FFF2-40B4-BE49-F238E27FC236}">
                <a16:creationId xmlns:a16="http://schemas.microsoft.com/office/drawing/2014/main" id="{8AE54B09-3D19-6666-C01B-D7144847FF31}"/>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pic>
        <p:nvPicPr>
          <p:cNvPr id="157702" name="Picture 10" descr="Ignatia-Seeds">
            <a:extLst>
              <a:ext uri="{FF2B5EF4-FFF2-40B4-BE49-F238E27FC236}">
                <a16:creationId xmlns:a16="http://schemas.microsoft.com/office/drawing/2014/main" id="{4EA5C881-BA7D-D0F4-7A80-33938D40B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333375"/>
            <a:ext cx="20304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3" name="Oval 3">
            <a:extLst>
              <a:ext uri="{FF2B5EF4-FFF2-40B4-BE49-F238E27FC236}">
                <a16:creationId xmlns:a16="http://schemas.microsoft.com/office/drawing/2014/main" id="{F7353D97-6884-7261-F481-C6AC3D98AF3C}"/>
              </a:ext>
            </a:extLst>
          </p:cNvPr>
          <p:cNvSpPr>
            <a:spLocks noChangeArrowheads="1"/>
          </p:cNvSpPr>
          <p:nvPr/>
        </p:nvSpPr>
        <p:spPr bwMode="auto">
          <a:xfrm>
            <a:off x="-468313" y="-315913"/>
            <a:ext cx="3529013" cy="1800226"/>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57704" name="Titre 1">
            <a:extLst>
              <a:ext uri="{FF2B5EF4-FFF2-40B4-BE49-F238E27FC236}">
                <a16:creationId xmlns:a16="http://schemas.microsoft.com/office/drawing/2014/main" id="{B7B28918-26EE-ABB1-C0CE-AD7BD5E9D00B}"/>
              </a:ext>
            </a:extLst>
          </p:cNvPr>
          <p:cNvSpPr>
            <a:spLocks/>
          </p:cNvSpPr>
          <p:nvPr/>
        </p:nvSpPr>
        <p:spPr bwMode="auto">
          <a:xfrm>
            <a:off x="179388" y="-90488"/>
            <a:ext cx="3097212"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2800">
                <a:solidFill>
                  <a:srgbClr val="FFFFFF"/>
                </a:solidFill>
              </a:rPr>
              <a:t>IGNATIA</a:t>
            </a:r>
            <a:endParaRPr lang="fr-FR" altLang="fr-FR" sz="27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re 1">
            <a:extLst>
              <a:ext uri="{FF2B5EF4-FFF2-40B4-BE49-F238E27FC236}">
                <a16:creationId xmlns:a16="http://schemas.microsoft.com/office/drawing/2014/main" id="{55DAC4EA-269A-24DE-F9B8-6D97AC591B1C}"/>
              </a:ext>
            </a:extLst>
          </p:cNvPr>
          <p:cNvSpPr>
            <a:spLocks noGrp="1"/>
          </p:cNvSpPr>
          <p:nvPr>
            <p:ph type="title" idx="4294967295"/>
          </p:nvPr>
        </p:nvSpPr>
        <p:spPr bwMode="auto">
          <a:xfrm>
            <a:off x="457200" y="333375"/>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IGNATIA grossesse</a:t>
            </a:r>
          </a:p>
        </p:txBody>
      </p:sp>
      <p:sp>
        <p:nvSpPr>
          <p:cNvPr id="159747" name="Espace réservé du contenu 2">
            <a:extLst>
              <a:ext uri="{FF2B5EF4-FFF2-40B4-BE49-F238E27FC236}">
                <a16:creationId xmlns:a16="http://schemas.microsoft.com/office/drawing/2014/main" id="{D3385CA4-2669-20F9-17D2-D58C1A928791}"/>
              </a:ext>
            </a:extLst>
          </p:cNvPr>
          <p:cNvSpPr>
            <a:spLocks noGrp="1"/>
          </p:cNvSpPr>
          <p:nvPr>
            <p:ph idx="4294967295"/>
          </p:nvPr>
        </p:nvSpPr>
        <p:spPr bwMode="auto">
          <a:xfrm>
            <a:off x="457200" y="1063625"/>
            <a:ext cx="8507413" cy="5245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Profil de femme « extravertie » hystéroïde lié à la grossesse ou personnalité antérieure.</a:t>
            </a:r>
          </a:p>
          <a:p>
            <a:pPr marL="0" indent="0">
              <a:spcBef>
                <a:spcPct val="0"/>
              </a:spcBef>
              <a:buClr>
                <a:srgbClr val="990099"/>
              </a:buClr>
              <a:buFontTx/>
              <a:buNone/>
            </a:pPr>
            <a:r>
              <a:rPr lang="fr-FR" altLang="fr-FR" sz="2400" b="1"/>
              <a:t>Stress accumulés </a:t>
            </a:r>
            <a:r>
              <a:rPr lang="fr-FR" altLang="fr-FR" sz="2400"/>
              <a:t>chagrin, deuil, frayeur. </a:t>
            </a:r>
          </a:p>
          <a:p>
            <a:pPr marL="0" indent="0">
              <a:spcBef>
                <a:spcPct val="0"/>
              </a:spcBef>
              <a:buClr>
                <a:srgbClr val="990099"/>
              </a:buClr>
              <a:buFontTx/>
              <a:buNone/>
            </a:pPr>
            <a:r>
              <a:rPr lang="fr-FR" altLang="fr-FR" sz="2400" b="1"/>
              <a:t>Hypernervosité avec angoisses</a:t>
            </a:r>
            <a:r>
              <a:rPr lang="fr-FR" altLang="fr-FR" sz="2400"/>
              <a:t>, soupirs involontaires, bâillements, larmes. Se sent défaillir.</a:t>
            </a:r>
          </a:p>
          <a:p>
            <a:pPr marL="0" indent="0">
              <a:spcBef>
                <a:spcPct val="0"/>
              </a:spcBef>
              <a:buClr>
                <a:srgbClr val="990099"/>
              </a:buClr>
              <a:buFontTx/>
              <a:buNone/>
            </a:pPr>
            <a:r>
              <a:rPr lang="fr-FR" altLang="fr-FR" sz="2400"/>
              <a:t>Humeur changeante, paradoxale. Paradoxe de tous les symptômes.</a:t>
            </a:r>
          </a:p>
          <a:p>
            <a:pPr marL="0" indent="0">
              <a:spcBef>
                <a:spcPct val="0"/>
              </a:spcBef>
              <a:buClr>
                <a:srgbClr val="990099"/>
              </a:buClr>
              <a:buFontTx/>
              <a:buNone/>
            </a:pPr>
            <a:r>
              <a:rPr lang="fr-FR" altLang="fr-FR" sz="2400" b="1"/>
              <a:t>Douleurs aiguës, « nerveuses »,</a:t>
            </a:r>
            <a:r>
              <a:rPr lang="fr-FR" altLang="fr-FR" sz="2400"/>
              <a:t> sans racine organique.</a:t>
            </a:r>
          </a:p>
          <a:p>
            <a:pPr marL="0" indent="0">
              <a:spcBef>
                <a:spcPct val="0"/>
              </a:spcBef>
              <a:buClr>
                <a:srgbClr val="990099"/>
              </a:buClr>
              <a:buFontTx/>
              <a:buNone/>
            </a:pPr>
            <a:r>
              <a:rPr lang="fr-FR" altLang="fr-FR" sz="2400"/>
              <a:t>Céphalée « nerveuse » </a:t>
            </a:r>
            <a:r>
              <a:rPr lang="fr-FR" altLang="fr-FR" sz="2400" b="1"/>
              <a:t>en clou</a:t>
            </a:r>
            <a:r>
              <a:rPr lang="fr-FR" altLang="fr-FR" sz="2400"/>
              <a:t> enfoncé sur un côté de la tête ou l’occiput.</a:t>
            </a:r>
          </a:p>
          <a:p>
            <a:pPr marL="0" indent="0">
              <a:spcBef>
                <a:spcPct val="0"/>
              </a:spcBef>
              <a:buClr>
                <a:srgbClr val="990099"/>
              </a:buClr>
              <a:buFontTx/>
              <a:buNone/>
            </a:pPr>
            <a:r>
              <a:rPr lang="fr-FR" altLang="fr-FR" sz="2400"/>
              <a:t>Ne supporte ni l'odeur du tabac, ni celle du café, ni un parfum violent.</a:t>
            </a:r>
          </a:p>
          <a:p>
            <a:pPr marL="0" indent="0">
              <a:spcBef>
                <a:spcPct val="0"/>
              </a:spcBef>
              <a:buClr>
                <a:srgbClr val="990099"/>
              </a:buClr>
              <a:buFontTx/>
              <a:buNone/>
            </a:pPr>
            <a:r>
              <a:rPr lang="fr-FR" altLang="fr-FR" sz="2400" b="1"/>
              <a:t>«Boule hystérique» montant et descendant le long de la gorge.</a:t>
            </a:r>
          </a:p>
          <a:p>
            <a:pPr marL="0" indent="0">
              <a:spcBef>
                <a:spcPct val="0"/>
              </a:spcBef>
              <a:buClr>
                <a:srgbClr val="990099"/>
              </a:buClr>
              <a:buFontTx/>
              <a:buNone/>
            </a:pPr>
            <a:r>
              <a:rPr lang="fr-FR" altLang="fr-FR" sz="2400" b="1"/>
              <a:t>Nausées, paradoxalement améliorées en mangeant</a:t>
            </a:r>
            <a:r>
              <a:rPr lang="fr-FR" altLang="fr-FR" sz="2400"/>
              <a:t>.</a:t>
            </a:r>
            <a:endParaRPr lang="fr-FR" altLang="fr-FR" sz="2400" b="1"/>
          </a:p>
          <a:p>
            <a:pPr marL="0" indent="0">
              <a:spcBef>
                <a:spcPct val="0"/>
              </a:spcBef>
              <a:buFontTx/>
              <a:buNone/>
            </a:pPr>
            <a:endParaRPr lang="fr-FR" altLang="fr-FR" sz="2400"/>
          </a:p>
        </p:txBody>
      </p:sp>
      <p:pic>
        <p:nvPicPr>
          <p:cNvPr id="159748" name="Picture 7" descr="flèche">
            <a:extLst>
              <a:ext uri="{FF2B5EF4-FFF2-40B4-BE49-F238E27FC236}">
                <a16:creationId xmlns:a16="http://schemas.microsoft.com/office/drawing/2014/main" id="{C1382EC9-FBB9-5FE6-AD89-93F58B09F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48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re 1">
            <a:extLst>
              <a:ext uri="{FF2B5EF4-FFF2-40B4-BE49-F238E27FC236}">
                <a16:creationId xmlns:a16="http://schemas.microsoft.com/office/drawing/2014/main" id="{3C4E35A5-83C9-2A8C-E3E5-DF84241DB731}"/>
              </a:ext>
            </a:extLst>
          </p:cNvPr>
          <p:cNvSpPr>
            <a:spLocks noGrp="1"/>
          </p:cNvSpPr>
          <p:nvPr>
            <p:ph type="title" idx="4294967295"/>
          </p:nvPr>
        </p:nvSpPr>
        <p:spPr bwMode="auto">
          <a:xfrm>
            <a:off x="446088" y="981075"/>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IGNATIA accouchement et post-partum</a:t>
            </a:r>
          </a:p>
        </p:txBody>
      </p:sp>
      <p:sp>
        <p:nvSpPr>
          <p:cNvPr id="161795" name="Espace réservé du contenu 2">
            <a:extLst>
              <a:ext uri="{FF2B5EF4-FFF2-40B4-BE49-F238E27FC236}">
                <a16:creationId xmlns:a16="http://schemas.microsoft.com/office/drawing/2014/main" id="{8B2EFD80-FBE0-C2E2-05CD-6D0B9BD166D2}"/>
              </a:ext>
            </a:extLst>
          </p:cNvPr>
          <p:cNvSpPr>
            <a:spLocks noGrp="1"/>
          </p:cNvSpPr>
          <p:nvPr>
            <p:ph idx="4294967295"/>
          </p:nvPr>
        </p:nvSpPr>
        <p:spPr bwMode="auto">
          <a:xfrm>
            <a:off x="457200" y="1533525"/>
            <a:ext cx="8229600" cy="1900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Le psychisme vient tout compliquer.</a:t>
            </a:r>
          </a:p>
          <a:p>
            <a:pPr marL="0" indent="0">
              <a:spcBef>
                <a:spcPct val="0"/>
              </a:spcBef>
              <a:buFontTx/>
              <a:buNone/>
            </a:pPr>
            <a:endParaRPr lang="fr-FR" altLang="fr-FR" sz="2400"/>
          </a:p>
          <a:p>
            <a:pPr marL="0" indent="0">
              <a:spcBef>
                <a:spcPct val="0"/>
              </a:spcBef>
              <a:buFontTx/>
              <a:buNone/>
            </a:pPr>
            <a:r>
              <a:rPr lang="fr-FR" altLang="fr-FR" sz="2400"/>
              <a:t>Tristesse et dépression en post partum par accumulation de peurs, stress, durant la grossesse ou l’accouchement.</a:t>
            </a:r>
          </a:p>
          <a:p>
            <a:pPr marL="0" indent="0">
              <a:spcBef>
                <a:spcPct val="0"/>
              </a:spcBef>
              <a:buFontTx/>
              <a:buNone/>
            </a:pPr>
            <a:endParaRPr lang="fr-FR" altLang="fr-FR" sz="2400"/>
          </a:p>
          <a:p>
            <a:pPr marL="0" indent="0">
              <a:spcBef>
                <a:spcPct val="0"/>
              </a:spcBef>
              <a:buFontTx/>
              <a:buNone/>
            </a:pPr>
            <a:r>
              <a:rPr lang="fr-FR" altLang="fr-FR" sz="2400"/>
              <a:t>Hospitalisation : mauvais vécu des relations avec l’établissement et/ou l’équipe.</a:t>
            </a:r>
          </a:p>
          <a:p>
            <a:pPr marL="0" indent="0">
              <a:spcBef>
                <a:spcPct val="0"/>
              </a:spcBef>
              <a:buFontTx/>
              <a:buNone/>
            </a:pPr>
            <a:endParaRPr lang="fr-FR" altLang="fr-FR" sz="2400"/>
          </a:p>
          <a:p>
            <a:pPr marL="0" indent="0">
              <a:spcBef>
                <a:spcPct val="0"/>
              </a:spcBef>
              <a:buFontTx/>
              <a:buNone/>
            </a:pPr>
            <a:r>
              <a:rPr lang="fr-FR" altLang="fr-FR" sz="2400"/>
              <a:t>Césarienne : je sais qu’il faut aller au bloc mais je ne veux pas</a:t>
            </a:r>
          </a:p>
          <a:p>
            <a:pPr marL="0" indent="0">
              <a:spcBef>
                <a:spcPct val="0"/>
              </a:spcBef>
              <a:buFontTx/>
              <a:buNone/>
            </a:pPr>
            <a:endParaRPr lang="fr-FR" altLang="fr-FR" sz="2400"/>
          </a:p>
          <a:p>
            <a:pPr marL="0" indent="0">
              <a:spcBef>
                <a:spcPct val="0"/>
              </a:spcBef>
              <a:buFontTx/>
              <a:buNone/>
            </a:pPr>
            <a:r>
              <a:rPr lang="fr-FR" altLang="fr-FR" sz="2400"/>
              <a:t>Péripartum : conjoint et enfants</a:t>
            </a:r>
          </a:p>
        </p:txBody>
      </p:sp>
      <p:pic>
        <p:nvPicPr>
          <p:cNvPr id="161796" name="Picture 6" descr="flèche">
            <a:extLst>
              <a:ext uri="{FF2B5EF4-FFF2-40B4-BE49-F238E27FC236}">
                <a16:creationId xmlns:a16="http://schemas.microsoft.com/office/drawing/2014/main" id="{DE5BD25A-8CC2-15F2-059E-1A58B6383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572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60CE70DD-1F30-2294-1BDD-C0CBBB4CD056}"/>
              </a:ext>
            </a:extLst>
          </p:cNvPr>
          <p:cNvSpPr>
            <a:spLocks noChangeArrowheads="1"/>
          </p:cNvSpPr>
          <p:nvPr/>
        </p:nvSpPr>
        <p:spPr bwMode="auto">
          <a:xfrm>
            <a:off x="533400" y="1700213"/>
            <a:ext cx="3606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Nausées et vomissements </a:t>
            </a:r>
          </a:p>
        </p:txBody>
      </p:sp>
      <p:sp>
        <p:nvSpPr>
          <p:cNvPr id="16387" name="Rectangle 6">
            <a:extLst>
              <a:ext uri="{FF2B5EF4-FFF2-40B4-BE49-F238E27FC236}">
                <a16:creationId xmlns:a16="http://schemas.microsoft.com/office/drawing/2014/main" id="{89B9309D-9570-D923-8D37-B7005625B387}"/>
              </a:ext>
            </a:extLst>
          </p:cNvPr>
          <p:cNvSpPr>
            <a:spLocks noChangeArrowheads="1"/>
          </p:cNvSpPr>
          <p:nvPr/>
        </p:nvSpPr>
        <p:spPr bwMode="auto">
          <a:xfrm>
            <a:off x="479425" y="2362200"/>
            <a:ext cx="8269288"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pPr>
            <a:r>
              <a:rPr lang="fr-FR" altLang="fr-FR" sz="2400" b="1"/>
              <a:t>Sepia</a:t>
            </a:r>
          </a:p>
          <a:p>
            <a:pPr eaLnBrk="1" hangingPunct="1">
              <a:lnSpc>
                <a:spcPct val="90000"/>
              </a:lnSpc>
            </a:pPr>
            <a:r>
              <a:rPr lang="fr-FR" altLang="fr-FR" sz="2400"/>
              <a:t>S. d’HT portale : troubles digestifs et hémorroïdes.</a:t>
            </a:r>
          </a:p>
          <a:p>
            <a:pPr eaLnBrk="1" hangingPunct="1">
              <a:lnSpc>
                <a:spcPct val="90000"/>
              </a:lnSpc>
            </a:pPr>
            <a:r>
              <a:rPr lang="fr-FR" altLang="fr-FR" sz="2400"/>
              <a:t>S. d’HT du système cave : retentissement sur l’appareil génital et urinaire, avec des varices des MI.</a:t>
            </a:r>
          </a:p>
          <a:p>
            <a:pPr eaLnBrk="1" hangingPunct="1">
              <a:lnSpc>
                <a:spcPct val="90000"/>
              </a:lnSpc>
            </a:pPr>
            <a:r>
              <a:rPr lang="fr-FR" altLang="fr-FR" sz="2400"/>
              <a:t>Relâchement du tissu élastico-conjonctif : congestion veineuse et ptose organique. Masque de grossesse.</a:t>
            </a:r>
          </a:p>
          <a:p>
            <a:pPr eaLnBrk="1" hangingPunct="1">
              <a:lnSpc>
                <a:spcPct val="90000"/>
              </a:lnSpc>
            </a:pPr>
            <a:r>
              <a:rPr lang="fr-FR" altLang="fr-FR" sz="2400"/>
              <a:t>Nausées matinales, &lt; en se levant, &lt; vue ou pensée des aliments, &lt; odeurs de cuisine (lait bouilli), &gt; en mangeant, dès le petit-déjeuner (la femme se fait apporter le petit-déjeuner au lit avant de se lever).</a:t>
            </a:r>
          </a:p>
          <a:p>
            <a:pPr eaLnBrk="1" hangingPunct="1">
              <a:lnSpc>
                <a:spcPct val="90000"/>
              </a:lnSpc>
            </a:pPr>
            <a:r>
              <a:rPr lang="fr-FR" altLang="fr-FR" sz="2400"/>
              <a:t>Il existe un fond dépressif.</a:t>
            </a:r>
          </a:p>
        </p:txBody>
      </p:sp>
      <p:pic>
        <p:nvPicPr>
          <p:cNvPr id="16388" name="Picture 5" descr="sous-titre">
            <a:extLst>
              <a:ext uri="{FF2B5EF4-FFF2-40B4-BE49-F238E27FC236}">
                <a16:creationId xmlns:a16="http://schemas.microsoft.com/office/drawing/2014/main" id="{E3E52C98-C7AB-3B98-1D8C-C5A3357A9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4450"/>
            <a:ext cx="70199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3">
            <a:extLst>
              <a:ext uri="{FF2B5EF4-FFF2-40B4-BE49-F238E27FC236}">
                <a16:creationId xmlns:a16="http://schemas.microsoft.com/office/drawing/2014/main" id="{ABA60992-6539-E45D-23C8-CAB300C62936}"/>
              </a:ext>
            </a:extLst>
          </p:cNvPr>
          <p:cNvSpPr txBox="1">
            <a:spLocks noChangeArrowheads="1"/>
          </p:cNvSpPr>
          <p:nvPr/>
        </p:nvSpPr>
        <p:spPr bwMode="auto">
          <a:xfrm>
            <a:off x="2700338" y="150813"/>
            <a:ext cx="61547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r>
              <a:rPr lang="fr-FR" altLang="fr-FR" sz="3200" b="1">
                <a:solidFill>
                  <a:srgbClr val="FFFFFF"/>
                </a:solidFill>
                <a:ea typeface="MS PGothic" panose="020B0600070205080204" pitchFamily="34" charset="-128"/>
              </a:rPr>
              <a:t>LES TROUBLES DIGESTIFS DE LA GROSSESSE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re 1">
            <a:extLst>
              <a:ext uri="{FF2B5EF4-FFF2-40B4-BE49-F238E27FC236}">
                <a16:creationId xmlns:a16="http://schemas.microsoft.com/office/drawing/2014/main" id="{124881F0-8333-817A-EE79-D54CF69C5BC7}"/>
              </a:ext>
            </a:extLst>
          </p:cNvPr>
          <p:cNvSpPr>
            <a:spLocks noGrp="1"/>
          </p:cNvSpPr>
          <p:nvPr>
            <p:ph type="title" idx="4294967295"/>
          </p:nvPr>
        </p:nvSpPr>
        <p:spPr bwMode="auto">
          <a:xfrm>
            <a:off x="446088" y="1052513"/>
            <a:ext cx="8229600"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IGNATIA bébé</a:t>
            </a:r>
          </a:p>
        </p:txBody>
      </p:sp>
      <p:sp>
        <p:nvSpPr>
          <p:cNvPr id="163843" name="Espace réservé du contenu 2">
            <a:extLst>
              <a:ext uri="{FF2B5EF4-FFF2-40B4-BE49-F238E27FC236}">
                <a16:creationId xmlns:a16="http://schemas.microsoft.com/office/drawing/2014/main" id="{3A495ACC-26C0-7F8C-B1B8-588A2D01B0FF}"/>
              </a:ext>
            </a:extLst>
          </p:cNvPr>
          <p:cNvSpPr>
            <a:spLocks noGrp="1"/>
          </p:cNvSpPr>
          <p:nvPr>
            <p:ph idx="4294967295"/>
          </p:nvPr>
        </p:nvSpPr>
        <p:spPr bwMode="auto">
          <a:xfrm>
            <a:off x="457200" y="1604963"/>
            <a:ext cx="8229600" cy="1468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fr-FR" altLang="fr-FR" sz="2400"/>
              <a:t>Bébé hurleur pour un rien et aggravé si on s’occupe de lui</a:t>
            </a:r>
          </a:p>
          <a:p>
            <a:pPr marL="0" indent="0">
              <a:buFontTx/>
              <a:buNone/>
            </a:pPr>
            <a:r>
              <a:rPr lang="fr-FR" altLang="fr-FR" sz="2400"/>
              <a:t>Hoquet spasmodique du nouveau-né</a:t>
            </a:r>
          </a:p>
          <a:p>
            <a:pPr marL="0" indent="0">
              <a:buFontTx/>
              <a:buNone/>
            </a:pPr>
            <a:r>
              <a:rPr lang="fr-FR" altLang="fr-FR" sz="2400"/>
              <a:t>Coliques du nouveau-né</a:t>
            </a:r>
          </a:p>
          <a:p>
            <a:pPr marL="0" indent="0">
              <a:buFontTx/>
              <a:buNone/>
            </a:pPr>
            <a:endParaRPr lang="fr-FR" altLang="fr-FR" sz="2400"/>
          </a:p>
        </p:txBody>
      </p:sp>
      <p:pic>
        <p:nvPicPr>
          <p:cNvPr id="163844" name="Picture 6" descr="flèche">
            <a:extLst>
              <a:ext uri="{FF2B5EF4-FFF2-40B4-BE49-F238E27FC236}">
                <a16:creationId xmlns:a16="http://schemas.microsoft.com/office/drawing/2014/main" id="{6FB2EC2C-F597-2F9B-4B78-089AB10DA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303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1028">
            <a:extLst>
              <a:ext uri="{FF2B5EF4-FFF2-40B4-BE49-F238E27FC236}">
                <a16:creationId xmlns:a16="http://schemas.microsoft.com/office/drawing/2014/main" id="{4755D5FE-5705-9C6D-F639-C328974253E5}"/>
              </a:ext>
            </a:extLst>
          </p:cNvPr>
          <p:cNvSpPr txBox="1">
            <a:spLocks noChangeArrowheads="1"/>
          </p:cNvSpPr>
          <p:nvPr/>
        </p:nvSpPr>
        <p:spPr bwMode="auto">
          <a:xfrm>
            <a:off x="468313" y="1717675"/>
            <a:ext cx="7416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0066"/>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Aggravation : </a:t>
            </a:r>
          </a:p>
          <a:p>
            <a:pPr algn="just" eaLnBrk="1" hangingPunct="1"/>
            <a:r>
              <a:rPr lang="fr-FR" altLang="fr-FR" sz="2400"/>
              <a:t>par les émotions fortes,</a:t>
            </a:r>
          </a:p>
          <a:p>
            <a:pPr algn="just" eaLnBrk="1" hangingPunct="1"/>
            <a:r>
              <a:rPr lang="fr-FR" altLang="fr-FR" sz="2400"/>
              <a:t>par les parfums violents, l’odeur du tabac ou du café,</a:t>
            </a:r>
          </a:p>
          <a:p>
            <a:pPr algn="just" eaLnBrk="1" hangingPunct="1"/>
            <a:r>
              <a:rPr lang="fr-FR" altLang="fr-FR" sz="2400"/>
              <a:t>à 11h du matin.</a:t>
            </a:r>
          </a:p>
          <a:p>
            <a:pPr algn="just" eaLnBrk="1" hangingPunct="1"/>
            <a:endParaRPr lang="fr-FR" altLang="fr-FR" sz="2400"/>
          </a:p>
          <a:p>
            <a:pPr eaLnBrk="1" hangingPunct="1"/>
            <a:r>
              <a:rPr lang="fr-FR" altLang="fr-FR" sz="2400" b="1"/>
              <a:t>Amélioration : </a:t>
            </a:r>
          </a:p>
          <a:p>
            <a:pPr algn="just" eaLnBrk="1" hangingPunct="1"/>
            <a:r>
              <a:rPr lang="fr-FR" altLang="fr-FR" sz="2400"/>
              <a:t>par la distraction.</a:t>
            </a:r>
          </a:p>
        </p:txBody>
      </p:sp>
      <p:pic>
        <p:nvPicPr>
          <p:cNvPr id="165891" name="Picture 13" descr="MC900311490[1]">
            <a:extLst>
              <a:ext uri="{FF2B5EF4-FFF2-40B4-BE49-F238E27FC236}">
                <a16:creationId xmlns:a16="http://schemas.microsoft.com/office/drawing/2014/main" id="{3D63C54E-701D-F030-1923-3B0E97C6EA20}"/>
              </a:ext>
            </a:extLst>
          </p:cNvPr>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916238" y="3860800"/>
            <a:ext cx="13065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ZoneTexte 4">
            <a:extLst>
              <a:ext uri="{FF2B5EF4-FFF2-40B4-BE49-F238E27FC236}">
                <a16:creationId xmlns:a16="http://schemas.microsoft.com/office/drawing/2014/main" id="{425DF15A-B88E-1034-DD69-94308B731C63}"/>
              </a:ext>
            </a:extLst>
          </p:cNvPr>
          <p:cNvSpPr txBox="1">
            <a:spLocks noChangeArrowheads="1"/>
          </p:cNvSpPr>
          <p:nvPr/>
        </p:nvSpPr>
        <p:spPr bwMode="auto">
          <a:xfrm>
            <a:off x="468313" y="1052513"/>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solidFill>
                  <a:srgbClr val="FF9933"/>
                </a:solidFill>
              </a:rPr>
              <a:t>IGNATIA modalités</a:t>
            </a:r>
          </a:p>
        </p:txBody>
      </p:sp>
      <p:pic>
        <p:nvPicPr>
          <p:cNvPr id="165893" name="Picture 7" descr="flèche">
            <a:extLst>
              <a:ext uri="{FF2B5EF4-FFF2-40B4-BE49-F238E27FC236}">
                <a16:creationId xmlns:a16="http://schemas.microsoft.com/office/drawing/2014/main" id="{5711F1D7-2D02-D13D-88D2-8ACDB7234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239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8">
            <a:extLst>
              <a:ext uri="{FF2B5EF4-FFF2-40B4-BE49-F238E27FC236}">
                <a16:creationId xmlns:a16="http://schemas.microsoft.com/office/drawing/2014/main" id="{D9E32EFE-458A-1C31-9E6C-EFF01D5EE9E8}"/>
              </a:ext>
            </a:extLst>
          </p:cNvPr>
          <p:cNvSpPr>
            <a:spLocks noChangeArrowheads="1"/>
          </p:cNvSpPr>
          <p:nvPr/>
        </p:nvSpPr>
        <p:spPr bwMode="auto">
          <a:xfrm>
            <a:off x="468313" y="2735263"/>
            <a:ext cx="792003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Les fondamentaux en obstétrique</a:t>
            </a:r>
          </a:p>
          <a:p>
            <a:pPr eaLnBrk="1" hangingPunct="1"/>
            <a:r>
              <a:rPr lang="fr-FR" altLang="fr-FR" sz="2400" b="1"/>
              <a:t>Actaea racemosa</a:t>
            </a:r>
          </a:p>
          <a:p>
            <a:pPr eaLnBrk="1" hangingPunct="1"/>
            <a:r>
              <a:rPr lang="fr-FR" altLang="fr-FR" sz="2400"/>
              <a:t>patiente présentant un utérus tonique, avec spasme du col, inquiétude, peur de tout, loquacité incessante</a:t>
            </a:r>
          </a:p>
          <a:p>
            <a:pPr eaLnBrk="1" hangingPunct="1"/>
            <a:endParaRPr lang="fr-FR" altLang="fr-FR" sz="2400" b="1"/>
          </a:p>
          <a:p>
            <a:pPr eaLnBrk="1" hangingPunct="1"/>
            <a:r>
              <a:rPr lang="fr-FR" altLang="fr-FR" sz="2400" b="1"/>
              <a:t>Caulophyllum</a:t>
            </a:r>
          </a:p>
          <a:p>
            <a:pPr eaLnBrk="1" hangingPunct="1"/>
            <a:r>
              <a:rPr lang="fr-FR" altLang="fr-FR" sz="2400"/>
              <a:t>patiente présentant des douleurs utérines courtes, irrégulières, spasmodiques, sans efficacité sur le col, grande faiblesse avec tremblement de tout le corps </a:t>
            </a:r>
          </a:p>
        </p:txBody>
      </p:sp>
      <p:sp>
        <p:nvSpPr>
          <p:cNvPr id="167939" name="Rectangle 13">
            <a:extLst>
              <a:ext uri="{FF2B5EF4-FFF2-40B4-BE49-F238E27FC236}">
                <a16:creationId xmlns:a16="http://schemas.microsoft.com/office/drawing/2014/main" id="{6C333137-49C1-365B-48C7-384E3816564C}"/>
              </a:ext>
            </a:extLst>
          </p:cNvPr>
          <p:cNvSpPr>
            <a:spLocks noChangeArrowheads="1"/>
          </p:cNvSpPr>
          <p:nvPr/>
        </p:nvSpPr>
        <p:spPr bwMode="auto">
          <a:xfrm>
            <a:off x="565150" y="1700213"/>
            <a:ext cx="5410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L’activité utérine durant la grossesse</a:t>
            </a:r>
          </a:p>
        </p:txBody>
      </p:sp>
      <p:pic>
        <p:nvPicPr>
          <p:cNvPr id="167940" name="Picture 17" descr="sous-titre">
            <a:extLst>
              <a:ext uri="{FF2B5EF4-FFF2-40B4-BE49-F238E27FC236}">
                <a16:creationId xmlns:a16="http://schemas.microsoft.com/office/drawing/2014/main" id="{11A7EACA-05AF-5591-720C-A5C386947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4450"/>
            <a:ext cx="73088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1" name="Text Box 3">
            <a:extLst>
              <a:ext uri="{FF2B5EF4-FFF2-40B4-BE49-F238E27FC236}">
                <a16:creationId xmlns:a16="http://schemas.microsoft.com/office/drawing/2014/main" id="{EBAE3D8D-C702-F152-3430-5A7E24AC08EE}"/>
              </a:ext>
            </a:extLst>
          </p:cNvPr>
          <p:cNvSpPr txBox="1">
            <a:spLocks noChangeArrowheads="1"/>
          </p:cNvSpPr>
          <p:nvPr/>
        </p:nvSpPr>
        <p:spPr bwMode="auto">
          <a:xfrm>
            <a:off x="2484438" y="150813"/>
            <a:ext cx="63706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r>
              <a:rPr lang="fr-FR" altLang="fr-FR" sz="3200" b="1">
                <a:solidFill>
                  <a:srgbClr val="FFFFFF"/>
                </a:solidFill>
                <a:ea typeface="MS PGothic" panose="020B0600070205080204" pitchFamily="34" charset="-128"/>
              </a:rPr>
              <a:t>CONTRACTIONS UT</a:t>
            </a:r>
            <a:r>
              <a:rPr lang="en-US" altLang="fr-FR" sz="3200" b="1">
                <a:solidFill>
                  <a:srgbClr val="FFFFFF"/>
                </a:solidFill>
                <a:ea typeface="MS PGothic" panose="020B0600070205080204" pitchFamily="34" charset="-128"/>
                <a:cs typeface="Times New Roman" panose="02020603050405020304" pitchFamily="18" charset="0"/>
              </a:rPr>
              <a:t>É</a:t>
            </a:r>
            <a:r>
              <a:rPr lang="fr-FR" altLang="fr-FR" sz="3200" b="1">
                <a:solidFill>
                  <a:srgbClr val="FFFFFF"/>
                </a:solidFill>
                <a:ea typeface="MS PGothic" panose="020B0600070205080204" pitchFamily="34" charset="-128"/>
              </a:rPr>
              <a:t>RINES ET MAP</a:t>
            </a:r>
          </a:p>
        </p:txBody>
      </p:sp>
      <p:pic>
        <p:nvPicPr>
          <p:cNvPr id="167942" name="Picture 19" descr="flèche">
            <a:extLst>
              <a:ext uri="{FF2B5EF4-FFF2-40B4-BE49-F238E27FC236}">
                <a16:creationId xmlns:a16="http://schemas.microsoft.com/office/drawing/2014/main" id="{14BFE5C3-5573-91D0-5449-829B52FD9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8178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a:extLst>
              <a:ext uri="{FF2B5EF4-FFF2-40B4-BE49-F238E27FC236}">
                <a16:creationId xmlns:a16="http://schemas.microsoft.com/office/drawing/2014/main" id="{9504DBEA-6940-51F4-1550-4EB328876816}"/>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69987" name="Rectangle 4">
            <a:extLst>
              <a:ext uri="{FF2B5EF4-FFF2-40B4-BE49-F238E27FC236}">
                <a16:creationId xmlns:a16="http://schemas.microsoft.com/office/drawing/2014/main" id="{B82A3F8F-3323-96C4-2A64-26DD4E45F209}"/>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69988" name="Rectangle 5">
            <a:extLst>
              <a:ext uri="{FF2B5EF4-FFF2-40B4-BE49-F238E27FC236}">
                <a16:creationId xmlns:a16="http://schemas.microsoft.com/office/drawing/2014/main" id="{37951E2B-2BD5-D0FB-767C-40529AB8C052}"/>
              </a:ext>
            </a:extLst>
          </p:cNvPr>
          <p:cNvSpPr>
            <a:spLocks noGrp="1" noChangeArrowheads="1"/>
          </p:cNvSpPr>
          <p:nvPr>
            <p:ph type="body" idx="1"/>
          </p:nvPr>
        </p:nvSpPr>
        <p:spPr bwMode="auto">
          <a:xfrm>
            <a:off x="539750" y="1773238"/>
            <a:ext cx="76327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C. 22 ans, primipare, consulte à 7 mois pour des contractions : le col est bien fermé, la présentation haute.</a:t>
            </a:r>
          </a:p>
          <a:p>
            <a:pPr marL="0" indent="0">
              <a:spcBef>
                <a:spcPct val="0"/>
              </a:spcBef>
              <a:buFontTx/>
              <a:buNone/>
            </a:pPr>
            <a:r>
              <a:rPr lang="fr-FR" altLang="fr-FR" sz="2400"/>
              <a:t>Le monitoring montre une petite contraction sur 30 minutes d’enregistrement.</a:t>
            </a:r>
          </a:p>
          <a:p>
            <a:pPr marL="0" indent="0">
              <a:spcBef>
                <a:spcPct val="0"/>
              </a:spcBef>
              <a:buFontTx/>
              <a:buNone/>
            </a:pPr>
            <a:endParaRPr lang="fr-FR" altLang="fr-FR" sz="2400"/>
          </a:p>
        </p:txBody>
      </p:sp>
      <p:pic>
        <p:nvPicPr>
          <p:cNvPr id="169989" name="Picture 6" descr="MC900434854[1]">
            <a:extLst>
              <a:ext uri="{FF2B5EF4-FFF2-40B4-BE49-F238E27FC236}">
                <a16:creationId xmlns:a16="http://schemas.microsoft.com/office/drawing/2014/main" id="{F8A6061D-DE1B-4B0C-E24F-2D0ABEDA3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105BF7CC-D0D2-26C6-B507-E979C2837F06}"/>
              </a:ext>
            </a:extLst>
          </p:cNvPr>
          <p:cNvSpPr>
            <a:spLocks noGrp="1" noChangeArrowheads="1"/>
          </p:cNvSpPr>
          <p:nvPr>
            <p:ph type="title"/>
          </p:nvPr>
        </p:nvSpPr>
        <p:spPr bwMode="auto">
          <a:xfrm>
            <a:off x="539750" y="1052513"/>
            <a:ext cx="7570788" cy="9937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sz="2400" b="1" u="sng">
                <a:solidFill>
                  <a:srgbClr val="FF9933"/>
                </a:solidFill>
              </a:rPr>
              <a:t>Démarche diagnostique homéopathique devant une patiente qui présente une MAP</a:t>
            </a:r>
          </a:p>
        </p:txBody>
      </p:sp>
      <p:sp>
        <p:nvSpPr>
          <p:cNvPr id="172035" name="Rectangle 3">
            <a:extLst>
              <a:ext uri="{FF2B5EF4-FFF2-40B4-BE49-F238E27FC236}">
                <a16:creationId xmlns:a16="http://schemas.microsoft.com/office/drawing/2014/main" id="{7585D4DA-80F9-BA5A-BE91-0347155E610A}"/>
              </a:ext>
            </a:extLst>
          </p:cNvPr>
          <p:cNvSpPr>
            <a:spLocks noGrp="1" noChangeArrowheads="1"/>
          </p:cNvSpPr>
          <p:nvPr>
            <p:ph type="body" idx="1"/>
          </p:nvPr>
        </p:nvSpPr>
        <p:spPr bwMode="auto">
          <a:xfrm>
            <a:off x="539750" y="2347913"/>
            <a:ext cx="8229600" cy="19446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176213" indent="-176213"/>
            <a:r>
              <a:rPr lang="fr-FR" altLang="fr-FR" sz="2400"/>
              <a:t>Comprendre </a:t>
            </a:r>
            <a:r>
              <a:rPr lang="fr-FR" altLang="fr-FR" sz="2400" b="1"/>
              <a:t>qui est la patiente</a:t>
            </a:r>
            <a:r>
              <a:rPr lang="fr-FR" altLang="fr-FR" sz="2400"/>
              <a:t> </a:t>
            </a:r>
          </a:p>
          <a:p>
            <a:pPr marL="176213" indent="-176213"/>
            <a:r>
              <a:rPr lang="fr-FR" altLang="fr-FR" sz="2400" b="1"/>
              <a:t>Depuis quand</a:t>
            </a:r>
            <a:r>
              <a:rPr lang="fr-FR" altLang="fr-FR" sz="2400"/>
              <a:t> a-t-elle des contractions ?</a:t>
            </a:r>
          </a:p>
          <a:p>
            <a:pPr marL="176213" indent="-176213"/>
            <a:r>
              <a:rPr lang="fr-FR" altLang="fr-FR" sz="2400" b="1"/>
              <a:t>Pourquoi</a:t>
            </a:r>
            <a:r>
              <a:rPr lang="fr-FR" altLang="fr-FR" sz="2400"/>
              <a:t> a-t-elle des contractions ?</a:t>
            </a:r>
          </a:p>
          <a:p>
            <a:pPr marL="176213" indent="-176213"/>
            <a:r>
              <a:rPr lang="fr-FR" altLang="fr-FR" sz="2400" b="1"/>
              <a:t>Comment</a:t>
            </a:r>
            <a:r>
              <a:rPr lang="fr-FR" altLang="fr-FR" sz="2400"/>
              <a:t> sont ressenties ses contractions ?</a:t>
            </a:r>
          </a:p>
          <a:p>
            <a:pPr marL="176213" indent="-176213"/>
            <a:endParaRPr lang="fr-FR" altLang="fr-FR" sz="2400"/>
          </a:p>
          <a:p>
            <a:pPr marL="176213" indent="-176213">
              <a:buFontTx/>
              <a:buNone/>
            </a:pPr>
            <a:endParaRPr lang="fr-FR" altLang="fr-FR" sz="2400"/>
          </a:p>
        </p:txBody>
      </p:sp>
      <p:pic>
        <p:nvPicPr>
          <p:cNvPr id="172036" name="Picture 19" descr="flèche">
            <a:extLst>
              <a:ext uri="{FF2B5EF4-FFF2-40B4-BE49-F238E27FC236}">
                <a16:creationId xmlns:a16="http://schemas.microsoft.com/office/drawing/2014/main" id="{039EA54C-D54A-CF1A-6338-B1690B955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23950"/>
            <a:ext cx="360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a:extLst>
              <a:ext uri="{FF2B5EF4-FFF2-40B4-BE49-F238E27FC236}">
                <a16:creationId xmlns:a16="http://schemas.microsoft.com/office/drawing/2014/main" id="{1A40B64B-ED6B-1E0F-8FB3-F7571BC502C0}"/>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74083" name="Rectangle 4">
            <a:extLst>
              <a:ext uri="{FF2B5EF4-FFF2-40B4-BE49-F238E27FC236}">
                <a16:creationId xmlns:a16="http://schemas.microsoft.com/office/drawing/2014/main" id="{36B136ED-B2AE-E60F-33FD-D178FCEEC7A6}"/>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74084" name="Rectangle 5">
            <a:extLst>
              <a:ext uri="{FF2B5EF4-FFF2-40B4-BE49-F238E27FC236}">
                <a16:creationId xmlns:a16="http://schemas.microsoft.com/office/drawing/2014/main" id="{3A044EED-EECE-7B46-BD45-BA1B50DD48F1}"/>
              </a:ext>
            </a:extLst>
          </p:cNvPr>
          <p:cNvSpPr>
            <a:spLocks noGrp="1" noChangeArrowheads="1"/>
          </p:cNvSpPr>
          <p:nvPr>
            <p:ph type="body" idx="1"/>
          </p:nvPr>
        </p:nvSpPr>
        <p:spPr bwMode="auto">
          <a:xfrm>
            <a:off x="323850" y="1773238"/>
            <a:ext cx="8640763"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C. 22 ans, primipare, consulte à 7 mois pour des contractions : le col est bien fermé, la présentation haute, monitoring montrant une petite contraction sur 30 minutes.</a:t>
            </a:r>
          </a:p>
          <a:p>
            <a:pPr marL="0" indent="0">
              <a:spcBef>
                <a:spcPct val="0"/>
              </a:spcBef>
            </a:pPr>
            <a:endParaRPr lang="fr-FR" altLang="fr-FR" sz="2400"/>
          </a:p>
          <a:p>
            <a:pPr marL="0" indent="0">
              <a:spcBef>
                <a:spcPct val="0"/>
              </a:spcBef>
              <a:buFontTx/>
              <a:buNone/>
            </a:pPr>
            <a:r>
              <a:rPr lang="fr-FR" altLang="fr-FR" sz="2400" b="1" i="1" u="sng"/>
              <a:t>Ce que la patiente a</a:t>
            </a:r>
          </a:p>
          <a:p>
            <a:pPr marL="0" indent="0">
              <a:spcBef>
                <a:spcPct val="0"/>
              </a:spcBef>
              <a:buFontTx/>
              <a:buNone/>
            </a:pPr>
            <a:r>
              <a:rPr lang="fr-FR" altLang="fr-FR" sz="2400"/>
              <a:t>des contractions</a:t>
            </a:r>
          </a:p>
          <a:p>
            <a:pPr marL="0" indent="0">
              <a:spcBef>
                <a:spcPct val="0"/>
              </a:spcBef>
              <a:buFontTx/>
              <a:buNone/>
            </a:pPr>
            <a:endParaRPr lang="fr-FR" altLang="fr-FR" sz="2400"/>
          </a:p>
          <a:p>
            <a:pPr marL="0" indent="0">
              <a:spcBef>
                <a:spcPct val="0"/>
              </a:spcBef>
              <a:buFontTx/>
              <a:buNone/>
            </a:pPr>
            <a:r>
              <a:rPr lang="fr-FR" altLang="fr-FR" sz="2400" b="1" i="1" u="sng"/>
              <a:t>Ce que la patiente est</a:t>
            </a:r>
          </a:p>
          <a:p>
            <a:pPr marL="0" indent="0">
              <a:spcBef>
                <a:spcPct val="0"/>
              </a:spcBef>
              <a:buClr>
                <a:schemeClr val="tx1"/>
              </a:buClr>
              <a:buFont typeface="Wingdings" panose="05000000000000000000" pitchFamily="2" charset="2"/>
              <a:buChar char="ü"/>
            </a:pPr>
            <a:r>
              <a:rPr lang="fr-FR" altLang="fr-FR" sz="2400"/>
              <a:t>signes étiologiques : sa meilleure amie a fait une fausse-couche</a:t>
            </a:r>
          </a:p>
          <a:p>
            <a:pPr marL="0" indent="0">
              <a:spcBef>
                <a:spcPct val="0"/>
              </a:spcBef>
              <a:buClr>
                <a:schemeClr val="tx1"/>
              </a:buClr>
              <a:buFont typeface="Wingdings" panose="05000000000000000000" pitchFamily="2" charset="2"/>
              <a:buChar char="ü"/>
            </a:pPr>
            <a:r>
              <a:rPr lang="fr-FR" altLang="fr-FR" sz="2400"/>
              <a:t>symptômes mentaux : angoisse, besoin d’être rassurée</a:t>
            </a:r>
          </a:p>
          <a:p>
            <a:pPr marL="0" indent="0">
              <a:spcBef>
                <a:spcPct val="0"/>
              </a:spcBef>
              <a:buClr>
                <a:schemeClr val="tx1"/>
              </a:buClr>
              <a:buFont typeface="Wingdings" panose="05000000000000000000" pitchFamily="2" charset="2"/>
              <a:buChar char="ü"/>
            </a:pPr>
            <a:r>
              <a:rPr lang="fr-FR" altLang="fr-FR" sz="2400"/>
              <a:t>symptômes généraux : dort mal</a:t>
            </a:r>
          </a:p>
          <a:p>
            <a:pPr marL="0" indent="0">
              <a:spcBef>
                <a:spcPct val="0"/>
              </a:spcBef>
              <a:buClr>
                <a:schemeClr val="tx1"/>
              </a:buClr>
              <a:buFont typeface="Wingdings" panose="05000000000000000000" pitchFamily="2" charset="2"/>
              <a:buChar char="ü"/>
            </a:pPr>
            <a:r>
              <a:rPr lang="fr-FR" altLang="fr-FR" sz="2400"/>
              <a:t>symptômes locaux : contractions sans irradiation, le ventre durcit 4 à 6 fois par jour, jamais la nuit</a:t>
            </a:r>
          </a:p>
        </p:txBody>
      </p:sp>
      <p:pic>
        <p:nvPicPr>
          <p:cNvPr id="174085" name="Picture 6" descr="MC900434854[1]">
            <a:extLst>
              <a:ext uri="{FF2B5EF4-FFF2-40B4-BE49-F238E27FC236}">
                <a16:creationId xmlns:a16="http://schemas.microsoft.com/office/drawing/2014/main" id="{AFE8AFAB-455A-1CD9-D893-36A273A48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Espace réservé du contenu 2">
            <a:extLst>
              <a:ext uri="{FF2B5EF4-FFF2-40B4-BE49-F238E27FC236}">
                <a16:creationId xmlns:a16="http://schemas.microsoft.com/office/drawing/2014/main" id="{741F3F93-0969-DBE4-44FB-A76DC51E0F9B}"/>
              </a:ext>
            </a:extLst>
          </p:cNvPr>
          <p:cNvSpPr>
            <a:spLocks noGrp="1"/>
          </p:cNvSpPr>
          <p:nvPr>
            <p:ph idx="4294967295"/>
          </p:nvPr>
        </p:nvSpPr>
        <p:spPr bwMode="auto">
          <a:xfrm>
            <a:off x="468313" y="1557338"/>
            <a:ext cx="8229600" cy="2044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b="1" u="sng">
                <a:solidFill>
                  <a:srgbClr val="FF9933"/>
                </a:solidFill>
              </a:rPr>
              <a:t>Les douleurs  utérines </a:t>
            </a:r>
          </a:p>
          <a:p>
            <a:pPr marL="0" indent="0">
              <a:spcBef>
                <a:spcPct val="0"/>
              </a:spcBef>
              <a:buFontTx/>
              <a:buNone/>
            </a:pPr>
            <a:endParaRPr lang="fr-FR" altLang="fr-FR" sz="2400" b="1" u="sng">
              <a:solidFill>
                <a:srgbClr val="FF9933"/>
              </a:solidFill>
            </a:endParaRPr>
          </a:p>
          <a:p>
            <a:pPr marL="0" indent="0">
              <a:spcBef>
                <a:spcPct val="0"/>
              </a:spcBef>
              <a:buFontTx/>
              <a:buNone/>
            </a:pPr>
            <a:r>
              <a:rPr lang="fr-FR" altLang="fr-FR" sz="2400" b="1"/>
              <a:t>Colocynthis </a:t>
            </a:r>
            <a:r>
              <a:rPr lang="fr-FR" altLang="fr-FR" sz="2400"/>
              <a:t>:</a:t>
            </a:r>
            <a:r>
              <a:rPr lang="fr-FR" altLang="fr-FR" sz="2400" b="1"/>
              <a:t> </a:t>
            </a:r>
            <a:r>
              <a:rPr lang="fr-FR" altLang="fr-FR" sz="2400"/>
              <a:t>douleurs violentes, crampoïdes avec agitation, </a:t>
            </a:r>
          </a:p>
          <a:p>
            <a:pPr marL="0" indent="0">
              <a:spcBef>
                <a:spcPct val="0"/>
              </a:spcBef>
              <a:buFontTx/>
              <a:buNone/>
            </a:pPr>
            <a:r>
              <a:rPr lang="fr-FR" altLang="fr-FR" sz="2400"/>
              <a:t>&gt; position penchée en avant</a:t>
            </a:r>
          </a:p>
          <a:p>
            <a:pPr marL="0" indent="0">
              <a:spcBef>
                <a:spcPct val="0"/>
              </a:spcBef>
              <a:buFontTx/>
              <a:buNone/>
            </a:pPr>
            <a:endParaRPr lang="fr-FR" altLang="fr-FR" sz="2400"/>
          </a:p>
          <a:p>
            <a:pPr marL="0" indent="0">
              <a:spcBef>
                <a:spcPct val="0"/>
              </a:spcBef>
              <a:buFontTx/>
              <a:buNone/>
            </a:pPr>
            <a:r>
              <a:rPr lang="fr-FR" altLang="fr-FR" sz="2400" b="1"/>
              <a:t>Magnesia phosphorica </a:t>
            </a:r>
            <a:r>
              <a:rPr lang="fr-FR" altLang="fr-FR" sz="2400"/>
              <a:t>:</a:t>
            </a:r>
            <a:r>
              <a:rPr lang="fr-FR" altLang="fr-FR" sz="2400" b="1"/>
              <a:t> </a:t>
            </a:r>
            <a:r>
              <a:rPr lang="fr-FR" altLang="fr-FR" sz="2400"/>
              <a:t>douleurs brusques, aiguës,  intermittentes, &gt;frictions, chaleur, pression forte</a:t>
            </a:r>
          </a:p>
          <a:p>
            <a:pPr marL="0" indent="0">
              <a:spcBef>
                <a:spcPct val="0"/>
              </a:spcBef>
              <a:buFontTx/>
              <a:buNone/>
            </a:pPr>
            <a:r>
              <a:rPr lang="fr-FR" altLang="fr-FR" sz="2400"/>
              <a:t> </a:t>
            </a:r>
          </a:p>
          <a:p>
            <a:pPr marL="0" indent="0">
              <a:spcBef>
                <a:spcPct val="0"/>
              </a:spcBef>
              <a:buFontTx/>
              <a:buNone/>
            </a:pPr>
            <a:r>
              <a:rPr lang="fr-FR" altLang="fr-FR" sz="2400" b="1"/>
              <a:t>Cuprum metallicum </a:t>
            </a:r>
            <a:r>
              <a:rPr lang="fr-FR" altLang="fr-FR" sz="2400"/>
              <a:t>:</a:t>
            </a:r>
            <a:r>
              <a:rPr lang="fr-FR" altLang="fr-FR" sz="2400" b="1"/>
              <a:t> </a:t>
            </a:r>
            <a:r>
              <a:rPr lang="fr-FR" altLang="fr-FR" sz="2400"/>
              <a:t>crampes intermittentes, &gt; position pliée en avant</a:t>
            </a:r>
          </a:p>
          <a:p>
            <a:pPr marL="0" indent="0">
              <a:spcBef>
                <a:spcPct val="0"/>
              </a:spcBef>
              <a:buFontTx/>
              <a:buNone/>
            </a:pPr>
            <a:endParaRPr lang="fr-FR" altLang="fr-FR" sz="2400"/>
          </a:p>
          <a:p>
            <a:pPr marL="0" indent="0">
              <a:spcBef>
                <a:spcPct val="0"/>
              </a:spcBef>
              <a:buFontTx/>
              <a:buNone/>
            </a:pPr>
            <a:r>
              <a:rPr lang="fr-FR" altLang="fr-FR" sz="2400" b="1"/>
              <a:t>Viburnum opulus </a:t>
            </a:r>
            <a:r>
              <a:rPr lang="fr-FR" altLang="fr-FR" sz="2400"/>
              <a:t>:</a:t>
            </a:r>
            <a:r>
              <a:rPr lang="fr-FR" altLang="fr-FR" sz="2400" b="1"/>
              <a:t> </a:t>
            </a:r>
            <a:r>
              <a:rPr lang="fr-FR" altLang="fr-FR" sz="2400"/>
              <a:t>crampes utérines, impression de défaillance, douleurs dans la région sacrée et les cuisses, &gt; mouvement </a:t>
            </a:r>
            <a:endParaRPr lang="fr-FR" altLang="fr-FR" sz="2400" b="1">
              <a:solidFill>
                <a:srgbClr val="FF0000"/>
              </a:solidFill>
            </a:endParaRPr>
          </a:p>
        </p:txBody>
      </p:sp>
      <p:pic>
        <p:nvPicPr>
          <p:cNvPr id="176131" name="Picture 8" descr="flèche">
            <a:extLst>
              <a:ext uri="{FF2B5EF4-FFF2-40B4-BE49-F238E27FC236}">
                <a16:creationId xmlns:a16="http://schemas.microsoft.com/office/drawing/2014/main" id="{533DBBE9-3317-7990-9E7B-C58BE6A41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6287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Rectangle 13">
            <a:extLst>
              <a:ext uri="{FF2B5EF4-FFF2-40B4-BE49-F238E27FC236}">
                <a16:creationId xmlns:a16="http://schemas.microsoft.com/office/drawing/2014/main" id="{BCB65404-87A9-4727-EB52-85FE89E34A85}"/>
              </a:ext>
            </a:extLst>
          </p:cNvPr>
          <p:cNvSpPr>
            <a:spLocks noChangeArrowheads="1"/>
          </p:cNvSpPr>
          <p:nvPr/>
        </p:nvSpPr>
        <p:spPr bwMode="auto">
          <a:xfrm>
            <a:off x="2051050" y="476250"/>
            <a:ext cx="5410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Menace d’accouchement prématuré</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Espace réservé du contenu 2">
            <a:extLst>
              <a:ext uri="{FF2B5EF4-FFF2-40B4-BE49-F238E27FC236}">
                <a16:creationId xmlns:a16="http://schemas.microsoft.com/office/drawing/2014/main" id="{E942F847-6EBC-CAED-7D69-FACDAA577956}"/>
              </a:ext>
            </a:extLst>
          </p:cNvPr>
          <p:cNvSpPr>
            <a:spLocks noGrp="1"/>
          </p:cNvSpPr>
          <p:nvPr>
            <p:ph idx="4294967295"/>
          </p:nvPr>
        </p:nvSpPr>
        <p:spPr bwMode="auto">
          <a:xfrm>
            <a:off x="468313" y="836613"/>
            <a:ext cx="8229600" cy="2044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endParaRPr lang="fr-FR" altLang="fr-FR" sz="2400" b="1" u="sng">
              <a:solidFill>
                <a:srgbClr val="FF9933"/>
              </a:solidFill>
            </a:endParaRPr>
          </a:p>
          <a:p>
            <a:pPr marL="0" indent="0">
              <a:spcBef>
                <a:spcPct val="0"/>
              </a:spcBef>
              <a:buFontTx/>
              <a:buNone/>
            </a:pPr>
            <a:r>
              <a:rPr lang="fr-FR" altLang="fr-FR" sz="2400" b="1" u="sng">
                <a:solidFill>
                  <a:srgbClr val="FF9933"/>
                </a:solidFill>
              </a:rPr>
              <a:t>Les douleurs musculaires</a:t>
            </a:r>
          </a:p>
          <a:p>
            <a:pPr marL="0" indent="0">
              <a:spcBef>
                <a:spcPct val="0"/>
              </a:spcBef>
              <a:buFontTx/>
              <a:buNone/>
            </a:pPr>
            <a:endParaRPr lang="fr-FR" altLang="fr-FR" sz="2400" b="1" u="sng">
              <a:solidFill>
                <a:srgbClr val="FF9933"/>
              </a:solidFill>
            </a:endParaRPr>
          </a:p>
          <a:p>
            <a:pPr marL="0" indent="0">
              <a:spcBef>
                <a:spcPct val="0"/>
              </a:spcBef>
              <a:buFontTx/>
              <a:buNone/>
            </a:pPr>
            <a:r>
              <a:rPr lang="fr-FR" altLang="fr-FR" sz="2400" b="1"/>
              <a:t>Gelsemium </a:t>
            </a:r>
            <a:r>
              <a:rPr lang="fr-FR" altLang="fr-FR" sz="2400"/>
              <a:t>:</a:t>
            </a:r>
            <a:r>
              <a:rPr lang="fr-FR" altLang="fr-FR" sz="2400" b="1"/>
              <a:t> </a:t>
            </a:r>
            <a:r>
              <a:rPr lang="fr-FR" altLang="fr-FR" sz="2400"/>
              <a:t>douleurs avec irradiation dans le dos et les hanches</a:t>
            </a:r>
          </a:p>
          <a:p>
            <a:pPr marL="0" indent="0">
              <a:spcBef>
                <a:spcPct val="0"/>
              </a:spcBef>
              <a:buFontTx/>
              <a:buNone/>
            </a:pPr>
            <a:endParaRPr lang="fr-FR" altLang="fr-FR" sz="2400"/>
          </a:p>
          <a:p>
            <a:pPr marL="0" indent="0">
              <a:spcBef>
                <a:spcPct val="0"/>
              </a:spcBef>
              <a:buFontTx/>
              <a:buNone/>
            </a:pPr>
            <a:endParaRPr lang="fr-FR" altLang="fr-FR" sz="2400" b="1"/>
          </a:p>
          <a:p>
            <a:pPr marL="0" indent="0">
              <a:spcBef>
                <a:spcPct val="0"/>
              </a:spcBef>
              <a:buFontTx/>
              <a:buNone/>
            </a:pPr>
            <a:r>
              <a:rPr lang="fr-FR" altLang="fr-FR" sz="2400" b="1"/>
              <a:t>Arnica </a:t>
            </a:r>
            <a:r>
              <a:rPr lang="fr-FR" altLang="fr-FR" sz="2400"/>
              <a:t>:</a:t>
            </a:r>
            <a:r>
              <a:rPr lang="fr-FR" altLang="fr-FR" sz="2400" b="1"/>
              <a:t> </a:t>
            </a:r>
            <a:r>
              <a:rPr lang="fr-FR" altLang="fr-FR" sz="2400"/>
              <a:t>douleurs provoquées par les mouvements du fœtus, meurtrissure de la région utérine</a:t>
            </a:r>
          </a:p>
          <a:p>
            <a:pPr marL="0" indent="0">
              <a:spcBef>
                <a:spcPct val="0"/>
              </a:spcBef>
              <a:buFontTx/>
              <a:buNone/>
            </a:pPr>
            <a:endParaRPr lang="fr-FR" altLang="fr-FR" sz="2400">
              <a:solidFill>
                <a:srgbClr val="FF0000"/>
              </a:solidFill>
            </a:endParaRPr>
          </a:p>
          <a:p>
            <a:pPr marL="0" indent="0">
              <a:spcBef>
                <a:spcPct val="0"/>
              </a:spcBef>
              <a:buFontTx/>
              <a:buNone/>
            </a:pPr>
            <a:endParaRPr lang="fr-FR" altLang="fr-FR" sz="2400">
              <a:solidFill>
                <a:srgbClr val="FF0000"/>
              </a:solidFill>
            </a:endParaRPr>
          </a:p>
        </p:txBody>
      </p:sp>
      <p:pic>
        <p:nvPicPr>
          <p:cNvPr id="178179" name="Picture 8" descr="flèche">
            <a:extLst>
              <a:ext uri="{FF2B5EF4-FFF2-40B4-BE49-F238E27FC236}">
                <a16:creationId xmlns:a16="http://schemas.microsoft.com/office/drawing/2014/main" id="{B2ED0A0E-1072-B166-98E4-57BF9D3DE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891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9" descr="flèche">
            <a:extLst>
              <a:ext uri="{FF2B5EF4-FFF2-40B4-BE49-F238E27FC236}">
                <a16:creationId xmlns:a16="http://schemas.microsoft.com/office/drawing/2014/main" id="{5AAFCD46-7228-ABDB-42E9-E7496C96A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14166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4">
            <a:extLst>
              <a:ext uri="{FF2B5EF4-FFF2-40B4-BE49-F238E27FC236}">
                <a16:creationId xmlns:a16="http://schemas.microsoft.com/office/drawing/2014/main" id="{FD5A7CC3-5BC3-C7E0-A953-0C1B504AD4ED}"/>
              </a:ext>
            </a:extLst>
          </p:cNvPr>
          <p:cNvSpPr>
            <a:spLocks noChangeArrowheads="1"/>
          </p:cNvSpPr>
          <p:nvPr/>
        </p:nvSpPr>
        <p:spPr bwMode="auto">
          <a:xfrm>
            <a:off x="539750" y="871538"/>
            <a:ext cx="820896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Médicaments d’utérus et de modification cervicale</a:t>
            </a:r>
          </a:p>
          <a:p>
            <a:pPr eaLnBrk="1" hangingPunct="1"/>
            <a:endParaRPr lang="fr-FR" altLang="fr-FR" sz="2400" u="sng">
              <a:solidFill>
                <a:srgbClr val="FF9933"/>
              </a:solidFill>
            </a:endParaRPr>
          </a:p>
          <a:p>
            <a:pPr eaLnBrk="1" hangingPunct="1"/>
            <a:r>
              <a:rPr lang="fr-FR" altLang="fr-FR" sz="2400" b="1"/>
              <a:t>Actaea racemosa</a:t>
            </a:r>
            <a:r>
              <a:rPr lang="fr-FR" altLang="fr-FR" sz="2400"/>
              <a:t> : CU douloureuses et hypersensibilité psychique et sensitive</a:t>
            </a:r>
          </a:p>
          <a:p>
            <a:pPr eaLnBrk="1" hangingPunct="1"/>
            <a:endParaRPr lang="fr-FR" altLang="fr-FR" sz="2400" b="1"/>
          </a:p>
          <a:p>
            <a:pPr eaLnBrk="1" hangingPunct="1"/>
            <a:r>
              <a:rPr lang="fr-FR" altLang="fr-FR" sz="2400" b="1"/>
              <a:t>Caulophyllum</a:t>
            </a:r>
            <a:r>
              <a:rPr lang="fr-FR" altLang="fr-FR" sz="2400"/>
              <a:t> : utérus de fonctionnement anarchique, soif</a:t>
            </a:r>
          </a:p>
          <a:p>
            <a:pPr eaLnBrk="1" hangingPunct="1"/>
            <a:endParaRPr lang="fr-FR" altLang="fr-FR" sz="2400" b="1"/>
          </a:p>
          <a:p>
            <a:pPr eaLnBrk="1" hangingPunct="1"/>
            <a:r>
              <a:rPr lang="fr-FR" altLang="fr-FR" sz="2400" b="1"/>
              <a:t>Aurum muriaticum natronatum</a:t>
            </a:r>
            <a:r>
              <a:rPr lang="fr-FR" altLang="fr-FR" sz="2400"/>
              <a:t> : fibrome utérin</a:t>
            </a:r>
          </a:p>
          <a:p>
            <a:pPr eaLnBrk="1" hangingPunct="1"/>
            <a:endParaRPr lang="fr-FR" altLang="fr-FR" sz="2400" b="1"/>
          </a:p>
          <a:p>
            <a:pPr eaLnBrk="1" hangingPunct="1"/>
            <a:r>
              <a:rPr lang="fr-FR" altLang="fr-FR" sz="2400" b="1"/>
              <a:t>Gelsemium</a:t>
            </a:r>
            <a:r>
              <a:rPr lang="fr-FR" altLang="fr-FR" sz="2400"/>
              <a:t> </a:t>
            </a:r>
            <a:r>
              <a:rPr lang="fr-FR" altLang="fr-FR" sz="2400" b="1"/>
              <a:t>sempervirens</a:t>
            </a:r>
            <a:r>
              <a:rPr lang="fr-FR" altLang="fr-FR" sz="2400"/>
              <a:t> : hyperexcitabilité émotionnelle</a:t>
            </a:r>
            <a:endParaRPr lang="fr-FR" altLang="fr-FR" sz="2400" b="1"/>
          </a:p>
        </p:txBody>
      </p:sp>
      <p:pic>
        <p:nvPicPr>
          <p:cNvPr id="180227" name="Picture 6" descr="flèche">
            <a:extLst>
              <a:ext uri="{FF2B5EF4-FFF2-40B4-BE49-F238E27FC236}">
                <a16:creationId xmlns:a16="http://schemas.microsoft.com/office/drawing/2014/main" id="{71870929-716E-C371-060D-281092715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366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AA30908A-53BB-9458-12DA-BBB72A1254BC}"/>
              </a:ext>
            </a:extLst>
          </p:cNvPr>
          <p:cNvSpPr>
            <a:spLocks noChangeArrowheads="1"/>
          </p:cNvSpPr>
          <p:nvPr/>
        </p:nvSpPr>
        <p:spPr bwMode="auto">
          <a:xfrm>
            <a:off x="468313" y="909638"/>
            <a:ext cx="80645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Non-adaptation entre l’utérus et la paroi abdominale</a:t>
            </a:r>
          </a:p>
          <a:p>
            <a:pPr eaLnBrk="1" hangingPunct="1"/>
            <a:endParaRPr lang="fr-FR" altLang="fr-FR" sz="2400" u="sng">
              <a:solidFill>
                <a:srgbClr val="FF9933"/>
              </a:solidFill>
            </a:endParaRPr>
          </a:p>
          <a:p>
            <a:pPr eaLnBrk="1" hangingPunct="1"/>
            <a:r>
              <a:rPr lang="fr-FR" altLang="fr-FR" sz="2400" b="1"/>
              <a:t>Nux vomica</a:t>
            </a:r>
            <a:r>
              <a:rPr lang="fr-FR" altLang="fr-FR" sz="2400"/>
              <a:t> : antipéristaltisme, exigence de soin</a:t>
            </a:r>
          </a:p>
          <a:p>
            <a:pPr eaLnBrk="1" hangingPunct="1"/>
            <a:r>
              <a:rPr lang="fr-FR" altLang="fr-FR" sz="2400" b="1"/>
              <a:t>Silicea</a:t>
            </a:r>
            <a:r>
              <a:rPr lang="fr-FR" altLang="fr-FR" sz="2400"/>
              <a:t> : utérus hypoplasique</a:t>
            </a:r>
          </a:p>
          <a:p>
            <a:pPr eaLnBrk="1" hangingPunct="1"/>
            <a:r>
              <a:rPr lang="fr-FR" altLang="fr-FR" sz="2400" b="1"/>
              <a:t>Arnica</a:t>
            </a:r>
            <a:r>
              <a:rPr lang="fr-FR" altLang="fr-FR" sz="2400"/>
              <a:t> : poussée de croissance, excès de liquide amniotique</a:t>
            </a:r>
          </a:p>
          <a:p>
            <a:pPr eaLnBrk="1" hangingPunct="1"/>
            <a:r>
              <a:rPr lang="fr-FR" altLang="fr-FR" sz="2400" b="1"/>
              <a:t>Belladonna</a:t>
            </a:r>
            <a:r>
              <a:rPr lang="fr-FR" altLang="fr-FR" sz="2400"/>
              <a:t> : rigidité de la paroi abdominale et du col</a:t>
            </a:r>
          </a:p>
          <a:p>
            <a:pPr eaLnBrk="1" hangingPunct="1"/>
            <a:r>
              <a:rPr lang="fr-FR" altLang="fr-FR" sz="2400" b="1"/>
              <a:t>Chamomilla </a:t>
            </a:r>
            <a:r>
              <a:rPr lang="fr-FR" altLang="fr-FR" sz="2400"/>
              <a:t>: hyperesthésie, colère</a:t>
            </a:r>
          </a:p>
          <a:p>
            <a:pPr eaLnBrk="1" hangingPunct="1"/>
            <a:r>
              <a:rPr lang="fr-FR" altLang="fr-FR" sz="2400" b="1"/>
              <a:t>Moschus</a:t>
            </a:r>
            <a:r>
              <a:rPr lang="fr-FR" altLang="fr-FR" sz="2400"/>
              <a:t> : constriction, utérus en boule, aggravé en société</a:t>
            </a:r>
          </a:p>
          <a:p>
            <a:pPr eaLnBrk="1" hangingPunct="1"/>
            <a:r>
              <a:rPr lang="en-US" altLang="fr-FR" sz="2400" b="1"/>
              <a:t>Cuprum metallicum</a:t>
            </a:r>
            <a:r>
              <a:rPr lang="en-US" altLang="fr-FR" sz="2400"/>
              <a:t>, </a:t>
            </a:r>
            <a:r>
              <a:rPr lang="en-US" altLang="fr-FR" sz="2400" b="1"/>
              <a:t>Colocynthis</a:t>
            </a:r>
            <a:r>
              <a:rPr lang="en-US" altLang="fr-FR" sz="2400"/>
              <a:t>, </a:t>
            </a:r>
            <a:r>
              <a:rPr lang="en-US" altLang="fr-FR" sz="2400" b="1"/>
              <a:t>Magnesia phosphorica</a:t>
            </a:r>
            <a:r>
              <a:rPr lang="en-US" altLang="fr-FR" sz="2400"/>
              <a:t> : spasmes</a:t>
            </a:r>
            <a:endParaRPr lang="fr-FR" altLang="fr-FR" sz="2400" b="1"/>
          </a:p>
        </p:txBody>
      </p:sp>
      <p:pic>
        <p:nvPicPr>
          <p:cNvPr id="182275" name="Picture 5" descr="flèche">
            <a:extLst>
              <a:ext uri="{FF2B5EF4-FFF2-40B4-BE49-F238E27FC236}">
                <a16:creationId xmlns:a16="http://schemas.microsoft.com/office/drawing/2014/main" id="{2F301AEE-E04E-2D94-F184-DCCB7923D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160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6F02ABE-D729-5D7D-0479-6CCF8A27CD23}"/>
              </a:ext>
            </a:extLst>
          </p:cNvPr>
          <p:cNvSpPr>
            <a:spLocks noChangeArrowheads="1"/>
          </p:cNvSpPr>
          <p:nvPr/>
        </p:nvSpPr>
        <p:spPr bwMode="auto">
          <a:xfrm>
            <a:off x="431800" y="557213"/>
            <a:ext cx="8431213"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Ignatia</a:t>
            </a:r>
          </a:p>
          <a:p>
            <a:pPr eaLnBrk="1" hangingPunct="1"/>
            <a:r>
              <a:rPr lang="fr-FR" altLang="fr-FR" sz="2400"/>
              <a:t>Femme nerveuse et hypersensible, à l’humeur changeante et paradoxale.</a:t>
            </a:r>
          </a:p>
          <a:p>
            <a:pPr eaLnBrk="1" hangingPunct="1"/>
            <a:r>
              <a:rPr lang="fr-FR" altLang="fr-FR" sz="2400"/>
              <a:t>Sujette aux « envies ». Les nausées sont aussi paradoxales et changeantes, les vomissements arrivent en fin de repas et la femme remange après.</a:t>
            </a:r>
          </a:p>
          <a:p>
            <a:pPr eaLnBrk="1" hangingPunct="1"/>
            <a:r>
              <a:rPr lang="fr-FR" altLang="fr-FR" sz="2400"/>
              <a:t>&lt; odeurs et surtout le tabac ou les parfums, &lt; contrariétés</a:t>
            </a:r>
          </a:p>
          <a:p>
            <a:pPr eaLnBrk="1" hangingPunct="1"/>
            <a:r>
              <a:rPr lang="fr-FR" altLang="fr-FR" sz="2400"/>
              <a:t>&gt; en mangeant, la distraction </a:t>
            </a:r>
          </a:p>
          <a:p>
            <a:pPr eaLnBrk="1" hangingPunct="1">
              <a:spcBef>
                <a:spcPct val="50000"/>
              </a:spcBef>
            </a:pPr>
            <a:r>
              <a:rPr lang="fr-FR" altLang="fr-FR" sz="2400" b="1"/>
              <a:t>Nux moschata</a:t>
            </a:r>
          </a:p>
          <a:p>
            <a:pPr eaLnBrk="1" hangingPunct="1"/>
            <a:r>
              <a:rPr lang="fr-FR" altLang="fr-FR" sz="2400"/>
              <a:t>Dystonie neurovégétative exagérée chez des femmes spasmophiles et souvent sycotiques.</a:t>
            </a:r>
          </a:p>
          <a:p>
            <a:pPr eaLnBrk="1" hangingPunct="1"/>
            <a:r>
              <a:rPr lang="fr-FR" altLang="fr-FR" sz="2400"/>
              <a:t>Tendance aux défaillances en station debout prolongée fréquentes pendant la grossesse.</a:t>
            </a:r>
          </a:p>
          <a:p>
            <a:pPr eaLnBrk="1" hangingPunct="1"/>
            <a:r>
              <a:rPr lang="fr-FR" altLang="fr-FR" sz="2400"/>
              <a:t>Sécheresse des muqueuses et de la peau : bouche sèche, absence de soif, ne transpire jamais.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A9E4645F-4E6C-D496-3200-DF31E9F0CB19}"/>
              </a:ext>
            </a:extLst>
          </p:cNvPr>
          <p:cNvSpPr>
            <a:spLocks noChangeArrowheads="1"/>
          </p:cNvSpPr>
          <p:nvPr/>
        </p:nvSpPr>
        <p:spPr bwMode="auto">
          <a:xfrm>
            <a:off x="468313" y="765175"/>
            <a:ext cx="80645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MAP d’origine post-traumatique</a:t>
            </a:r>
          </a:p>
          <a:p>
            <a:pPr eaLnBrk="1" hangingPunct="1"/>
            <a:r>
              <a:rPr lang="fr-FR" altLang="fr-FR" sz="2400" b="1"/>
              <a:t>Arnica</a:t>
            </a:r>
            <a:r>
              <a:rPr lang="fr-FR" altLang="fr-FR" sz="2400"/>
              <a:t> : trauma physique et/ou psychique</a:t>
            </a:r>
          </a:p>
          <a:p>
            <a:pPr eaLnBrk="1" hangingPunct="1"/>
            <a:r>
              <a:rPr lang="fr-FR" altLang="fr-FR" sz="2400" b="1"/>
              <a:t>Aconit</a:t>
            </a:r>
            <a:r>
              <a:rPr lang="fr-FR" altLang="fr-FR" sz="2400"/>
              <a:t> : brutalité</a:t>
            </a:r>
          </a:p>
          <a:p>
            <a:pPr eaLnBrk="1" hangingPunct="1"/>
            <a:r>
              <a:rPr lang="fr-FR" altLang="fr-FR" sz="2400" b="1"/>
              <a:t>Opium</a:t>
            </a:r>
            <a:r>
              <a:rPr lang="fr-FR" altLang="fr-FR" sz="2400"/>
              <a:t> : avec répercussion sur les mouvements fœtaux</a:t>
            </a:r>
          </a:p>
          <a:p>
            <a:pPr eaLnBrk="1" hangingPunct="1"/>
            <a:r>
              <a:rPr lang="fr-FR" altLang="fr-FR" sz="2400" b="1"/>
              <a:t>Pulsatilla</a:t>
            </a:r>
            <a:r>
              <a:rPr lang="fr-FR" altLang="fr-FR" sz="2400"/>
              <a:t> : séparation, deuil</a:t>
            </a:r>
          </a:p>
          <a:p>
            <a:pPr eaLnBrk="1" hangingPunct="1"/>
            <a:r>
              <a:rPr lang="fr-FR" altLang="fr-FR" sz="2400" b="1"/>
              <a:t>Staphysagria</a:t>
            </a:r>
            <a:r>
              <a:rPr lang="fr-FR" altLang="fr-FR" sz="2400"/>
              <a:t> : abandon, victime d’une injustice</a:t>
            </a:r>
          </a:p>
          <a:p>
            <a:pPr eaLnBrk="1" hangingPunct="1"/>
            <a:r>
              <a:rPr lang="fr-FR" altLang="fr-FR" sz="2400" b="1"/>
              <a:t>Ledum palustre</a:t>
            </a:r>
            <a:r>
              <a:rPr lang="fr-FR" altLang="fr-FR" sz="2400"/>
              <a:t> : suite d’amniocentèse ou de ponction trophoblastique</a:t>
            </a:r>
          </a:p>
          <a:p>
            <a:pPr eaLnBrk="1" hangingPunct="1"/>
            <a:endParaRPr lang="fr-FR" altLang="fr-FR" sz="2400"/>
          </a:p>
          <a:p>
            <a:pPr eaLnBrk="1" hangingPunct="1"/>
            <a:r>
              <a:rPr lang="fr-FR" altLang="fr-FR" sz="2400" b="1" u="sng">
                <a:solidFill>
                  <a:srgbClr val="FF9933"/>
                </a:solidFill>
              </a:rPr>
              <a:t>MAP d’origine infectieuse</a:t>
            </a:r>
            <a:endParaRPr lang="fr-FR" altLang="fr-FR" sz="2400" u="sng">
              <a:solidFill>
                <a:srgbClr val="FF9933"/>
              </a:solidFill>
            </a:endParaRPr>
          </a:p>
          <a:p>
            <a:pPr eaLnBrk="1" hangingPunct="1"/>
            <a:r>
              <a:rPr lang="fr-FR" altLang="fr-FR" sz="2400" b="1"/>
              <a:t>Pyrogenium</a:t>
            </a:r>
          </a:p>
          <a:p>
            <a:pPr eaLnBrk="1" hangingPunct="1"/>
            <a:endParaRPr lang="fr-FR" altLang="fr-FR" sz="2400" b="1"/>
          </a:p>
        </p:txBody>
      </p:sp>
      <p:pic>
        <p:nvPicPr>
          <p:cNvPr id="184323" name="Picture 4" descr="flèche">
            <a:extLst>
              <a:ext uri="{FF2B5EF4-FFF2-40B4-BE49-F238E27FC236}">
                <a16:creationId xmlns:a16="http://schemas.microsoft.com/office/drawing/2014/main" id="{D1BF98D6-98D7-4D27-DAA9-1C69E0BDD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461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4" name="Picture 5" descr="flèche">
            <a:extLst>
              <a:ext uri="{FF2B5EF4-FFF2-40B4-BE49-F238E27FC236}">
                <a16:creationId xmlns:a16="http://schemas.microsoft.com/office/drawing/2014/main" id="{448A4FDE-2042-6895-A19E-02B27E015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1227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FCEB85BF-858F-3459-E624-A41FB30EF554}"/>
              </a:ext>
            </a:extLst>
          </p:cNvPr>
          <p:cNvSpPr>
            <a:spLocks noChangeArrowheads="1"/>
          </p:cNvSpPr>
          <p:nvPr/>
        </p:nvSpPr>
        <p:spPr bwMode="auto">
          <a:xfrm>
            <a:off x="468313" y="1774825"/>
            <a:ext cx="7777162"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solidFill>
                  <a:srgbClr val="FF9933"/>
                </a:solidFill>
              </a:rPr>
              <a:t>Suites de… </a:t>
            </a:r>
          </a:p>
          <a:p>
            <a:pPr eaLnBrk="1" hangingPunct="1"/>
            <a:r>
              <a:rPr lang="fr-FR" altLang="fr-FR" sz="2400" i="1">
                <a:solidFill>
                  <a:srgbClr val="FF9933"/>
                </a:solidFill>
              </a:rPr>
              <a:t>Activité utérine d’origine psychogène </a:t>
            </a:r>
          </a:p>
          <a:p>
            <a:pPr eaLnBrk="1" hangingPunct="1"/>
            <a:r>
              <a:rPr lang="fr-FR" altLang="fr-FR" sz="2400" i="1">
                <a:solidFill>
                  <a:srgbClr val="FF9933"/>
                </a:solidFill>
              </a:rPr>
              <a:t>ou aggravée par des facteurs psychologiques</a:t>
            </a:r>
          </a:p>
          <a:p>
            <a:pPr eaLnBrk="1" hangingPunct="1"/>
            <a:endParaRPr lang="fr-FR" altLang="fr-FR" sz="1400" i="1">
              <a:solidFill>
                <a:srgbClr val="FF9933"/>
              </a:solidFill>
            </a:endParaRPr>
          </a:p>
          <a:p>
            <a:pPr eaLnBrk="1" hangingPunct="1"/>
            <a:r>
              <a:rPr lang="fr-FR" altLang="fr-FR" sz="2400" b="1"/>
              <a:t>Ignatia</a:t>
            </a:r>
            <a:r>
              <a:rPr lang="fr-FR" altLang="fr-FR" sz="2400"/>
              <a:t> : hypersensibilité émotionnelle, TA labile</a:t>
            </a:r>
          </a:p>
          <a:p>
            <a:pPr eaLnBrk="1" hangingPunct="1"/>
            <a:r>
              <a:rPr lang="fr-FR" altLang="fr-FR" sz="2400" b="1"/>
              <a:t>Gelsemium</a:t>
            </a:r>
            <a:r>
              <a:rPr lang="fr-FR" altLang="fr-FR" sz="2400"/>
              <a:t> : stress d’anticipation</a:t>
            </a:r>
          </a:p>
          <a:p>
            <a:pPr eaLnBrk="1" hangingPunct="1"/>
            <a:r>
              <a:rPr lang="fr-FR" altLang="fr-FR" sz="2400" b="1"/>
              <a:t>Nux vomica</a:t>
            </a:r>
            <a:r>
              <a:rPr lang="fr-FR" altLang="fr-FR" sz="2400"/>
              <a:t> : refus des limitations induites par la grossesse</a:t>
            </a:r>
          </a:p>
          <a:p>
            <a:pPr eaLnBrk="1" hangingPunct="1"/>
            <a:r>
              <a:rPr lang="fr-FR" altLang="fr-FR" sz="2400" b="1"/>
              <a:t>Sepia</a:t>
            </a:r>
            <a:r>
              <a:rPr lang="fr-FR" altLang="fr-FR" sz="2400"/>
              <a:t> épuisée et peu épanouie</a:t>
            </a:r>
          </a:p>
          <a:p>
            <a:pPr eaLnBrk="1" hangingPunct="1"/>
            <a:r>
              <a:rPr lang="fr-FR" altLang="fr-FR" sz="2400" b="1"/>
              <a:t>Arsenicum album</a:t>
            </a:r>
            <a:r>
              <a:rPr lang="fr-FR" altLang="fr-FR" sz="2400"/>
              <a:t> : anxiété, agitation, insomnie</a:t>
            </a:r>
          </a:p>
          <a:p>
            <a:pPr eaLnBrk="1" hangingPunct="1"/>
            <a:r>
              <a:rPr lang="fr-FR" altLang="fr-FR" sz="2400" b="1"/>
              <a:t>Coffea</a:t>
            </a:r>
            <a:r>
              <a:rPr lang="fr-FR" altLang="fr-FR" sz="2400"/>
              <a:t> : hypersensibilité de tous les sens et humeur ultra changeante</a:t>
            </a:r>
          </a:p>
          <a:p>
            <a:pPr eaLnBrk="1" hangingPunct="1"/>
            <a:r>
              <a:rPr lang="fr-FR" altLang="fr-FR" sz="2400" b="1"/>
              <a:t>Moschus</a:t>
            </a:r>
            <a:r>
              <a:rPr lang="fr-FR" altLang="fr-FR" sz="2400"/>
              <a:t> : de la gaieté exubérante à la lamentation</a:t>
            </a:r>
          </a:p>
          <a:p>
            <a:pPr eaLnBrk="1" hangingPunct="1"/>
            <a:r>
              <a:rPr lang="fr-FR" altLang="fr-FR" sz="2400" b="1"/>
              <a:t>Staphysagria</a:t>
            </a:r>
            <a:r>
              <a:rPr lang="fr-FR" altLang="fr-FR" sz="2400"/>
              <a:t> : sentiment d’injustice, mariage forcé</a:t>
            </a:r>
          </a:p>
        </p:txBody>
      </p:sp>
      <p:pic>
        <p:nvPicPr>
          <p:cNvPr id="186371" name="Picture 3" descr="flèche">
            <a:extLst>
              <a:ext uri="{FF2B5EF4-FFF2-40B4-BE49-F238E27FC236}">
                <a16:creationId xmlns:a16="http://schemas.microsoft.com/office/drawing/2014/main" id="{28C5D7FB-5B16-7C9D-923D-DE5949669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5492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Rectangle 4">
            <a:extLst>
              <a:ext uri="{FF2B5EF4-FFF2-40B4-BE49-F238E27FC236}">
                <a16:creationId xmlns:a16="http://schemas.microsoft.com/office/drawing/2014/main" id="{406F4FA0-69F5-C3A2-1ED7-FD80603D0E3E}"/>
              </a:ext>
            </a:extLst>
          </p:cNvPr>
          <p:cNvSpPr>
            <a:spLocks noChangeArrowheads="1"/>
          </p:cNvSpPr>
          <p:nvPr/>
        </p:nvSpPr>
        <p:spPr bwMode="auto">
          <a:xfrm>
            <a:off x="2268538" y="446088"/>
            <a:ext cx="6243637" cy="82232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Les patientes présentant une menace d’accouchement prématuré</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ce réservé du contenu 2">
            <a:extLst>
              <a:ext uri="{FF2B5EF4-FFF2-40B4-BE49-F238E27FC236}">
                <a16:creationId xmlns:a16="http://schemas.microsoft.com/office/drawing/2014/main" id="{ED28DA54-CD66-CE1F-358F-1DFB13F03F5D}"/>
              </a:ext>
            </a:extLst>
          </p:cNvPr>
          <p:cNvSpPr>
            <a:spLocks noGrp="1"/>
          </p:cNvSpPr>
          <p:nvPr>
            <p:ph idx="4294967295"/>
          </p:nvPr>
        </p:nvSpPr>
        <p:spPr bwMode="auto">
          <a:xfrm>
            <a:off x="395288" y="1844675"/>
            <a:ext cx="8229600" cy="3159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tabLst>
                <a:tab pos="2781300" algn="l"/>
              </a:tabLst>
            </a:pPr>
            <a:r>
              <a:rPr lang="fr-FR" altLang="fr-FR" sz="2400" b="1"/>
              <a:t>Nux vomica</a:t>
            </a:r>
            <a:r>
              <a:rPr lang="fr-FR" altLang="fr-FR" sz="2400"/>
              <a:t> 	exige efficacité, mieux en hospitalisation</a:t>
            </a:r>
          </a:p>
          <a:p>
            <a:pPr marL="0" indent="0">
              <a:spcBef>
                <a:spcPct val="0"/>
              </a:spcBef>
              <a:buFontTx/>
              <a:buNone/>
              <a:tabLst>
                <a:tab pos="2781300" algn="l"/>
              </a:tabLst>
            </a:pPr>
            <a:r>
              <a:rPr lang="fr-FR" altLang="fr-FR" sz="2400" b="1"/>
              <a:t>Gelsemium</a:t>
            </a:r>
            <a:r>
              <a:rPr lang="fr-FR" altLang="fr-FR" sz="2400"/>
              <a:t> 	tremblements</a:t>
            </a:r>
          </a:p>
          <a:p>
            <a:pPr marL="0" indent="0">
              <a:spcBef>
                <a:spcPct val="0"/>
              </a:spcBef>
              <a:buFontTx/>
              <a:buNone/>
              <a:tabLst>
                <a:tab pos="2781300" algn="l"/>
              </a:tabLst>
            </a:pPr>
            <a:r>
              <a:rPr lang="fr-FR" altLang="fr-FR" sz="2400" b="1"/>
              <a:t>Ignatia</a:t>
            </a:r>
            <a:r>
              <a:rPr lang="fr-FR" altLang="fr-FR" sz="2400"/>
              <a:t> 	paradoxes</a:t>
            </a:r>
          </a:p>
          <a:p>
            <a:pPr marL="0" indent="0">
              <a:spcBef>
                <a:spcPct val="0"/>
              </a:spcBef>
              <a:buFontTx/>
              <a:buNone/>
              <a:tabLst>
                <a:tab pos="2781300" algn="l"/>
              </a:tabLst>
            </a:pPr>
            <a:r>
              <a:rPr lang="fr-FR" altLang="fr-FR" sz="2400" b="1"/>
              <a:t>Belladonna</a:t>
            </a:r>
            <a:r>
              <a:rPr lang="fr-FR" altLang="fr-FR" sz="2400"/>
              <a:t>  	rigidité de la sangle abdominale</a:t>
            </a:r>
          </a:p>
          <a:p>
            <a:pPr marL="0" indent="0">
              <a:spcBef>
                <a:spcPct val="0"/>
              </a:spcBef>
              <a:buFontTx/>
              <a:buNone/>
              <a:tabLst>
                <a:tab pos="2781300" algn="l"/>
              </a:tabLst>
            </a:pPr>
            <a:r>
              <a:rPr lang="fr-FR" altLang="fr-FR" sz="2400" b="1"/>
              <a:t>Aconit</a:t>
            </a:r>
            <a:r>
              <a:rPr lang="fr-FR" altLang="fr-FR" sz="2400"/>
              <a:t> 	brutalité, angoisse </a:t>
            </a:r>
          </a:p>
          <a:p>
            <a:pPr marL="0" indent="0">
              <a:spcBef>
                <a:spcPct val="0"/>
              </a:spcBef>
              <a:buFontTx/>
              <a:buNone/>
              <a:tabLst>
                <a:tab pos="2781300" algn="l"/>
              </a:tabLst>
            </a:pPr>
            <a:r>
              <a:rPr lang="fr-FR" altLang="fr-FR" sz="2400" b="1"/>
              <a:t>Kalium carbonicum</a:t>
            </a:r>
            <a:r>
              <a:rPr lang="fr-FR" altLang="fr-FR" sz="2400"/>
              <a:t> 	douleur dorso-lombaire</a:t>
            </a:r>
          </a:p>
          <a:p>
            <a:pPr marL="0" indent="0">
              <a:spcBef>
                <a:spcPct val="0"/>
              </a:spcBef>
              <a:buFontTx/>
              <a:buNone/>
              <a:tabLst>
                <a:tab pos="2781300" algn="l"/>
              </a:tabLst>
            </a:pPr>
            <a:r>
              <a:rPr lang="fr-FR" altLang="fr-FR" sz="2400" b="1"/>
              <a:t>Rhus toxicodendron</a:t>
            </a:r>
            <a:r>
              <a:rPr lang="fr-FR" altLang="fr-FR" sz="2400"/>
              <a:t> 	dérouillage, épuisement</a:t>
            </a:r>
          </a:p>
          <a:p>
            <a:pPr marL="0" indent="0">
              <a:spcBef>
                <a:spcPct val="0"/>
              </a:spcBef>
              <a:buFontTx/>
              <a:buNone/>
              <a:tabLst>
                <a:tab pos="2781300" algn="l"/>
              </a:tabLst>
            </a:pPr>
            <a:r>
              <a:rPr lang="fr-FR" altLang="fr-FR" sz="2400" b="1"/>
              <a:t>Pulsatilla</a:t>
            </a:r>
            <a:r>
              <a:rPr lang="fr-FR" altLang="fr-FR" sz="2400"/>
              <a:t> 	besoin de compagnie</a:t>
            </a:r>
          </a:p>
          <a:p>
            <a:pPr marL="0" indent="0">
              <a:spcBef>
                <a:spcPct val="0"/>
              </a:spcBef>
              <a:buFontTx/>
              <a:buNone/>
              <a:tabLst>
                <a:tab pos="2781300" algn="l"/>
              </a:tabLst>
            </a:pPr>
            <a:endParaRPr lang="fr-FR" altLang="fr-FR" sz="2400"/>
          </a:p>
          <a:p>
            <a:pPr marL="0" indent="0">
              <a:spcBef>
                <a:spcPct val="0"/>
              </a:spcBef>
              <a:buFontTx/>
              <a:buNone/>
              <a:tabLst>
                <a:tab pos="2781300" algn="l"/>
              </a:tabLst>
            </a:pPr>
            <a:endParaRPr lang="fr-FR" altLang="fr-FR" sz="2400"/>
          </a:p>
        </p:txBody>
      </p:sp>
      <p:sp>
        <p:nvSpPr>
          <p:cNvPr id="188419" name="Rectangle 5">
            <a:extLst>
              <a:ext uri="{FF2B5EF4-FFF2-40B4-BE49-F238E27FC236}">
                <a16:creationId xmlns:a16="http://schemas.microsoft.com/office/drawing/2014/main" id="{210E2005-D708-ABD7-ADAE-A5CA6D5FCEA8}"/>
              </a:ext>
            </a:extLst>
          </p:cNvPr>
          <p:cNvSpPr>
            <a:spLocks noChangeArrowheads="1"/>
          </p:cNvSpPr>
          <p:nvPr/>
        </p:nvSpPr>
        <p:spPr bwMode="auto">
          <a:xfrm>
            <a:off x="539750" y="836613"/>
            <a:ext cx="467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solidFill>
                  <a:srgbClr val="FF9933"/>
                </a:solidFill>
              </a:rPr>
              <a:t>Ce qu’est la patiente, son terrain</a:t>
            </a:r>
            <a:r>
              <a:rPr lang="fr-FR" altLang="fr-FR" i="1">
                <a:solidFill>
                  <a:srgbClr val="FF9933"/>
                </a:solidFill>
              </a:rPr>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a:extLst>
              <a:ext uri="{FF2B5EF4-FFF2-40B4-BE49-F238E27FC236}">
                <a16:creationId xmlns:a16="http://schemas.microsoft.com/office/drawing/2014/main" id="{CD5FAB9C-4287-916A-77A0-B28287502D80}"/>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90467" name="Rectangle 4">
            <a:extLst>
              <a:ext uri="{FF2B5EF4-FFF2-40B4-BE49-F238E27FC236}">
                <a16:creationId xmlns:a16="http://schemas.microsoft.com/office/drawing/2014/main" id="{484EF411-5B7A-8AE5-2848-EE65C34A62FC}"/>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90468" name="Rectangle 5">
            <a:extLst>
              <a:ext uri="{FF2B5EF4-FFF2-40B4-BE49-F238E27FC236}">
                <a16:creationId xmlns:a16="http://schemas.microsoft.com/office/drawing/2014/main" id="{4582D3BC-BD86-1309-E538-551D9E7D7425}"/>
              </a:ext>
            </a:extLst>
          </p:cNvPr>
          <p:cNvSpPr>
            <a:spLocks noGrp="1" noChangeArrowheads="1"/>
          </p:cNvSpPr>
          <p:nvPr>
            <p:ph type="body" idx="1"/>
          </p:nvPr>
        </p:nvSpPr>
        <p:spPr bwMode="auto">
          <a:xfrm>
            <a:off x="323850" y="1773238"/>
            <a:ext cx="8640763"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C. 22 ans, primipare, consulte à 7 mois pour des contractions : le col est bien fermé, la présentation haute, monitoring montrant une petite contraction sur 30 minutes.</a:t>
            </a:r>
          </a:p>
          <a:p>
            <a:pPr marL="0" indent="0">
              <a:spcBef>
                <a:spcPct val="0"/>
              </a:spcBef>
            </a:pPr>
            <a:endParaRPr lang="fr-FR" altLang="fr-FR" sz="2400"/>
          </a:p>
          <a:p>
            <a:pPr marL="0" indent="0">
              <a:spcBef>
                <a:spcPct val="0"/>
              </a:spcBef>
              <a:buFontTx/>
              <a:buNone/>
            </a:pPr>
            <a:r>
              <a:rPr lang="fr-FR" altLang="fr-FR" sz="2400" b="1" i="1" u="sng"/>
              <a:t>Ce que le patient a</a:t>
            </a:r>
          </a:p>
          <a:p>
            <a:pPr marL="0" indent="0">
              <a:spcBef>
                <a:spcPct val="0"/>
              </a:spcBef>
              <a:buFontTx/>
              <a:buNone/>
            </a:pPr>
            <a:r>
              <a:rPr lang="fr-FR" altLang="fr-FR" sz="2400"/>
              <a:t>des contractions</a:t>
            </a:r>
          </a:p>
          <a:p>
            <a:pPr marL="0" indent="0">
              <a:spcBef>
                <a:spcPct val="0"/>
              </a:spcBef>
              <a:buFontTx/>
              <a:buNone/>
            </a:pPr>
            <a:endParaRPr lang="fr-FR" altLang="fr-FR" sz="2400"/>
          </a:p>
          <a:p>
            <a:pPr marL="0" indent="0">
              <a:spcBef>
                <a:spcPct val="0"/>
              </a:spcBef>
              <a:buFontTx/>
              <a:buNone/>
            </a:pPr>
            <a:r>
              <a:rPr lang="fr-FR" altLang="fr-FR" sz="2400" b="1" i="1" u="sng"/>
              <a:t>Ce que le patient est</a:t>
            </a:r>
          </a:p>
          <a:p>
            <a:pPr marL="0" indent="0">
              <a:spcBef>
                <a:spcPct val="0"/>
              </a:spcBef>
              <a:buClr>
                <a:schemeClr val="tx1"/>
              </a:buClr>
              <a:buFont typeface="Wingdings" panose="05000000000000000000" pitchFamily="2" charset="2"/>
              <a:buChar char="ü"/>
            </a:pPr>
            <a:r>
              <a:rPr lang="fr-FR" altLang="fr-FR" sz="2400"/>
              <a:t>signes étiologiques : sa meilleure amie a fait une fausse-couche</a:t>
            </a:r>
          </a:p>
          <a:p>
            <a:pPr marL="0" indent="0">
              <a:spcBef>
                <a:spcPct val="0"/>
              </a:spcBef>
              <a:buClr>
                <a:schemeClr val="tx1"/>
              </a:buClr>
              <a:buFont typeface="Wingdings" panose="05000000000000000000" pitchFamily="2" charset="2"/>
              <a:buChar char="ü"/>
            </a:pPr>
            <a:r>
              <a:rPr lang="fr-FR" altLang="fr-FR" sz="2400"/>
              <a:t>symptômes mentaux : angoisse, besoin d’être rassurée</a:t>
            </a:r>
          </a:p>
          <a:p>
            <a:pPr marL="0" indent="0">
              <a:spcBef>
                <a:spcPct val="0"/>
              </a:spcBef>
              <a:buClr>
                <a:schemeClr val="tx1"/>
              </a:buClr>
              <a:buFont typeface="Wingdings" panose="05000000000000000000" pitchFamily="2" charset="2"/>
              <a:buChar char="ü"/>
            </a:pPr>
            <a:r>
              <a:rPr lang="fr-FR" altLang="fr-FR" sz="2400"/>
              <a:t>symptômes généraux : dort mal</a:t>
            </a:r>
          </a:p>
          <a:p>
            <a:pPr marL="0" indent="0">
              <a:spcBef>
                <a:spcPct val="0"/>
              </a:spcBef>
              <a:buClr>
                <a:schemeClr val="tx1"/>
              </a:buClr>
              <a:buFont typeface="Wingdings" panose="05000000000000000000" pitchFamily="2" charset="2"/>
              <a:buChar char="ü"/>
            </a:pPr>
            <a:r>
              <a:rPr lang="fr-FR" altLang="fr-FR" sz="2400"/>
              <a:t>symptômes locaux : contractions sans irradiation, le ventre durcit 4 à 6 fois par jour, jamais la nuit</a:t>
            </a:r>
          </a:p>
        </p:txBody>
      </p:sp>
      <p:pic>
        <p:nvPicPr>
          <p:cNvPr id="190469" name="Picture 6" descr="MC900434854[1]">
            <a:extLst>
              <a:ext uri="{FF2B5EF4-FFF2-40B4-BE49-F238E27FC236}">
                <a16:creationId xmlns:a16="http://schemas.microsoft.com/office/drawing/2014/main" id="{8AF1CCED-400D-94D9-CABA-BBF041A3F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a:extLst>
              <a:ext uri="{FF2B5EF4-FFF2-40B4-BE49-F238E27FC236}">
                <a16:creationId xmlns:a16="http://schemas.microsoft.com/office/drawing/2014/main" id="{F72DEF63-CD22-295A-D262-9CF26B6FCE30}"/>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92515" name="Rectangle 4">
            <a:extLst>
              <a:ext uri="{FF2B5EF4-FFF2-40B4-BE49-F238E27FC236}">
                <a16:creationId xmlns:a16="http://schemas.microsoft.com/office/drawing/2014/main" id="{95F80674-90C5-45E1-6AFB-F52BD9216334}"/>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92516" name="Rectangle 5">
            <a:extLst>
              <a:ext uri="{FF2B5EF4-FFF2-40B4-BE49-F238E27FC236}">
                <a16:creationId xmlns:a16="http://schemas.microsoft.com/office/drawing/2014/main" id="{FB9A85F0-0023-303E-2E1E-2F44FE6B3D71}"/>
              </a:ext>
            </a:extLst>
          </p:cNvPr>
          <p:cNvSpPr>
            <a:spLocks noGrp="1" noChangeArrowheads="1"/>
          </p:cNvSpPr>
          <p:nvPr>
            <p:ph type="body" idx="1"/>
          </p:nvPr>
        </p:nvSpPr>
        <p:spPr bwMode="auto">
          <a:xfrm>
            <a:off x="503238" y="1054100"/>
            <a:ext cx="8316912" cy="5543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Interrogatoire</a:t>
            </a:r>
          </a:p>
          <a:p>
            <a:pPr marL="0" indent="0">
              <a:spcBef>
                <a:spcPct val="0"/>
              </a:spcBef>
              <a:buFontTx/>
              <a:buNone/>
            </a:pPr>
            <a:r>
              <a:rPr lang="fr-FR" altLang="fr-FR" sz="2400"/>
              <a:t>Contractions peu intenses, mais qui l’inquiètent, surtout depuis que son amie a fait sa fausse-couche </a:t>
            </a:r>
          </a:p>
          <a:p>
            <a:pPr marL="0" indent="0">
              <a:spcBef>
                <a:spcPct val="0"/>
              </a:spcBef>
              <a:buFontTx/>
              <a:buNone/>
            </a:pPr>
            <a:r>
              <a:rPr lang="fr-FR" altLang="fr-FR" sz="2400"/>
              <a:t>Signes concomitants : crampes dans les mollets</a:t>
            </a:r>
          </a:p>
          <a:p>
            <a:pPr marL="0" indent="0">
              <a:spcBef>
                <a:spcPct val="0"/>
              </a:spcBef>
              <a:buFontTx/>
              <a:buNone/>
            </a:pPr>
            <a:endParaRPr lang="fr-FR" altLang="fr-FR" sz="2400"/>
          </a:p>
          <a:p>
            <a:pPr marL="0" indent="0">
              <a:spcBef>
                <a:spcPct val="0"/>
              </a:spcBef>
              <a:buFontTx/>
              <a:buNone/>
            </a:pPr>
            <a:r>
              <a:rPr lang="fr-FR" altLang="fr-FR" sz="2400"/>
              <a:t>Terrain</a:t>
            </a:r>
          </a:p>
          <a:p>
            <a:pPr marL="0" indent="0">
              <a:spcBef>
                <a:spcPct val="0"/>
              </a:spcBef>
              <a:buFontTx/>
              <a:buNone/>
            </a:pPr>
            <a:r>
              <a:rPr lang="fr-FR" altLang="fr-FR" sz="2400"/>
              <a:t>Constitution : patiente de 1,65m, 60 kg (rien de particulier)</a:t>
            </a:r>
          </a:p>
          <a:p>
            <a:pPr marL="0" indent="0">
              <a:spcBef>
                <a:spcPct val="0"/>
              </a:spcBef>
              <a:buFontTx/>
              <a:buNone/>
            </a:pPr>
            <a:r>
              <a:rPr lang="fr-FR" altLang="fr-FR" sz="2400"/>
              <a:t>Comportement : angoisse existant avant la grossesse</a:t>
            </a:r>
          </a:p>
          <a:p>
            <a:pPr marL="0" indent="0">
              <a:spcBef>
                <a:spcPct val="0"/>
              </a:spcBef>
              <a:buFont typeface="Wingdings" panose="05000000000000000000" pitchFamily="2" charset="2"/>
              <a:buNone/>
            </a:pPr>
            <a:r>
              <a:rPr lang="fr-FR" altLang="fr-FR" sz="2400"/>
              <a:t>&gt; lorsqu’elle fait les magasins ou regarde la télé</a:t>
            </a:r>
          </a:p>
          <a:p>
            <a:pPr marL="0" indent="0">
              <a:spcBef>
                <a:spcPct val="0"/>
              </a:spcBef>
              <a:buFont typeface="Wingdings" panose="05000000000000000000" pitchFamily="2" charset="2"/>
              <a:buNone/>
            </a:pPr>
            <a:r>
              <a:rPr lang="fr-FR" altLang="fr-FR" sz="2400"/>
              <a:t>&lt; lorsqu’elle pense à sa grossesse </a:t>
            </a:r>
          </a:p>
          <a:p>
            <a:pPr marL="0" indent="0">
              <a:spcBef>
                <a:spcPct val="0"/>
              </a:spcBef>
              <a:buFontTx/>
              <a:buNone/>
            </a:pPr>
            <a:endParaRPr lang="fr-FR" altLang="fr-FR" sz="2400"/>
          </a:p>
          <a:p>
            <a:pPr marL="0" indent="0">
              <a:spcBef>
                <a:spcPct val="0"/>
              </a:spcBef>
              <a:buFontTx/>
              <a:buNone/>
            </a:pPr>
            <a:r>
              <a:rPr lang="fr-FR" altLang="fr-FR" sz="2400"/>
              <a:t>Examen clinique : col fermé, non sollicité</a:t>
            </a:r>
          </a:p>
          <a:p>
            <a:pPr marL="0" indent="0">
              <a:spcBef>
                <a:spcPct val="0"/>
              </a:spcBef>
              <a:buFontTx/>
              <a:buNone/>
            </a:pPr>
            <a:endParaRPr lang="fr-FR" altLang="fr-FR" sz="2400"/>
          </a:p>
          <a:p>
            <a:pPr marL="0" indent="0">
              <a:spcBef>
                <a:spcPct val="0"/>
              </a:spcBef>
              <a:buFontTx/>
              <a:buNone/>
            </a:pPr>
            <a:r>
              <a:rPr lang="fr-FR" altLang="fr-FR" sz="2400"/>
              <a:t>Examens para-cliniques : </a:t>
            </a:r>
          </a:p>
          <a:p>
            <a:pPr marL="0" indent="0">
              <a:spcBef>
                <a:spcPct val="0"/>
              </a:spcBef>
              <a:buFontTx/>
              <a:buNone/>
            </a:pPr>
            <a:r>
              <a:rPr lang="fr-FR" altLang="fr-FR" sz="2400"/>
              <a:t>Enregistrement : RCF normal, peu de contractions</a:t>
            </a:r>
          </a:p>
        </p:txBody>
      </p:sp>
      <p:pic>
        <p:nvPicPr>
          <p:cNvPr id="192517" name="Picture 6" descr="MC900434854[1]">
            <a:extLst>
              <a:ext uri="{FF2B5EF4-FFF2-40B4-BE49-F238E27FC236}">
                <a16:creationId xmlns:a16="http://schemas.microsoft.com/office/drawing/2014/main" id="{343D2CB0-1D81-40EA-54C0-8CEB47C2F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188913"/>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a:extLst>
              <a:ext uri="{FF2B5EF4-FFF2-40B4-BE49-F238E27FC236}">
                <a16:creationId xmlns:a16="http://schemas.microsoft.com/office/drawing/2014/main" id="{CF74F004-ACDD-BAA9-8EAB-7B24F9AB2562}"/>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fr-FR" altLang="fr-FR" sz="1400">
              <a:ea typeface="MS PGothic" panose="020B0600070205080204" pitchFamily="34" charset="-128"/>
            </a:endParaRPr>
          </a:p>
        </p:txBody>
      </p:sp>
      <p:sp>
        <p:nvSpPr>
          <p:cNvPr id="194563" name="Rectangle 4">
            <a:extLst>
              <a:ext uri="{FF2B5EF4-FFF2-40B4-BE49-F238E27FC236}">
                <a16:creationId xmlns:a16="http://schemas.microsoft.com/office/drawing/2014/main" id="{52446685-CB94-B12B-1F77-DE95308370F0}"/>
              </a:ext>
            </a:extLst>
          </p:cNvPr>
          <p:cNvSpPr>
            <a:spLocks noChangeArrowheads="1"/>
          </p:cNvSpPr>
          <p:nvPr/>
        </p:nvSpPr>
        <p:spPr bwMode="auto">
          <a:xfrm>
            <a:off x="1563688" y="26035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94564" name="Text Box 5">
            <a:extLst>
              <a:ext uri="{FF2B5EF4-FFF2-40B4-BE49-F238E27FC236}">
                <a16:creationId xmlns:a16="http://schemas.microsoft.com/office/drawing/2014/main" id="{819E26D8-5C34-3C5C-CFC5-C412B232F4C3}"/>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r>
              <a:rPr lang="fr-FR" altLang="fr-FR" sz="1200" i="1">
                <a:ea typeface="MS PGothic" panose="020B0600070205080204" pitchFamily="34" charset="-128"/>
              </a:rPr>
              <a:t>Illiers, le 15/12/20</a:t>
            </a:r>
            <a:endParaRPr lang="fr-FR" altLang="fr-FR" sz="1200">
              <a:ea typeface="MS PGothic" panose="020B0600070205080204" pitchFamily="34" charset="-128"/>
            </a:endParaRPr>
          </a:p>
        </p:txBody>
      </p:sp>
      <p:sp>
        <p:nvSpPr>
          <p:cNvPr id="194565" name="Text Box 6">
            <a:extLst>
              <a:ext uri="{FF2B5EF4-FFF2-40B4-BE49-F238E27FC236}">
                <a16:creationId xmlns:a16="http://schemas.microsoft.com/office/drawing/2014/main" id="{3ABDEEF2-FF3F-6E0A-C6EF-7DF21359BA57}"/>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800">
                <a:solidFill>
                  <a:srgbClr val="DDDDDD"/>
                </a:solidFill>
                <a:latin typeface="Tahoma" panose="020B0604030504040204" pitchFamily="34" charset="0"/>
                <a:ea typeface="MS PGothic" panose="020B0600070205080204" pitchFamily="34" charset="-128"/>
              </a:rPr>
              <a:t>proposition d’ordonnance</a:t>
            </a:r>
          </a:p>
        </p:txBody>
      </p:sp>
      <p:sp>
        <p:nvSpPr>
          <p:cNvPr id="194566" name="Text Box 7">
            <a:extLst>
              <a:ext uri="{FF2B5EF4-FFF2-40B4-BE49-F238E27FC236}">
                <a16:creationId xmlns:a16="http://schemas.microsoft.com/office/drawing/2014/main" id="{6BD270DB-D5B6-5E33-1E1F-3B7DA1A43E3E}"/>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1200" i="1">
                <a:ea typeface="MS PGothic" panose="020B0600070205080204" pitchFamily="34" charset="-128"/>
              </a:rPr>
              <a:t>Mme Blanche GRANULE</a:t>
            </a:r>
          </a:p>
          <a:p>
            <a:pPr algn="ctr"/>
            <a:r>
              <a:rPr lang="fr-FR" altLang="fr-FR" sz="1200" i="1">
                <a:ea typeface="MS PGothic" panose="020B0600070205080204" pitchFamily="34" charset="-128"/>
              </a:rPr>
              <a:t>sage-femme DE</a:t>
            </a:r>
          </a:p>
          <a:p>
            <a:pPr algn="ctr"/>
            <a:r>
              <a:rPr lang="fr-FR" altLang="fr-FR" sz="1200" i="1">
                <a:ea typeface="MS PGothic" panose="020B0600070205080204" pitchFamily="34" charset="-128"/>
              </a:rPr>
              <a:t>44, Grande Route</a:t>
            </a:r>
          </a:p>
          <a:p>
            <a:pPr algn="ctr"/>
            <a:r>
              <a:rPr lang="fr-FR" altLang="fr-FR" sz="1200" i="1">
                <a:ea typeface="MS PGothic" panose="020B0600070205080204" pitchFamily="34" charset="-128"/>
              </a:rPr>
              <a:t>28120 Illiers sur dose</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01 56 96 98 28</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RPPS 200000078310</a:t>
            </a:r>
            <a:endParaRPr lang="fr-FR" altLang="fr-FR" sz="1200">
              <a:ea typeface="MS PGothic" panose="020B0600070205080204" pitchFamily="34" charset="-128"/>
            </a:endParaRPr>
          </a:p>
        </p:txBody>
      </p:sp>
      <p:sp>
        <p:nvSpPr>
          <p:cNvPr id="194567" name="Text Box 8">
            <a:extLst>
              <a:ext uri="{FF2B5EF4-FFF2-40B4-BE49-F238E27FC236}">
                <a16:creationId xmlns:a16="http://schemas.microsoft.com/office/drawing/2014/main" id="{752ED63A-E9DD-7A7E-B9A0-E9F12224E532}"/>
              </a:ext>
            </a:extLst>
          </p:cNvPr>
          <p:cNvSpPr txBox="1">
            <a:spLocks noChangeArrowheads="1"/>
          </p:cNvSpPr>
          <p:nvPr/>
        </p:nvSpPr>
        <p:spPr bwMode="auto">
          <a:xfrm>
            <a:off x="1692275" y="3357563"/>
            <a:ext cx="71278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000">
                <a:ea typeface="MS PGothic" panose="020B0600070205080204" pitchFamily="34" charset="-128"/>
              </a:rPr>
              <a:t>CUPRUM 5 CH</a:t>
            </a:r>
          </a:p>
          <a:p>
            <a:r>
              <a:rPr lang="fr-FR" altLang="fr-FR" sz="2000">
                <a:ea typeface="MS PGothic" panose="020B0600070205080204" pitchFamily="34" charset="-128"/>
              </a:rPr>
              <a:t>5 granules 2 fois par jour</a:t>
            </a:r>
          </a:p>
          <a:p>
            <a:endParaRPr lang="fr-FR" altLang="fr-FR" sz="2000">
              <a:ea typeface="MS PGothic" panose="020B0600070205080204" pitchFamily="34" charset="-128"/>
            </a:endParaRPr>
          </a:p>
          <a:p>
            <a:r>
              <a:rPr lang="fr-FR" altLang="fr-FR" sz="2000">
                <a:ea typeface="MS PGothic" panose="020B0600070205080204" pitchFamily="34" charset="-128"/>
              </a:rPr>
              <a:t>IGNATIA  15 CH</a:t>
            </a:r>
          </a:p>
          <a:p>
            <a:r>
              <a:rPr lang="fr-FR" altLang="fr-FR" sz="2000">
                <a:ea typeface="MS PGothic" panose="020B0600070205080204" pitchFamily="34" charset="-128"/>
              </a:rPr>
              <a:t>5 granules une fois par jour le soir au coucher </a:t>
            </a:r>
          </a:p>
          <a:p>
            <a:r>
              <a:rPr lang="fr-FR" altLang="fr-FR" sz="2000">
                <a:ea typeface="MS PGothic" panose="020B0600070205080204" pitchFamily="34" charset="-128"/>
              </a:rPr>
              <a:t>Renouveler si nécessaire une fois dans la journée</a:t>
            </a:r>
          </a:p>
          <a:p>
            <a:endParaRPr lang="fr-FR" altLang="fr-FR" sz="2000">
              <a:ea typeface="MS PGothic" panose="020B0600070205080204" pitchFamily="34" charset="-128"/>
            </a:endParaRPr>
          </a:p>
          <a:p>
            <a:r>
              <a:rPr lang="fr-FR" altLang="fr-FR" sz="2000">
                <a:ea typeface="MS PGothic" panose="020B0600070205080204" pitchFamily="34" charset="-128"/>
              </a:rPr>
              <a:t>Espacer suivant amélioration puis arrêter </a:t>
            </a:r>
          </a:p>
          <a:p>
            <a:endParaRPr lang="fr-FR" altLang="fr-FR" sz="2000" i="1">
              <a:ea typeface="MS PGothic" panose="020B0600070205080204" pitchFamily="34" charset="-128"/>
            </a:endParaRPr>
          </a:p>
          <a:p>
            <a:r>
              <a:rPr lang="fr-FR" altLang="fr-FR" sz="2000" i="1">
                <a:ea typeface="MS PGothic" panose="020B0600070205080204" pitchFamily="34" charset="-128"/>
              </a:rPr>
              <a:t>oar 1 mois</a:t>
            </a:r>
          </a:p>
        </p:txBody>
      </p:sp>
      <p:sp>
        <p:nvSpPr>
          <p:cNvPr id="194568" name="Text Box 9">
            <a:extLst>
              <a:ext uri="{FF2B5EF4-FFF2-40B4-BE49-F238E27FC236}">
                <a16:creationId xmlns:a16="http://schemas.microsoft.com/office/drawing/2014/main" id="{8FE33E00-B310-C8D7-D772-D55649B91DBE}"/>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5600" b="1">
                <a:solidFill>
                  <a:schemeClr val="folHlink"/>
                </a:solidFill>
                <a:ea typeface="MS PGothic" panose="020B0600070205080204" pitchFamily="34" charset="-128"/>
                <a:sym typeface="Wingdings" panose="05000000000000000000" pitchFamily="2" charset="2"/>
              </a:rPr>
              <a:t></a:t>
            </a:r>
            <a:endParaRPr lang="fr-FR" altLang="fr-FR" sz="14200">
              <a:solidFill>
                <a:schemeClr val="folHlink"/>
              </a:solidFill>
              <a:ea typeface="MS PGothic" panose="020B0600070205080204" pitchFamily="34" charset="-128"/>
              <a:sym typeface="Wingdings" panose="05000000000000000000" pitchFamily="2" charset="2"/>
            </a:endParaRPr>
          </a:p>
        </p:txBody>
      </p:sp>
      <p:sp>
        <p:nvSpPr>
          <p:cNvPr id="194569" name="Rectangle 10">
            <a:extLst>
              <a:ext uri="{FF2B5EF4-FFF2-40B4-BE49-F238E27FC236}">
                <a16:creationId xmlns:a16="http://schemas.microsoft.com/office/drawing/2014/main" id="{EF2FE49D-FE4A-C634-3079-DF540B6F98F7}"/>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200" i="1">
                <a:ea typeface="MS PGothic" panose="020B0600070205080204" pitchFamily="34" charset="-128"/>
              </a:rPr>
              <a:t>Cette ordonnance est donnée à titre d’exemple, l’homéopathie étant une médecine individuelle.</a:t>
            </a:r>
          </a:p>
        </p:txBody>
      </p:sp>
      <p:sp>
        <p:nvSpPr>
          <p:cNvPr id="194570" name="Text Box 11">
            <a:extLst>
              <a:ext uri="{FF2B5EF4-FFF2-40B4-BE49-F238E27FC236}">
                <a16:creationId xmlns:a16="http://schemas.microsoft.com/office/drawing/2014/main" id="{2AC41342-D4C1-3ACC-2F1F-A51C1CD2CF9D}"/>
              </a:ext>
            </a:extLst>
          </p:cNvPr>
          <p:cNvSpPr txBox="1">
            <a:spLocks noChangeArrowheads="1"/>
          </p:cNvSpPr>
          <p:nvPr/>
        </p:nvSpPr>
        <p:spPr bwMode="auto">
          <a:xfrm>
            <a:off x="4356100" y="2565400"/>
            <a:ext cx="2160588"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000" u="sng">
                <a:ea typeface="MS PGothic" panose="020B0600070205080204" pitchFamily="34" charset="-128"/>
              </a:rPr>
              <a:t>Mme F. 12/06/98</a:t>
            </a:r>
          </a:p>
        </p:txBody>
      </p:sp>
      <p:grpSp>
        <p:nvGrpSpPr>
          <p:cNvPr id="194571" name="Group 12">
            <a:extLst>
              <a:ext uri="{FF2B5EF4-FFF2-40B4-BE49-F238E27FC236}">
                <a16:creationId xmlns:a16="http://schemas.microsoft.com/office/drawing/2014/main" id="{94407AF8-5F1C-8938-5560-EDD38B631C20}"/>
              </a:ext>
            </a:extLst>
          </p:cNvPr>
          <p:cNvGrpSpPr>
            <a:grpSpLocks/>
          </p:cNvGrpSpPr>
          <p:nvPr/>
        </p:nvGrpSpPr>
        <p:grpSpPr bwMode="auto">
          <a:xfrm>
            <a:off x="7389813" y="825500"/>
            <a:ext cx="863600" cy="863600"/>
            <a:chOff x="2064" y="618"/>
            <a:chExt cx="544" cy="544"/>
          </a:xfrm>
        </p:grpSpPr>
        <p:sp>
          <p:nvSpPr>
            <p:cNvPr id="194572" name="Oval 13">
              <a:extLst>
                <a:ext uri="{FF2B5EF4-FFF2-40B4-BE49-F238E27FC236}">
                  <a16:creationId xmlns:a16="http://schemas.microsoft.com/office/drawing/2014/main" id="{5D72BACB-16D3-F987-14AF-48A9747A5604}"/>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94573" name="Oval 14">
              <a:extLst>
                <a:ext uri="{FF2B5EF4-FFF2-40B4-BE49-F238E27FC236}">
                  <a16:creationId xmlns:a16="http://schemas.microsoft.com/office/drawing/2014/main" id="{A7F99892-737E-00C9-8A14-29FAC0760F7C}"/>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94574" name="Text Box 15">
              <a:extLst>
                <a:ext uri="{FF2B5EF4-FFF2-40B4-BE49-F238E27FC236}">
                  <a16:creationId xmlns:a16="http://schemas.microsoft.com/office/drawing/2014/main" id="{B8EC6365-088E-FED5-9325-A8EEB2E3BB84}"/>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94567"/>
                                        </p:tgtEl>
                                        <p:attrNameLst>
                                          <p:attrName>style.visibility</p:attrName>
                                        </p:attrNameLst>
                                      </p:cBhvr>
                                      <p:to>
                                        <p:strVal val="visible"/>
                                      </p:to>
                                    </p:set>
                                    <p:anim calcmode="lin" valueType="num">
                                      <p:cBhvr>
                                        <p:cTn id="7" dur="500" fill="hold"/>
                                        <p:tgtEl>
                                          <p:spTgt spid="194567"/>
                                        </p:tgtEl>
                                        <p:attrNameLst>
                                          <p:attrName>ppt_w</p:attrName>
                                        </p:attrNameLst>
                                      </p:cBhvr>
                                      <p:tavLst>
                                        <p:tav tm="0">
                                          <p:val>
                                            <p:fltVal val="0"/>
                                          </p:val>
                                        </p:tav>
                                        <p:tav tm="100000">
                                          <p:val>
                                            <p:strVal val="#ppt_w"/>
                                          </p:val>
                                        </p:tav>
                                      </p:tavLst>
                                    </p:anim>
                                    <p:anim calcmode="lin" valueType="num">
                                      <p:cBhvr>
                                        <p:cTn id="8" dur="500" fill="hold"/>
                                        <p:tgtEl>
                                          <p:spTgt spid="194567"/>
                                        </p:tgtEl>
                                        <p:attrNameLst>
                                          <p:attrName>ppt_h</p:attrName>
                                        </p:attrNameLst>
                                      </p:cBhvr>
                                      <p:tavLst>
                                        <p:tav tm="0">
                                          <p:val>
                                            <p:fltVal val="0"/>
                                          </p:val>
                                        </p:tav>
                                        <p:tav tm="100000">
                                          <p:val>
                                            <p:strVal val="#ppt_h"/>
                                          </p:val>
                                        </p:tav>
                                      </p:tavLst>
                                    </p:anim>
                                    <p:animEffect transition="in" filter="fade">
                                      <p:cBhvr>
                                        <p:cTn id="9" dur="500"/>
                                        <p:tgtEl>
                                          <p:spTgt spid="194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861338EB-EAEC-B6C9-62A8-114070957F10}"/>
              </a:ext>
            </a:extLst>
          </p:cNvPr>
          <p:cNvSpPr>
            <a:spLocks noChangeArrowheads="1"/>
          </p:cNvSpPr>
          <p:nvPr/>
        </p:nvSpPr>
        <p:spPr bwMode="auto">
          <a:xfrm>
            <a:off x="-180975" y="0"/>
            <a:ext cx="9648825" cy="6858000"/>
          </a:xfrm>
          <a:prstGeom prst="rect">
            <a:avLst/>
          </a:prstGeom>
          <a:solidFill>
            <a:srgbClr val="F8F8F8"/>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96611" name="Rectangle 3">
            <a:extLst>
              <a:ext uri="{FF2B5EF4-FFF2-40B4-BE49-F238E27FC236}">
                <a16:creationId xmlns:a16="http://schemas.microsoft.com/office/drawing/2014/main" id="{94FB7EFE-421A-33A5-A806-E09C66FDDDEA}"/>
              </a:ext>
            </a:extLst>
          </p:cNvPr>
          <p:cNvSpPr>
            <a:spLocks noGrp="1" noChangeArrowheads="1"/>
          </p:cNvSpPr>
          <p:nvPr>
            <p:ph type="body" idx="1"/>
          </p:nvPr>
        </p:nvSpPr>
        <p:spPr bwMode="auto">
          <a:xfrm>
            <a:off x="3203575" y="2751138"/>
            <a:ext cx="5194300" cy="1541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Tx/>
              <a:buNone/>
            </a:pPr>
            <a:r>
              <a:rPr lang="fr-FR" altLang="fr-FR" sz="2800" i="1">
                <a:latin typeface="Bookman Old Style" panose="02050604050505020204" pitchFamily="18" charset="0"/>
              </a:rPr>
              <a:t>En annexe au diaporama</a:t>
            </a:r>
          </a:p>
          <a:p>
            <a:pPr marL="0" indent="0">
              <a:buFontTx/>
              <a:buNone/>
            </a:pPr>
            <a:r>
              <a:rPr lang="fr-FR" altLang="fr-FR" sz="2800" i="1">
                <a:latin typeface="Bookman Old Style" panose="02050604050505020204" pitchFamily="18" charset="0"/>
              </a:rPr>
              <a:t>à la disposition des enseignants et des stagiaires</a:t>
            </a:r>
          </a:p>
        </p:txBody>
      </p:sp>
      <p:sp>
        <p:nvSpPr>
          <p:cNvPr id="196612" name="Text Box 5">
            <a:extLst>
              <a:ext uri="{FF2B5EF4-FFF2-40B4-BE49-F238E27FC236}">
                <a16:creationId xmlns:a16="http://schemas.microsoft.com/office/drawing/2014/main" id="{512F6BF9-0037-2EF1-A43D-56DEE98DA45B}"/>
              </a:ext>
            </a:extLst>
          </p:cNvPr>
          <p:cNvSpPr txBox="1">
            <a:spLocks noChangeArrowheads="1"/>
          </p:cNvSpPr>
          <p:nvPr/>
        </p:nvSpPr>
        <p:spPr bwMode="auto">
          <a:xfrm>
            <a:off x="0" y="0"/>
            <a:ext cx="33845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3000">
                <a:solidFill>
                  <a:schemeClr val="bg2"/>
                </a:solidFill>
                <a:latin typeface="Bookman Old Style" panose="02050604050505020204" pitchFamily="18" charset="0"/>
              </a:rPr>
              <a:t>A</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091" name="Group 43">
            <a:extLst>
              <a:ext uri="{FF2B5EF4-FFF2-40B4-BE49-F238E27FC236}">
                <a16:creationId xmlns:a16="http://schemas.microsoft.com/office/drawing/2014/main" id="{7644BF90-059F-E581-4737-C5D0608BDE27}"/>
              </a:ext>
            </a:extLst>
          </p:cNvPr>
          <p:cNvGraphicFramePr>
            <a:graphicFrameLocks noGrp="1"/>
          </p:cNvGraphicFramePr>
          <p:nvPr/>
        </p:nvGraphicFramePr>
        <p:xfrm>
          <a:off x="323850" y="550863"/>
          <a:ext cx="8424863" cy="6332537"/>
        </p:xfrm>
        <a:graphic>
          <a:graphicData uri="http://schemas.openxmlformats.org/drawingml/2006/table">
            <a:tbl>
              <a:tblPr/>
              <a:tblGrid>
                <a:gridCol w="1785938">
                  <a:extLst>
                    <a:ext uri="{9D8B030D-6E8A-4147-A177-3AD203B41FA5}">
                      <a16:colId xmlns:a16="http://schemas.microsoft.com/office/drawing/2014/main" val="20000"/>
                    </a:ext>
                  </a:extLst>
                </a:gridCol>
                <a:gridCol w="2024062">
                  <a:extLst>
                    <a:ext uri="{9D8B030D-6E8A-4147-A177-3AD203B41FA5}">
                      <a16:colId xmlns:a16="http://schemas.microsoft.com/office/drawing/2014/main" val="20001"/>
                    </a:ext>
                  </a:extLst>
                </a:gridCol>
                <a:gridCol w="2249488">
                  <a:extLst>
                    <a:ext uri="{9D8B030D-6E8A-4147-A177-3AD203B41FA5}">
                      <a16:colId xmlns:a16="http://schemas.microsoft.com/office/drawing/2014/main" val="20002"/>
                    </a:ext>
                  </a:extLst>
                </a:gridCol>
                <a:gridCol w="2365375">
                  <a:extLst>
                    <a:ext uri="{9D8B030D-6E8A-4147-A177-3AD203B41FA5}">
                      <a16:colId xmlns:a16="http://schemas.microsoft.com/office/drawing/2014/main" val="20003"/>
                    </a:ext>
                  </a:extLst>
                </a:gridCol>
              </a:tblGrid>
              <a:tr h="6428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2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VIBURNUM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OPULUS</a:t>
                      </a:r>
                      <a:endParaRPr kumimoji="0" lang="fr-FR" sz="1800" b="1"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VIBURNUM PRUNIFOLIUM</a:t>
                      </a:r>
                      <a:endParaRPr kumimoji="0" lang="fr-FR" sz="1800" b="1"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VISCUM </a:t>
                      </a:r>
                      <a:endParaRPr kumimoji="0" lang="fr-FR" sz="1800" b="1"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0"/>
                  </a:ext>
                </a:extLst>
              </a:tr>
              <a:tr h="9476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CU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Spasmodiques et congestives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Fortes, irrég, courtes, inefficaces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Avec névralgie sciatique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Toxémie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1"/>
                  </a:ext>
                </a:extLst>
              </a:tr>
              <a:tr h="17373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DOULEUR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Lombo-sacrée vers pubis et face ant des cuisses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a:t>
                      </a: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Sacrum vers pubis, déchirante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Fulgurante du haut en bas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 absences » lors de la CU</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2"/>
                  </a:ext>
                </a:extLst>
              </a:tr>
              <a:tr h="43809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COL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tonique</a:t>
                      </a: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stagnation</a:t>
                      </a: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3"/>
                  </a:ext>
                </a:extLst>
              </a:tr>
              <a:tr h="7888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DYSTOCIE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De démarrage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Faux W</a:t>
                      </a: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De démarrage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hypercinésie</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4"/>
                  </a:ext>
                </a:extLst>
              </a:tr>
              <a:tr h="17777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PSY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Nerveuse et irritable,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Peur de la solitude</a:t>
                      </a: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Hystériforme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Hoquet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Vertiges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Hypo TA ou HTA</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Pouls lent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Tremblement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Suffoque en DLG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Compl : S</a:t>
                      </a:r>
                      <a:r>
                        <a:rPr kumimoji="0" lang="fr-FR" sz="14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ULFUR</a:t>
                      </a:r>
                      <a:endParaRPr kumimoji="0" lang="fr-FR" sz="14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5"/>
                  </a:ext>
                </a:extLst>
              </a:tr>
            </a:tbl>
          </a:graphicData>
        </a:graphic>
      </p:graphicFrame>
      <p:sp>
        <p:nvSpPr>
          <p:cNvPr id="198695" name="Text Box 42">
            <a:extLst>
              <a:ext uri="{FF2B5EF4-FFF2-40B4-BE49-F238E27FC236}">
                <a16:creationId xmlns:a16="http://schemas.microsoft.com/office/drawing/2014/main" id="{084FB7F5-5EAA-43EA-E51F-BBD0A88D5F22}"/>
              </a:ext>
            </a:extLst>
          </p:cNvPr>
          <p:cNvSpPr txBox="1">
            <a:spLocks noChangeArrowheads="1"/>
          </p:cNvSpPr>
          <p:nvPr/>
        </p:nvSpPr>
        <p:spPr bwMode="auto">
          <a:xfrm>
            <a:off x="323850" y="109538"/>
            <a:ext cx="5688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b="1" u="sng">
                <a:solidFill>
                  <a:srgbClr val="FF9933"/>
                </a:solidFill>
              </a:rPr>
              <a:t>Autres médicaments d’activité utérine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3">
            <a:extLst>
              <a:ext uri="{FF2B5EF4-FFF2-40B4-BE49-F238E27FC236}">
                <a16:creationId xmlns:a16="http://schemas.microsoft.com/office/drawing/2014/main" id="{AE71DCDF-CB58-8EDB-2E73-C0D145621843}"/>
              </a:ext>
            </a:extLst>
          </p:cNvPr>
          <p:cNvSpPr txBox="1">
            <a:spLocks noChangeArrowheads="1"/>
          </p:cNvSpPr>
          <p:nvPr/>
        </p:nvSpPr>
        <p:spPr bwMode="auto">
          <a:xfrm>
            <a:off x="76200" y="1641475"/>
            <a:ext cx="19812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Aconit</a:t>
            </a:r>
            <a:endParaRPr lang="fr-FR" altLang="fr-FR" sz="1400"/>
          </a:p>
        </p:txBody>
      </p:sp>
      <p:sp>
        <p:nvSpPr>
          <p:cNvPr id="200707" name="Text Box 4">
            <a:extLst>
              <a:ext uri="{FF2B5EF4-FFF2-40B4-BE49-F238E27FC236}">
                <a16:creationId xmlns:a16="http://schemas.microsoft.com/office/drawing/2014/main" id="{B0B19E80-8597-35E3-E47E-7862BFA67973}"/>
              </a:ext>
            </a:extLst>
          </p:cNvPr>
          <p:cNvSpPr txBox="1">
            <a:spLocks noChangeArrowheads="1"/>
          </p:cNvSpPr>
          <p:nvPr/>
        </p:nvSpPr>
        <p:spPr bwMode="auto">
          <a:xfrm>
            <a:off x="76200" y="2555875"/>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Argentum nitricum</a:t>
            </a:r>
          </a:p>
        </p:txBody>
      </p:sp>
      <p:sp>
        <p:nvSpPr>
          <p:cNvPr id="200708" name="Text Box 5">
            <a:extLst>
              <a:ext uri="{FF2B5EF4-FFF2-40B4-BE49-F238E27FC236}">
                <a16:creationId xmlns:a16="http://schemas.microsoft.com/office/drawing/2014/main" id="{B5520034-E868-AE8B-D64B-6F190E51EA05}"/>
              </a:ext>
            </a:extLst>
          </p:cNvPr>
          <p:cNvSpPr txBox="1">
            <a:spLocks noChangeArrowheads="1"/>
          </p:cNvSpPr>
          <p:nvPr/>
        </p:nvSpPr>
        <p:spPr bwMode="auto">
          <a:xfrm>
            <a:off x="76200" y="35306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Arsenicum album</a:t>
            </a:r>
          </a:p>
        </p:txBody>
      </p:sp>
      <p:sp>
        <p:nvSpPr>
          <p:cNvPr id="200709" name="Text Box 6">
            <a:extLst>
              <a:ext uri="{FF2B5EF4-FFF2-40B4-BE49-F238E27FC236}">
                <a16:creationId xmlns:a16="http://schemas.microsoft.com/office/drawing/2014/main" id="{0B57EE3D-098C-36EF-BC4E-6B6EC52E0060}"/>
              </a:ext>
            </a:extLst>
          </p:cNvPr>
          <p:cNvSpPr txBox="1">
            <a:spLocks noChangeArrowheads="1"/>
          </p:cNvSpPr>
          <p:nvPr/>
        </p:nvSpPr>
        <p:spPr bwMode="auto">
          <a:xfrm>
            <a:off x="76200" y="4460875"/>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Aurum</a:t>
            </a:r>
            <a:endParaRPr lang="fr-FR" altLang="fr-FR" sz="1400"/>
          </a:p>
        </p:txBody>
      </p:sp>
      <p:sp>
        <p:nvSpPr>
          <p:cNvPr id="200710" name="Text Box 7">
            <a:extLst>
              <a:ext uri="{FF2B5EF4-FFF2-40B4-BE49-F238E27FC236}">
                <a16:creationId xmlns:a16="http://schemas.microsoft.com/office/drawing/2014/main" id="{6B8D5ECA-AFBF-16AE-E03D-9C8E3CA61297}"/>
              </a:ext>
            </a:extLst>
          </p:cNvPr>
          <p:cNvSpPr txBox="1">
            <a:spLocks noChangeArrowheads="1"/>
          </p:cNvSpPr>
          <p:nvPr/>
        </p:nvSpPr>
        <p:spPr bwMode="auto">
          <a:xfrm>
            <a:off x="1752600" y="110807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Mère</a:t>
            </a:r>
          </a:p>
        </p:txBody>
      </p:sp>
      <p:sp>
        <p:nvSpPr>
          <p:cNvPr id="200711" name="Text Box 8">
            <a:extLst>
              <a:ext uri="{FF2B5EF4-FFF2-40B4-BE49-F238E27FC236}">
                <a16:creationId xmlns:a16="http://schemas.microsoft.com/office/drawing/2014/main" id="{D7094945-4469-25EC-7D5D-B03BC0EB18C6}"/>
              </a:ext>
            </a:extLst>
          </p:cNvPr>
          <p:cNvSpPr txBox="1">
            <a:spLocks noChangeArrowheads="1"/>
          </p:cNvSpPr>
          <p:nvPr/>
        </p:nvSpPr>
        <p:spPr bwMode="auto">
          <a:xfrm>
            <a:off x="1752600" y="1565275"/>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Stress. Frayeur. </a:t>
            </a:r>
          </a:p>
          <a:p>
            <a:r>
              <a:rPr lang="fr-FR" altLang="fr-FR" sz="1400"/>
              <a:t>Angoisse de mort +++. Épisodes paroxystiques. </a:t>
            </a:r>
          </a:p>
        </p:txBody>
      </p:sp>
      <p:sp>
        <p:nvSpPr>
          <p:cNvPr id="200712" name="Text Box 9">
            <a:extLst>
              <a:ext uri="{FF2B5EF4-FFF2-40B4-BE49-F238E27FC236}">
                <a16:creationId xmlns:a16="http://schemas.microsoft.com/office/drawing/2014/main" id="{FDC6A038-938B-463F-86C6-6D75FF5B6F6E}"/>
              </a:ext>
            </a:extLst>
          </p:cNvPr>
          <p:cNvSpPr txBox="1">
            <a:spLocks noChangeArrowheads="1"/>
          </p:cNvSpPr>
          <p:nvPr/>
        </p:nvSpPr>
        <p:spPr bwMode="auto">
          <a:xfrm>
            <a:off x="1752600" y="2555875"/>
            <a:ext cx="2438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Ne supporte pas contraintes d’espace et de temps. </a:t>
            </a:r>
          </a:p>
          <a:p>
            <a:r>
              <a:rPr lang="fr-FR" altLang="fr-FR" sz="1400"/>
              <a:t>Phobies ++++</a:t>
            </a:r>
          </a:p>
        </p:txBody>
      </p:sp>
      <p:sp>
        <p:nvSpPr>
          <p:cNvPr id="200713" name="Text Box 10">
            <a:extLst>
              <a:ext uri="{FF2B5EF4-FFF2-40B4-BE49-F238E27FC236}">
                <a16:creationId xmlns:a16="http://schemas.microsoft.com/office/drawing/2014/main" id="{CC5942C9-BA1F-660D-ACC1-7BF2E2BA01D5}"/>
              </a:ext>
            </a:extLst>
          </p:cNvPr>
          <p:cNvSpPr txBox="1">
            <a:spLocks noChangeArrowheads="1"/>
          </p:cNvSpPr>
          <p:nvPr/>
        </p:nvSpPr>
        <p:spPr bwMode="auto">
          <a:xfrm>
            <a:off x="3886200" y="110807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Fœtus </a:t>
            </a:r>
          </a:p>
        </p:txBody>
      </p:sp>
      <p:sp>
        <p:nvSpPr>
          <p:cNvPr id="200714" name="Text Box 11">
            <a:extLst>
              <a:ext uri="{FF2B5EF4-FFF2-40B4-BE49-F238E27FC236}">
                <a16:creationId xmlns:a16="http://schemas.microsoft.com/office/drawing/2014/main" id="{8185F2F5-E348-4E1D-2253-C56B7F47D0CC}"/>
              </a:ext>
            </a:extLst>
          </p:cNvPr>
          <p:cNvSpPr txBox="1">
            <a:spLocks noChangeArrowheads="1"/>
          </p:cNvSpPr>
          <p:nvPr/>
        </p:nvSpPr>
        <p:spPr bwMode="auto">
          <a:xfrm>
            <a:off x="5105400" y="110807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Nouveau-né</a:t>
            </a:r>
          </a:p>
        </p:txBody>
      </p:sp>
      <p:sp>
        <p:nvSpPr>
          <p:cNvPr id="200715" name="Text Box 12">
            <a:extLst>
              <a:ext uri="{FF2B5EF4-FFF2-40B4-BE49-F238E27FC236}">
                <a16:creationId xmlns:a16="http://schemas.microsoft.com/office/drawing/2014/main" id="{3530E0A3-356F-1422-3B0E-8BD0D4777435}"/>
              </a:ext>
            </a:extLst>
          </p:cNvPr>
          <p:cNvSpPr txBox="1">
            <a:spLocks noChangeArrowheads="1"/>
          </p:cNvSpPr>
          <p:nvPr/>
        </p:nvSpPr>
        <p:spPr bwMode="auto">
          <a:xfrm>
            <a:off x="5105400" y="2555875"/>
            <a:ext cx="2438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Conjonctivite, </a:t>
            </a:r>
          </a:p>
          <a:p>
            <a:r>
              <a:rPr lang="fr-FR" altLang="fr-FR" sz="1400"/>
              <a:t>canal lacrymal bouché</a:t>
            </a:r>
          </a:p>
        </p:txBody>
      </p:sp>
      <p:sp>
        <p:nvSpPr>
          <p:cNvPr id="200716" name="Text Box 13">
            <a:extLst>
              <a:ext uri="{FF2B5EF4-FFF2-40B4-BE49-F238E27FC236}">
                <a16:creationId xmlns:a16="http://schemas.microsoft.com/office/drawing/2014/main" id="{C9FE8806-DEC8-11C6-BB7E-F8CC2662C78E}"/>
              </a:ext>
            </a:extLst>
          </p:cNvPr>
          <p:cNvSpPr txBox="1">
            <a:spLocks noChangeArrowheads="1"/>
          </p:cNvSpPr>
          <p:nvPr/>
        </p:nvSpPr>
        <p:spPr bwMode="auto">
          <a:xfrm>
            <a:off x="5105400" y="3530600"/>
            <a:ext cx="2133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Réveil ttes les 2h la nuit. Terreurs nocturnes, réveils en sursaut, effrayé</a:t>
            </a:r>
          </a:p>
        </p:txBody>
      </p:sp>
      <p:sp>
        <p:nvSpPr>
          <p:cNvPr id="200717" name="Text Box 14">
            <a:extLst>
              <a:ext uri="{FF2B5EF4-FFF2-40B4-BE49-F238E27FC236}">
                <a16:creationId xmlns:a16="http://schemas.microsoft.com/office/drawing/2014/main" id="{07CE38C8-142B-C285-5A4E-97E46D99C2E6}"/>
              </a:ext>
            </a:extLst>
          </p:cNvPr>
          <p:cNvSpPr txBox="1">
            <a:spLocks noChangeArrowheads="1"/>
          </p:cNvSpPr>
          <p:nvPr/>
        </p:nvSpPr>
        <p:spPr bwMode="auto">
          <a:xfrm>
            <a:off x="7162800" y="110807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Hérédité </a:t>
            </a:r>
          </a:p>
        </p:txBody>
      </p:sp>
      <p:sp>
        <p:nvSpPr>
          <p:cNvPr id="200718" name="Text Box 15">
            <a:extLst>
              <a:ext uri="{FF2B5EF4-FFF2-40B4-BE49-F238E27FC236}">
                <a16:creationId xmlns:a16="http://schemas.microsoft.com/office/drawing/2014/main" id="{A0B892EB-C758-8929-3418-573D749AE7F5}"/>
              </a:ext>
            </a:extLst>
          </p:cNvPr>
          <p:cNvSpPr txBox="1">
            <a:spLocks noChangeArrowheads="1"/>
          </p:cNvSpPr>
          <p:nvPr/>
        </p:nvSpPr>
        <p:spPr bwMode="auto">
          <a:xfrm>
            <a:off x="7162800" y="1641475"/>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a:t>Gens nerveux et tendus dans famille, sensibles aux stress</a:t>
            </a:r>
          </a:p>
        </p:txBody>
      </p:sp>
      <p:sp>
        <p:nvSpPr>
          <p:cNvPr id="200719" name="Text Box 16">
            <a:extLst>
              <a:ext uri="{FF2B5EF4-FFF2-40B4-BE49-F238E27FC236}">
                <a16:creationId xmlns:a16="http://schemas.microsoft.com/office/drawing/2014/main" id="{5D2BC2CC-5140-B6CC-B9F8-6064DECDCBED}"/>
              </a:ext>
            </a:extLst>
          </p:cNvPr>
          <p:cNvSpPr txBox="1">
            <a:spLocks noChangeArrowheads="1"/>
          </p:cNvSpPr>
          <p:nvPr/>
        </p:nvSpPr>
        <p:spPr bwMode="auto">
          <a:xfrm>
            <a:off x="76200" y="575627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Calcarea carb</a:t>
            </a:r>
          </a:p>
        </p:txBody>
      </p:sp>
      <p:sp>
        <p:nvSpPr>
          <p:cNvPr id="200720" name="Text Box 17">
            <a:extLst>
              <a:ext uri="{FF2B5EF4-FFF2-40B4-BE49-F238E27FC236}">
                <a16:creationId xmlns:a16="http://schemas.microsoft.com/office/drawing/2014/main" id="{BD4C0379-2DBA-3ECA-A409-789F4C173209}"/>
              </a:ext>
            </a:extLst>
          </p:cNvPr>
          <p:cNvSpPr txBox="1">
            <a:spLocks noChangeArrowheads="1"/>
          </p:cNvSpPr>
          <p:nvPr/>
        </p:nvSpPr>
        <p:spPr bwMode="auto">
          <a:xfrm>
            <a:off x="1752600" y="5756275"/>
            <a:ext cx="1905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a:t>Apparition de caries et de céphalées</a:t>
            </a:r>
          </a:p>
        </p:txBody>
      </p:sp>
      <p:sp>
        <p:nvSpPr>
          <p:cNvPr id="200721" name="Line 18">
            <a:extLst>
              <a:ext uri="{FF2B5EF4-FFF2-40B4-BE49-F238E27FC236}">
                <a16:creationId xmlns:a16="http://schemas.microsoft.com/office/drawing/2014/main" id="{8CBC71FC-40D3-ABD8-3D25-B0FCAB95F8E3}"/>
              </a:ext>
            </a:extLst>
          </p:cNvPr>
          <p:cNvSpPr>
            <a:spLocks noChangeShapeType="1"/>
          </p:cNvSpPr>
          <p:nvPr/>
        </p:nvSpPr>
        <p:spPr bwMode="auto">
          <a:xfrm>
            <a:off x="-152400" y="1489075"/>
            <a:ext cx="929640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22" name="Text Box 19">
            <a:extLst>
              <a:ext uri="{FF2B5EF4-FFF2-40B4-BE49-F238E27FC236}">
                <a16:creationId xmlns:a16="http://schemas.microsoft.com/office/drawing/2014/main" id="{1E6F28E4-BFF0-D0A9-37D5-7BD914F1D1E9}"/>
              </a:ext>
            </a:extLst>
          </p:cNvPr>
          <p:cNvSpPr txBox="1">
            <a:spLocks noChangeArrowheads="1"/>
          </p:cNvSpPr>
          <p:nvPr/>
        </p:nvSpPr>
        <p:spPr bwMode="auto">
          <a:xfrm>
            <a:off x="7162800" y="3546475"/>
            <a:ext cx="1981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a:t>Décès prématurés par cancers, suicides, aff psy</a:t>
            </a:r>
          </a:p>
        </p:txBody>
      </p:sp>
      <p:sp>
        <p:nvSpPr>
          <p:cNvPr id="200723" name="Text Box 20">
            <a:extLst>
              <a:ext uri="{FF2B5EF4-FFF2-40B4-BE49-F238E27FC236}">
                <a16:creationId xmlns:a16="http://schemas.microsoft.com/office/drawing/2014/main" id="{85BDACB0-DAFF-613F-B2B8-A5F2CCB75AEB}"/>
              </a:ext>
            </a:extLst>
          </p:cNvPr>
          <p:cNvSpPr txBox="1">
            <a:spLocks noChangeArrowheads="1"/>
          </p:cNvSpPr>
          <p:nvPr/>
        </p:nvSpPr>
        <p:spPr bwMode="auto">
          <a:xfrm>
            <a:off x="5105400" y="4492625"/>
            <a:ext cx="2133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Sensation d’abandon. Hernie. Ectopie test. Colères av spasme du sanglot</a:t>
            </a:r>
          </a:p>
        </p:txBody>
      </p:sp>
      <p:sp>
        <p:nvSpPr>
          <p:cNvPr id="200724" name="Text Box 21">
            <a:extLst>
              <a:ext uri="{FF2B5EF4-FFF2-40B4-BE49-F238E27FC236}">
                <a16:creationId xmlns:a16="http://schemas.microsoft.com/office/drawing/2014/main" id="{F95E7CD3-C3A6-1F0B-1421-48B198ECFF03}"/>
              </a:ext>
            </a:extLst>
          </p:cNvPr>
          <p:cNvSpPr txBox="1">
            <a:spLocks noChangeArrowheads="1"/>
          </p:cNvSpPr>
          <p:nvPr/>
        </p:nvSpPr>
        <p:spPr bwMode="auto">
          <a:xfrm>
            <a:off x="7162800" y="4537075"/>
            <a:ext cx="1981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a:t>FCS à répét. Psycho rigides, mélancolie</a:t>
            </a:r>
          </a:p>
        </p:txBody>
      </p:sp>
      <p:sp>
        <p:nvSpPr>
          <p:cNvPr id="200725" name="Text Box 22">
            <a:extLst>
              <a:ext uri="{FF2B5EF4-FFF2-40B4-BE49-F238E27FC236}">
                <a16:creationId xmlns:a16="http://schemas.microsoft.com/office/drawing/2014/main" id="{00D69B83-C2CD-1487-F4C6-B160B1EC9A14}"/>
              </a:ext>
            </a:extLst>
          </p:cNvPr>
          <p:cNvSpPr txBox="1">
            <a:spLocks noChangeArrowheads="1"/>
          </p:cNvSpPr>
          <p:nvPr/>
        </p:nvSpPr>
        <p:spPr bwMode="auto">
          <a:xfrm>
            <a:off x="5105400" y="5651500"/>
            <a:ext cx="2133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Léthargique. Gras et placide. Serein +++. Transpire ++ à l ’effort. Retard cicatr ombilic</a:t>
            </a:r>
          </a:p>
        </p:txBody>
      </p:sp>
      <p:sp>
        <p:nvSpPr>
          <p:cNvPr id="200726" name="Line 23">
            <a:extLst>
              <a:ext uri="{FF2B5EF4-FFF2-40B4-BE49-F238E27FC236}">
                <a16:creationId xmlns:a16="http://schemas.microsoft.com/office/drawing/2014/main" id="{DE66705A-5054-17D4-1F99-D6CF41F80023}"/>
              </a:ext>
            </a:extLst>
          </p:cNvPr>
          <p:cNvSpPr>
            <a:spLocks noChangeShapeType="1"/>
          </p:cNvSpPr>
          <p:nvPr/>
        </p:nvSpPr>
        <p:spPr bwMode="auto">
          <a:xfrm>
            <a:off x="-152400" y="2555875"/>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27" name="Line 24">
            <a:extLst>
              <a:ext uri="{FF2B5EF4-FFF2-40B4-BE49-F238E27FC236}">
                <a16:creationId xmlns:a16="http://schemas.microsoft.com/office/drawing/2014/main" id="{8867B031-4E47-01F4-E7DB-6030F55F3E6F}"/>
              </a:ext>
            </a:extLst>
          </p:cNvPr>
          <p:cNvSpPr>
            <a:spLocks noChangeShapeType="1"/>
          </p:cNvSpPr>
          <p:nvPr/>
        </p:nvSpPr>
        <p:spPr bwMode="auto">
          <a:xfrm>
            <a:off x="-152400" y="3394075"/>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28" name="Line 25">
            <a:extLst>
              <a:ext uri="{FF2B5EF4-FFF2-40B4-BE49-F238E27FC236}">
                <a16:creationId xmlns:a16="http://schemas.microsoft.com/office/drawing/2014/main" id="{24AF83B8-3EB6-4A05-7C29-C1AEAC8931BE}"/>
              </a:ext>
            </a:extLst>
          </p:cNvPr>
          <p:cNvSpPr>
            <a:spLocks noChangeShapeType="1"/>
          </p:cNvSpPr>
          <p:nvPr/>
        </p:nvSpPr>
        <p:spPr bwMode="auto">
          <a:xfrm>
            <a:off x="-152400" y="4384675"/>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29" name="Line 26">
            <a:extLst>
              <a:ext uri="{FF2B5EF4-FFF2-40B4-BE49-F238E27FC236}">
                <a16:creationId xmlns:a16="http://schemas.microsoft.com/office/drawing/2014/main" id="{C2BB7B59-63B8-257B-7BE7-05C43BE42631}"/>
              </a:ext>
            </a:extLst>
          </p:cNvPr>
          <p:cNvSpPr>
            <a:spLocks noChangeShapeType="1"/>
          </p:cNvSpPr>
          <p:nvPr/>
        </p:nvSpPr>
        <p:spPr bwMode="auto">
          <a:xfrm>
            <a:off x="-152400" y="5527675"/>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30" name="Line 27">
            <a:extLst>
              <a:ext uri="{FF2B5EF4-FFF2-40B4-BE49-F238E27FC236}">
                <a16:creationId xmlns:a16="http://schemas.microsoft.com/office/drawing/2014/main" id="{A6A76C0A-D0E6-AA0B-688C-6C9FBB105B00}"/>
              </a:ext>
            </a:extLst>
          </p:cNvPr>
          <p:cNvSpPr>
            <a:spLocks noChangeShapeType="1"/>
          </p:cNvSpPr>
          <p:nvPr/>
        </p:nvSpPr>
        <p:spPr bwMode="auto">
          <a:xfrm>
            <a:off x="1676400" y="1108075"/>
            <a:ext cx="0" cy="54864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31" name="Line 28">
            <a:extLst>
              <a:ext uri="{FF2B5EF4-FFF2-40B4-BE49-F238E27FC236}">
                <a16:creationId xmlns:a16="http://schemas.microsoft.com/office/drawing/2014/main" id="{7CB41BF3-9445-6996-00AE-660F7E2CF058}"/>
              </a:ext>
            </a:extLst>
          </p:cNvPr>
          <p:cNvSpPr>
            <a:spLocks noChangeShapeType="1"/>
          </p:cNvSpPr>
          <p:nvPr/>
        </p:nvSpPr>
        <p:spPr bwMode="auto">
          <a:xfrm>
            <a:off x="3886200" y="1108075"/>
            <a:ext cx="0" cy="54864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32" name="Line 29">
            <a:extLst>
              <a:ext uri="{FF2B5EF4-FFF2-40B4-BE49-F238E27FC236}">
                <a16:creationId xmlns:a16="http://schemas.microsoft.com/office/drawing/2014/main" id="{A0BF6308-2F4F-81C3-6F4A-8D4E4F6BC22D}"/>
              </a:ext>
            </a:extLst>
          </p:cNvPr>
          <p:cNvSpPr>
            <a:spLocks noChangeShapeType="1"/>
          </p:cNvSpPr>
          <p:nvPr/>
        </p:nvSpPr>
        <p:spPr bwMode="auto">
          <a:xfrm>
            <a:off x="5105400" y="1108075"/>
            <a:ext cx="0" cy="54864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33" name="Line 30">
            <a:extLst>
              <a:ext uri="{FF2B5EF4-FFF2-40B4-BE49-F238E27FC236}">
                <a16:creationId xmlns:a16="http://schemas.microsoft.com/office/drawing/2014/main" id="{B3E303D4-1E6B-69D4-1073-71B16CE8838A}"/>
              </a:ext>
            </a:extLst>
          </p:cNvPr>
          <p:cNvSpPr>
            <a:spLocks noChangeShapeType="1"/>
          </p:cNvSpPr>
          <p:nvPr/>
        </p:nvSpPr>
        <p:spPr bwMode="auto">
          <a:xfrm>
            <a:off x="7162800" y="1108075"/>
            <a:ext cx="0" cy="54864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34" name="Text Box 31">
            <a:extLst>
              <a:ext uri="{FF2B5EF4-FFF2-40B4-BE49-F238E27FC236}">
                <a16:creationId xmlns:a16="http://schemas.microsoft.com/office/drawing/2014/main" id="{B42BDCD0-7A18-C8FF-4348-5A300DE3AC4B}"/>
              </a:ext>
            </a:extLst>
          </p:cNvPr>
          <p:cNvSpPr txBox="1">
            <a:spLocks noChangeArrowheads="1"/>
          </p:cNvSpPr>
          <p:nvPr/>
        </p:nvSpPr>
        <p:spPr bwMode="auto">
          <a:xfrm>
            <a:off x="0" y="260350"/>
            <a:ext cx="91440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2400"/>
              <a:t>Grossesse : quelques exemples d’approche homéopathique curative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a:extLst>
              <a:ext uri="{FF2B5EF4-FFF2-40B4-BE49-F238E27FC236}">
                <a16:creationId xmlns:a16="http://schemas.microsoft.com/office/drawing/2014/main" id="{216C14D8-84D4-12F0-E6F4-92A07208D1F9}"/>
              </a:ext>
            </a:extLst>
          </p:cNvPr>
          <p:cNvSpPr txBox="1">
            <a:spLocks noChangeArrowheads="1"/>
          </p:cNvSpPr>
          <p:nvPr/>
        </p:nvSpPr>
        <p:spPr bwMode="auto">
          <a:xfrm>
            <a:off x="76200" y="838200"/>
            <a:ext cx="1981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Calcarea </a:t>
            </a:r>
          </a:p>
          <a:p>
            <a:pPr>
              <a:spcBef>
                <a:spcPct val="50000"/>
              </a:spcBef>
            </a:pPr>
            <a:r>
              <a:rPr lang="fr-FR" altLang="fr-FR" sz="1400" b="1"/>
              <a:t>phosphorica</a:t>
            </a:r>
          </a:p>
        </p:txBody>
      </p:sp>
      <p:sp>
        <p:nvSpPr>
          <p:cNvPr id="202755" name="Text Box 3">
            <a:extLst>
              <a:ext uri="{FF2B5EF4-FFF2-40B4-BE49-F238E27FC236}">
                <a16:creationId xmlns:a16="http://schemas.microsoft.com/office/drawing/2014/main" id="{B645D9FC-5BBE-E1C1-12C8-9BC6D25BA52F}"/>
              </a:ext>
            </a:extLst>
          </p:cNvPr>
          <p:cNvSpPr txBox="1">
            <a:spLocks noChangeArrowheads="1"/>
          </p:cNvSpPr>
          <p:nvPr/>
        </p:nvSpPr>
        <p:spPr bwMode="auto">
          <a:xfrm>
            <a:off x="76200" y="22098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Capsicum</a:t>
            </a:r>
          </a:p>
        </p:txBody>
      </p:sp>
      <p:sp>
        <p:nvSpPr>
          <p:cNvPr id="202756" name="Text Box 4">
            <a:extLst>
              <a:ext uri="{FF2B5EF4-FFF2-40B4-BE49-F238E27FC236}">
                <a16:creationId xmlns:a16="http://schemas.microsoft.com/office/drawing/2014/main" id="{3D2A01D7-160C-358E-1661-CA8C18A29C24}"/>
              </a:ext>
            </a:extLst>
          </p:cNvPr>
          <p:cNvSpPr txBox="1">
            <a:spLocks noChangeArrowheads="1"/>
          </p:cNvSpPr>
          <p:nvPr/>
        </p:nvSpPr>
        <p:spPr bwMode="auto">
          <a:xfrm>
            <a:off x="76200" y="3946525"/>
            <a:ext cx="2514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Carbo </a:t>
            </a:r>
          </a:p>
          <a:p>
            <a:pPr>
              <a:spcBef>
                <a:spcPct val="50000"/>
              </a:spcBef>
            </a:pPr>
            <a:r>
              <a:rPr lang="fr-FR" altLang="fr-FR" sz="1400" b="1"/>
              <a:t>vegetabilis</a:t>
            </a:r>
          </a:p>
        </p:txBody>
      </p:sp>
      <p:sp>
        <p:nvSpPr>
          <p:cNvPr id="202757" name="Text Box 5">
            <a:extLst>
              <a:ext uri="{FF2B5EF4-FFF2-40B4-BE49-F238E27FC236}">
                <a16:creationId xmlns:a16="http://schemas.microsoft.com/office/drawing/2014/main" id="{BCC006F1-1E2E-1FF9-EA7E-7131F8C7DFFA}"/>
              </a:ext>
            </a:extLst>
          </p:cNvPr>
          <p:cNvSpPr txBox="1">
            <a:spLocks noChangeArrowheads="1"/>
          </p:cNvSpPr>
          <p:nvPr/>
        </p:nvSpPr>
        <p:spPr bwMode="auto">
          <a:xfrm>
            <a:off x="76200" y="5257800"/>
            <a:ext cx="2514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Causticum</a:t>
            </a:r>
          </a:p>
          <a:p>
            <a:pPr>
              <a:spcBef>
                <a:spcPct val="50000"/>
              </a:spcBef>
            </a:pPr>
            <a:endParaRPr lang="fr-FR" altLang="fr-FR" sz="1400"/>
          </a:p>
        </p:txBody>
      </p:sp>
      <p:sp>
        <p:nvSpPr>
          <p:cNvPr id="202758" name="Text Box 6">
            <a:extLst>
              <a:ext uri="{FF2B5EF4-FFF2-40B4-BE49-F238E27FC236}">
                <a16:creationId xmlns:a16="http://schemas.microsoft.com/office/drawing/2014/main" id="{5ADF4586-47D2-0019-1C87-47A0FB8AB266}"/>
              </a:ext>
            </a:extLst>
          </p:cNvPr>
          <p:cNvSpPr txBox="1">
            <a:spLocks noChangeArrowheads="1"/>
          </p:cNvSpPr>
          <p:nvPr/>
        </p:nvSpPr>
        <p:spPr bwMode="auto">
          <a:xfrm>
            <a:off x="1600200" y="304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Mère</a:t>
            </a:r>
          </a:p>
        </p:txBody>
      </p:sp>
      <p:sp>
        <p:nvSpPr>
          <p:cNvPr id="202759" name="Text Box 7">
            <a:extLst>
              <a:ext uri="{FF2B5EF4-FFF2-40B4-BE49-F238E27FC236}">
                <a16:creationId xmlns:a16="http://schemas.microsoft.com/office/drawing/2014/main" id="{E7E0C9BD-79D7-516F-F51B-6C686ABDC007}"/>
              </a:ext>
            </a:extLst>
          </p:cNvPr>
          <p:cNvSpPr txBox="1">
            <a:spLocks noChangeArrowheads="1"/>
          </p:cNvSpPr>
          <p:nvPr/>
        </p:nvSpPr>
        <p:spPr bwMode="auto">
          <a:xfrm>
            <a:off x="1600200" y="762000"/>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Douleur des seins. Faiblesse des mb inf. lassitude</a:t>
            </a:r>
          </a:p>
        </p:txBody>
      </p:sp>
      <p:sp>
        <p:nvSpPr>
          <p:cNvPr id="202760" name="Text Box 8">
            <a:extLst>
              <a:ext uri="{FF2B5EF4-FFF2-40B4-BE49-F238E27FC236}">
                <a16:creationId xmlns:a16="http://schemas.microsoft.com/office/drawing/2014/main" id="{38EFFF4B-13BF-1404-7EF6-3CF463EBF3D3}"/>
              </a:ext>
            </a:extLst>
          </p:cNvPr>
          <p:cNvSpPr txBox="1">
            <a:spLocks noChangeArrowheads="1"/>
          </p:cNvSpPr>
          <p:nvPr/>
        </p:nvSpPr>
        <p:spPr bwMode="auto">
          <a:xfrm>
            <a:off x="1600200" y="2209800"/>
            <a:ext cx="2057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Insomnie par nostalgie. Toux nerveuse résistante à tout. Hypoacousie. Céphalées. Hémorroïdes. Sciatique agg par toux, agg en se penchant en arr, amél par marche</a:t>
            </a:r>
          </a:p>
        </p:txBody>
      </p:sp>
      <p:sp>
        <p:nvSpPr>
          <p:cNvPr id="202761" name="Text Box 9">
            <a:extLst>
              <a:ext uri="{FF2B5EF4-FFF2-40B4-BE49-F238E27FC236}">
                <a16:creationId xmlns:a16="http://schemas.microsoft.com/office/drawing/2014/main" id="{FC7F90A2-C135-F04A-7D7D-E4A6A80764E1}"/>
              </a:ext>
            </a:extLst>
          </p:cNvPr>
          <p:cNvSpPr txBox="1">
            <a:spLocks noChangeArrowheads="1"/>
          </p:cNvSpPr>
          <p:nvPr/>
        </p:nvSpPr>
        <p:spPr bwMode="auto">
          <a:xfrm>
            <a:off x="3733800" y="304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Fœtus </a:t>
            </a:r>
          </a:p>
        </p:txBody>
      </p:sp>
      <p:sp>
        <p:nvSpPr>
          <p:cNvPr id="202762" name="Text Box 10">
            <a:extLst>
              <a:ext uri="{FF2B5EF4-FFF2-40B4-BE49-F238E27FC236}">
                <a16:creationId xmlns:a16="http://schemas.microsoft.com/office/drawing/2014/main" id="{68E24375-0B58-EF5B-E1BF-AB39B1A99826}"/>
              </a:ext>
            </a:extLst>
          </p:cNvPr>
          <p:cNvSpPr txBox="1">
            <a:spLocks noChangeArrowheads="1"/>
          </p:cNvSpPr>
          <p:nvPr/>
        </p:nvSpPr>
        <p:spPr bwMode="auto">
          <a:xfrm>
            <a:off x="5257800" y="304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Nouveau-né</a:t>
            </a:r>
          </a:p>
        </p:txBody>
      </p:sp>
      <p:sp>
        <p:nvSpPr>
          <p:cNvPr id="202763" name="Text Box 11">
            <a:extLst>
              <a:ext uri="{FF2B5EF4-FFF2-40B4-BE49-F238E27FC236}">
                <a16:creationId xmlns:a16="http://schemas.microsoft.com/office/drawing/2014/main" id="{7C281949-2E71-D300-50F8-8C616E28B879}"/>
              </a:ext>
            </a:extLst>
          </p:cNvPr>
          <p:cNvSpPr txBox="1">
            <a:spLocks noChangeArrowheads="1"/>
          </p:cNvSpPr>
          <p:nvPr/>
        </p:nvSpPr>
        <p:spPr bwMode="auto">
          <a:xfrm>
            <a:off x="5257800" y="2209800"/>
            <a:ext cx="2438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Blocage des réactions d’adaptation.</a:t>
            </a:r>
          </a:p>
          <a:p>
            <a:r>
              <a:rPr lang="fr-FR" altLang="fr-FR" sz="1400"/>
              <a:t>Têtu +++</a:t>
            </a:r>
          </a:p>
        </p:txBody>
      </p:sp>
      <p:sp>
        <p:nvSpPr>
          <p:cNvPr id="202764" name="Text Box 12">
            <a:extLst>
              <a:ext uri="{FF2B5EF4-FFF2-40B4-BE49-F238E27FC236}">
                <a16:creationId xmlns:a16="http://schemas.microsoft.com/office/drawing/2014/main" id="{0A2DD994-E1C0-3C31-92A9-02689B5A30B2}"/>
              </a:ext>
            </a:extLst>
          </p:cNvPr>
          <p:cNvSpPr txBox="1">
            <a:spLocks noChangeArrowheads="1"/>
          </p:cNvSpPr>
          <p:nvPr/>
        </p:nvSpPr>
        <p:spPr bwMode="auto">
          <a:xfrm>
            <a:off x="5257800" y="3946525"/>
            <a:ext cx="2133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Réa nn. Sensation d’être abandonné. Manque de confiance en soi. ATCD d’affection à pronostic fatal</a:t>
            </a:r>
          </a:p>
        </p:txBody>
      </p:sp>
      <p:sp>
        <p:nvSpPr>
          <p:cNvPr id="202765" name="Text Box 13">
            <a:extLst>
              <a:ext uri="{FF2B5EF4-FFF2-40B4-BE49-F238E27FC236}">
                <a16:creationId xmlns:a16="http://schemas.microsoft.com/office/drawing/2014/main" id="{DF6DF0A7-C5B3-8D4C-191B-61AC736DCB86}"/>
              </a:ext>
            </a:extLst>
          </p:cNvPr>
          <p:cNvSpPr txBox="1">
            <a:spLocks noChangeArrowheads="1"/>
          </p:cNvSpPr>
          <p:nvPr/>
        </p:nvSpPr>
        <p:spPr bwMode="auto">
          <a:xfrm>
            <a:off x="7315200" y="304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Hérédité </a:t>
            </a:r>
          </a:p>
        </p:txBody>
      </p:sp>
      <p:sp>
        <p:nvSpPr>
          <p:cNvPr id="202766" name="Text Box 14">
            <a:extLst>
              <a:ext uri="{FF2B5EF4-FFF2-40B4-BE49-F238E27FC236}">
                <a16:creationId xmlns:a16="http://schemas.microsoft.com/office/drawing/2014/main" id="{57CD9E7E-82B5-F456-0681-81D2C691651D}"/>
              </a:ext>
            </a:extLst>
          </p:cNvPr>
          <p:cNvSpPr txBox="1">
            <a:spLocks noChangeArrowheads="1"/>
          </p:cNvSpPr>
          <p:nvPr/>
        </p:nvSpPr>
        <p:spPr bwMode="auto">
          <a:xfrm>
            <a:off x="5257800" y="762000"/>
            <a:ext cx="1981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Retard cic ombilic. Ambigu et insatisfait. Gde fontanelle. Crampon et sauvage. Hurleur. </a:t>
            </a:r>
          </a:p>
          <a:p>
            <a:r>
              <a:rPr lang="fr-FR" altLang="fr-FR" sz="1400"/>
              <a:t>Refus lait maternel</a:t>
            </a:r>
          </a:p>
        </p:txBody>
      </p:sp>
      <p:sp>
        <p:nvSpPr>
          <p:cNvPr id="202767" name="Line 15">
            <a:extLst>
              <a:ext uri="{FF2B5EF4-FFF2-40B4-BE49-F238E27FC236}">
                <a16:creationId xmlns:a16="http://schemas.microsoft.com/office/drawing/2014/main" id="{E3AB5CC4-2244-8602-5929-064A8DECF47B}"/>
              </a:ext>
            </a:extLst>
          </p:cNvPr>
          <p:cNvSpPr>
            <a:spLocks noChangeShapeType="1"/>
          </p:cNvSpPr>
          <p:nvPr/>
        </p:nvSpPr>
        <p:spPr bwMode="auto">
          <a:xfrm>
            <a:off x="-152400" y="685800"/>
            <a:ext cx="929640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68" name="Text Box 16">
            <a:extLst>
              <a:ext uri="{FF2B5EF4-FFF2-40B4-BE49-F238E27FC236}">
                <a16:creationId xmlns:a16="http://schemas.microsoft.com/office/drawing/2014/main" id="{AF02424D-7767-E2DA-6F68-977E5FF9A7F7}"/>
              </a:ext>
            </a:extLst>
          </p:cNvPr>
          <p:cNvSpPr txBox="1">
            <a:spLocks noChangeArrowheads="1"/>
          </p:cNvSpPr>
          <p:nvPr/>
        </p:nvSpPr>
        <p:spPr bwMode="auto">
          <a:xfrm>
            <a:off x="7315200" y="3962400"/>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a:t>Hérédité lourde en maladies graves ou chroniques</a:t>
            </a:r>
          </a:p>
        </p:txBody>
      </p:sp>
      <p:sp>
        <p:nvSpPr>
          <p:cNvPr id="202769" name="Text Box 17">
            <a:extLst>
              <a:ext uri="{FF2B5EF4-FFF2-40B4-BE49-F238E27FC236}">
                <a16:creationId xmlns:a16="http://schemas.microsoft.com/office/drawing/2014/main" id="{10EFE3A1-62DD-82B1-6FE3-6D6833CBB2C1}"/>
              </a:ext>
            </a:extLst>
          </p:cNvPr>
          <p:cNvSpPr txBox="1">
            <a:spLocks noChangeArrowheads="1"/>
          </p:cNvSpPr>
          <p:nvPr/>
        </p:nvSpPr>
        <p:spPr bwMode="auto">
          <a:xfrm>
            <a:off x="5257800" y="5257800"/>
            <a:ext cx="2133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Dysharmonieux. Handicap ou malf fréquent. Escarre du nné en réa. Constip noirâtre. Muguet récidivant. Compatissant mais contrariant</a:t>
            </a:r>
          </a:p>
        </p:txBody>
      </p:sp>
      <p:sp>
        <p:nvSpPr>
          <p:cNvPr id="202770" name="Text Box 18">
            <a:extLst>
              <a:ext uri="{FF2B5EF4-FFF2-40B4-BE49-F238E27FC236}">
                <a16:creationId xmlns:a16="http://schemas.microsoft.com/office/drawing/2014/main" id="{3A5E7BCC-AB14-1624-8CF7-B50AA282E2CB}"/>
              </a:ext>
            </a:extLst>
          </p:cNvPr>
          <p:cNvSpPr txBox="1">
            <a:spLocks noChangeArrowheads="1"/>
          </p:cNvSpPr>
          <p:nvPr/>
        </p:nvSpPr>
        <p:spPr bwMode="auto">
          <a:xfrm>
            <a:off x="7315200" y="5302250"/>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a:t>Maniaco-dépressif. Maladies déformantes : goutte, SEP, Dupuytren</a:t>
            </a:r>
          </a:p>
        </p:txBody>
      </p:sp>
      <p:sp>
        <p:nvSpPr>
          <p:cNvPr id="202771" name="Line 19">
            <a:extLst>
              <a:ext uri="{FF2B5EF4-FFF2-40B4-BE49-F238E27FC236}">
                <a16:creationId xmlns:a16="http://schemas.microsoft.com/office/drawing/2014/main" id="{5E6DFC46-8A43-F8DE-3080-4A945CC05ADE}"/>
              </a:ext>
            </a:extLst>
          </p:cNvPr>
          <p:cNvSpPr>
            <a:spLocks noChangeShapeType="1"/>
          </p:cNvSpPr>
          <p:nvPr/>
        </p:nvSpPr>
        <p:spPr bwMode="auto">
          <a:xfrm>
            <a:off x="-152400" y="2209800"/>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2" name="Line 20">
            <a:extLst>
              <a:ext uri="{FF2B5EF4-FFF2-40B4-BE49-F238E27FC236}">
                <a16:creationId xmlns:a16="http://schemas.microsoft.com/office/drawing/2014/main" id="{5962E3F0-A4D5-773B-94CC-7DB95EC0D5CD}"/>
              </a:ext>
            </a:extLst>
          </p:cNvPr>
          <p:cNvSpPr>
            <a:spLocks noChangeShapeType="1"/>
          </p:cNvSpPr>
          <p:nvPr/>
        </p:nvSpPr>
        <p:spPr bwMode="auto">
          <a:xfrm>
            <a:off x="-152400" y="3886200"/>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3" name="Line 21">
            <a:extLst>
              <a:ext uri="{FF2B5EF4-FFF2-40B4-BE49-F238E27FC236}">
                <a16:creationId xmlns:a16="http://schemas.microsoft.com/office/drawing/2014/main" id="{3D83DA87-E742-F9A6-817B-8E69FA1E00EF}"/>
              </a:ext>
            </a:extLst>
          </p:cNvPr>
          <p:cNvSpPr>
            <a:spLocks noChangeShapeType="1"/>
          </p:cNvSpPr>
          <p:nvPr/>
        </p:nvSpPr>
        <p:spPr bwMode="auto">
          <a:xfrm>
            <a:off x="-152400" y="5181600"/>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4" name="Line 22">
            <a:extLst>
              <a:ext uri="{FF2B5EF4-FFF2-40B4-BE49-F238E27FC236}">
                <a16:creationId xmlns:a16="http://schemas.microsoft.com/office/drawing/2014/main" id="{B6F5BA3D-645A-6493-D9B7-F271D84F3408}"/>
              </a:ext>
            </a:extLst>
          </p:cNvPr>
          <p:cNvSpPr>
            <a:spLocks noChangeShapeType="1"/>
          </p:cNvSpPr>
          <p:nvPr/>
        </p:nvSpPr>
        <p:spPr bwMode="auto">
          <a:xfrm>
            <a:off x="1524000" y="0"/>
            <a:ext cx="0" cy="68580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5" name="Line 23">
            <a:extLst>
              <a:ext uri="{FF2B5EF4-FFF2-40B4-BE49-F238E27FC236}">
                <a16:creationId xmlns:a16="http://schemas.microsoft.com/office/drawing/2014/main" id="{324068DA-4392-BBB4-AE93-D966EE849061}"/>
              </a:ext>
            </a:extLst>
          </p:cNvPr>
          <p:cNvSpPr>
            <a:spLocks noChangeShapeType="1"/>
          </p:cNvSpPr>
          <p:nvPr/>
        </p:nvSpPr>
        <p:spPr bwMode="auto">
          <a:xfrm>
            <a:off x="3733800" y="0"/>
            <a:ext cx="0" cy="68580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6" name="Line 24">
            <a:extLst>
              <a:ext uri="{FF2B5EF4-FFF2-40B4-BE49-F238E27FC236}">
                <a16:creationId xmlns:a16="http://schemas.microsoft.com/office/drawing/2014/main" id="{2D65C732-28EA-8534-7B05-157576E4D518}"/>
              </a:ext>
            </a:extLst>
          </p:cNvPr>
          <p:cNvSpPr>
            <a:spLocks noChangeShapeType="1"/>
          </p:cNvSpPr>
          <p:nvPr/>
        </p:nvSpPr>
        <p:spPr bwMode="auto">
          <a:xfrm>
            <a:off x="5257800" y="0"/>
            <a:ext cx="0" cy="68580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7" name="Line 25">
            <a:extLst>
              <a:ext uri="{FF2B5EF4-FFF2-40B4-BE49-F238E27FC236}">
                <a16:creationId xmlns:a16="http://schemas.microsoft.com/office/drawing/2014/main" id="{888C2F75-1AB8-3591-4F77-38614D818341}"/>
              </a:ext>
            </a:extLst>
          </p:cNvPr>
          <p:cNvSpPr>
            <a:spLocks noChangeShapeType="1"/>
          </p:cNvSpPr>
          <p:nvPr/>
        </p:nvSpPr>
        <p:spPr bwMode="auto">
          <a:xfrm>
            <a:off x="7315200" y="0"/>
            <a:ext cx="0" cy="68580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8" name="Text Box 26">
            <a:extLst>
              <a:ext uri="{FF2B5EF4-FFF2-40B4-BE49-F238E27FC236}">
                <a16:creationId xmlns:a16="http://schemas.microsoft.com/office/drawing/2014/main" id="{D9E2DEA5-D96A-0EA4-09A8-CE4EE2BCAEB1}"/>
              </a:ext>
            </a:extLst>
          </p:cNvPr>
          <p:cNvSpPr txBox="1">
            <a:spLocks noChangeArrowheads="1"/>
          </p:cNvSpPr>
          <p:nvPr/>
        </p:nvSpPr>
        <p:spPr bwMode="auto">
          <a:xfrm>
            <a:off x="3733800" y="2209800"/>
            <a:ext cx="129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Immobile après blessure</a:t>
            </a:r>
          </a:p>
        </p:txBody>
      </p:sp>
      <p:sp>
        <p:nvSpPr>
          <p:cNvPr id="202779" name="Text Box 27">
            <a:extLst>
              <a:ext uri="{FF2B5EF4-FFF2-40B4-BE49-F238E27FC236}">
                <a16:creationId xmlns:a16="http://schemas.microsoft.com/office/drawing/2014/main" id="{3F56CBDA-2A97-A4E0-3808-6B5538D30F11}"/>
              </a:ext>
            </a:extLst>
          </p:cNvPr>
          <p:cNvSpPr txBox="1">
            <a:spLocks noChangeArrowheads="1"/>
          </p:cNvSpPr>
          <p:nvPr/>
        </p:nvSpPr>
        <p:spPr bwMode="auto">
          <a:xfrm>
            <a:off x="1600200" y="3962400"/>
            <a:ext cx="2133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Grossesse de remplacement suite deuil, FCS à répétition</a:t>
            </a:r>
          </a:p>
        </p:txBody>
      </p:sp>
      <p:sp>
        <p:nvSpPr>
          <p:cNvPr id="202780" name="Text Box 28">
            <a:extLst>
              <a:ext uri="{FF2B5EF4-FFF2-40B4-BE49-F238E27FC236}">
                <a16:creationId xmlns:a16="http://schemas.microsoft.com/office/drawing/2014/main" id="{829E9F87-44EE-5180-4CD6-34A518DA315C}"/>
              </a:ext>
            </a:extLst>
          </p:cNvPr>
          <p:cNvSpPr txBox="1">
            <a:spLocks noChangeArrowheads="1"/>
          </p:cNvSpPr>
          <p:nvPr/>
        </p:nvSpPr>
        <p:spPr bwMode="auto">
          <a:xfrm>
            <a:off x="3733800" y="3962400"/>
            <a:ext cx="1371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Rescapé RCIU. Médicament de passage de la vie à la mort et vice versa</a:t>
            </a:r>
          </a:p>
        </p:txBody>
      </p:sp>
      <p:sp>
        <p:nvSpPr>
          <p:cNvPr id="202781" name="Text Box 29">
            <a:extLst>
              <a:ext uri="{FF2B5EF4-FFF2-40B4-BE49-F238E27FC236}">
                <a16:creationId xmlns:a16="http://schemas.microsoft.com/office/drawing/2014/main" id="{A0634653-A2B4-6CF2-6C33-817E37B530F7}"/>
              </a:ext>
            </a:extLst>
          </p:cNvPr>
          <p:cNvSpPr txBox="1">
            <a:spLocks noChangeArrowheads="1"/>
          </p:cNvSpPr>
          <p:nvPr/>
        </p:nvSpPr>
        <p:spPr bwMode="auto">
          <a:xfrm>
            <a:off x="1600200" y="5273675"/>
            <a:ext cx="2133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Enfant perçu fragile. Enfant non désiré ou rejeté. </a:t>
            </a:r>
          </a:p>
          <a:p>
            <a:r>
              <a:rPr lang="fr-FR" altLang="fr-FR" sz="1400"/>
              <a:t>G difficile : affection débilitante, trauma phys ou psy</a:t>
            </a:r>
          </a:p>
        </p:txBody>
      </p:sp>
      <p:sp>
        <p:nvSpPr>
          <p:cNvPr id="202782" name="Text Box 30">
            <a:extLst>
              <a:ext uri="{FF2B5EF4-FFF2-40B4-BE49-F238E27FC236}">
                <a16:creationId xmlns:a16="http://schemas.microsoft.com/office/drawing/2014/main" id="{1BE6E19C-D4DE-93EF-1E54-B9F3550D6FE3}"/>
              </a:ext>
            </a:extLst>
          </p:cNvPr>
          <p:cNvSpPr txBox="1">
            <a:spLocks noChangeArrowheads="1"/>
          </p:cNvSpPr>
          <p:nvPr/>
        </p:nvSpPr>
        <p:spPr bwMode="auto">
          <a:xfrm>
            <a:off x="3733800" y="5273675"/>
            <a:ext cx="1447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Accht long, diff, trauma</a:t>
            </a:r>
          </a:p>
        </p:txBody>
      </p:sp>
    </p:spTree>
  </p:cSld>
  <p:clrMapOvr>
    <a:masterClrMapping/>
  </p:clrMapOvr>
</p:sld>
</file>

<file path=ppt/theme/theme1.xml><?xml version="1.0" encoding="utf-8"?>
<a:theme xmlns:a="http://schemas.openxmlformats.org/drawingml/2006/main" name="Périnat 1 2010 2011">
  <a:themeElements>
    <a:clrScheme name="">
      <a:dk1>
        <a:srgbClr val="000000"/>
      </a:dk1>
      <a:lt1>
        <a:srgbClr val="99FFBB"/>
      </a:lt1>
      <a:dk2>
        <a:srgbClr val="000000"/>
      </a:dk2>
      <a:lt2>
        <a:srgbClr val="808080"/>
      </a:lt2>
      <a:accent1>
        <a:srgbClr val="00CC99"/>
      </a:accent1>
      <a:accent2>
        <a:srgbClr val="3333CC"/>
      </a:accent2>
      <a:accent3>
        <a:srgbClr val="CAFFDA"/>
      </a:accent3>
      <a:accent4>
        <a:srgbClr val="000000"/>
      </a:accent4>
      <a:accent5>
        <a:srgbClr val="AAE2CA"/>
      </a:accent5>
      <a:accent6>
        <a:srgbClr val="2D2DB9"/>
      </a:accent6>
      <a:hlink>
        <a:srgbClr val="CCCCFF"/>
      </a:hlink>
      <a:folHlink>
        <a:srgbClr val="B2B2B2"/>
      </a:folHlink>
    </a:clrScheme>
    <a:fontScheme name="Périnat 1 2010 2011.ppt">
      <a:majorFont>
        <a:latin typeface="Times New Roman"/>
        <a:ea typeface=""/>
        <a:cs typeface=""/>
      </a:majorFont>
      <a:minorFont>
        <a:latin typeface="Times New Roman"/>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érinat 1 2010 2011.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érinat 1 2010 2011.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érinat 1 2010 2011.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érinat 1 2010 2011.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érinat 1 2010 2011.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érinat 1 2010 2011.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érinat 1 2010 2011.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Settings\POCHON_E\Bureau\Diaporamas\Diapo Périnat 2010 2011\Périnat 1 2010 2011.ppt</Template>
  <TotalTime>5232</TotalTime>
  <Words>6197</Words>
  <Application>Microsoft Office PowerPoint</Application>
  <PresentationFormat>Affichage à l'écran (4:3)</PresentationFormat>
  <Paragraphs>1003</Paragraphs>
  <Slides>102</Slides>
  <Notes>101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102</vt:i4>
      </vt:variant>
    </vt:vector>
  </HeadingPairs>
  <TitlesOfParts>
    <vt:vector size="111" baseType="lpstr">
      <vt:lpstr>Times New Roman</vt:lpstr>
      <vt:lpstr>Arial</vt:lpstr>
      <vt:lpstr>MS PGothic</vt:lpstr>
      <vt:lpstr>Calibri</vt:lpstr>
      <vt:lpstr>Wingdings</vt:lpstr>
      <vt:lpstr>ZapfDingbats</vt:lpstr>
      <vt:lpstr>Tahoma</vt:lpstr>
      <vt:lpstr>Bookman Old Style</vt:lpstr>
      <vt:lpstr>Périnat 1 2010 2011</vt:lpstr>
      <vt:lpstr>Présentation PowerPoint</vt:lpstr>
      <vt:lpstr>Présentation PowerPoint</vt:lpstr>
      <vt:lpstr>Présentation PowerPoint</vt:lpstr>
      <vt:lpstr>Présentation PowerPoint</vt:lpstr>
      <vt:lpstr>Présentation PowerPoint</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CLINIQUE</vt:lpstr>
      <vt:lpstr>CAS CLINIQUE</vt:lpstr>
      <vt:lpstr>CAS CLINIQUE</vt:lpstr>
      <vt:lpstr>Présentation PowerPoint</vt:lpstr>
      <vt:lpstr>Présentation PowerPoint</vt:lpstr>
      <vt:lpstr>Présentation PowerPoint</vt:lpstr>
      <vt:lpstr>SEPIA</vt:lpstr>
      <vt:lpstr>Présentation PowerPoint</vt:lpstr>
      <vt:lpstr>SEPIA dans le post-partum</vt:lpstr>
      <vt:lpstr>SEPIA chez le bébé</vt:lpstr>
      <vt:lpstr>Présentation PowerPoint</vt:lpstr>
      <vt:lpstr>NUX VOMICA : grossesse</vt:lpstr>
      <vt:lpstr>NUX VOMICA : accouchement et post-partum</vt:lpstr>
      <vt:lpstr>NUX VOMICA : bébé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CLINIQUE</vt:lpstr>
      <vt:lpstr>CAS CLINIQUE</vt:lpstr>
      <vt:lpstr>Présentation PowerPoint</vt:lpstr>
      <vt:lpstr>Présentation PowerPoint</vt:lpstr>
      <vt:lpstr>Présentation PowerPoint</vt:lpstr>
      <vt:lpstr>Présentation PowerPoint</vt:lpstr>
      <vt:lpstr>Présentation PowerPoint</vt:lpstr>
      <vt:lpstr>Présentation PowerPoint</vt:lpstr>
      <vt:lpstr>CAS CLINIQUE</vt:lpstr>
      <vt:lpstr>CAS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CLINIQUE</vt:lpstr>
      <vt:lpstr>CAS CLINIQUE</vt:lpstr>
      <vt:lpstr>CAS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GELSEMIUM grossesse</vt:lpstr>
      <vt:lpstr>GELSEMIUM accouchement et post-partum</vt:lpstr>
      <vt:lpstr>GELSEMIUM bébé</vt:lpstr>
      <vt:lpstr>Présentation PowerPoint</vt:lpstr>
      <vt:lpstr>GELSEMIUM et ses complémentaires</vt:lpstr>
      <vt:lpstr>Présentation PowerPoint</vt:lpstr>
      <vt:lpstr>Présentation PowerPoint</vt:lpstr>
      <vt:lpstr>IGNATIA grossesse</vt:lpstr>
      <vt:lpstr>IGNATIA accouchement et post-partum</vt:lpstr>
      <vt:lpstr>IGNATIA bébé</vt:lpstr>
      <vt:lpstr>Présentation PowerPoint</vt:lpstr>
      <vt:lpstr>Présentation PowerPoint</vt:lpstr>
      <vt:lpstr>CAS CLINIQUE</vt:lpstr>
      <vt:lpstr>Démarche diagnostique homéopathique devant une patiente qui présente une MAP</vt:lpstr>
      <vt:lpstr>CAS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CLINIQUE</vt:lpstr>
      <vt:lpstr>CAS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ACTIVITE UTERINE</dc:title>
  <dc:creator>ordre</dc:creator>
  <cp:lastModifiedBy>BRESCH Marion</cp:lastModifiedBy>
  <cp:revision>683</cp:revision>
  <cp:lastPrinted>2009-11-05T09:29:53Z</cp:lastPrinted>
  <dcterms:created xsi:type="dcterms:W3CDTF">2013-08-27T06:34:16Z</dcterms:created>
  <dcterms:modified xsi:type="dcterms:W3CDTF">2024-01-05T10:46:14Z</dcterms:modified>
</cp:coreProperties>
</file>