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0"/>
  </p:notesMasterIdLst>
  <p:handoutMasterIdLst>
    <p:handoutMasterId r:id="rId131"/>
  </p:handoutMasterIdLst>
  <p:sldIdLst>
    <p:sldId id="691" r:id="rId2"/>
    <p:sldId id="713" r:id="rId3"/>
    <p:sldId id="614" r:id="rId4"/>
    <p:sldId id="615" r:id="rId5"/>
    <p:sldId id="607" r:id="rId6"/>
    <p:sldId id="692" r:id="rId7"/>
    <p:sldId id="608" r:id="rId8"/>
    <p:sldId id="609" r:id="rId9"/>
    <p:sldId id="610" r:id="rId10"/>
    <p:sldId id="669" r:id="rId11"/>
    <p:sldId id="611" r:id="rId12"/>
    <p:sldId id="612" r:id="rId13"/>
    <p:sldId id="661" r:id="rId14"/>
    <p:sldId id="708" r:id="rId15"/>
    <p:sldId id="662" r:id="rId16"/>
    <p:sldId id="663" r:id="rId17"/>
    <p:sldId id="664" r:id="rId18"/>
    <p:sldId id="613" r:id="rId19"/>
    <p:sldId id="627" r:id="rId20"/>
    <p:sldId id="628" r:id="rId21"/>
    <p:sldId id="629" r:id="rId22"/>
    <p:sldId id="630" r:id="rId23"/>
    <p:sldId id="631" r:id="rId24"/>
    <p:sldId id="660" r:id="rId25"/>
    <p:sldId id="632" r:id="rId26"/>
    <p:sldId id="633" r:id="rId27"/>
    <p:sldId id="679" r:id="rId28"/>
    <p:sldId id="668" r:id="rId29"/>
    <p:sldId id="665" r:id="rId30"/>
    <p:sldId id="690" r:id="rId31"/>
    <p:sldId id="680" r:id="rId32"/>
    <p:sldId id="681" r:id="rId33"/>
    <p:sldId id="667" r:id="rId34"/>
    <p:sldId id="689" r:id="rId35"/>
    <p:sldId id="686" r:id="rId36"/>
    <p:sldId id="687" r:id="rId37"/>
    <p:sldId id="688" r:id="rId38"/>
    <p:sldId id="303" r:id="rId39"/>
    <p:sldId id="684" r:id="rId40"/>
    <p:sldId id="587" r:id="rId41"/>
    <p:sldId id="405" r:id="rId42"/>
    <p:sldId id="640" r:id="rId43"/>
    <p:sldId id="639" r:id="rId44"/>
    <p:sldId id="693" r:id="rId45"/>
    <p:sldId id="694" r:id="rId46"/>
    <p:sldId id="654" r:id="rId47"/>
    <p:sldId id="290" r:id="rId48"/>
    <p:sldId id="291" r:id="rId49"/>
    <p:sldId id="569" r:id="rId50"/>
    <p:sldId id="563" r:id="rId51"/>
    <p:sldId id="564" r:id="rId52"/>
    <p:sldId id="565" r:id="rId53"/>
    <p:sldId id="566" r:id="rId54"/>
    <p:sldId id="567" r:id="rId55"/>
    <p:sldId id="700" r:id="rId56"/>
    <p:sldId id="268" r:id="rId57"/>
    <p:sldId id="674" r:id="rId58"/>
    <p:sldId id="675" r:id="rId59"/>
    <p:sldId id="685" r:id="rId60"/>
    <p:sldId id="575" r:id="rId61"/>
    <p:sldId id="696" r:id="rId62"/>
    <p:sldId id="712" r:id="rId63"/>
    <p:sldId id="697" r:id="rId64"/>
    <p:sldId id="278" r:id="rId65"/>
    <p:sldId id="577" r:id="rId66"/>
    <p:sldId id="578" r:id="rId67"/>
    <p:sldId id="579" r:id="rId68"/>
    <p:sldId id="580" r:id="rId69"/>
    <p:sldId id="581" r:id="rId70"/>
    <p:sldId id="698" r:id="rId71"/>
    <p:sldId id="412" r:id="rId72"/>
    <p:sldId id="699" r:id="rId73"/>
    <p:sldId id="465" r:id="rId74"/>
    <p:sldId id="466" r:id="rId75"/>
    <p:sldId id="467" r:id="rId76"/>
    <p:sldId id="469" r:id="rId77"/>
    <p:sldId id="470" r:id="rId78"/>
    <p:sldId id="561" r:id="rId79"/>
    <p:sldId id="705" r:id="rId80"/>
    <p:sldId id="706" r:id="rId81"/>
    <p:sldId id="707" r:id="rId82"/>
    <p:sldId id="616" r:id="rId83"/>
    <p:sldId id="600" r:id="rId84"/>
    <p:sldId id="651" r:id="rId85"/>
    <p:sldId id="650" r:id="rId86"/>
    <p:sldId id="517" r:id="rId87"/>
    <p:sldId id="544" r:id="rId88"/>
    <p:sldId id="545" r:id="rId89"/>
    <p:sldId id="546" r:id="rId90"/>
    <p:sldId id="547" r:id="rId91"/>
    <p:sldId id="548" r:id="rId92"/>
    <p:sldId id="420" r:id="rId93"/>
    <p:sldId id="422" r:id="rId94"/>
    <p:sldId id="423" r:id="rId95"/>
    <p:sldId id="424" r:id="rId96"/>
    <p:sldId id="426" r:id="rId97"/>
    <p:sldId id="591" r:id="rId98"/>
    <p:sldId id="592" r:id="rId99"/>
    <p:sldId id="593" r:id="rId100"/>
    <p:sldId id="594" r:id="rId101"/>
    <p:sldId id="595" r:id="rId102"/>
    <p:sldId id="596" r:id="rId103"/>
    <p:sldId id="597" r:id="rId104"/>
    <p:sldId id="427" r:id="rId105"/>
    <p:sldId id="428" r:id="rId106"/>
    <p:sldId id="429" r:id="rId107"/>
    <p:sldId id="430" r:id="rId108"/>
    <p:sldId id="431" r:id="rId109"/>
    <p:sldId id="433" r:id="rId110"/>
    <p:sldId id="434" r:id="rId111"/>
    <p:sldId id="436" r:id="rId112"/>
    <p:sldId id="437" r:id="rId113"/>
    <p:sldId id="438" r:id="rId114"/>
    <p:sldId id="439" r:id="rId115"/>
    <p:sldId id="440" r:id="rId116"/>
    <p:sldId id="441" r:id="rId117"/>
    <p:sldId id="443" r:id="rId118"/>
    <p:sldId id="444" r:id="rId119"/>
    <p:sldId id="445" r:id="rId120"/>
    <p:sldId id="446" r:id="rId121"/>
    <p:sldId id="447" r:id="rId122"/>
    <p:sldId id="448" r:id="rId123"/>
    <p:sldId id="449" r:id="rId124"/>
    <p:sldId id="450" r:id="rId125"/>
    <p:sldId id="637" r:id="rId126"/>
    <p:sldId id="641" r:id="rId127"/>
    <p:sldId id="642" r:id="rId128"/>
    <p:sldId id="711" r:id="rId129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340">
          <p15:clr>
            <a:srgbClr val="A4A3A4"/>
          </p15:clr>
        </p15:guide>
        <p15:guide id="3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8F8F8"/>
    <a:srgbClr val="FFFFCC"/>
    <a:srgbClr val="FFFFFF"/>
    <a:srgbClr val="008D3D"/>
    <a:srgbClr val="FF99FF"/>
    <a:srgbClr val="00CC99"/>
    <a:srgbClr val="05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4" autoAdjust="0"/>
  </p:normalViewPr>
  <p:slideViewPr>
    <p:cSldViewPr showGuides="1">
      <p:cViewPr varScale="1">
        <p:scale>
          <a:sx n="103" d="100"/>
          <a:sy n="103" d="100"/>
        </p:scale>
        <p:origin x="1776" y="78"/>
      </p:cViewPr>
      <p:guideLst>
        <p:guide orient="horz" pos="436"/>
        <p:guide pos="340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30"/>
    </p:cViewPr>
  </p:sorterViewPr>
  <p:notesViewPr>
    <p:cSldViewPr showGuides="1">
      <p:cViewPr varScale="1">
        <p:scale>
          <a:sx n="49" d="100"/>
          <a:sy n="49" d="100"/>
        </p:scale>
        <p:origin x="-2970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4D7175CA-CEB0-070D-C525-172BE0CDDA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3088"/>
            <a:ext cx="2919413" cy="442912"/>
          </a:xfrm>
          <a:prstGeom prst="rect">
            <a:avLst/>
          </a:prstGeom>
          <a:noFill/>
          <a:ln>
            <a:noFill/>
          </a:ln>
        </p:spPr>
        <p:txBody>
          <a:bodyPr vert="horz" wrap="square" lIns="88249" tIns="44124" rIns="88249" bIns="44124" numCol="1" anchor="b" anchorCtr="0" compatLnSpc="1">
            <a:prstTxWarp prst="textNoShape">
              <a:avLst/>
            </a:prstTxWarp>
          </a:bodyPr>
          <a:lstStyle>
            <a:lvl1pPr defTabSz="882650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EF4D30C-8F7E-E0E8-AC8F-4A215F1B234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463088"/>
            <a:ext cx="2919413" cy="442912"/>
          </a:xfrm>
          <a:prstGeom prst="rect">
            <a:avLst/>
          </a:prstGeom>
          <a:noFill/>
          <a:ln>
            <a:noFill/>
          </a:ln>
        </p:spPr>
        <p:txBody>
          <a:bodyPr vert="horz" wrap="square" lIns="88249" tIns="44124" rIns="88249" bIns="44124" numCol="1" anchor="b" anchorCtr="0" compatLnSpc="1">
            <a:prstTxWarp prst="textNoShape">
              <a:avLst/>
            </a:prstTxWarp>
          </a:bodyPr>
          <a:lstStyle>
            <a:lvl1pPr algn="r" defTabSz="882650" eaLnBrk="1" hangingPunct="1">
              <a:defRPr sz="1200"/>
            </a:lvl1pPr>
          </a:lstStyle>
          <a:p>
            <a:fld id="{106536CE-34D0-409A-B05F-7B58D5E70A2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243D794-E1CE-5276-1FC9-059F7BE5BFF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483E49-5DEE-0E39-2AA1-D54DA285F6FA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C14A5AE7-4C59-4FC9-A5F1-DEB89E102167}" type="datetime1">
              <a:rPr lang="fr-FR" altLang="fr-FR"/>
              <a:pPr>
                <a:defRPr/>
              </a:pPr>
              <a:t>05/01/2024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AFECC05-4A9A-40A9-8D6D-04529970AE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411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B10832BD-B23A-4DB9-0B12-B35B7C0E5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40363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529C46-5C31-159C-8275-1DAED7226E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308E48-8498-C071-4A76-3511CE511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91" tIns="47796" rIns="95591" bIns="4779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fld id="{9A67C30E-B3F7-4691-9427-26F404859E4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>
            <a:extLst>
              <a:ext uri="{FF2B5EF4-FFF2-40B4-BE49-F238E27FC236}">
                <a16:creationId xmlns:a16="http://schemas.microsoft.com/office/drawing/2014/main" id="{5BF84602-8EE8-A2CF-5075-7C183B7CDC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>
            <a:extLst>
              <a:ext uri="{FF2B5EF4-FFF2-40B4-BE49-F238E27FC236}">
                <a16:creationId xmlns:a16="http://schemas.microsoft.com/office/drawing/2014/main" id="{3EF5F706-0C8C-713C-1B9B-04227348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F18C7930-AD13-A5E2-FB8E-02BA90637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BD2BBC-2653-4051-8449-3C7ED1948928}" type="slidenum">
              <a:rPr lang="fr-FR" altLang="fr-FR" sz="130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350B387-D273-4743-893C-988A5531D5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DEF1718-9B87-3BC9-911B-B5F141E80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A5D38D96-1474-AB93-86F7-E5D5ED824E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FAEA5111-A976-9CB8-1ADB-AD23928DF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532D8A36-F622-F238-AB9B-D32B217D07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BF24DEF5-CBDD-4562-9D24-19350540E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C80FD0E7-02F9-E407-74E3-A5EA6449DC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495DC17B-DE15-021A-1B88-9A9A3D7DF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E61B9469-EC47-ABDC-E0F2-1EE141231A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60E5AD1-CEF9-193A-BA2E-A586E7EB5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AFD5E8F-64BF-01F7-881A-096BF4725C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851CCEAE-0A3C-E156-18A1-795843DE4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9B52917D-822A-867B-903C-0B6030B901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87FC29A6-A4AE-7181-64C9-538BB0B31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32388B18-3BE0-52AE-6424-83AF7D860D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D28C1A7D-F147-2337-5092-CE8958E88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6FEFA9EB-5B0A-0E81-81EF-F2CB668695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7EE5CDB2-6A52-B8B8-E9E8-6ED92CC73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1DA8E15F-4A8B-2409-A00F-B34DF7A06B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94F09F0F-A1BB-255C-1280-C88589A3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619B7F4C-1F58-52B3-F252-77718D644E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7B0EA5E8-8437-83FA-FE7A-5B2684401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33EFB1-C853-534C-61B5-16217EEA69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254D9C6-0151-6815-C42B-A57C22AF1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5C15CE1D-5E9F-4DA0-40C2-2F891A614C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174254A1-F271-BC99-D2AD-DA51CCCF6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3DB3C298-693D-E3A2-67A4-DFA0BE1C58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C1E0A424-5C08-ED89-86B9-ABFFC161E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E6063635-5C84-7B78-15E0-C9FCBF2576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C5D83084-2512-BE9B-5BFB-4E1581881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1B5CDDFD-5040-CE56-82C3-5CFEA1AE90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415061B9-D144-2613-F5B7-86A245EB3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>
            <a:extLst>
              <a:ext uri="{FF2B5EF4-FFF2-40B4-BE49-F238E27FC236}">
                <a16:creationId xmlns:a16="http://schemas.microsoft.com/office/drawing/2014/main" id="{AD3D5B7A-2D15-3F0A-A2FB-AF8799A92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>
            <a:extLst>
              <a:ext uri="{FF2B5EF4-FFF2-40B4-BE49-F238E27FC236}">
                <a16:creationId xmlns:a16="http://schemas.microsoft.com/office/drawing/2014/main" id="{D24F7C06-A5FD-0071-3D27-30E5157D0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0724" name="Espace réservé du numéro de diapositive 3">
            <a:extLst>
              <a:ext uri="{FF2B5EF4-FFF2-40B4-BE49-F238E27FC236}">
                <a16:creationId xmlns:a16="http://schemas.microsoft.com/office/drawing/2014/main" id="{92697995-0E8E-D25E-61A2-97DDEE41E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3CF5AFB-D5B0-410A-9CB3-0E64D0635F1C}" type="slidenum">
              <a:rPr lang="fr-FR" altLang="fr-FR" sz="1200">
                <a:ea typeface="MS PGothic" panose="020B0600070205080204" pitchFamily="34" charset="-128"/>
              </a:rPr>
              <a:pPr/>
              <a:t>14</a:t>
            </a:fld>
            <a:endParaRPr lang="fr-FR" altLang="fr-FR" sz="120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845D365-7E09-62A4-B0A1-87CB475016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3173AC4-2D8F-4C29-A51E-136D34266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B10365B-6164-DA22-82E2-CDCA9DB083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A6C124E-C926-E777-8A9B-6E2C7BBF8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125A9BF-9693-23D7-BB00-38DB6E9529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E7236F1-BE7F-DDA1-DE4A-37B45A2F8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Demander à une sage-femme de faire l’ordonnance</a:t>
            </a:r>
          </a:p>
          <a:p>
            <a:endParaRPr lang="fr-FR" altLang="fr-FR"/>
          </a:p>
          <a:p>
            <a:r>
              <a:rPr lang="fr-FR" altLang="fr-FR"/>
              <a:t>Choix du médicament</a:t>
            </a:r>
          </a:p>
          <a:p>
            <a:r>
              <a:rPr lang="fr-FR" altLang="fr-FR"/>
              <a:t>Choix des dilutions</a:t>
            </a:r>
          </a:p>
          <a:p>
            <a:endParaRPr lang="fr-FR" altLang="fr-FR"/>
          </a:p>
          <a:p>
            <a:r>
              <a:rPr lang="fr-FR" altLang="fr-FR"/>
              <a:t>Faire préciser quand prendre les médicaments dans la journée</a:t>
            </a:r>
          </a:p>
          <a:p>
            <a:endParaRPr lang="fr-FR" altLang="fr-FR"/>
          </a:p>
          <a:p>
            <a:r>
              <a:rPr lang="fr-FR" altLang="fr-FR"/>
              <a:t>Pas de solution unique…</a:t>
            </a:r>
          </a:p>
          <a:p>
            <a:endParaRPr lang="fr-FR" altLang="fr-FR"/>
          </a:p>
          <a:p>
            <a:r>
              <a:rPr lang="fr-FR" altLang="fr-FR"/>
              <a:t>Aborder le traitement de terrain</a:t>
            </a:r>
          </a:p>
          <a:p>
            <a:endParaRPr lang="fr-FR" altLang="fr-FR"/>
          </a:p>
          <a:p>
            <a:r>
              <a:rPr lang="fr-FR" altLang="fr-FR"/>
              <a:t>Revoir la matière médicale de Sepia  vue dans J1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96D9544-11AF-35D0-72EC-D20F531B9D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6BF5FF1-CA39-4C8E-9091-BA079BBB5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A5A48C8-609A-E11D-C879-B72D50ABF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44F77E0-C399-1C9A-3CEC-72CDE804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431ECBF-8286-816E-6861-DF8C8A6794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7249DB1-0ACA-11E3-EC38-A5701C91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DF46BE0-D96D-5BAF-B9E3-4EFD9C717D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40576CB-2DC6-F2DD-F410-14636A638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73CA135-2BB8-7688-B1F6-232810B4B7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4DCCD3B-C227-5DF3-0AF0-04AB96045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3FB9010-81F3-9F06-9FA5-05B8F47E8A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21CED45-4F92-BA88-3A9E-27B837081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80FB59D-F030-FBB4-1C5A-B2A5540378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A1D6ACB-A01A-0FF6-B899-EB5658BCD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71A3744-D1CD-0811-B403-BDAC957CE1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1CEE81E-3E84-795B-CA07-85C990202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3A8842E-18D0-E0FC-FBD6-43CECDF734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7B09508-415C-B638-5D07-15D022775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3FA8782-B21D-D230-7183-A7C87011E0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B3AEEEE-04E7-15B6-157E-75F5F35FA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8B85DDB-F34F-9831-0942-B360D3C34A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5CC85D5-AA85-9B98-824B-3ABDEB34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BEBC9B4-FEA8-8467-353D-FDF0692879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3BAE928-703E-2B5C-A340-27A0A2B12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3D48A04-82A8-747D-01EC-B702DDBEA5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EE003F4-DA55-4309-BE58-6F557D1E5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Toujours en retard de 1m sur son centre de gravité…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3D2F428-29DC-B24A-8EB9-33C3522894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90893AF-7270-F0B3-9008-F235A27AB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Décubitus latéral droit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E13D747-E7F9-754F-9D60-95DB83579C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29C0367-0421-57DC-226B-109A94B3A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04F0083-CCF4-4804-F717-6B03E536F2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BB7ABAE-60E7-A619-51E1-F3DD65AEB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6EB962C-3899-AAE2-106A-1D0FEFC035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53E4F38-2E74-6A12-58EF-C6CC8F856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4763B31-426C-0B46-E88A-5FE58A4990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FFFEAD8-0E7D-D770-E604-6F9830A09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B1A41AD-5EC5-0A64-1F66-4AEE9C3E4E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95B5F04-AC89-8C5C-AA1A-9AA802913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1A20863-FF3E-006F-5141-362F9F26A3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E824843-DDE4-3994-CAB9-E724302C0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97BEDF7-E35F-4026-DFEB-B114A929AC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A21A52B-BD74-DAE0-130A-34EC80A86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76FE051-0806-11B2-0AE7-F832851FBE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8FD26E6-438E-58DC-E012-60005024A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28E462F-EC66-2764-DFEB-95F9D8EFCF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D8ADB8D-5322-9B1C-5855-DE9F9CCA9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6520084-86F6-7B4B-ACE8-35901CDAA8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CAFF4D2-D447-E7EE-0BD5-56FCD4937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FA774F1-6A6E-7BA9-8C54-770B7BFD44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FCC04F8-FD96-5F2F-BC82-2D21E9BD9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CE40296-D120-7E3E-FBC2-81EACAECEB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22EDCA3-6DA4-7457-9C89-0AB924FD9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0B936C1-FA72-4F89-2DA9-E289324A71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6AB4B9A-E83E-FAB0-51AE-50A28ABA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MVC 1 à 3% des dépenses de santé des pays industrialisés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80D34DE-10FE-37DB-B74D-FCCC8CB3A9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63D2914-B30E-6280-3F34-D67616FBA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F8A16FB-B12A-E0C9-87F8-F4D5EBD115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529B555-CD8B-BD89-5FA8-CA74768E0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69D696C-BEC6-F6F6-CE76-A7E0CA69CB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842B1E4-99B3-8BF2-7F22-67371B89B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B799484-FEE5-CF76-1A0B-E62E135954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E77FE08-11F0-9D1E-62C2-F50DAECF6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D94409B-6B80-559A-20C7-0469118D87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BEC8762-18F1-A651-30CE-EFA4954ED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02FBA30-033A-6EE9-6CA5-07191C1251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C511100-66BD-0A74-0279-814F8C8C2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0C83D82F-0EE1-6AC3-BDF9-95BD09120B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98AB045-98CF-BE99-CE42-E42C706DF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9CE89C4-8582-EB76-AF9A-B3B57B49D2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CA77E0B-BB6C-5430-9366-FAEE15A33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CBBA689-9C73-3387-D0D4-30C5236FA5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F6CD615-468A-FF99-6402-09045339F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>
            <a:extLst>
              <a:ext uri="{FF2B5EF4-FFF2-40B4-BE49-F238E27FC236}">
                <a16:creationId xmlns:a16="http://schemas.microsoft.com/office/drawing/2014/main" id="{95F9203C-A26A-4187-2815-8FA74183CB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ce réservé des commentaires 2">
            <a:extLst>
              <a:ext uri="{FF2B5EF4-FFF2-40B4-BE49-F238E27FC236}">
                <a16:creationId xmlns:a16="http://schemas.microsoft.com/office/drawing/2014/main" id="{FB805423-CB91-614E-6175-0FB4F8A59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5716" name="Espace réservé du numéro de diapositive 3">
            <a:extLst>
              <a:ext uri="{FF2B5EF4-FFF2-40B4-BE49-F238E27FC236}">
                <a16:creationId xmlns:a16="http://schemas.microsoft.com/office/drawing/2014/main" id="{6C9818AD-99BB-56D5-7D00-B8CCBE3DFAA6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7550" indent="-2762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331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4638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596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31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03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75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47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C5902B-22C0-41E0-B8A0-91EBD9F7C9E0}" type="slidenum">
              <a:rPr lang="fr-FR" altLang="fr-FR" sz="1300"/>
              <a:pPr algn="r" eaLnBrk="1" hangingPunct="1">
                <a:spcBef>
                  <a:spcPct val="0"/>
                </a:spcBef>
              </a:pPr>
              <a:t>60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DE876B7-0E7D-D23F-EE9A-9028BF42E8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E61E36-217E-207D-B109-88B8A7ED2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>
            <a:extLst>
              <a:ext uri="{FF2B5EF4-FFF2-40B4-BE49-F238E27FC236}">
                <a16:creationId xmlns:a16="http://schemas.microsoft.com/office/drawing/2014/main" id="{13F7B55C-DDF2-BBF1-B869-6D8582936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Espace réservé des commentaires 2">
            <a:extLst>
              <a:ext uri="{FF2B5EF4-FFF2-40B4-BE49-F238E27FC236}">
                <a16:creationId xmlns:a16="http://schemas.microsoft.com/office/drawing/2014/main" id="{DAF61C46-3563-A057-9ADA-62D8CE5DE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7764" name="Espace réservé du numéro de diapositive 3">
            <a:extLst>
              <a:ext uri="{FF2B5EF4-FFF2-40B4-BE49-F238E27FC236}">
                <a16:creationId xmlns:a16="http://schemas.microsoft.com/office/drawing/2014/main" id="{4685FDD8-3036-56D1-419C-8FDADD6ACFA6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7550" indent="-2762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331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4638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596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31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03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75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47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9BE181-0CA2-4611-9EC1-143A24FE11E8}" type="slidenum">
              <a:rPr lang="fr-FR" altLang="fr-FR" sz="1300"/>
              <a:pPr algn="r" eaLnBrk="1" hangingPunct="1">
                <a:spcBef>
                  <a:spcPct val="0"/>
                </a:spcBef>
              </a:pPr>
              <a:t>61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>
            <a:extLst>
              <a:ext uri="{FF2B5EF4-FFF2-40B4-BE49-F238E27FC236}">
                <a16:creationId xmlns:a16="http://schemas.microsoft.com/office/drawing/2014/main" id="{C92244E6-0ACB-0216-1B14-2C3CFEC23D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Espace réservé des commentaires 2">
            <a:extLst>
              <a:ext uri="{FF2B5EF4-FFF2-40B4-BE49-F238E27FC236}">
                <a16:creationId xmlns:a16="http://schemas.microsoft.com/office/drawing/2014/main" id="{B95487DA-7DB3-D7BF-DF2B-22C634EEA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9812" name="Espace réservé du numéro de diapositive 3">
            <a:extLst>
              <a:ext uri="{FF2B5EF4-FFF2-40B4-BE49-F238E27FC236}">
                <a16:creationId xmlns:a16="http://schemas.microsoft.com/office/drawing/2014/main" id="{B1C02755-6414-D905-7C2A-8902D15209FD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91" tIns="47796" rIns="95591" bIns="47796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7550" indent="-2762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331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4638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596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31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03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75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47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8D877D-70DC-4824-95DF-F0B214508115}" type="slidenum">
              <a:rPr lang="fr-FR" altLang="fr-FR" sz="1300"/>
              <a:pPr algn="r" eaLnBrk="1" hangingPunct="1">
                <a:spcBef>
                  <a:spcPct val="0"/>
                </a:spcBef>
              </a:pPr>
              <a:t>62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C9D54D99-E14D-9E5C-0454-9773EE8E26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8E8738DE-4D0D-9388-1777-DF5CEC4D9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8554049-CE83-AC97-D48A-ACBADC90D8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938C7A8-1B0C-951B-EDD3-F795A7F2A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5A9D0898-1047-64A1-CB71-8D63483D4D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23AAFB04-35BB-E3F8-DC7F-F1C8AB74B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8AD6DAA-7507-902E-561E-3E9EE25E1B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96B3644-706D-B5E7-9B91-FBFE99010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9470519-6730-FDE1-01B3-D95D030E08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C9F8DBC-5D07-36E6-90D6-1616BB6F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011136FB-5E71-74A4-6D21-AF83B3D88F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917262C-5711-B18B-1CD3-7C5065D5E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0BC6E09E-1534-6DE4-DB1E-053FCCA7C2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0C82F93B-F48D-3FB6-703D-D415E554A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>
            <a:extLst>
              <a:ext uri="{FF2B5EF4-FFF2-40B4-BE49-F238E27FC236}">
                <a16:creationId xmlns:a16="http://schemas.microsoft.com/office/drawing/2014/main" id="{7A6981AA-1F7A-585B-2BF4-15A2D03A1E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ce réservé des commentaires 2">
            <a:extLst>
              <a:ext uri="{FF2B5EF4-FFF2-40B4-BE49-F238E27FC236}">
                <a16:creationId xmlns:a16="http://schemas.microsoft.com/office/drawing/2014/main" id="{DC818D92-3A92-BA73-8CA0-15D5B8F36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36196" name="Espace réservé du numéro de diapositive 3">
            <a:extLst>
              <a:ext uri="{FF2B5EF4-FFF2-40B4-BE49-F238E27FC236}">
                <a16:creationId xmlns:a16="http://schemas.microsoft.com/office/drawing/2014/main" id="{25429AD2-35C7-34B5-6F19-695B26E7E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17550" indent="-276225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0331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4638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85963" indent="-22066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431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03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575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14763" indent="-22066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5A494E-94D2-4634-99ED-8D92F74A96AD}" type="slidenum">
              <a:rPr lang="fr-FR" altLang="fr-FR" sz="1300"/>
              <a:pPr>
                <a:spcBef>
                  <a:spcPct val="0"/>
                </a:spcBef>
              </a:pPr>
              <a:t>70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35D88A1-EB07-206B-D5C5-73C67AAA8D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095E856-5846-A323-7FC2-8BDD3E0B7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71D7520E-0514-9005-44BF-BF2E524DA2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CD94A1E0-BDA8-F459-5B0F-5C5D4731A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691BA7A-4C7D-4F6E-2E8E-7B8478F07E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7D0F0EDB-F235-DB66-AE3B-412F03F68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51BF039E-38D4-66AF-4971-25E200DBF7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8693964-19AA-DEF9-F848-F1D6913E5A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9F8B43D-5255-E0C7-80D8-9EC849B734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E90966C-5906-1201-FA1F-6D425B35CD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BA9AD557-0665-7EB0-0E28-E6E0E3BCA6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D8212805-E2A4-BBBE-ADBC-ADE6BFD72C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049A30DA-0E67-8C8F-4E9E-28547F6ECA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032B31-7EA5-5D19-99D4-37D97FA1A7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2AF6E6D4-AE71-CB30-C4D2-E2648699C9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FD7562A-7286-E071-D282-2441955435A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B76C025D-F3B4-81ED-7BFD-E89CF1C21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DD0EB46-2BD8-42EB-9A26-4185D790CD41}" type="slidenum">
              <a:rPr lang="fr-FR" altLang="fr-FR">
                <a:ea typeface="MS PGothic" panose="020B0600070205080204" pitchFamily="34" charset="-128"/>
              </a:rPr>
              <a:pPr/>
              <a:t>78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BE1004BF-682F-ECCA-479B-6F68377796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E87A5D65-C74F-C32D-8371-857A37D46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94C933EB-142E-E744-680B-78DCC2313F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F1813B41-24FE-7A79-BDFE-6100261909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CEB8094-8770-6361-EA06-C3CC6B697F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2E41A9B-70EB-8A90-1455-F9D64B0F10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4C3E1D6-13B2-9D6A-D419-6EA13818C2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19C726F-10EA-7595-ECEE-CC6809637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26EAC0B9-17EF-5EBC-9156-22AAE4146A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63F87C7-D6ED-8572-014F-E7B8097DB3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  <a:p>
            <a:endParaRPr lang="fr-FR" alt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5771D00B-27DC-9A2F-6A8E-1FECAFC33D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2214D06D-BDBC-7A57-C153-BC35BFB6A3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Demander à une sage-femme de faire l’ordonnance</a:t>
            </a:r>
          </a:p>
          <a:p>
            <a:r>
              <a:rPr lang="fr-FR" altLang="fr-FR"/>
              <a:t>Choix du médicament</a:t>
            </a:r>
          </a:p>
          <a:p>
            <a:r>
              <a:rPr lang="fr-FR" altLang="fr-FR"/>
              <a:t>Choix des dilutions</a:t>
            </a:r>
          </a:p>
          <a:p>
            <a:endParaRPr lang="fr-FR" altLang="fr-FR"/>
          </a:p>
          <a:p>
            <a:r>
              <a:rPr lang="fr-FR" altLang="fr-FR"/>
              <a:t>Faire préciser quand prendre les médicaments dans la journée</a:t>
            </a:r>
          </a:p>
          <a:p>
            <a:endParaRPr lang="fr-FR" altLang="fr-FR"/>
          </a:p>
          <a:p>
            <a:r>
              <a:rPr lang="fr-FR" altLang="fr-FR"/>
              <a:t>Pas de solution unique…</a:t>
            </a:r>
          </a:p>
          <a:p>
            <a:endParaRPr lang="fr-FR" altLang="fr-FR"/>
          </a:p>
          <a:p>
            <a:r>
              <a:rPr lang="fr-FR" altLang="fr-FR"/>
              <a:t>Aborder le traitement de terrain</a:t>
            </a:r>
          </a:p>
          <a:p>
            <a:endParaRPr lang="fr-FR" altLang="fr-FR"/>
          </a:p>
          <a:p>
            <a:r>
              <a:rPr lang="fr-FR" altLang="fr-FR"/>
              <a:t>Revoir la matière médicale de Sepia  vue dans J1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F8A59B9E-5C19-59C0-505B-08C8352BC7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19AB3E94-F4B6-1CF9-0869-620498DEA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69E382F5-36DE-967F-05AE-77A59BE671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CBD38EE6-F99C-E534-07FD-59DBBF7D6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92EF1291-D25D-9E27-B437-3BA88F0957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39F9DB67-1A9D-2CA1-66FD-CFBE71B3C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2B5DEB81-45A6-B201-DA23-624862D7C1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E553DE3F-3B53-DD3C-8F49-548AB3126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6D54CF7-1A7E-048D-4BB3-77A123E53C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4B4A9450-62DE-43FA-883C-F97231B02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AA12FDED-9A9C-593C-52C6-F51FF12E53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98077BBE-6623-38B4-F83B-0CBC68014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331A0142-7D62-AF6E-9ADD-A230CD092B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73C51F30-FBE8-A983-8031-C1551BD9F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B762061D-F636-0138-B54D-DFEB4FB8BC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DDE397D-A59E-8A28-AB3C-0AD63DBA8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BA4A04D8-010F-8687-3A1F-A8FDE17F1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notes 2">
            <a:extLst>
              <a:ext uri="{FF2B5EF4-FFF2-40B4-BE49-F238E27FC236}">
                <a16:creationId xmlns:a16="http://schemas.microsoft.com/office/drawing/2014/main" id="{4C4E61B3-F4F2-0AA8-D3B9-F998B9E9F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33FF406C-B94E-0C25-B25C-0BA75A84D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6925521-1AF7-4D0A-A11F-457305BC3AEC}" type="slidenum">
              <a:rPr lang="fr-FR" altLang="fr-FR" sz="1200">
                <a:ea typeface="MS PGothic" panose="020B0600070205080204" pitchFamily="34" charset="-128"/>
              </a:rPr>
              <a:pPr/>
              <a:t>10</a:t>
            </a:fld>
            <a:endParaRPr lang="fr-FR" altLang="fr-FR" sz="120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17D9B400-37DA-5E9B-DD8E-69F5D16006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7B27E650-2799-E67B-04A4-D841DE81A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C3E5474-25FA-428A-33CF-C38E1C1FB9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1F26110-0FF9-4C24-01A8-761E911BA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74F18393-38A8-3FA7-BFA6-6C05DFBA4C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06B7F647-06FA-3C79-91CE-78312134C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7DE8D723-DB4D-59DB-845A-A6A7C90C65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3084B243-FC4E-A0A0-7CDB-6A2005F56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AAE81644-E364-DF9D-6EA8-FE6DC780B3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C32B1158-B7CD-1F89-C3E1-89B26FFE9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06B326F1-CD55-05D9-95C4-00591E320E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F92D816E-35DE-FAC9-0C18-653EDD82A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E2D44F88-8FAC-4BB0-078B-4561852AE7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AA07209A-0987-CFE2-55C1-5AEB2D5C9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EDBB75A4-6BE1-DC0C-83BE-001916FDF8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6AA652F3-E14E-1EED-9624-D890E6A29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61984DDE-83E1-9277-922A-1F8680D376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BD42F2D7-BB2A-7ADD-D283-9B9EBB530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8ACFC388-936D-105F-2DDC-3A9F6D0067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CD3C3CE-C53C-AE99-256D-237F76868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EA061-526E-B77C-7A49-3927AA2134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CBEE1B0-E58C-0003-211E-D67D42FF8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0FF66A53-A6E0-DEC0-AF53-1E5BECE226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AF316710-D01B-C088-DBB5-82A1EF20B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2A05F4B6-2EC1-2F6C-F3B3-7F7D84694E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15CC1C8D-D83E-813D-F586-C34FD0A2F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FE706856-7EB9-B33E-540D-BB473FC325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C01B2DFD-0519-A9B6-615F-8F5A991D5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F434E6D6-1668-76AA-3078-3F909A918B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EE0C7C2-C5CC-8EE5-2C3F-B1BF29357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48E8C8E1-20DE-A7A3-2409-8F89141F6F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78291728-4F3F-C997-BB35-AFF05A929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4575FA30-9FE6-007B-DBA8-323EEC8DC6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51F88062-A690-D168-A163-8F31808E3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D13217FB-B34C-8704-CCD7-07679115DC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6F15B453-0E69-068F-6955-569699350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E1C42D49-C3F5-C1E5-05B4-2EB6CBEF8E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FCAA2240-15AE-3431-06C3-CC78D78FD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66C70F96-AD07-CB2B-A9A1-CA93A63E56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394C1FCB-297A-7B06-574E-B35D0D7CF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F14FBFFF-3727-D1B0-EEF2-2D5CCC08E5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5C52D8CB-1FC8-A45E-0709-FB9BA91D6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9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25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F203C-52C9-1D97-F829-8D7980C77547}"/>
              </a:ext>
            </a:extLst>
          </p:cNvPr>
          <p:cNvSpPr/>
          <p:nvPr userDrawn="1"/>
        </p:nvSpPr>
        <p:spPr>
          <a:xfrm>
            <a:off x="0" y="0"/>
            <a:ext cx="2268538" cy="19891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4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3496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ond 1">
            <a:extLst>
              <a:ext uri="{FF2B5EF4-FFF2-40B4-BE49-F238E27FC236}">
                <a16:creationId xmlns:a16="http://schemas.microsoft.com/office/drawing/2014/main" id="{078256A6-4104-6EEE-C3D0-79C4D59960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6443663"/>
            <a:ext cx="500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1B326B4-D9CA-C86C-08E3-BC37908817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675" y="6629400"/>
            <a:ext cx="149560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b="1" dirty="0">
                <a:solidFill>
                  <a:srgbClr val="FF9933"/>
                </a:solidFill>
                <a:ea typeface="ＭＳ Ｐゴシック" panose="020B0600070205080204" pitchFamily="34" charset="-128"/>
              </a:rPr>
              <a:t>PERINAT 3 – 2023-2024</a:t>
            </a:r>
            <a:endParaRPr lang="fr-FR" altLang="fr-FR" sz="1000" b="1" dirty="0">
              <a:solidFill>
                <a:srgbClr val="FF993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62D58C4A-4FF1-522F-8E69-7293DD165E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0" y="6461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C50BEBC4-0058-46F8-A292-5026B7023163}" type="slidenum">
              <a:rPr lang="fr-FR" altLang="fr-FR" sz="2000">
                <a:ea typeface="MS PGothic" panose="020B0600070205080204" pitchFamily="34" charset="-128"/>
              </a:rPr>
              <a:pPr algn="r">
                <a:spcBef>
                  <a:spcPct val="50000"/>
                </a:spcBef>
              </a:pPr>
              <a:t>‹N°›</a:t>
            </a:fld>
            <a:endParaRPr lang="fr-FR" altLang="fr-FR" sz="2000"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40" r:id="rId4"/>
    <p:sldLayoutId id="214748383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e 7">
            <a:extLst>
              <a:ext uri="{FF2B5EF4-FFF2-40B4-BE49-F238E27FC236}">
                <a16:creationId xmlns:a16="http://schemas.microsoft.com/office/drawing/2014/main" id="{18E22B11-2636-D178-2A94-2D2E8BCECF42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235075"/>
            <a:ext cx="434975" cy="4248150"/>
            <a:chOff x="336542" y="-135310"/>
            <a:chExt cx="486995" cy="4655577"/>
          </a:xfrm>
        </p:grpSpPr>
        <p:sp>
          <p:nvSpPr>
            <p:cNvPr id="4" name="Organigramme : Données 3">
              <a:extLst>
                <a:ext uri="{FF2B5EF4-FFF2-40B4-BE49-F238E27FC236}">
                  <a16:creationId xmlns:a16="http://schemas.microsoft.com/office/drawing/2014/main" id="{4A378611-859A-0DD9-4C99-EAAB054BEB9B}"/>
                </a:ext>
              </a:extLst>
            </p:cNvPr>
            <p:cNvSpPr/>
            <p:nvPr/>
          </p:nvSpPr>
          <p:spPr>
            <a:xfrm rot="3042745" flipV="1">
              <a:off x="-627316" y="913861"/>
              <a:ext cx="2500025" cy="40168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Organigramme : Données 8">
              <a:extLst>
                <a:ext uri="{FF2B5EF4-FFF2-40B4-BE49-F238E27FC236}">
                  <a16:creationId xmlns:a16="http://schemas.microsoft.com/office/drawing/2014/main" id="{5A36AC14-FF5B-1DDA-23D1-68F69A3AB463}"/>
                </a:ext>
              </a:extLst>
            </p:cNvPr>
            <p:cNvSpPr/>
            <p:nvPr/>
          </p:nvSpPr>
          <p:spPr>
            <a:xfrm rot="3042745" flipV="1">
              <a:off x="-711759" y="1422739"/>
              <a:ext cx="2498284" cy="401682"/>
            </a:xfrm>
            <a:prstGeom prst="flowChartInputOutpu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Organigramme : Données 9">
              <a:extLst>
                <a:ext uri="{FF2B5EF4-FFF2-40B4-BE49-F238E27FC236}">
                  <a16:creationId xmlns:a16="http://schemas.microsoft.com/office/drawing/2014/main" id="{617E1229-0000-3937-DBB1-DEF93B834832}"/>
                </a:ext>
              </a:extLst>
            </p:cNvPr>
            <p:cNvSpPr/>
            <p:nvPr/>
          </p:nvSpPr>
          <p:spPr>
            <a:xfrm rot="18557255">
              <a:off x="-626446" y="2478768"/>
              <a:ext cx="2498284" cy="401682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Organigramme : Données 10">
              <a:extLst>
                <a:ext uri="{FF2B5EF4-FFF2-40B4-BE49-F238E27FC236}">
                  <a16:creationId xmlns:a16="http://schemas.microsoft.com/office/drawing/2014/main" id="{8E1A9513-ECB7-C1FA-4C2B-0FE2D1D9AF23}"/>
                </a:ext>
              </a:extLst>
            </p:cNvPr>
            <p:cNvSpPr/>
            <p:nvPr/>
          </p:nvSpPr>
          <p:spPr>
            <a:xfrm rot="18557255">
              <a:off x="-630870" y="3069414"/>
              <a:ext cx="2500023" cy="401682"/>
            </a:xfrm>
            <a:prstGeom prst="flowChartInputOutp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31832-0F25-1046-9E79-45BE82304D0A}"/>
              </a:ext>
            </a:extLst>
          </p:cNvPr>
          <p:cNvSpPr/>
          <p:nvPr/>
        </p:nvSpPr>
        <p:spPr>
          <a:xfrm>
            <a:off x="1619250" y="2479675"/>
            <a:ext cx="6553200" cy="1863725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dirty="0">
                <a:solidFill>
                  <a:srgbClr val="FFFFFF"/>
                </a:solidFill>
                <a:cs typeface="Arial" panose="020B0604020202020204" pitchFamily="34" charset="0"/>
              </a:rPr>
              <a:t>Homéopathie en périnatalogie</a:t>
            </a:r>
          </a:p>
          <a:p>
            <a:pPr algn="ctr">
              <a:defRPr/>
            </a:pPr>
            <a:endParaRPr lang="fr-FR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fr-FR" sz="4400" dirty="0">
                <a:solidFill>
                  <a:srgbClr val="FFFFFF"/>
                </a:solidFill>
                <a:cs typeface="Arial" panose="020B0604020202020204" pitchFamily="34" charset="0"/>
              </a:rPr>
              <a:t>3 </a:t>
            </a: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86AB642D-A7D6-621B-EA46-D780AAEE6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194300"/>
            <a:ext cx="67976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2000" dirty="0">
                <a:latin typeface="+mn-lt"/>
              </a:rPr>
              <a:t>L’enseignement est interactif </a:t>
            </a:r>
          </a:p>
          <a:p>
            <a:pPr>
              <a:defRPr/>
            </a:pPr>
            <a:r>
              <a:rPr lang="fr-FR" altLang="fr-FR" sz="2000" dirty="0">
                <a:latin typeface="+mn-lt"/>
              </a:rPr>
              <a:t>et suppose une pré-lecture du diaporama avant les cours</a:t>
            </a:r>
          </a:p>
        </p:txBody>
      </p:sp>
      <p:pic>
        <p:nvPicPr>
          <p:cNvPr id="5125" name="Image 14">
            <a:extLst>
              <a:ext uri="{FF2B5EF4-FFF2-40B4-BE49-F238E27FC236}">
                <a16:creationId xmlns:a16="http://schemas.microsoft.com/office/drawing/2014/main" id="{ED67C828-30F3-58F1-53A0-9A65D2EB5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69875"/>
            <a:ext cx="48275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>
            <a:extLst>
              <a:ext uri="{FF2B5EF4-FFF2-40B4-BE49-F238E27FC236}">
                <a16:creationId xmlns:a16="http://schemas.microsoft.com/office/drawing/2014/main" id="{9D54E882-61C5-CBA4-3775-9DDBB43D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58763"/>
            <a:ext cx="8913813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re 1">
            <a:extLst>
              <a:ext uri="{FF2B5EF4-FFF2-40B4-BE49-F238E27FC236}">
                <a16:creationId xmlns:a16="http://schemas.microsoft.com/office/drawing/2014/main" id="{6C12F807-5D30-3092-7014-AFE8C33B1C9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981075"/>
            <a:ext cx="82296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CARBO VEGETABILIS accouchement et post-partum immédiat</a:t>
            </a:r>
          </a:p>
        </p:txBody>
      </p:sp>
      <p:sp>
        <p:nvSpPr>
          <p:cNvPr id="196611" name="Espace réservé du contenu 2">
            <a:extLst>
              <a:ext uri="{FF2B5EF4-FFF2-40B4-BE49-F238E27FC236}">
                <a16:creationId xmlns:a16="http://schemas.microsoft.com/office/drawing/2014/main" id="{256B7469-6B6C-EAA3-9AA1-8F01FF4D029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7050" y="1773238"/>
            <a:ext cx="820896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Hypocinésie d’intensité : même les CU cessent en raison de l’asthénie</a:t>
            </a:r>
          </a:p>
          <a:p>
            <a:pPr marL="0" indent="0">
              <a:buFontTx/>
              <a:buNone/>
            </a:pPr>
            <a:r>
              <a:rPr lang="fr-FR" altLang="fr-FR" sz="2400"/>
              <a:t>Essoufflement ++</a:t>
            </a:r>
          </a:p>
          <a:p>
            <a:pPr marL="0" indent="0">
              <a:buFontTx/>
              <a:buNone/>
            </a:pPr>
            <a:r>
              <a:rPr lang="fr-FR" altLang="fr-FR" sz="2400"/>
              <a:t>Suite de perte de liquides organiques</a:t>
            </a:r>
          </a:p>
        </p:txBody>
      </p:sp>
      <p:sp>
        <p:nvSpPr>
          <p:cNvPr id="196612" name="Titre 1">
            <a:extLst>
              <a:ext uri="{FF2B5EF4-FFF2-40B4-BE49-F238E27FC236}">
                <a16:creationId xmlns:a16="http://schemas.microsoft.com/office/drawing/2014/main" id="{D56210AE-4611-4ADA-C123-54559F7601BC}"/>
              </a:ext>
            </a:extLst>
          </p:cNvPr>
          <p:cNvSpPr>
            <a:spLocks/>
          </p:cNvSpPr>
          <p:nvPr/>
        </p:nvSpPr>
        <p:spPr bwMode="auto">
          <a:xfrm>
            <a:off x="476250" y="3590925"/>
            <a:ext cx="8229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</a:rPr>
              <a:t>CARBO VEGETABILIS post-partum lointain</a:t>
            </a:r>
          </a:p>
        </p:txBody>
      </p:sp>
      <p:sp>
        <p:nvSpPr>
          <p:cNvPr id="196613" name="Espace réservé du contenu 2">
            <a:extLst>
              <a:ext uri="{FF2B5EF4-FFF2-40B4-BE49-F238E27FC236}">
                <a16:creationId xmlns:a16="http://schemas.microsoft.com/office/drawing/2014/main" id="{68DFD27A-8B83-B23D-799A-30B2F8E4D53C}"/>
              </a:ext>
            </a:extLst>
          </p:cNvPr>
          <p:cNvSpPr>
            <a:spLocks/>
          </p:cNvSpPr>
          <p:nvPr/>
        </p:nvSpPr>
        <p:spPr bwMode="auto">
          <a:xfrm>
            <a:off x="539750" y="4124325"/>
            <a:ext cx="81962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/>
              <a:t>Perte de l’énergie vitale</a:t>
            </a:r>
          </a:p>
          <a:p>
            <a:pPr>
              <a:spcBef>
                <a:spcPct val="20000"/>
              </a:spcBef>
            </a:pPr>
            <a:r>
              <a:rPr lang="fr-FR" altLang="fr-FR" sz="2400"/>
              <a:t>Froideur des extrémités, du front, de l’haleine</a:t>
            </a:r>
          </a:p>
          <a:p>
            <a:pPr>
              <a:spcBef>
                <a:spcPct val="20000"/>
              </a:spcBef>
            </a:pPr>
            <a:r>
              <a:rPr lang="fr-FR" altLang="fr-FR" sz="2400"/>
              <a:t>Dépression post-natale +/- irritabilité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re 1">
            <a:extLst>
              <a:ext uri="{FF2B5EF4-FFF2-40B4-BE49-F238E27FC236}">
                <a16:creationId xmlns:a16="http://schemas.microsoft.com/office/drawing/2014/main" id="{1595B5A2-D9C9-7737-9918-4DCC59D491B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119188"/>
            <a:ext cx="82296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CARBO VEGETABILIS allaitement, bébé</a:t>
            </a:r>
          </a:p>
        </p:txBody>
      </p:sp>
      <p:sp>
        <p:nvSpPr>
          <p:cNvPr id="198659" name="Espace réservé du contenu 2">
            <a:extLst>
              <a:ext uri="{FF2B5EF4-FFF2-40B4-BE49-F238E27FC236}">
                <a16:creationId xmlns:a16="http://schemas.microsoft.com/office/drawing/2014/main" id="{EE427A8A-5578-F65E-8965-5A70936E8A8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844675"/>
            <a:ext cx="82296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/>
              <a:t>Gastralgie lors de la tétée</a:t>
            </a:r>
          </a:p>
          <a:p>
            <a:pPr marL="0" indent="0">
              <a:buFontTx/>
              <a:buNone/>
            </a:pPr>
            <a:r>
              <a:rPr lang="fr-FR" altLang="fr-FR" sz="2400"/>
              <a:t>Tristesse et prostration en fin de tétée et après (réflexe d’éjection dysphorique)</a:t>
            </a:r>
          </a:p>
          <a:p>
            <a:pPr marL="0" indent="0">
              <a:buFontTx/>
              <a:buNone/>
            </a:pPr>
            <a:r>
              <a:rPr lang="fr-FR" altLang="fr-FR" sz="2400"/>
              <a:t>Bébé relevant ou étant passé par une réanimation ou un service de réa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re 1">
            <a:extLst>
              <a:ext uri="{FF2B5EF4-FFF2-40B4-BE49-F238E27FC236}">
                <a16:creationId xmlns:a16="http://schemas.microsoft.com/office/drawing/2014/main" id="{D6D31A54-8380-DA36-FD6C-ACBF3E8CB40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19113" y="1052513"/>
            <a:ext cx="8229600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CARBO VEGETABILIS modalités</a:t>
            </a:r>
          </a:p>
        </p:txBody>
      </p:sp>
      <p:sp>
        <p:nvSpPr>
          <p:cNvPr id="200707" name="Espace réservé du contenu 2">
            <a:extLst>
              <a:ext uri="{FF2B5EF4-FFF2-40B4-BE49-F238E27FC236}">
                <a16:creationId xmlns:a16="http://schemas.microsoft.com/office/drawing/2014/main" id="{012AF804-DF19-6A86-1331-4C40D4680EA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19113" y="1489075"/>
            <a:ext cx="8229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 b="1"/>
              <a:t>Amélioration</a:t>
            </a:r>
            <a:r>
              <a:rPr lang="fr-FR" altLang="fr-FR" sz="2400"/>
              <a:t> : 	par les éructations, la ventilation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  	par la surélévation des jambes</a:t>
            </a:r>
          </a:p>
          <a:p>
            <a:pPr>
              <a:buFontTx/>
              <a:buNone/>
              <a:tabLst>
                <a:tab pos="2427288" algn="l"/>
              </a:tabLst>
            </a:pPr>
            <a:endParaRPr lang="fr-FR" altLang="fr-FR" sz="2400"/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 b="1"/>
              <a:t>Aggravation</a:t>
            </a:r>
            <a:r>
              <a:rPr lang="fr-FR" altLang="fr-FR" sz="2400"/>
              <a:t> : 	le soir, la nuit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	au grand air, au froid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	temps chaud et humide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	nourriture grasse, beurre, lait, café</a:t>
            </a:r>
          </a:p>
          <a:p>
            <a:pPr>
              <a:buFontTx/>
              <a:buNone/>
              <a:tabLst>
                <a:tab pos="2427288" algn="l"/>
              </a:tabLst>
            </a:pPr>
            <a:r>
              <a:rPr lang="fr-FR" altLang="fr-FR" sz="2400"/>
              <a:t>                	par le vin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Espace réservé du contenu 2">
            <a:extLst>
              <a:ext uri="{FF2B5EF4-FFF2-40B4-BE49-F238E27FC236}">
                <a16:creationId xmlns:a16="http://schemas.microsoft.com/office/drawing/2014/main" id="{8FDD6134-F79E-B7CA-3126-88A7FFE8FDD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73075" y="1631950"/>
            <a:ext cx="82296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i="1"/>
              <a:t>Aigus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b="1"/>
              <a:t>Drosera</a:t>
            </a:r>
            <a:r>
              <a:rPr lang="fr-FR" altLang="fr-FR" sz="2400"/>
              <a:t>, </a:t>
            </a:r>
            <a:r>
              <a:rPr lang="fr-FR" altLang="fr-FR" sz="2400" b="1"/>
              <a:t>Secale cornutum</a:t>
            </a:r>
            <a:r>
              <a:rPr lang="fr-FR" altLang="fr-FR" sz="2400"/>
              <a:t>, </a:t>
            </a:r>
            <a:r>
              <a:rPr lang="fr-FR" altLang="fr-FR" sz="2400" b="1"/>
              <a:t>China rubra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altLang="fr-FR" sz="2400"/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i="1"/>
              <a:t>Chroniques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 </a:t>
            </a:r>
            <a:r>
              <a:rPr lang="fr-FR" altLang="fr-FR" sz="2400" b="1"/>
              <a:t>Kalium carbonicum</a:t>
            </a:r>
            <a:r>
              <a:rPr lang="fr-FR" altLang="fr-FR" sz="2400"/>
              <a:t>, </a:t>
            </a:r>
            <a:r>
              <a:rPr lang="fr-FR" altLang="fr-FR" sz="2400" b="1"/>
              <a:t>Phosphorus</a:t>
            </a:r>
            <a:r>
              <a:rPr lang="fr-FR" altLang="fr-FR" sz="2400"/>
              <a:t>, </a:t>
            </a:r>
            <a:r>
              <a:rPr lang="fr-FR" altLang="fr-FR" sz="2400" b="1"/>
              <a:t>Natrum muriaticum</a:t>
            </a:r>
          </a:p>
        </p:txBody>
      </p:sp>
      <p:sp>
        <p:nvSpPr>
          <p:cNvPr id="202755" name="Rectangle 7">
            <a:extLst>
              <a:ext uri="{FF2B5EF4-FFF2-40B4-BE49-F238E27FC236}">
                <a16:creationId xmlns:a16="http://schemas.microsoft.com/office/drawing/2014/main" id="{D378ED61-B571-1B02-6588-D27F20E0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81075"/>
            <a:ext cx="8280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>
                <a:solidFill>
                  <a:srgbClr val="FF9933"/>
                </a:solidFill>
              </a:rPr>
              <a:t>CARBO VEGETABILIS et ses complémentaires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>
            <a:extLst>
              <a:ext uri="{FF2B5EF4-FFF2-40B4-BE49-F238E27FC236}">
                <a16:creationId xmlns:a16="http://schemas.microsoft.com/office/drawing/2014/main" id="{BF146458-F597-D227-310C-39CAAA15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3058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CAUSTICUM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 : 5CH.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Incontinence d’urines : 9CH.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Myoclonies.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Leucorrhées irritantes, nocturnes.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incontinence d’urines.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Fissure du mamelon.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Mauvaise cicatrisation avec des cicatrices fines, atrophiques (césarienne, épisiotomie).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naissance difficile, prématurité.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CHAMOMILLA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Intolérance à la douleur.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intolérance totale à la douleur.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Colères avec insultes qu’elle regrette ensuite.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Agitation.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>
            <a:extLst>
              <a:ext uri="{FF2B5EF4-FFF2-40B4-BE49-F238E27FC236}">
                <a16:creationId xmlns:a16="http://schemas.microsoft.com/office/drawing/2014/main" id="{0E0BBCF6-9B2E-BDC8-E47A-7907A101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8305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CHINA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Asthénie avec hypotension par hypovolémie.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Ballonnement abdominal non amélioré par les gaz.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hémorragie de la délivrance.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Dépression du post-partum chez une femme qui a beaucoup saigné, asthénique, anémique.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épuisement après tétée.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ictère.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>
            <a:extLst>
              <a:ext uri="{FF2B5EF4-FFF2-40B4-BE49-F238E27FC236}">
                <a16:creationId xmlns:a16="http://schemas.microsoft.com/office/drawing/2014/main" id="{C78AC650-9B1D-3144-080C-BD088A7CA3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9750" y="1025525"/>
            <a:ext cx="3657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CONIUM MACULATUM </a:t>
            </a:r>
            <a:endParaRPr lang="fr-FR" altLang="fr-FR" sz="2400" b="1" u="sng">
              <a:solidFill>
                <a:srgbClr val="FF9933"/>
              </a:solidFill>
            </a:endParaRPr>
          </a:p>
        </p:txBody>
      </p:sp>
      <p:sp>
        <p:nvSpPr>
          <p:cNvPr id="240644" name="Rectangle 3">
            <a:extLst>
              <a:ext uri="{FF2B5EF4-FFF2-40B4-BE49-F238E27FC236}">
                <a16:creationId xmlns:a16="http://schemas.microsoft.com/office/drawing/2014/main" id="{4C81C20C-A8BE-1B7C-4F13-AE7B87B9F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194675" cy="34559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b="1" dirty="0">
                <a:solidFill>
                  <a:srgbClr val="006699"/>
                </a:solidFill>
              </a:rPr>
              <a:t>Le travail 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Douleurs spasmodiques. Contractions spasmodiques du col utérin, avec douleurs piquantes et lancinantes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Vertige, tout particulièrement en se retournant dans le lit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Persistance du lait après le sevrage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Insomnie totale et épuisement considérable pendant l’accouchement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Très grande sensibilité à la lumière</a:t>
            </a:r>
          </a:p>
          <a:p>
            <a:pPr marL="177800" indent="-177800" eaLnBrk="1" hangingPunct="1">
              <a:buClr>
                <a:srgbClr val="006699"/>
              </a:buClr>
              <a:buSzPct val="75000"/>
              <a:buFontTx/>
              <a:buChar char="•"/>
              <a:defRPr/>
            </a:pPr>
            <a:r>
              <a:rPr lang="fr-FR" altLang="fr-FR" sz="2400" dirty="0"/>
              <a:t>Contractions de l’utérus en sablier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221DB8D4-9B48-5C4F-3D5D-1A5540DC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908050"/>
            <a:ext cx="820896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Superstition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Vieilles contusions, vieilles foulures. Douleurs des glandes comme par des contusions. Quand le sein a été blessé récemment ou dans un passé plus lointain…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Brûlures d’estomac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Sensation de cerceaux, de bandes ou de quelque chose de serré autour de certaines régions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Visage bleuâtre. Hystérie. Indifférence. Morosité. Tintements, bourdonnements, grondements au niveau des oreilles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Se cure le nez jusqu’à ce qu’il saigne ; douleurs piquantes du bout des doigts. Terribles nausées et vomissements pendant la grossesse. Douleurs piquantes et lancinantes dans le sein gauche comme par des aiguilles. Tremblements des quatre membres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2" descr="cuprum">
            <a:extLst>
              <a:ext uri="{FF2B5EF4-FFF2-40B4-BE49-F238E27FC236}">
                <a16:creationId xmlns:a16="http://schemas.microsoft.com/office/drawing/2014/main" id="{C99D5C9D-A41A-9278-C2A6-1DE8051F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365" y="1196206"/>
            <a:ext cx="3462338" cy="2351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2995" name="Text Box 2">
            <a:extLst>
              <a:ext uri="{FF2B5EF4-FFF2-40B4-BE49-F238E27FC236}">
                <a16:creationId xmlns:a16="http://schemas.microsoft.com/office/drawing/2014/main" id="{1A10B6D6-90E7-6E6D-F895-439E4E60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908050"/>
            <a:ext cx="82089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CUPRUM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Crampes – hoquet – météorisme abdominal.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crampes.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DIOSCOREA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Sciatique &gt; par l’extension de la jambe ou lombalgies &gt; en hyperextension.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douleurs intenses &gt; par la surélévation du bassin.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>
            <a:extLst>
              <a:ext uri="{FF2B5EF4-FFF2-40B4-BE49-F238E27FC236}">
                <a16:creationId xmlns:a16="http://schemas.microsoft.com/office/drawing/2014/main" id="{4CF8B3A1-C63C-DDAE-BC14-DB52CE06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601913"/>
            <a:ext cx="81772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HEPAR SULFUR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Abcès : sein, paroi, épisiotomie.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HYDRASTIS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 avec de grosses selles. Fissures du mamelon.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IGNATIA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Anxiété. Troubles digestifs nombreux, changeants et paradoxaux.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Mictions fréquentes. HTA.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0CB9313A-457C-6FBD-73EA-229EC2CB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5750"/>
            <a:ext cx="4618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HAMAMELIS</a:t>
            </a:r>
            <a:r>
              <a:rPr lang="fr-FR" altLang="fr-FR" sz="2400" b="1">
                <a:solidFill>
                  <a:srgbClr val="FF6600"/>
                </a:solidFill>
                <a:ea typeface="SimSun" panose="02010600030101010101" pitchFamily="2" charset="-122"/>
              </a:rPr>
              <a:t> 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Varices douloureuses. Hémorroïdes.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5CB9BD3A-BB09-B091-B61E-8FE41F4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84300"/>
            <a:ext cx="3590925" cy="12001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Une FPC bien utile : </a:t>
            </a:r>
          </a:p>
          <a:p>
            <a:pPr eaLnBrk="1" hangingPunct="1"/>
            <a:r>
              <a:rPr lang="fr-FR" altLang="fr-FR" sz="2400" b="1"/>
              <a:t>Hamamelis composé</a:t>
            </a:r>
            <a:r>
              <a:rPr lang="fr-FR" altLang="fr-FR" sz="2400"/>
              <a:t> </a:t>
            </a:r>
          </a:p>
          <a:p>
            <a:pPr eaLnBrk="1" hangingPunct="1"/>
            <a:r>
              <a:rPr lang="fr-FR" altLang="fr-FR" sz="2400"/>
              <a:t>5 granules 3 fois par jour</a:t>
            </a:r>
          </a:p>
        </p:txBody>
      </p:sp>
      <p:pic>
        <p:nvPicPr>
          <p:cNvPr id="215045" name="Picture 11" descr="inform">
            <a:extLst>
              <a:ext uri="{FF2B5EF4-FFF2-40B4-BE49-F238E27FC236}">
                <a16:creationId xmlns:a16="http://schemas.microsoft.com/office/drawing/2014/main" id="{37511C1E-DF04-BB68-3E40-4D7EA1F0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39813"/>
            <a:ext cx="1584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2BFF47ED-1746-535C-AE45-F7FBE704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5564188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FFFF"/>
                </a:solidFill>
              </a:rPr>
              <a:t>Les hémorroïdes</a:t>
            </a:r>
          </a:p>
        </p:txBody>
      </p:sp>
      <p:sp>
        <p:nvSpPr>
          <p:cNvPr id="23555" name="Rectangle 9">
            <a:extLst>
              <a:ext uri="{FF2B5EF4-FFF2-40B4-BE49-F238E27FC236}">
                <a16:creationId xmlns:a16="http://schemas.microsoft.com/office/drawing/2014/main" id="{740788C5-66F2-0ACA-9DD3-359C1CF87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441450"/>
            <a:ext cx="84232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Carduus marianus</a:t>
            </a:r>
          </a:p>
          <a:p>
            <a:pPr eaLnBrk="1" hangingPunct="1"/>
            <a:r>
              <a:rPr lang="fr-FR" altLang="fr-FR" sz="2400"/>
              <a:t>Hémorroïdes chez un hépatique (lobe gauche) avec constipation</a:t>
            </a:r>
          </a:p>
          <a:p>
            <a:pPr eaLnBrk="1" hangingPunct="1"/>
            <a:r>
              <a:rPr lang="fr-FR" altLang="fr-FR" sz="2400"/>
              <a:t>Concomitance de varices, surtout du MI gauche.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Muriaticum acidum</a:t>
            </a:r>
          </a:p>
          <a:p>
            <a:pPr eaLnBrk="1" hangingPunct="1"/>
            <a:r>
              <a:rPr lang="fr-FR" altLang="fr-FR" sz="2400"/>
              <a:t>Hémorroïdes provoquant des douleurs aiguës à la défécation</a:t>
            </a:r>
          </a:p>
          <a:p>
            <a:pPr eaLnBrk="1" hangingPunct="1"/>
            <a:r>
              <a:rPr lang="fr-FR" altLang="fr-FR" sz="2400"/>
              <a:t>Procidence, prolapsus, hyperesthésie de contact.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Aesculus hippocastanum</a:t>
            </a:r>
            <a:endParaRPr lang="fr-FR" altLang="fr-FR"/>
          </a:p>
          <a:p>
            <a:pPr eaLnBrk="1" hangingPunct="1"/>
            <a:r>
              <a:rPr lang="fr-FR" altLang="fr-FR" sz="2400"/>
              <a:t>Hémorroïdes avec démangeaisons, brûlures, sensation de plaie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>
            <a:extLst>
              <a:ext uri="{FF2B5EF4-FFF2-40B4-BE49-F238E27FC236}">
                <a16:creationId xmlns:a16="http://schemas.microsoft.com/office/drawing/2014/main" id="{607AC4D7-64DA-7CB8-0645-B711B9B02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836613"/>
            <a:ext cx="82089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IPECA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Hypersialorrhée.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Nausées constantes avec langue propre, </a:t>
            </a:r>
            <a:br>
              <a:rPr lang="fr-FR" altLang="fr-FR" sz="2400">
                <a:ea typeface="SimSun" panose="02010600030101010101" pitchFamily="2" charset="-122"/>
              </a:rPr>
            </a:br>
            <a:r>
              <a:rPr lang="fr-FR" altLang="fr-FR" sz="2400">
                <a:ea typeface="SimSun" panose="02010600030101010101" pitchFamily="2" charset="-122"/>
              </a:rPr>
              <a:t>non améliorées par les vomissements.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IRIS VERSICOLOR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Hypersialorrhée avec pyrosis.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Gastralgies brûlantes par hypersécrétion de sucs gastriques entraînant des vomissements très acides et abondants, soulageant peu de temps.</a:t>
            </a:r>
            <a:endParaRPr lang="fr-FR" altLang="fr-FR" sz="2400" b="1">
              <a:solidFill>
                <a:srgbClr val="FF0000"/>
              </a:solidFill>
            </a:endParaRPr>
          </a:p>
        </p:txBody>
      </p:sp>
      <p:pic>
        <p:nvPicPr>
          <p:cNvPr id="217091" name="Picture 3" descr="Ipeca-light">
            <a:extLst>
              <a:ext uri="{FF2B5EF4-FFF2-40B4-BE49-F238E27FC236}">
                <a16:creationId xmlns:a16="http://schemas.microsoft.com/office/drawing/2014/main" id="{4E551646-FA40-3BDD-0167-E116B4BA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981075"/>
            <a:ext cx="14017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2DD63297-86E5-20C9-FDBC-27BFDF64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3213"/>
            <a:ext cx="8208963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LUESINUM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Hypersialorrhée.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Caries dentaires.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Chute de cheveux.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Insomnie totale.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lombo-sacrées.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hyperlaxité ligamentaire qui facilite l’expulsion.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Drainage diathésique.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LYCOPODIUM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Tristesse, dépression.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Manque de confiance en soi, peur de ne pas bien se comporter, faire ce qu’il faut, pendant l’accouchement et pour le bébé.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digestifs : ballonnements disproportionnés au début de la grossesse, fringales vite rassasiées, constipation.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chute de cheveux.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>
            <a:extLst>
              <a:ext uri="{FF2B5EF4-FFF2-40B4-BE49-F238E27FC236}">
                <a16:creationId xmlns:a16="http://schemas.microsoft.com/office/drawing/2014/main" id="{7E00DA11-25A7-63E6-8239-3C8B10471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82089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MAGNESIA PHOSPHORICA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Rétention d’urines.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spasmodiques obligeant à se plier en deux, ce qui améliore.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dilatation difficile.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aiguës spasmodiques.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Rétention placentaire.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MEDORRHINUM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Infection vaginales récidivantes.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Drainage diathésique.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>
            <a:extLst>
              <a:ext uri="{FF2B5EF4-FFF2-40B4-BE49-F238E27FC236}">
                <a16:creationId xmlns:a16="http://schemas.microsoft.com/office/drawing/2014/main" id="{1B65B649-44FB-987E-8839-83442416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90805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MERCURIUS SOLUBILIS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odonto-stomatologiques :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Goût métallique dans la bouche.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Stomatite, gingivite, parodontose, aphtes (</a:t>
            </a:r>
            <a:r>
              <a:rPr lang="fr-FR" altLang="fr-FR" sz="2400" b="1">
                <a:ea typeface="SimSun" panose="02010600030101010101" pitchFamily="2" charset="-122"/>
              </a:rPr>
              <a:t>Mercurius corrosivus</a:t>
            </a:r>
            <a:r>
              <a:rPr lang="fr-FR" altLang="fr-FR" sz="2400">
                <a:ea typeface="SimSun" panose="02010600030101010101" pitchFamily="2" charset="-122"/>
              </a:rPr>
              <a:t>).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Odontalgies.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Hypersialorrhée avec grosse langue gardant l’empreinte des dents.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MUREX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Syndrome de Lacomme.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C9F95925-7F45-CBD1-C55B-958E37678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2089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NATRUM MURIATICUM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Augmentation de l’appétit, de la soif, du goût pour le salé, sans prise de poids.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avec des petites selles.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Lombalgies &gt; par la pression forte.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Sécheresse vaginale avec dyspareunie.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Herpès, mycoses, incontinence urinaire.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NATRUM SULFURICUM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Prise de poids importante par rétention d’eau.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Péridurale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douleur due à la brèche méningée.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naissance traumatique.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NITRICUM ACIDUM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Parodontose – hémorroïdes – fissures nettes, pouvant saigner, avec douleurs en écharde.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>
            <a:extLst>
              <a:ext uri="{FF2B5EF4-FFF2-40B4-BE49-F238E27FC236}">
                <a16:creationId xmlns:a16="http://schemas.microsoft.com/office/drawing/2014/main" id="{DD54BE3F-8245-6D07-B3A1-C50294894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3058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NUX VOMICA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Lombalgies avec contractures musculaires.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Nausées, vomissements, constipation </a:t>
            </a:r>
            <a:br>
              <a:rPr lang="fr-FR" altLang="fr-FR" sz="2400">
                <a:ea typeface="SimSun" panose="02010600030101010101" pitchFamily="2" charset="-122"/>
              </a:rPr>
            </a:br>
            <a:r>
              <a:rPr lang="fr-FR" altLang="fr-FR" sz="2400">
                <a:ea typeface="SimSun" panose="02010600030101010101" pitchFamily="2" charset="-122"/>
              </a:rPr>
              <a:t>avec faux besoins.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Hypersomnie postprandiale.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&lt; par les excitants.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Hémorroïdes internes, hyperalgiques, </a:t>
            </a:r>
            <a:br>
              <a:rPr lang="fr-FR" altLang="fr-FR" sz="2400">
                <a:ea typeface="SimSun" panose="02010600030101010101" pitchFamily="2" charset="-122"/>
              </a:rPr>
            </a:br>
            <a:r>
              <a:rPr lang="fr-FR" altLang="fr-FR" sz="2400">
                <a:ea typeface="SimSun" panose="02010600030101010101" pitchFamily="2" charset="-122"/>
              </a:rPr>
              <a:t>&gt; par les applications froides.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HTA.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hyperspasmodicité utérine entraînant des contractions inefficaces.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Contractions ressenties dans le rectum, avec faux besoins.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Désir de maîtriser la situation.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régurgitations et troubles digestifs divers.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Syndrome de sevrage avec nervosité excessive, secondaire à une prise de benzodiazépines ou d’autres drogues pendant la grossesse (facilite le drainage hépatique).</a:t>
            </a:r>
          </a:p>
        </p:txBody>
      </p:sp>
      <p:pic>
        <p:nvPicPr>
          <p:cNvPr id="259076" name="Picture 4" descr="Nux-vomica-light">
            <a:extLst>
              <a:ext uri="{FF2B5EF4-FFF2-40B4-BE49-F238E27FC236}">
                <a16:creationId xmlns:a16="http://schemas.microsoft.com/office/drawing/2014/main" id="{6AC76341-9189-4CBD-C87E-11631DE9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063" y="692150"/>
            <a:ext cx="3309937" cy="215423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>
            <a:extLst>
              <a:ext uri="{FF2B5EF4-FFF2-40B4-BE49-F238E27FC236}">
                <a16:creationId xmlns:a16="http://schemas.microsoft.com/office/drawing/2014/main" id="{DA503CD4-E626-61DA-BABB-9DFDC5CA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836613"/>
            <a:ext cx="8305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OPIUM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 avec scybales dures et noires.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rétention d’urines.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>
                <a:ea typeface="SimSun" panose="02010600030101010101" pitchFamily="2" charset="-122"/>
              </a:rPr>
              <a:t> endormi, après anesthésie de la mère ou prise de benzodiazépines par la mère durant la grossesse.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PHYTOLACCA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agit sur les muscles des acini mammaires en facilitant l’écoulement du lait.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Engorgement mammaire.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Fissure des mamelons avec douleurs irradiant dans le dos.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>
            <a:extLst>
              <a:ext uri="{FF2B5EF4-FFF2-40B4-BE49-F238E27FC236}">
                <a16:creationId xmlns:a16="http://schemas.microsoft.com/office/drawing/2014/main" id="{FE0224AE-67B0-3648-4A1F-9163414E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2089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</a:rPr>
              <a:t>PSORINUM</a:t>
            </a:r>
          </a:p>
          <a:p>
            <a:pPr eaLnBrk="1" hangingPunct="1"/>
            <a:r>
              <a:rPr lang="fr-FR" altLang="fr-FR" sz="2400"/>
              <a:t>Frilosité – mycoses récidivantes – faim canine la nuit – drainage diathésique.</a:t>
            </a:r>
          </a:p>
          <a:p>
            <a:pPr eaLnBrk="1" hangingPunct="1"/>
            <a:endParaRPr lang="fr-FR" altLang="fr-FR" sz="2400" b="1">
              <a:solidFill>
                <a:srgbClr val="FF6600"/>
              </a:solidFill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RICINUS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agalactie, stimule la lactation en basse dilution 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(3x à 4CH).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Arrêter la lactation : 1 ou 2 doses en 30CH.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Asthénie importante.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RUTA GRAVEOLENS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ligamentaires &lt; à la fatigue.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Syndrome de Lacomme.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3" descr="Secale-cornutum">
            <a:extLst>
              <a:ext uri="{FF2B5EF4-FFF2-40B4-BE49-F238E27FC236}">
                <a16:creationId xmlns:a16="http://schemas.microsoft.com/office/drawing/2014/main" id="{11E92BAA-5D58-4B88-39F3-2FF4E7EF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044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5" name="Rectangle 3">
            <a:extLst>
              <a:ext uri="{FF2B5EF4-FFF2-40B4-BE49-F238E27FC236}">
                <a16:creationId xmlns:a16="http://schemas.microsoft.com/office/drawing/2014/main" id="{2590D77C-6882-06B8-F4A2-A638A2B6491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8313" y="333375"/>
            <a:ext cx="34290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SECALE CORNUTUM</a:t>
            </a:r>
            <a:endParaRPr lang="fr-FR" altLang="fr-FR" sz="2400">
              <a:solidFill>
                <a:srgbClr val="FF9933"/>
              </a:solidFill>
            </a:endParaRPr>
          </a:p>
        </p:txBody>
      </p:sp>
      <p:sp>
        <p:nvSpPr>
          <p:cNvPr id="233476" name="Rectangle 4">
            <a:extLst>
              <a:ext uri="{FF2B5EF4-FFF2-40B4-BE49-F238E27FC236}">
                <a16:creationId xmlns:a16="http://schemas.microsoft.com/office/drawing/2014/main" id="{FF5CD283-DAB8-B63B-66BC-1AE4D10B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876300"/>
            <a:ext cx="8318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Champignon parasite de la fleur de seigle.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Ergot de seigle.</a:t>
            </a:r>
          </a:p>
          <a:p>
            <a:pPr eaLnBrk="1" hangingPunct="1"/>
            <a:endParaRPr lang="fr-FR" altLang="zh-CN" sz="2400" b="1">
              <a:solidFill>
                <a:srgbClr val="006699"/>
              </a:solidFill>
              <a:ea typeface="SimSun" panose="02010600030101010101" pitchFamily="2" charset="-122"/>
            </a:endParaRPr>
          </a:p>
          <a:p>
            <a:pPr eaLnBrk="1" hangingPunct="1"/>
            <a:r>
              <a:rPr lang="fr-FR" altLang="zh-CN" sz="2400" b="1">
                <a:solidFill>
                  <a:srgbClr val="006699"/>
                </a:solidFill>
                <a:ea typeface="SimSun" panose="02010600030101010101" pitchFamily="2" charset="-122"/>
              </a:rPr>
              <a:t>Aspect général</a:t>
            </a:r>
            <a:endParaRPr lang="fr-FR" altLang="fr-FR" sz="2400" b="1">
              <a:solidFill>
                <a:srgbClr val="006699"/>
              </a:solidFill>
            </a:endParaRP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Femme maigre, pâle, fatiguée, </a:t>
            </a:r>
            <a:br>
              <a:rPr lang="fr-FR" altLang="zh-CN" sz="2400">
                <a:ea typeface="SimSun" panose="02010600030101010101" pitchFamily="2" charset="-122"/>
              </a:rPr>
            </a:br>
            <a:r>
              <a:rPr lang="fr-FR" altLang="zh-CN" sz="2400">
                <a:ea typeface="SimSun" panose="02010600030101010101" pitchFamily="2" charset="-122"/>
              </a:rPr>
              <a:t>avec des cernes marquées.</a:t>
            </a:r>
            <a:endParaRPr lang="fr-FR" altLang="fr-FR" sz="2400"/>
          </a:p>
          <a:p>
            <a:pPr eaLnBrk="1" hangingPunct="1"/>
            <a:endParaRPr lang="fr-FR" altLang="zh-CN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zh-CN" sz="2400" b="1">
                <a:solidFill>
                  <a:srgbClr val="006699"/>
                </a:solidFill>
                <a:ea typeface="SimSun" panose="02010600030101010101" pitchFamily="2" charset="-122"/>
              </a:rPr>
              <a:t>Action artériolaire 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Claudication intermittente.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Crampes violentes des MI et de l’utérus.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Fourmillements, paresthésies, brûlures des extrémités.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Syndrome de Raynaud.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Syndromes vasculaires cérébraux : vertiges, céphalées, encéphalopathie, myélopathies, paralysies d’origine vasculaire.</a:t>
            </a:r>
          </a:p>
          <a:p>
            <a:pPr eaLnBrk="1" hangingPunct="1"/>
            <a:r>
              <a:rPr lang="fr-FR" altLang="zh-CN" sz="2400">
                <a:ea typeface="SimSun" panose="02010600030101010101" pitchFamily="2" charset="-122"/>
              </a:rPr>
              <a:t>Le patient est très anxieux.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EC699A5C-928E-76D8-C6D1-CC12A1826D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406400"/>
            <a:ext cx="377348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zh-CN" sz="2400" b="1">
                <a:solidFill>
                  <a:srgbClr val="006699"/>
                </a:solidFill>
                <a:ea typeface="SimSun" panose="02010600030101010101" pitchFamily="2" charset="-122"/>
              </a:rPr>
              <a:t>Hémorragies de sang noir </a:t>
            </a:r>
            <a:endParaRPr lang="fr-FR" altLang="fr-FR" sz="2400"/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66C08CC6-F0D8-464A-E49F-01B59298D6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787400"/>
            <a:ext cx="83534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Règles hémorragiques, faites de sang noir, peu ou pas de caillots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Mauvais état général : yeux cernés, corps froid (mais la femme paradoxalement se découvre), maigreur ++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Contractions utérines pendant l’hémorragie ; le col est ouvert, ramolli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Inertie du travail pendant l’accouchement</a:t>
            </a:r>
          </a:p>
          <a:p>
            <a:pPr marL="177800" indent="-177800" eaLnBrk="1" hangingPunct="1">
              <a:spcBef>
                <a:spcPct val="0"/>
              </a:spcBef>
              <a:buClr>
                <a:srgbClr val="006699"/>
              </a:buClr>
              <a:buSzPct val="75000"/>
            </a:pPr>
            <a:r>
              <a:rPr lang="fr-FR" altLang="zh-CN" sz="2400">
                <a:ea typeface="SimSun" panose="02010600030101010101" pitchFamily="2" charset="-122"/>
              </a:rPr>
              <a:t>Hémorragies des rétentions placentaires ; sang noir qui coagule mal</a:t>
            </a:r>
            <a:endParaRPr lang="fr-FR" altLang="fr-FR" sz="2400"/>
          </a:p>
        </p:txBody>
      </p:sp>
      <p:sp>
        <p:nvSpPr>
          <p:cNvPr id="235524" name="Rectangle 2">
            <a:extLst>
              <a:ext uri="{FF2B5EF4-FFF2-40B4-BE49-F238E27FC236}">
                <a16:creationId xmlns:a16="http://schemas.microsoft.com/office/drawing/2014/main" id="{1668307E-50E2-D4CC-6F2A-D28925167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3933825"/>
            <a:ext cx="3629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zh-CN" sz="2400" b="1">
                <a:solidFill>
                  <a:srgbClr val="006699"/>
                </a:solidFill>
                <a:ea typeface="SimSun" panose="02010600030101010101" pitchFamily="2" charset="-122"/>
              </a:rPr>
              <a:t>Syndrome dysentérique </a:t>
            </a:r>
            <a:endParaRPr lang="fr-FR" altLang="fr-FR" sz="2400">
              <a:solidFill>
                <a:schemeClr val="tx2"/>
              </a:solidFill>
            </a:endParaRPr>
          </a:p>
        </p:txBody>
      </p:sp>
      <p:sp>
        <p:nvSpPr>
          <p:cNvPr id="235525" name="Rectangle 3">
            <a:extLst>
              <a:ext uri="{FF2B5EF4-FFF2-40B4-BE49-F238E27FC236}">
                <a16:creationId xmlns:a16="http://schemas.microsoft.com/office/drawing/2014/main" id="{91BC25BA-B429-CA76-B771-9E31D356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332288"/>
            <a:ext cx="82089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zh-CN" sz="2400">
                <a:ea typeface="SimSun" panose="02010600030101010101" pitchFamily="2" charset="-122"/>
              </a:rPr>
              <a:t>Diarrhée verdâtre, abondante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zh-CN" sz="2400">
                <a:ea typeface="SimSun" panose="02010600030101010101" pitchFamily="2" charset="-122"/>
              </a:rPr>
              <a:t>Douleurs abdominales crampoïdes et brûlantes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zh-CN" sz="2400">
                <a:ea typeface="SimSun" panose="02010600030101010101" pitchFamily="2" charset="-122"/>
              </a:rPr>
              <a:t>Corps froid, sueurs froides avec intolérance à la chaleur, recherche le frais</a:t>
            </a:r>
            <a:endParaRPr lang="fr-FR" altLang="fr-FR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0F5BBD9F-7CEC-B61D-FD00-92CFD816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88913"/>
            <a:ext cx="8396288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Collinsonia +++</a:t>
            </a:r>
          </a:p>
          <a:p>
            <a:pPr eaLnBrk="1" hangingPunct="1"/>
            <a:r>
              <a:rPr lang="fr-FR" altLang="fr-FR" sz="2400"/>
              <a:t>Hémorroïdes saillantes et prurigineuses,  qui ont tendance à saigner</a:t>
            </a:r>
          </a:p>
          <a:p>
            <a:pPr eaLnBrk="1" hangingPunct="1"/>
            <a:r>
              <a:rPr lang="fr-FR" altLang="fr-FR" sz="2400"/>
              <a:t>Sensation d’un rectum rempli d’aiguilles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Nux vomica</a:t>
            </a:r>
            <a:r>
              <a:rPr lang="fr-FR" altLang="fr-FR" sz="2400"/>
              <a:t> 	</a:t>
            </a:r>
          </a:p>
          <a:p>
            <a:pPr eaLnBrk="1" hangingPunct="1"/>
            <a:r>
              <a:rPr lang="fr-FR" altLang="fr-FR" sz="2400"/>
              <a:t>Hémorroïdes internes, très douloureuses chez une femme constipée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Lycopodium</a:t>
            </a:r>
            <a:r>
              <a:rPr lang="fr-FR" altLang="fr-FR" sz="2400"/>
              <a:t> </a:t>
            </a:r>
          </a:p>
          <a:p>
            <a:pPr eaLnBrk="1" hangingPunct="1"/>
            <a:r>
              <a:rPr lang="fr-FR" altLang="fr-FR" sz="2400"/>
              <a:t>Sensation d’un rectum rempli d’aiguilles, avec suintement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Sepia </a:t>
            </a:r>
          </a:p>
          <a:p>
            <a:pPr eaLnBrk="1" hangingPunct="1"/>
            <a:r>
              <a:rPr lang="fr-FR" altLang="fr-FR" sz="2400"/>
              <a:t>Hémorroïdes procidentes pendant la selle et en marchant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Ignatia</a:t>
            </a:r>
            <a:endParaRPr lang="fr-FR" altLang="fr-FR" sz="2400"/>
          </a:p>
          <a:p>
            <a:pPr eaLnBrk="1" hangingPunct="1"/>
            <a:r>
              <a:rPr lang="fr-FR" altLang="fr-FR" sz="2400"/>
              <a:t>Douleurs avec constipation et gêne pressante après la selle</a:t>
            </a:r>
          </a:p>
          <a:p>
            <a:pPr eaLnBrk="1" hangingPunct="1">
              <a:spcBef>
                <a:spcPts val="1000"/>
              </a:spcBef>
            </a:pPr>
            <a:r>
              <a:rPr lang="fr-FR" altLang="fr-FR" sz="2400" b="1"/>
              <a:t>Sulfur </a:t>
            </a:r>
          </a:p>
          <a:p>
            <a:pPr eaLnBrk="1" hangingPunct="1"/>
            <a:r>
              <a:rPr lang="fr-FR" altLang="fr-FR" sz="2400"/>
              <a:t>Sensation de pression, plaie, piqûres, démangeaisons, constipation avec petites selles dures ou diarrhée au lever 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>
            <a:extLst>
              <a:ext uri="{FF2B5EF4-FFF2-40B4-BE49-F238E27FC236}">
                <a16:creationId xmlns:a16="http://schemas.microsoft.com/office/drawing/2014/main" id="{3EFA1B67-2EB3-1AC5-3BB7-E5720E2D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33375"/>
            <a:ext cx="823118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SILICEA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Caries dentaires et parodontose.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des ongles, tachés de blanc, cassants.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Hypersensibilité aux infections (ORL ++, cutanées).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mauvaise cicatrisation.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Infections faciles : abcès du sein, ulcération des mamelons.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hypogalactie par asthénie.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tète mal.</a:t>
            </a:r>
          </a:p>
          <a:p>
            <a:pPr eaLnBrk="1" hangingPunct="1"/>
            <a:endParaRPr lang="fr-FR" altLang="fr-FR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STAPHYSAGRIA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Cystalgies, cystites à urines claires.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Lumbago, &lt; au lit et au réveil.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Faim canine même après le repas.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cicatrisation des plaies provoquées par un instrument tranchant.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>
            <a:extLst>
              <a:ext uri="{FF2B5EF4-FFF2-40B4-BE49-F238E27FC236}">
                <a16:creationId xmlns:a16="http://schemas.microsoft.com/office/drawing/2014/main" id="{D74A78DE-F7FD-906E-484B-6D525471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1000"/>
            <a:ext cx="82232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SULFUR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Gros appétit chez une bonne vivante : « mange pour deux ».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Prise de poids.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HTA.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Prurit vulvaire avec rougeur, &lt; au lit.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Hémorroïdes avec rougeur.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ou diarrhée matinale.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THUYA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Œdème et troubles capillaires par rétention d’eau.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Prise de poids importantes, gynoïde, avec obésité postgravidique.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Leucorrhée.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Cystites.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TUBERCULINUM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Drainage diathésique.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>
            <a:extLst>
              <a:ext uri="{FF2B5EF4-FFF2-40B4-BE49-F238E27FC236}">
                <a16:creationId xmlns:a16="http://schemas.microsoft.com/office/drawing/2014/main" id="{F002331E-4A56-885F-BBEA-9E4C0606CEA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50863" y="1628775"/>
            <a:ext cx="3429000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VIBURNUM OPULUS</a:t>
            </a:r>
            <a:endParaRPr lang="fr-FR" altLang="fr-FR" sz="2400">
              <a:solidFill>
                <a:srgbClr val="FF9933"/>
              </a:solidFill>
            </a:endParaRPr>
          </a:p>
        </p:txBody>
      </p:sp>
      <p:sp>
        <p:nvSpPr>
          <p:cNvPr id="241667" name="Text Box 4">
            <a:extLst>
              <a:ext uri="{FF2B5EF4-FFF2-40B4-BE49-F238E27FC236}">
                <a16:creationId xmlns:a16="http://schemas.microsoft.com/office/drawing/2014/main" id="{F55543BD-D8F7-15E9-07AA-AE890B58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334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La boule de neige</a:t>
            </a:r>
          </a:p>
        </p:txBody>
      </p:sp>
      <p:pic>
        <p:nvPicPr>
          <p:cNvPr id="241668" name="Picture 5" descr="Viburnum-opulus">
            <a:extLst>
              <a:ext uri="{FF2B5EF4-FFF2-40B4-BE49-F238E27FC236}">
                <a16:creationId xmlns:a16="http://schemas.microsoft.com/office/drawing/2014/main" id="{AA9E426D-96B0-F833-B471-00546C2A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43338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Rectangle 6">
            <a:extLst>
              <a:ext uri="{FF2B5EF4-FFF2-40B4-BE49-F238E27FC236}">
                <a16:creationId xmlns:a16="http://schemas.microsoft.com/office/drawing/2014/main" id="{50C8CC36-2DD5-2DA5-DBCC-503F6EA6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2151063"/>
            <a:ext cx="817403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 Menace de fausse-couche précoce. 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endParaRPr lang="fr-FR" altLang="fr-FR" sz="2400"/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 « Malaise général associé à des </a:t>
            </a:r>
          </a:p>
          <a:p>
            <a:pPr eaLnBrk="1" hangingPunct="1">
              <a:buClr>
                <a:srgbClr val="006699"/>
              </a:buClr>
              <a:buSzPct val="75000"/>
              <a:buFont typeface="ZapfDingbats" charset="2"/>
              <a:buNone/>
            </a:pPr>
            <a:r>
              <a:rPr lang="fr-FR" altLang="fr-FR" sz="2400"/>
              <a:t>troubles pelviens,</a:t>
            </a:r>
          </a:p>
          <a:p>
            <a:pPr eaLnBrk="1" hangingPunct="1">
              <a:buClr>
                <a:srgbClr val="006699"/>
              </a:buClr>
              <a:buSzPct val="75000"/>
              <a:buFont typeface="ZapfDingbats" charset="2"/>
              <a:buNone/>
            </a:pPr>
            <a:r>
              <a:rPr lang="fr-FR" altLang="fr-FR" sz="2400"/>
              <a:t>aggravation au mouvement, </a:t>
            </a:r>
          </a:p>
          <a:p>
            <a:pPr eaLnBrk="1" hangingPunct="1">
              <a:buClr>
                <a:srgbClr val="006699"/>
              </a:buClr>
              <a:buSzPct val="75000"/>
              <a:buFont typeface="ZapfDingbats" charset="2"/>
              <a:buNone/>
            </a:pPr>
            <a:r>
              <a:rPr lang="fr-FR" altLang="fr-FR" sz="2400"/>
              <a:t>amélioration au repos » (Clarke). 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3">
            <a:extLst>
              <a:ext uri="{FF2B5EF4-FFF2-40B4-BE49-F238E27FC236}">
                <a16:creationId xmlns:a16="http://schemas.microsoft.com/office/drawing/2014/main" id="{BA887083-E0BE-6918-FDD2-787E8A7B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84550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/>
              <a:t>Les douleurs surviennent soudainement avec une intensité terrible.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endParaRPr lang="fr-FR" altLang="fr-FR" sz="2400"/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 b="1"/>
              <a:t>Avant les règles</a:t>
            </a:r>
            <a:r>
              <a:rPr lang="fr-FR" altLang="fr-FR" sz="2400"/>
              <a:t> : « bearing-down » intense ; tiraillement des muscles antérieurs des cuisses ; algie et poids dans la région sacrée et au-dessus du pubis ; « si nerveuse qu’elle ne peut rester assise sans bouger » (Tyler). </a:t>
            </a:r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endParaRPr lang="fr-FR" altLang="fr-FR" sz="2400"/>
          </a:p>
          <a:p>
            <a:pPr eaLnBrk="1" hangingPunct="1">
              <a:buClr>
                <a:srgbClr val="006699"/>
              </a:buClr>
              <a:buSzPct val="75000"/>
              <a:buFontTx/>
              <a:buChar char="•"/>
            </a:pPr>
            <a:r>
              <a:rPr lang="fr-FR" altLang="fr-FR" sz="2400" b="1"/>
              <a:t>Dysménorrhée</a:t>
            </a:r>
            <a:r>
              <a:rPr lang="fr-FR" altLang="fr-FR" sz="2400"/>
              <a:t>. Les douleurs commencent en bas du dos et rayonnent autour de l’abdomen, dans la région inguinale et descendent dans les cuisses. « Douleurs du dos, qui finissent en crampe dans l’utérus ou qui descendent le long de la face antérieure des cuisses » (Boger).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>
            <a:extLst>
              <a:ext uri="{FF2B5EF4-FFF2-40B4-BE49-F238E27FC236}">
                <a16:creationId xmlns:a16="http://schemas.microsoft.com/office/drawing/2014/main" id="{FD636403-EDBD-DB7B-9050-E4A3AD96F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ZINCUM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Impatiences des MI ou syndrome des jambes sans repos.</a:t>
            </a:r>
          </a:p>
        </p:txBody>
      </p:sp>
      <p:sp>
        <p:nvSpPr>
          <p:cNvPr id="245763" name="Text Box 3">
            <a:extLst>
              <a:ext uri="{FF2B5EF4-FFF2-40B4-BE49-F238E27FC236}">
                <a16:creationId xmlns:a16="http://schemas.microsoft.com/office/drawing/2014/main" id="{9FEB3B1B-7914-ECAF-862B-7D7C168D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rgbClr val="FF9933"/>
                </a:solidFill>
              </a:rPr>
              <a:t>« Le zinc est aux nerfs ce que le fer est au sang ».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3">
            <a:extLst>
              <a:ext uri="{FF2B5EF4-FFF2-40B4-BE49-F238E27FC236}">
                <a16:creationId xmlns:a16="http://schemas.microsoft.com/office/drawing/2014/main" id="{7ED06A37-F361-1A31-25B7-C19CD7AC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908050"/>
            <a:ext cx="21891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La périphlébite</a:t>
            </a:r>
          </a:p>
        </p:txBody>
      </p:sp>
      <p:sp>
        <p:nvSpPr>
          <p:cNvPr id="247811" name="Rectangle 4">
            <a:extLst>
              <a:ext uri="{FF2B5EF4-FFF2-40B4-BE49-F238E27FC236}">
                <a16:creationId xmlns:a16="http://schemas.microsoft.com/office/drawing/2014/main" id="{63B7EAF4-E697-A8EE-A1B8-83B35B395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412875"/>
            <a:ext cx="81803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Pyrogenium </a:t>
            </a:r>
            <a:r>
              <a:rPr lang="fr-FR" altLang="fr-FR" sz="2400">
                <a:solidFill>
                  <a:srgbClr val="000000"/>
                </a:solidFill>
              </a:rPr>
              <a:t>: </a:t>
            </a:r>
            <a:r>
              <a:rPr lang="fr-FR" altLang="fr-FR" sz="2400"/>
              <a:t>prévention des infections si contexte septique</a:t>
            </a:r>
            <a:endParaRPr lang="fr-FR" altLang="fr-FR" sz="2400">
              <a:solidFill>
                <a:srgbClr val="000000"/>
              </a:solidFill>
            </a:endParaRP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Belladonna </a:t>
            </a:r>
            <a:r>
              <a:rPr lang="fr-FR" altLang="fr-FR" sz="2400">
                <a:solidFill>
                  <a:srgbClr val="000000"/>
                </a:solidFill>
              </a:rPr>
              <a:t>: rougeur, œdème, douleur battante 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Apis </a:t>
            </a:r>
            <a:r>
              <a:rPr lang="fr-FR" altLang="fr-FR" sz="2400">
                <a:solidFill>
                  <a:srgbClr val="000000"/>
                </a:solidFill>
              </a:rPr>
              <a:t>: œdème rosé, douleur piquante, prurit, &gt; par le frais 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Vipera </a:t>
            </a:r>
            <a:r>
              <a:rPr lang="fr-FR" altLang="fr-FR" sz="2400">
                <a:solidFill>
                  <a:srgbClr val="000000"/>
                </a:solidFill>
              </a:rPr>
              <a:t>: œdème livide, douleur de gonflement, 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d’éclatement, &lt; jambes pendantes, &gt; en surélevant les jambes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Lachesis </a:t>
            </a:r>
            <a:r>
              <a:rPr lang="fr-FR" altLang="fr-FR" sz="2400">
                <a:solidFill>
                  <a:srgbClr val="000000"/>
                </a:solidFill>
              </a:rPr>
              <a:t>: aspect violacé, bleuâtre, ecchymotique 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Arnica</a:t>
            </a:r>
            <a:r>
              <a:rPr lang="fr-FR" altLang="fr-FR" sz="2400">
                <a:solidFill>
                  <a:srgbClr val="000000"/>
                </a:solidFill>
              </a:rPr>
              <a:t> : fragilité des capillaires, douleurs à type de 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meurtrissure 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Hamamelis </a:t>
            </a:r>
            <a:r>
              <a:rPr lang="fr-FR" altLang="fr-FR" sz="2400">
                <a:solidFill>
                  <a:srgbClr val="000000"/>
                </a:solidFill>
              </a:rPr>
              <a:t>: fragilité capillaire, veines bleuâtres, violacées, 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tendance aux hémorragies passives</a:t>
            </a:r>
          </a:p>
          <a:p>
            <a:pPr eaLnBrk="1" hangingPunct="1"/>
            <a:r>
              <a:rPr lang="fr-FR" altLang="fr-FR" sz="2400" b="1">
                <a:solidFill>
                  <a:srgbClr val="000000"/>
                </a:solidFill>
              </a:rPr>
              <a:t>Arnica </a:t>
            </a:r>
            <a:r>
              <a:rPr lang="fr-FR" altLang="fr-FR" sz="2400">
                <a:solidFill>
                  <a:srgbClr val="000000"/>
                </a:solidFill>
              </a:rPr>
              <a:t>+ </a:t>
            </a:r>
            <a:r>
              <a:rPr lang="fr-FR" altLang="fr-FR" sz="2400" b="1">
                <a:solidFill>
                  <a:srgbClr val="000000"/>
                </a:solidFill>
              </a:rPr>
              <a:t>Hamamelis </a:t>
            </a:r>
            <a:r>
              <a:rPr lang="fr-FR" altLang="fr-FR" sz="2400">
                <a:solidFill>
                  <a:srgbClr val="000000"/>
                </a:solidFill>
              </a:rPr>
              <a:t>: les séquelles de phlébite 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Données 4">
            <a:extLst>
              <a:ext uri="{FF2B5EF4-FFF2-40B4-BE49-F238E27FC236}">
                <a16:creationId xmlns:a16="http://schemas.microsoft.com/office/drawing/2014/main" id="{371E10C9-13DC-179C-847B-C3C855758AF4}"/>
              </a:ext>
            </a:extLst>
          </p:cNvPr>
          <p:cNvSpPr/>
          <p:nvPr/>
        </p:nvSpPr>
        <p:spPr bwMode="auto">
          <a:xfrm rot="3042745" flipV="1">
            <a:off x="-600868" y="2196306"/>
            <a:ext cx="2281238" cy="358775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Organigramme : Données 5">
            <a:extLst>
              <a:ext uri="{FF2B5EF4-FFF2-40B4-BE49-F238E27FC236}">
                <a16:creationId xmlns:a16="http://schemas.microsoft.com/office/drawing/2014/main" id="{034D89FF-48DB-C858-61D9-91E2805B3DE5}"/>
              </a:ext>
            </a:extLst>
          </p:cNvPr>
          <p:cNvSpPr/>
          <p:nvPr/>
        </p:nvSpPr>
        <p:spPr bwMode="auto">
          <a:xfrm rot="3042745" flipV="1">
            <a:off x="-676274" y="2660650"/>
            <a:ext cx="2279650" cy="358775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Organigramme : Données 6">
            <a:extLst>
              <a:ext uri="{FF2B5EF4-FFF2-40B4-BE49-F238E27FC236}">
                <a16:creationId xmlns:a16="http://schemas.microsoft.com/office/drawing/2014/main" id="{A27AEE53-2C65-B661-020A-7F028FA1E2E8}"/>
              </a:ext>
            </a:extLst>
          </p:cNvPr>
          <p:cNvSpPr/>
          <p:nvPr/>
        </p:nvSpPr>
        <p:spPr bwMode="auto">
          <a:xfrm rot="18557255">
            <a:off x="-600074" y="3624262"/>
            <a:ext cx="2279650" cy="358775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Organigramme : Données 7">
            <a:extLst>
              <a:ext uri="{FF2B5EF4-FFF2-40B4-BE49-F238E27FC236}">
                <a16:creationId xmlns:a16="http://schemas.microsoft.com/office/drawing/2014/main" id="{D7E4EA50-B0EB-6D35-0699-2F5024F8FF4E}"/>
              </a:ext>
            </a:extLst>
          </p:cNvPr>
          <p:cNvSpPr/>
          <p:nvPr/>
        </p:nvSpPr>
        <p:spPr bwMode="auto">
          <a:xfrm rot="18557255">
            <a:off x="-604043" y="4163219"/>
            <a:ext cx="2281237" cy="358775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B611A5F-1A13-AC14-C8D6-8C555EA1C6F5}"/>
              </a:ext>
            </a:extLst>
          </p:cNvPr>
          <p:cNvSpPr/>
          <p:nvPr/>
        </p:nvSpPr>
        <p:spPr>
          <a:xfrm>
            <a:off x="2484438" y="1268413"/>
            <a:ext cx="4535487" cy="4464050"/>
          </a:xfrm>
          <a:prstGeom prst="ellipse">
            <a:avLst/>
          </a:prstGeom>
          <a:solidFill>
            <a:srgbClr val="008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6E180C5-04FC-C8C4-47D4-EE4C5782F817}"/>
              </a:ext>
            </a:extLst>
          </p:cNvPr>
          <p:cNvSpPr/>
          <p:nvPr/>
        </p:nvSpPr>
        <p:spPr>
          <a:xfrm>
            <a:off x="3060700" y="1866900"/>
            <a:ext cx="3382963" cy="3292475"/>
          </a:xfrm>
          <a:prstGeom prst="ellipse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8840" name="Image 8">
            <a:extLst>
              <a:ext uri="{FF2B5EF4-FFF2-40B4-BE49-F238E27FC236}">
                <a16:creationId xmlns:a16="http://schemas.microsoft.com/office/drawing/2014/main" id="{654B7AC3-5B91-75BD-FEBE-CEBDC4D14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32570" r="34862" b="36024"/>
          <a:stretch>
            <a:fillRect/>
          </a:stretch>
        </p:blipFill>
        <p:spPr bwMode="auto">
          <a:xfrm>
            <a:off x="3779838" y="2540000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ACEF82-A978-9B3B-9B48-BB0A417E83DD}"/>
              </a:ext>
            </a:extLst>
          </p:cNvPr>
          <p:cNvSpPr/>
          <p:nvPr/>
        </p:nvSpPr>
        <p:spPr>
          <a:xfrm rot="20431623">
            <a:off x="1782763" y="698500"/>
            <a:ext cx="3995737" cy="1216025"/>
          </a:xfrm>
          <a:prstGeom prst="wedgeRectCallout">
            <a:avLst>
              <a:gd name="adj1" fmla="val -17822"/>
              <a:gd name="adj2" fmla="val 61112"/>
            </a:avLst>
          </a:prstGeom>
          <a:solidFill>
            <a:srgbClr val="F8F8F8"/>
          </a:solidFill>
          <a:ln>
            <a:solidFill>
              <a:srgbClr val="008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kern="0" cap="all" dirty="0">
                <a:solidFill>
                  <a:srgbClr val="000000"/>
                </a:solidFill>
                <a:latin typeface="Avenir LT Std 55 Roman" panose="020B0503020203020204" pitchFamily="34" charset="0"/>
                <a:ea typeface="MS PGothic" panose="020B0600070205080204" pitchFamily="34" charset="-128"/>
                <a:cs typeface="+mj-cs"/>
              </a:rPr>
              <a:t>Pharmacie homéopathique</a:t>
            </a:r>
            <a:endParaRPr lang="fr-FR" sz="1400" dirty="0">
              <a:latin typeface="Avenir LT Std 55 Roman" panose="020B0503020203020204" pitchFamily="34" charset="0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re 1">
            <a:extLst>
              <a:ext uri="{FF2B5EF4-FFF2-40B4-BE49-F238E27FC236}">
                <a16:creationId xmlns:a16="http://schemas.microsoft.com/office/drawing/2014/main" id="{AE8DB5F2-19AA-B8EC-DF9D-A79F5EE111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0375" y="446088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La trousse de la SF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26D471D-830B-CD03-FAD5-A08783D86F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0375" y="1198563"/>
          <a:ext cx="8456613" cy="4022725"/>
        </p:xfrm>
        <a:graphic>
          <a:graphicData uri="http://schemas.openxmlformats.org/drawingml/2006/table">
            <a:tbl>
              <a:tblPr firstRow="1" bandRow="1"/>
              <a:tblGrid>
                <a:gridCol w="18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42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Minimale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Fort utile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Utile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Urgence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83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Apis 9,15,30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Arnica 9,15,30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Belladonna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Chamomilla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Gelsemium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Pyrogenium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Actaea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baseline="0" dirty="0" err="1">
                          <a:solidFill>
                            <a:srgbClr val="F8F8F8"/>
                          </a:solidFill>
                        </a:rPr>
                        <a:t>racemosa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5,15</a:t>
                      </a:r>
                    </a:p>
                    <a:p>
                      <a:r>
                        <a:rPr lang="fr-FR" sz="1600" dirty="0" err="1">
                          <a:solidFill>
                            <a:srgbClr val="F8F8F8"/>
                          </a:solidFill>
                        </a:rPr>
                        <a:t>Caulophyllum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5, 7, 9, 30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China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Colocynthis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Magnesia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phos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Lachesis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9,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Phytolacca,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4,5,7,9,15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Pulsatilla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endParaRPr lang="fr-FR" sz="1800" dirty="0">
                        <a:solidFill>
                          <a:srgbClr val="F8F8F8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Aesculus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composé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Causticum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9,15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Lachesis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9,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Nitricum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acidum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Viburnum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opulus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5</a:t>
                      </a: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Aconit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Bryonia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5,9,30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Hepar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sulfur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Muriaticum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acidum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Ricinus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Secale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cornutum</a:t>
                      </a:r>
                      <a:endParaRPr lang="fr-FR" sz="1800" dirty="0">
                        <a:solidFill>
                          <a:srgbClr val="F8F8F8"/>
                        </a:solidFill>
                      </a:endParaRP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5,9,15</a:t>
                      </a:r>
                    </a:p>
                    <a:p>
                      <a:endParaRPr lang="fr-FR" sz="1800" dirty="0">
                        <a:solidFill>
                          <a:srgbClr val="F8F8F8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re 1">
            <a:extLst>
              <a:ext uri="{FF2B5EF4-FFF2-40B4-BE49-F238E27FC236}">
                <a16:creationId xmlns:a16="http://schemas.microsoft.com/office/drawing/2014/main" id="{2BFF5EA5-D4B1-9672-CA0B-8E99C011B1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altLang="fr-FR" sz="2400" b="1">
                <a:solidFill>
                  <a:srgbClr val="FF9933"/>
                </a:solidFill>
              </a:rPr>
              <a:t>La trousse de la patiente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41D8ADC-DC75-42DB-1C79-BF66436066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5850" y="1557338"/>
          <a:ext cx="6972300" cy="3517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Minimale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Accouchement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Vacances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6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Apis 9,15,30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Arnica 9,15,30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Belladonna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Chamomilla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Gelsemium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15,30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Pyrogenium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</a:t>
                      </a:r>
                    </a:p>
                    <a:p>
                      <a:endParaRPr lang="fr-FR" sz="1800" dirty="0"/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Actaea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</a:t>
                      </a:r>
                      <a:r>
                        <a:rPr lang="fr-FR" sz="1800" baseline="0" dirty="0" err="1">
                          <a:solidFill>
                            <a:srgbClr val="F8F8F8"/>
                          </a:solidFill>
                        </a:rPr>
                        <a:t>racemosa</a:t>
                      </a:r>
                      <a:r>
                        <a:rPr lang="fr-FR" sz="1800" baseline="0" dirty="0">
                          <a:solidFill>
                            <a:srgbClr val="F8F8F8"/>
                          </a:solidFill>
                        </a:rPr>
                        <a:t> 5,15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Caulophyllum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 9, 30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China 9 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Pulsatilla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Aesculus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composé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Sepia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dose et granules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Ignatia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15</a:t>
                      </a:r>
                    </a:p>
                    <a:p>
                      <a:r>
                        <a:rPr lang="fr-FR" sz="1800" dirty="0" err="1">
                          <a:solidFill>
                            <a:srgbClr val="F8F8F8"/>
                          </a:solidFill>
                        </a:rPr>
                        <a:t>Causticum</a:t>
                      </a:r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 9,15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Nitricum acidum 9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err="1">
                          <a:solidFill>
                            <a:srgbClr val="F8F8F8"/>
                          </a:solidFill>
                          <a:latin typeface="+mn-lt"/>
                          <a:ea typeface="+mn-ea"/>
                          <a:cs typeface="+mn-cs"/>
                        </a:rPr>
                        <a:t>Cocculus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800" kern="1200" dirty="0">
                          <a:solidFill>
                            <a:srgbClr val="F8F8F8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r>
                        <a:rPr lang="fr-FR" sz="1800" dirty="0">
                          <a:solidFill>
                            <a:srgbClr val="F8F8F8"/>
                          </a:solidFill>
                        </a:rPr>
                        <a:t>Aconit 9</a:t>
                      </a:r>
                    </a:p>
                  </a:txBody>
                  <a:tcPr marL="91456" marR="91456" marT="45722" marB="45722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4D87FF2A-20E9-F0CA-BBD9-D9D2F195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F08AA000-C042-1D83-5494-053BB71A7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D4AFF218-5144-7C35-E12F-078696DF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86407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Mme G, 30 ans, IIpare, 30 SA, se plaint d’hémorroïdes pour l’instant peu douloureuses ; elle a subi pour sa première grossesse une semaine avant son accouchement une intervention sur ses hémorroïdes sous anesthésie locale (thrombectomie) et redoute d’avoir la même complication.</a:t>
            </a:r>
            <a:br>
              <a:rPr lang="fr-FR" altLang="fr-FR" sz="2400"/>
            </a:b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questions lui posez-vous?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regardez-vous à l’examen clinique?</a:t>
            </a:r>
          </a:p>
        </p:txBody>
      </p:sp>
      <p:pic>
        <p:nvPicPr>
          <p:cNvPr id="27653" name="Picture 6" descr="MC900434854[1]">
            <a:extLst>
              <a:ext uri="{FF2B5EF4-FFF2-40B4-BE49-F238E27FC236}">
                <a16:creationId xmlns:a16="http://schemas.microsoft.com/office/drawing/2014/main" id="{391400FC-88B8-A8B5-B5E4-6BDE439D7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2">
            <a:extLst>
              <a:ext uri="{FF2B5EF4-FFF2-40B4-BE49-F238E27FC236}">
                <a16:creationId xmlns:a16="http://schemas.microsoft.com/office/drawing/2014/main" id="{9FC17128-195D-16F6-913E-EE0269324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58763"/>
            <a:ext cx="8913813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D37BA7C0-62B6-1456-3242-99D373E8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FA48F6DE-D23B-70F3-47F9-BEF994F7A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906B8AB8-7E7D-86C3-B17F-C1CF9231B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84248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sont les sensations ? Piqûre, douleur en écharde, démangeaisons…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Est-elle constipée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A-t-elle d’autres problèmes vasculaires ? (douleurs de jambe, varices…)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l’examen : hémorroïdes prolabées ? Saignements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31749" name="Picture 6" descr="MC900434854[1]">
            <a:extLst>
              <a:ext uri="{FF2B5EF4-FFF2-40B4-BE49-F238E27FC236}">
                <a16:creationId xmlns:a16="http://schemas.microsoft.com/office/drawing/2014/main" id="{8969AE21-C639-10AF-A15F-F9E72939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93B80C67-FB39-AF45-67D6-1D2D6DCF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964A438B-5FC6-7270-4761-32A4831BA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51A489CA-8868-35FF-A01F-1DF054C13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80400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Elle ressent une sensation d’aiguilles dans le rectum et parfois des démangeaisons quand elle va à la selle ; elle est parfois constipée, mais peut aussi avoir des selles liquides en particulier le matin au réveil.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l’examen, on voit nettement 2 hémorroïdes dont une qui est gonflée, bleue et très sensible au toucher.</a:t>
            </a:r>
          </a:p>
        </p:txBody>
      </p:sp>
      <p:pic>
        <p:nvPicPr>
          <p:cNvPr id="33797" name="Picture 6" descr="MC900434854[1]">
            <a:extLst>
              <a:ext uri="{FF2B5EF4-FFF2-40B4-BE49-F238E27FC236}">
                <a16:creationId xmlns:a16="http://schemas.microsoft.com/office/drawing/2014/main" id="{04B261B2-1C8B-CBCB-305C-ED9BA090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37533523-5050-8988-AF28-92D82E4A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400">
              <a:ea typeface="MS PGothic" panose="020B0600070205080204" pitchFamily="34" charset="-128"/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A27A095-C06D-2EB5-FB85-B73FABC41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292100"/>
            <a:ext cx="5562600" cy="627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E5801904-204B-5AC3-15F7-0A6819984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751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r-FR" altLang="fr-FR" sz="1200" i="1">
                <a:ea typeface="MS PGothic" panose="020B0600070205080204" pitchFamily="34" charset="-128"/>
              </a:rPr>
              <a:t>Illiers, le 30/05/20</a:t>
            </a:r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41EBACA6-F721-0ED3-3710-A361D5B45227}"/>
              </a:ext>
            </a:extLst>
          </p:cNvPr>
          <p:cNvSpPr txBox="1">
            <a:spLocks noChangeArrowheads="1"/>
          </p:cNvSpPr>
          <p:nvPr/>
        </p:nvSpPr>
        <p:spPr bwMode="auto">
          <a:xfrm rot="1929370">
            <a:off x="2051050" y="478155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DDDDDD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proposition d’ordonnance</a:t>
            </a:r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FA9DAE66-6EF7-59A9-6B96-B5E02FC08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8002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Mme Blanche GRANULE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sage-femme DE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44, Grande Route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28120 Illiers sur Dose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-----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01 56 96 98 28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----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RPPS 200000078310</a:t>
            </a:r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35847" name="Text Box 8">
            <a:extLst>
              <a:ext uri="{FF2B5EF4-FFF2-40B4-BE49-F238E27FC236}">
                <a16:creationId xmlns:a16="http://schemas.microsoft.com/office/drawing/2014/main" id="{5A283C93-C967-0229-F054-498AE875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98725"/>
            <a:ext cx="5129213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>
                <a:ea typeface="MS PGothic" panose="020B0600070205080204" pitchFamily="34" charset="-128"/>
              </a:rPr>
              <a:t>SULFUR 15CH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Une dose globules par semaine pendant un mois 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2000">
                <a:ea typeface="MS PGothic" panose="020B0600070205080204" pitchFamily="34" charset="-128"/>
              </a:rPr>
              <a:t>AESCULUS COMPOSE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5 granules 2 fois par jour 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1 mois 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2000">
                <a:ea typeface="MS PGothic" panose="020B0600070205080204" pitchFamily="34" charset="-128"/>
              </a:rPr>
              <a:t>MURIATICUM ACIDUM 9CH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5 granules 4 fois par jour pendant 48h (jusqu’à amélioration de la douleur de l’hémorroïde hypersensible)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1400">
                <a:ea typeface="MS PGothic" panose="020B0600070205080204" pitchFamily="34" charset="-128"/>
              </a:rPr>
              <a:t>+ conseils hygiéno-diététiques (alimentation, activité physique)</a:t>
            </a:r>
          </a:p>
        </p:txBody>
      </p:sp>
      <p:sp>
        <p:nvSpPr>
          <p:cNvPr id="35848" name="Text Box 9">
            <a:extLst>
              <a:ext uri="{FF2B5EF4-FFF2-40B4-BE49-F238E27FC236}">
                <a16:creationId xmlns:a16="http://schemas.microsoft.com/office/drawing/2014/main" id="{3A387A4B-001A-1309-9340-C4BD017C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133600"/>
            <a:ext cx="23399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5600" b="1">
                <a:solidFill>
                  <a:schemeClr val="folHlink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</a:t>
            </a:r>
            <a:endParaRPr lang="fr-FR" altLang="fr-FR" sz="14200">
              <a:solidFill>
                <a:schemeClr val="folHlink"/>
              </a:solidFill>
              <a:ea typeface="MS PGothic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35849" name="Rectangle 10">
            <a:extLst>
              <a:ext uri="{FF2B5EF4-FFF2-40B4-BE49-F238E27FC236}">
                <a16:creationId xmlns:a16="http://schemas.microsoft.com/office/drawing/2014/main" id="{D529362E-1556-9684-5CF3-FF3EECB3A8F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281237" y="3346450"/>
            <a:ext cx="601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i="1">
                <a:ea typeface="MS PGothic" panose="020B0600070205080204" pitchFamily="34" charset="-128"/>
              </a:rPr>
              <a:t>Cette ordonnance est donnée à titre d’exemple, l’homéopathie étant une médecine individuelle.</a:t>
            </a:r>
          </a:p>
        </p:txBody>
      </p:sp>
      <p:sp>
        <p:nvSpPr>
          <p:cNvPr id="35850" name="Text Box 11">
            <a:extLst>
              <a:ext uri="{FF2B5EF4-FFF2-40B4-BE49-F238E27FC236}">
                <a16:creationId xmlns:a16="http://schemas.microsoft.com/office/drawing/2014/main" id="{7C304BAB-20F5-9B8A-DB4C-847745397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628775"/>
            <a:ext cx="21605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u="sng">
                <a:ea typeface="MS PGothic" panose="020B0600070205080204" pitchFamily="34" charset="-128"/>
              </a:rPr>
              <a:t>Mme G,  18/12/1990</a:t>
            </a:r>
          </a:p>
        </p:txBody>
      </p:sp>
      <p:grpSp>
        <p:nvGrpSpPr>
          <p:cNvPr id="35851" name="Group 12">
            <a:extLst>
              <a:ext uri="{FF2B5EF4-FFF2-40B4-BE49-F238E27FC236}">
                <a16:creationId xmlns:a16="http://schemas.microsoft.com/office/drawing/2014/main" id="{8D322E90-BAA4-DB9C-970F-8C383AD48A0F}"/>
              </a:ext>
            </a:extLst>
          </p:cNvPr>
          <p:cNvGrpSpPr>
            <a:grpSpLocks/>
          </p:cNvGrpSpPr>
          <p:nvPr/>
        </p:nvGrpSpPr>
        <p:grpSpPr bwMode="auto">
          <a:xfrm>
            <a:off x="7542213" y="908050"/>
            <a:ext cx="863600" cy="863600"/>
            <a:chOff x="2064" y="618"/>
            <a:chExt cx="544" cy="544"/>
          </a:xfrm>
        </p:grpSpPr>
        <p:sp>
          <p:nvSpPr>
            <p:cNvPr id="35852" name="Oval 13">
              <a:extLst>
                <a:ext uri="{FF2B5EF4-FFF2-40B4-BE49-F238E27FC236}">
                  <a16:creationId xmlns:a16="http://schemas.microsoft.com/office/drawing/2014/main" id="{180E77A4-F9FC-C3A9-321E-88F176239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618"/>
              <a:ext cx="544" cy="5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3" name="Oval 14">
              <a:extLst>
                <a:ext uri="{FF2B5EF4-FFF2-40B4-BE49-F238E27FC236}">
                  <a16:creationId xmlns:a16="http://schemas.microsoft.com/office/drawing/2014/main" id="{5950A3FC-DA23-0444-3762-CC5D92536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709"/>
              <a:ext cx="544" cy="40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5854" name="Text Box 15">
              <a:extLst>
                <a:ext uri="{FF2B5EF4-FFF2-40B4-BE49-F238E27FC236}">
                  <a16:creationId xmlns:a16="http://schemas.microsoft.com/office/drawing/2014/main" id="{719570AE-5A89-BDB2-1607-2446F2A79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71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3600">
                  <a:solidFill>
                    <a:srgbClr val="FFFFFF"/>
                  </a:solidFill>
                </a:rPr>
                <a:t>i</a:t>
              </a:r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1AF0B2A-D2B2-D0E3-E17D-5EA755EF6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360680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FFFF"/>
                </a:solidFill>
              </a:rPr>
              <a:t>Epistaxis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D3DD5B8-8CD9-6422-9719-8F5FEC0A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55788"/>
            <a:ext cx="82184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Achillea millefolium </a:t>
            </a:r>
          </a:p>
          <a:p>
            <a:pPr eaLnBrk="1" hangingPunct="1"/>
            <a:r>
              <a:rPr lang="fr-FR" altLang="fr-FR" sz="2400"/>
              <a:t>Sang rouge, à donner au moment de l’épistaxis, </a:t>
            </a:r>
          </a:p>
          <a:p>
            <a:pPr eaLnBrk="1" hangingPunct="1"/>
            <a:r>
              <a:rPr lang="fr-FR" altLang="fr-FR" sz="2400"/>
              <a:t>ou tous les matins en prévention.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China</a:t>
            </a:r>
          </a:p>
          <a:p>
            <a:pPr eaLnBrk="1" hangingPunct="1"/>
            <a:r>
              <a:rPr lang="fr-FR" altLang="fr-FR" sz="2400"/>
              <a:t>Sang noir avec fatigue, médicament hépatique (facteur de coagulation).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A85168AC-2A65-43DC-715B-A529B43B1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276475"/>
            <a:ext cx="82883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La première cigarette : nausées, lipothymie, pâleur et sueurs froides, vertiges…</a:t>
            </a:r>
          </a:p>
          <a:p>
            <a:pPr eaLnBrk="1" hangingPunct="1"/>
            <a:r>
              <a:rPr lang="fr-FR" altLang="fr-FR" sz="2400"/>
              <a:t>C’est la pathogénésie de </a:t>
            </a:r>
            <a:r>
              <a:rPr lang="fr-FR" altLang="fr-FR" sz="2400" b="1"/>
              <a:t>Tabacum</a:t>
            </a:r>
            <a:r>
              <a:rPr lang="fr-FR" altLang="fr-FR" sz="2400"/>
              <a:t>.</a:t>
            </a:r>
          </a:p>
          <a:p>
            <a:pPr eaLnBrk="1" hangingPunct="1"/>
            <a:r>
              <a:rPr lang="fr-FR" altLang="fr-FR" sz="2400"/>
              <a:t>Les patientes à risque lors du sevrage : léger vertige lors de la 1</a:t>
            </a:r>
            <a:r>
              <a:rPr lang="fr-FR" altLang="fr-FR" sz="2400" baseline="30000"/>
              <a:t>ère</a:t>
            </a:r>
            <a:r>
              <a:rPr lang="fr-FR" altLang="fr-FR" sz="2400"/>
              <a:t> cigarette du matin, traduisant une sensibilité particulière des artérioles cérébrales à la nicotine.</a:t>
            </a:r>
          </a:p>
          <a:p>
            <a:pPr eaLnBrk="1" hangingPunct="1"/>
            <a:r>
              <a:rPr lang="fr-FR" altLang="fr-FR" sz="2400"/>
              <a:t>Le sevrage, quel que soit le traitement, nécessite une motivation importante de la patiente.</a:t>
            </a:r>
          </a:p>
          <a:p>
            <a:pPr eaLnBrk="1" hangingPunct="1"/>
            <a:r>
              <a:rPr lang="fr-FR" altLang="fr-FR" sz="2400"/>
              <a:t>Il faut conseiller une bonne consommation d’eau, de fruits et de légumes frais car le tabac épuise les stocks de vitamine C.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32C009EE-AF38-3876-3E64-3FF137D6B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73238"/>
            <a:ext cx="167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Toxicologie</a:t>
            </a:r>
          </a:p>
        </p:txBody>
      </p:sp>
      <p:pic>
        <p:nvPicPr>
          <p:cNvPr id="39940" name="Picture 6" descr="flèche">
            <a:extLst>
              <a:ext uri="{FF2B5EF4-FFF2-40B4-BE49-F238E27FC236}">
                <a16:creationId xmlns:a16="http://schemas.microsoft.com/office/drawing/2014/main" id="{AE73B336-308A-F0A3-622A-9551E5A9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11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" descr="sous-titre">
            <a:extLst>
              <a:ext uri="{FF2B5EF4-FFF2-40B4-BE49-F238E27FC236}">
                <a16:creationId xmlns:a16="http://schemas.microsoft.com/office/drawing/2014/main" id="{154E327A-FBCE-52D9-120F-D906C4B6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450"/>
            <a:ext cx="6372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3">
            <a:extLst>
              <a:ext uri="{FF2B5EF4-FFF2-40B4-BE49-F238E27FC236}">
                <a16:creationId xmlns:a16="http://schemas.microsoft.com/office/drawing/2014/main" id="{CC1E0D67-1F85-347A-7F69-FBDD1D5D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578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LE SEVRAGE TABAGIQUE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9505A37-F32A-CE1F-43E9-8C20E7E2F4F2}"/>
              </a:ext>
            </a:extLst>
          </p:cNvPr>
          <p:cNvSpPr txBox="1"/>
          <p:nvPr/>
        </p:nvSpPr>
        <p:spPr>
          <a:xfrm>
            <a:off x="261938" y="2205038"/>
            <a:ext cx="8804275" cy="2554287"/>
          </a:xfrm>
          <a:prstGeom prst="rect">
            <a:avLst/>
          </a:prstGeom>
          <a:solidFill>
            <a:srgbClr val="009999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Vous êtes en situation de handicap ?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Parlez-en à votre professeur et/ou contactez le secrétariat : formations@ffsh.fr</a:t>
            </a:r>
          </a:p>
          <a:p>
            <a:pPr algn="ctr" eaLnBrk="1" hangingPunct="1">
              <a:defRPr/>
            </a:pPr>
            <a:endParaRPr lang="fr-FR" sz="2000" dirty="0">
              <a:solidFill>
                <a:srgbClr val="FFFFFF"/>
              </a:solidFill>
              <a:latin typeface="+mn-lt"/>
              <a:cs typeface="ＭＳ Ｐゴシック" pitchFamily="-107" charset="-128"/>
            </a:endParaRP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Toutes nos formations qui se déroulent en présentiel sont accessibles aux PMR et sont référencées ERP.</a:t>
            </a:r>
          </a:p>
          <a:p>
            <a:pPr algn="ctr" eaLnBrk="1" hangingPunct="1">
              <a:defRPr/>
            </a:pPr>
            <a:endParaRPr lang="fr-FR" sz="2000" dirty="0">
              <a:solidFill>
                <a:srgbClr val="FFFFFF"/>
              </a:solidFill>
              <a:latin typeface="+mn-lt"/>
              <a:cs typeface="ＭＳ Ｐゴシック" pitchFamily="-107" charset="-128"/>
            </a:endParaRPr>
          </a:p>
          <a:p>
            <a:pPr algn="ctr" eaLnBrk="1" hangingPunct="1">
              <a:defRPr/>
            </a:pPr>
            <a:r>
              <a:rPr lang="fr-FR" sz="2000" dirty="0">
                <a:solidFill>
                  <a:srgbClr val="FFFFFF"/>
                </a:solidFill>
                <a:latin typeface="+mn-lt"/>
                <a:cs typeface="ＭＳ Ｐゴシック" pitchFamily="-107" charset="-128"/>
              </a:rPr>
              <a:t>Quel que soit votre handicap, parlons-en et trouvons ensemble la solution …</a:t>
            </a:r>
          </a:p>
        </p:txBody>
      </p:sp>
      <p:pic>
        <p:nvPicPr>
          <p:cNvPr id="7171" name="Image 4">
            <a:extLst>
              <a:ext uri="{FF2B5EF4-FFF2-40B4-BE49-F238E27FC236}">
                <a16:creationId xmlns:a16="http://schemas.microsoft.com/office/drawing/2014/main" id="{6F24146B-B9A5-E13A-AD41-79D91368F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b="49690"/>
          <a:stretch>
            <a:fillRect/>
          </a:stretch>
        </p:blipFill>
        <p:spPr bwMode="auto">
          <a:xfrm>
            <a:off x="2089150" y="333375"/>
            <a:ext cx="51752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5">
            <a:extLst>
              <a:ext uri="{FF2B5EF4-FFF2-40B4-BE49-F238E27FC236}">
                <a16:creationId xmlns:a16="http://schemas.microsoft.com/office/drawing/2014/main" id="{48D7A4DD-846C-5751-DE31-420D54375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0" b="16969"/>
          <a:stretch>
            <a:fillRect/>
          </a:stretch>
        </p:blipFill>
        <p:spPr bwMode="auto">
          <a:xfrm>
            <a:off x="2117725" y="4956175"/>
            <a:ext cx="51546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cigarette-stop">
            <a:extLst>
              <a:ext uri="{FF2B5EF4-FFF2-40B4-BE49-F238E27FC236}">
                <a16:creationId xmlns:a16="http://schemas.microsoft.com/office/drawing/2014/main" id="{D260ADF8-5D96-91BF-1DF7-CAFA909B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>
            <a:extLst>
              <a:ext uri="{FF2B5EF4-FFF2-40B4-BE49-F238E27FC236}">
                <a16:creationId xmlns:a16="http://schemas.microsoft.com/office/drawing/2014/main" id="{3D5FB2CF-85CE-8779-4A5D-AEE017396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927225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4 grands médicaments</a:t>
            </a:r>
          </a:p>
        </p:txBody>
      </p:sp>
      <p:sp>
        <p:nvSpPr>
          <p:cNvPr id="40964" name="Rectangle 9">
            <a:extLst>
              <a:ext uri="{FF2B5EF4-FFF2-40B4-BE49-F238E27FC236}">
                <a16:creationId xmlns:a16="http://schemas.microsoft.com/office/drawing/2014/main" id="{923630CF-208D-B1AB-A322-0FB475F7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498725"/>
            <a:ext cx="82089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Argentum nitricum</a:t>
            </a:r>
          </a:p>
          <a:p>
            <a:pPr eaLnBrk="1" hangingPunct="1"/>
            <a:r>
              <a:rPr lang="fr-FR" altLang="fr-FR" sz="2400"/>
              <a:t>La grande fumeuse nerveuse qui fume cigarette sur cigarette, précipitée, se raclant la gorge sans arrêt le matin pour éclaircir sa voix, avec souvent une toux catarrhale.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Nux vomica</a:t>
            </a:r>
          </a:p>
          <a:p>
            <a:pPr eaLnBrk="1" hangingPunct="1"/>
            <a:r>
              <a:rPr lang="fr-FR" altLang="fr-FR" sz="2400"/>
              <a:t>L’hyperactive survoltée par tous les excitants qu’elle consomme pour se doper (tabac, alcool, café).</a:t>
            </a:r>
          </a:p>
          <a:p>
            <a:pPr eaLnBrk="1" hangingPunct="1"/>
            <a:endParaRPr lang="fr-FR" altLang="fr-FR" sz="2400"/>
          </a:p>
        </p:txBody>
      </p:sp>
      <p:pic>
        <p:nvPicPr>
          <p:cNvPr id="40965" name="Picture 5" descr="flèche">
            <a:extLst>
              <a:ext uri="{FF2B5EF4-FFF2-40B4-BE49-F238E27FC236}">
                <a16:creationId xmlns:a16="http://schemas.microsoft.com/office/drawing/2014/main" id="{FDFC0096-F4ED-4303-58C7-86E5247A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9" descr="cigarette-stop">
            <a:extLst>
              <a:ext uri="{FF2B5EF4-FFF2-40B4-BE49-F238E27FC236}">
                <a16:creationId xmlns:a16="http://schemas.microsoft.com/office/drawing/2014/main" id="{4EA182DB-4ECE-4330-2F96-0FFA1F5F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B6F74F1D-E3D8-6B5F-1590-2D3E7175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227263"/>
            <a:ext cx="82089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Lobelia </a:t>
            </a:r>
          </a:p>
          <a:p>
            <a:pPr eaLnBrk="1" hangingPunct="1"/>
            <a:r>
              <a:rPr lang="fr-FR" altLang="fr-FR" sz="2400"/>
              <a:t>La lobélie contenue dans </a:t>
            </a:r>
            <a:r>
              <a:rPr lang="fr-FR" altLang="fr-FR" sz="2400" b="1"/>
              <a:t>Lobelia</a:t>
            </a:r>
            <a:r>
              <a:rPr lang="fr-FR" altLang="fr-FR" sz="2400"/>
              <a:t> est très proche du tabac, elle draine les cellules en manque.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Caladium seguinum</a:t>
            </a:r>
          </a:p>
          <a:p>
            <a:pPr eaLnBrk="1" hangingPunct="1"/>
            <a:r>
              <a:rPr lang="fr-FR" altLang="fr-FR" sz="2400"/>
              <a:t>Provoque un dégoût du tabac. </a:t>
            </a:r>
          </a:p>
          <a:p>
            <a:pPr eaLnBrk="1" hangingPunct="1"/>
            <a:r>
              <a:rPr lang="fr-FR" altLang="fr-FR" sz="2400"/>
              <a:t>Prendre à chaque envie d’en griller une 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40" descr="cigarette-stop">
            <a:extLst>
              <a:ext uri="{FF2B5EF4-FFF2-40B4-BE49-F238E27FC236}">
                <a16:creationId xmlns:a16="http://schemas.microsoft.com/office/drawing/2014/main" id="{96FC6187-BBA9-EB47-976E-04F762C7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030">
            <a:extLst>
              <a:ext uri="{FF2B5EF4-FFF2-40B4-BE49-F238E27FC236}">
                <a16:creationId xmlns:a16="http://schemas.microsoft.com/office/drawing/2014/main" id="{43411654-029D-6269-E8B6-29DFA88BA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2393950"/>
            <a:ext cx="471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Les médicaments complémentaires</a:t>
            </a:r>
          </a:p>
        </p:txBody>
      </p:sp>
      <p:sp>
        <p:nvSpPr>
          <p:cNvPr id="43012" name="Rectangle 1032">
            <a:extLst>
              <a:ext uri="{FF2B5EF4-FFF2-40B4-BE49-F238E27FC236}">
                <a16:creationId xmlns:a16="http://schemas.microsoft.com/office/drawing/2014/main" id="{F9051982-87B6-80F3-2910-446F624C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3017838"/>
            <a:ext cx="8604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Tabacum</a:t>
            </a:r>
          </a:p>
          <a:p>
            <a:pPr eaLnBrk="1" hangingPunct="1"/>
            <a:r>
              <a:rPr lang="fr-FR" altLang="fr-FR" sz="2400"/>
              <a:t>Nausées, vertiges, sueurs froides, migraine, toux avec enrouement.</a:t>
            </a:r>
          </a:p>
          <a:p>
            <a:pPr eaLnBrk="1" hangingPunct="1"/>
            <a:r>
              <a:rPr lang="fr-FR" altLang="fr-FR" sz="2400"/>
              <a:t>&gt; au grand air.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Valeriana</a:t>
            </a:r>
          </a:p>
          <a:p>
            <a:pPr eaLnBrk="1" hangingPunct="1"/>
            <a:r>
              <a:rPr lang="fr-FR" altLang="fr-FR" sz="2400"/>
              <a:t>Irascibilité, insomnie, spasmes. </a:t>
            </a:r>
          </a:p>
        </p:txBody>
      </p:sp>
      <p:pic>
        <p:nvPicPr>
          <p:cNvPr id="43013" name="Picture 5" descr="flèche">
            <a:extLst>
              <a:ext uri="{FF2B5EF4-FFF2-40B4-BE49-F238E27FC236}">
                <a16:creationId xmlns:a16="http://schemas.microsoft.com/office/drawing/2014/main" id="{44355A06-535F-1A66-F29D-5D1DFFD6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07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5" descr="cigarette-stop">
            <a:extLst>
              <a:ext uri="{FF2B5EF4-FFF2-40B4-BE49-F238E27FC236}">
                <a16:creationId xmlns:a16="http://schemas.microsoft.com/office/drawing/2014/main" id="{BD47BC6E-DC72-AC2C-2963-58B73E24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13">
            <a:extLst>
              <a:ext uri="{FF2B5EF4-FFF2-40B4-BE49-F238E27FC236}">
                <a16:creationId xmlns:a16="http://schemas.microsoft.com/office/drawing/2014/main" id="{D18FC28D-CE29-9DB6-58B9-ABD99B08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836613"/>
            <a:ext cx="813593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Gelsemium</a:t>
            </a:r>
          </a:p>
          <a:p>
            <a:pPr eaLnBrk="1" hangingPunct="1"/>
            <a:r>
              <a:rPr lang="fr-FR" altLang="fr-FR" sz="2400"/>
              <a:t>Sujet émotif qui craque avec insomnie.</a:t>
            </a:r>
          </a:p>
          <a:p>
            <a:pPr eaLnBrk="1" hangingPunct="1"/>
            <a:r>
              <a:rPr lang="fr-FR" altLang="fr-FR" sz="2400"/>
              <a:t>Convient à la plupart des symptômes de sevrage de toute drogue.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Antimonium crudum</a:t>
            </a:r>
          </a:p>
          <a:p>
            <a:pPr eaLnBrk="1" hangingPunct="1"/>
            <a:r>
              <a:rPr lang="fr-FR" altLang="fr-FR" sz="2400"/>
              <a:t>Combat l’augmentation de l’appétit.</a:t>
            </a:r>
          </a:p>
          <a:p>
            <a:pPr eaLnBrk="1" hangingPunct="1"/>
            <a:r>
              <a:rPr lang="fr-FR" altLang="fr-FR" sz="2400"/>
              <a:t>Pour combler le manque d’activité dû à l’arrêt de l’action de fumer.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Ignatia</a:t>
            </a:r>
          </a:p>
          <a:p>
            <a:pPr eaLnBrk="1" hangingPunct="1"/>
            <a:r>
              <a:rPr lang="fr-FR" altLang="fr-FR" sz="2400"/>
              <a:t>Compulsions alimentaires par anxiété.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Pulsatilla</a:t>
            </a:r>
          </a:p>
          <a:p>
            <a:pPr eaLnBrk="1" hangingPunct="1"/>
            <a:r>
              <a:rPr lang="fr-FR" altLang="fr-FR" sz="2400"/>
              <a:t>Compulsions tabagiques ou alimentaires par ennui, solitude.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5" descr="cigarette-stop">
            <a:extLst>
              <a:ext uri="{FF2B5EF4-FFF2-40B4-BE49-F238E27FC236}">
                <a16:creationId xmlns:a16="http://schemas.microsoft.com/office/drawing/2014/main" id="{BD49F4FB-3309-CBC9-9107-CE88A400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3">
            <a:extLst>
              <a:ext uri="{FF2B5EF4-FFF2-40B4-BE49-F238E27FC236}">
                <a16:creationId xmlns:a16="http://schemas.microsoft.com/office/drawing/2014/main" id="{0821B6F8-B35F-3A44-FBAC-C5F04133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2420938"/>
            <a:ext cx="81422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Staphysagria</a:t>
            </a:r>
          </a:p>
          <a:p>
            <a:pPr eaLnBrk="1" hangingPunct="1"/>
            <a:r>
              <a:rPr lang="fr-FR" altLang="fr-FR" sz="2400"/>
              <a:t>Sentiment d’injustice, se sent obligé d’arrêter de fumer à cause de l’entourage, nie le danger du tabac.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/>
              <a:t>Argentum nitricum</a:t>
            </a:r>
          </a:p>
          <a:p>
            <a:pPr eaLnBrk="1" hangingPunct="1"/>
            <a:r>
              <a:rPr lang="fr-FR" altLang="fr-FR" sz="2400"/>
              <a:t>Précipitation anxieuse, a déjà essayé d’arrêter de fumer, mais reprise le lendemain, rituel de la cigarette à des heures précises.</a:t>
            </a:r>
          </a:p>
          <a:p>
            <a:pPr eaLnBrk="1" hangingPunct="1"/>
            <a:endParaRPr lang="fr-FR" altLang="fr-FR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44" descr="cigarette-stop">
            <a:extLst>
              <a:ext uri="{FF2B5EF4-FFF2-40B4-BE49-F238E27FC236}">
                <a16:creationId xmlns:a16="http://schemas.microsoft.com/office/drawing/2014/main" id="{CAD1E622-8CDA-778F-813D-800121B7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52400"/>
            <a:ext cx="50577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1030">
            <a:extLst>
              <a:ext uri="{FF2B5EF4-FFF2-40B4-BE49-F238E27FC236}">
                <a16:creationId xmlns:a16="http://schemas.microsoft.com/office/drawing/2014/main" id="{AFEADDCE-A553-C763-53D0-E34CCBDB8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549275"/>
            <a:ext cx="329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Médicaments de terrain</a:t>
            </a:r>
          </a:p>
        </p:txBody>
      </p:sp>
      <p:sp>
        <p:nvSpPr>
          <p:cNvPr id="46084" name="Rectangle 1032">
            <a:extLst>
              <a:ext uri="{FF2B5EF4-FFF2-40B4-BE49-F238E27FC236}">
                <a16:creationId xmlns:a16="http://schemas.microsoft.com/office/drawing/2014/main" id="{93A6B5CE-9693-339B-D7B8-F78F0050A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371600"/>
            <a:ext cx="8280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Luesinum</a:t>
            </a:r>
          </a:p>
          <a:p>
            <a:pPr eaLnBrk="1" hangingPunct="1"/>
            <a:r>
              <a:rPr lang="fr-FR" altLang="fr-FR" sz="2400"/>
              <a:t>Agitation, perte de la mémoire des noms propres, des fais récents.</a:t>
            </a:r>
          </a:p>
          <a:p>
            <a:pPr eaLnBrk="1" hangingPunct="1"/>
            <a:r>
              <a:rPr lang="fr-FR" altLang="fr-FR" sz="2400"/>
              <a:t>Grosses difficultés de concentration.</a:t>
            </a:r>
          </a:p>
          <a:p>
            <a:pPr eaLnBrk="1" hangingPunct="1"/>
            <a:r>
              <a:rPr lang="fr-FR" altLang="fr-FR" sz="2400"/>
              <a:t>&lt; la nuit. &gt; à la montagne.</a:t>
            </a:r>
          </a:p>
        </p:txBody>
      </p:sp>
      <p:sp>
        <p:nvSpPr>
          <p:cNvPr id="46085" name="Rectangle 1034">
            <a:extLst>
              <a:ext uri="{FF2B5EF4-FFF2-40B4-BE49-F238E27FC236}">
                <a16:creationId xmlns:a16="http://schemas.microsoft.com/office/drawing/2014/main" id="{4AD52F7F-302F-5A0B-23B7-6A2D62A0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4495800"/>
            <a:ext cx="8208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Medorrhinum</a:t>
            </a:r>
          </a:p>
          <a:p>
            <a:pPr eaLnBrk="1" hangingPunct="1"/>
            <a:r>
              <a:rPr lang="fr-FR" altLang="fr-FR" sz="2400"/>
              <a:t>Prise de poids à l’arrêt du tabac chez une nerveuse et impatiente</a:t>
            </a:r>
          </a:p>
          <a:p>
            <a:pPr eaLnBrk="1" hangingPunct="1"/>
            <a:r>
              <a:rPr lang="fr-FR" altLang="fr-FR" sz="2400"/>
              <a:t>&gt; la nuit et à la mer.</a:t>
            </a:r>
          </a:p>
        </p:txBody>
      </p:sp>
      <p:sp>
        <p:nvSpPr>
          <p:cNvPr id="46086" name="Rectangle 1042">
            <a:extLst>
              <a:ext uri="{FF2B5EF4-FFF2-40B4-BE49-F238E27FC236}">
                <a16:creationId xmlns:a16="http://schemas.microsoft.com/office/drawing/2014/main" id="{10DD6385-95C3-3E60-58C8-93828554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24200"/>
            <a:ext cx="6411913" cy="822325"/>
          </a:xfrm>
          <a:prstGeom prst="rect">
            <a:avLst/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Séquence de désintoxication luétique :</a:t>
            </a:r>
          </a:p>
          <a:p>
            <a:pPr eaLnBrk="1" hangingPunct="1"/>
            <a:r>
              <a:rPr lang="fr-FR" altLang="fr-FR" sz="2400" b="1"/>
              <a:t>Nux vomica 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 b="1"/>
              <a:t> Argentum nitricum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 b="1"/>
              <a:t> Luesinum</a:t>
            </a:r>
          </a:p>
        </p:txBody>
      </p:sp>
      <p:sp>
        <p:nvSpPr>
          <p:cNvPr id="46087" name="Rectangle 1043">
            <a:extLst>
              <a:ext uri="{FF2B5EF4-FFF2-40B4-BE49-F238E27FC236}">
                <a16:creationId xmlns:a16="http://schemas.microsoft.com/office/drawing/2014/main" id="{3B25DD33-DCDC-F7A9-7E9D-3A7E99163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867400"/>
            <a:ext cx="7991475" cy="457200"/>
          </a:xfrm>
          <a:prstGeom prst="rect">
            <a:avLst/>
          </a:prstGeom>
          <a:solidFill>
            <a:srgbClr val="FF993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Séquence sycotique : </a:t>
            </a:r>
            <a:r>
              <a:rPr lang="fr-FR" altLang="fr-FR" sz="2400" b="1"/>
              <a:t>Nux vomica </a:t>
            </a:r>
            <a:r>
              <a:rPr lang="fr-FR" altLang="fr-FR" sz="2400" b="1">
                <a:sym typeface="Wingdings" panose="05000000000000000000" pitchFamily="2" charset="2"/>
              </a:rPr>
              <a:t></a:t>
            </a:r>
            <a:r>
              <a:rPr lang="fr-FR" altLang="fr-FR" sz="2400" b="1"/>
              <a:t> Thuya </a:t>
            </a:r>
            <a:r>
              <a:rPr lang="fr-FR" altLang="fr-FR" sz="2400" b="1">
                <a:sym typeface="Wingdings" panose="05000000000000000000" pitchFamily="2" charset="2"/>
              </a:rPr>
              <a:t></a:t>
            </a:r>
            <a:r>
              <a:rPr lang="fr-FR" altLang="fr-FR" sz="2400" b="1"/>
              <a:t> Medorrhinum</a:t>
            </a:r>
          </a:p>
        </p:txBody>
      </p:sp>
      <p:pic>
        <p:nvPicPr>
          <p:cNvPr id="46088" name="Picture 10" descr="flèche">
            <a:extLst>
              <a:ext uri="{FF2B5EF4-FFF2-40B4-BE49-F238E27FC236}">
                <a16:creationId xmlns:a16="http://schemas.microsoft.com/office/drawing/2014/main" id="{53C4B261-FBAF-BFE9-96E8-22BCFB38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9B1F9F04-BE7F-6D1C-2C74-28AF27CC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44713"/>
            <a:ext cx="81359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Chloasma</a:t>
            </a:r>
            <a:r>
              <a:rPr lang="fr-FR" altLang="fr-FR" sz="2400"/>
              <a:t> </a:t>
            </a:r>
          </a:p>
          <a:p>
            <a:pPr eaLnBrk="1" hangingPunct="1"/>
            <a:r>
              <a:rPr lang="fr-FR" altLang="fr-FR" sz="2400" b="1"/>
              <a:t>Sepia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Eruption acnéiforme </a:t>
            </a:r>
          </a:p>
          <a:p>
            <a:pPr eaLnBrk="1" hangingPunct="1"/>
            <a:r>
              <a:rPr lang="fr-FR" altLang="fr-FR" sz="2400"/>
              <a:t>- acné hormonale : </a:t>
            </a:r>
            <a:r>
              <a:rPr lang="fr-FR" altLang="fr-FR" sz="2400" b="1"/>
              <a:t>Eugenia jambosa, Kalium bromatum</a:t>
            </a:r>
          </a:p>
          <a:p>
            <a:pPr eaLnBrk="1" hangingPunct="1"/>
            <a:r>
              <a:rPr lang="fr-FR" altLang="fr-FR" sz="2400"/>
              <a:t>- prurigineuse : </a:t>
            </a:r>
            <a:r>
              <a:rPr lang="fr-FR" altLang="fr-FR" sz="2400" b="1"/>
              <a:t>Kalium carbonicum</a:t>
            </a:r>
          </a:p>
          <a:p>
            <a:pPr eaLnBrk="1" hangingPunct="1">
              <a:buFontTx/>
              <a:buChar char="-"/>
            </a:pPr>
            <a:r>
              <a:rPr lang="fr-FR" altLang="fr-FR" sz="2400"/>
              <a:t> symétrique : </a:t>
            </a:r>
            <a:r>
              <a:rPr lang="fr-FR" altLang="fr-FR" sz="2400" b="1"/>
              <a:t>Phosphorus, Arnica</a:t>
            </a:r>
          </a:p>
          <a:p>
            <a:pPr eaLnBrk="1" hangingPunct="1">
              <a:buFontTx/>
              <a:buChar char="-"/>
            </a:pPr>
            <a:endParaRPr lang="fr-FR" altLang="fr-FR" sz="2400" b="1"/>
          </a:p>
        </p:txBody>
      </p:sp>
      <p:pic>
        <p:nvPicPr>
          <p:cNvPr id="47107" name="Picture 9" descr="sous-titre">
            <a:extLst>
              <a:ext uri="{FF2B5EF4-FFF2-40B4-BE49-F238E27FC236}">
                <a16:creationId xmlns:a16="http://schemas.microsoft.com/office/drawing/2014/main" id="{01C95E72-19EF-6E06-B1B2-315F1EFD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3">
            <a:extLst>
              <a:ext uri="{FF2B5EF4-FFF2-40B4-BE49-F238E27FC236}">
                <a16:creationId xmlns:a16="http://schemas.microsoft.com/office/drawing/2014/main" id="{FB6F6B9D-9CE2-B05B-6051-7DC57907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50813"/>
            <a:ext cx="6337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TROUBLES CUTAN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S ET GROSSESSE</a:t>
            </a:r>
            <a:endParaRPr lang="fr-FR" alt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>
            <a:extLst>
              <a:ext uri="{FF2B5EF4-FFF2-40B4-BE49-F238E27FC236}">
                <a16:creationId xmlns:a16="http://schemas.microsoft.com/office/drawing/2014/main" id="{9C24AAA1-D2D2-A9E7-7A8E-55EF7CA3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81359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Herpès labial</a:t>
            </a:r>
          </a:p>
          <a:p>
            <a:pPr eaLnBrk="1" hangingPunct="1"/>
            <a:r>
              <a:rPr lang="fr-FR" altLang="fr-FR" sz="2400" b="1"/>
              <a:t>Rhus toxicodendron </a:t>
            </a:r>
          </a:p>
          <a:p>
            <a:pPr eaLnBrk="1" hangingPunct="1"/>
            <a:r>
              <a:rPr lang="fr-FR" altLang="fr-FR" sz="2400" b="1"/>
              <a:t>Vaccinotoxinum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Folliculite</a:t>
            </a:r>
          </a:p>
          <a:p>
            <a:pPr eaLnBrk="1" hangingPunct="1"/>
            <a:r>
              <a:rPr lang="fr-FR" altLang="fr-FR" sz="2400" b="1"/>
              <a:t>Hepar sulfur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Terrain</a:t>
            </a:r>
            <a:r>
              <a:rPr lang="fr-FR" altLang="fr-FR" sz="2400"/>
              <a:t> </a:t>
            </a:r>
          </a:p>
          <a:p>
            <a:pPr eaLnBrk="1" hangingPunct="1"/>
            <a:r>
              <a:rPr lang="fr-FR" altLang="fr-FR" sz="2400" b="1"/>
              <a:t>Sepia</a:t>
            </a:r>
          </a:p>
          <a:p>
            <a:pPr eaLnBrk="1" hangingPunct="1"/>
            <a:r>
              <a:rPr lang="fr-FR" altLang="fr-FR" sz="2400" b="1"/>
              <a:t>Natrum muriaticum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264A49A6-09ED-2B2E-AA70-84F46F6EA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i="1">
                <a:solidFill>
                  <a:srgbClr val="FF9933"/>
                </a:solidFill>
                <a:ea typeface="MS PGothic" panose="020B0600070205080204" pitchFamily="34" charset="-128"/>
              </a:rPr>
              <a:t>focus sur….</a:t>
            </a:r>
          </a:p>
        </p:txBody>
      </p:sp>
      <p:pic>
        <p:nvPicPr>
          <p:cNvPr id="51203" name="Picture 3" descr="sous-titre">
            <a:extLst>
              <a:ext uri="{FF2B5EF4-FFF2-40B4-BE49-F238E27FC236}">
                <a16:creationId xmlns:a16="http://schemas.microsoft.com/office/drawing/2014/main" id="{4B511E87-3C73-1618-7E39-F8FBF5C3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3">
            <a:extLst>
              <a:ext uri="{FF2B5EF4-FFF2-40B4-BE49-F238E27FC236}">
                <a16:creationId xmlns:a16="http://schemas.microsoft.com/office/drawing/2014/main" id="{BFFD5546-A5FF-5148-BD23-D4A10EC0C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3">
            <a:extLst>
              <a:ext uri="{FF2B5EF4-FFF2-40B4-BE49-F238E27FC236}">
                <a16:creationId xmlns:a16="http://schemas.microsoft.com/office/drawing/2014/main" id="{CA514542-3741-CFEF-0A99-06B6046D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213" y="-288925"/>
            <a:ext cx="4392613" cy="1801813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3251" name="Titre 1">
            <a:extLst>
              <a:ext uri="{FF2B5EF4-FFF2-40B4-BE49-F238E27FC236}">
                <a16:creationId xmlns:a16="http://schemas.microsoft.com/office/drawing/2014/main" id="{7E30F65D-77A0-4C3C-9E46-2161F940C0C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60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>
                <a:solidFill>
                  <a:srgbClr val="FFFFFF"/>
                </a:solidFill>
              </a:rPr>
              <a:t>STAPHYSAGRIA</a:t>
            </a:r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A3F4AF4C-7B0D-F5C8-68FB-F20279A93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33600"/>
            <a:ext cx="4319588" cy="86042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 suite de plaie par instrument tranchant 	</a:t>
            </a:r>
          </a:p>
        </p:txBody>
      </p:sp>
      <p:sp>
        <p:nvSpPr>
          <p:cNvPr id="53253" name="Espace réservé du contenu 2">
            <a:extLst>
              <a:ext uri="{FF2B5EF4-FFF2-40B4-BE49-F238E27FC236}">
                <a16:creationId xmlns:a16="http://schemas.microsoft.com/office/drawing/2014/main" id="{D65E1BD9-6257-9CDE-8A6F-F4AC2DA25735}"/>
              </a:ext>
            </a:extLst>
          </p:cNvPr>
          <p:cNvSpPr>
            <a:spLocks/>
          </p:cNvSpPr>
          <p:nvPr/>
        </p:nvSpPr>
        <p:spPr bwMode="auto">
          <a:xfrm>
            <a:off x="519113" y="4005263"/>
            <a:ext cx="8229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Morphologie</a:t>
            </a:r>
            <a:r>
              <a:rPr lang="fr-FR" altLang="fr-FR" sz="2400">
                <a:ea typeface="MS PGothic" panose="020B0600070205080204" pitchFamily="34" charset="-128"/>
              </a:rPr>
              <a:t> : yeux creusés cernes bleuâtres ; diathèse sycotique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précédée par tuberculinisme et évoluant vers la luèse par son imprévisibilité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Comportement</a:t>
            </a:r>
            <a:r>
              <a:rPr lang="fr-FR" altLang="fr-FR" sz="2400">
                <a:ea typeface="MS PGothic" panose="020B0600070205080204" pitchFamily="34" charset="-128"/>
              </a:rPr>
              <a:t> : rumination, geignarde, solitaire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Alimentation</a:t>
            </a:r>
            <a:r>
              <a:rPr lang="fr-FR" altLang="fr-FR" sz="2400">
                <a:ea typeface="MS PGothic" panose="020B0600070205080204" pitchFamily="34" charset="-128"/>
              </a:rPr>
              <a:t> : tout lui reste sur l’estomac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Suite de</a:t>
            </a:r>
            <a:r>
              <a:rPr lang="fr-FR" altLang="fr-FR" sz="2400">
                <a:ea typeface="MS PGothic" panose="020B0600070205080204" pitchFamily="34" charset="-128"/>
              </a:rPr>
              <a:t> : colère, humiliation, indignation, vexation, chagrin</a:t>
            </a:r>
          </a:p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53254" name="Rectangle 7">
            <a:extLst>
              <a:ext uri="{FF2B5EF4-FFF2-40B4-BE49-F238E27FC236}">
                <a16:creationId xmlns:a16="http://schemas.microsoft.com/office/drawing/2014/main" id="{8539AD7F-28B2-0573-9EAC-34FA956D2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908050"/>
            <a:ext cx="2130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i="1">
                <a:solidFill>
                  <a:schemeClr val="bg2"/>
                </a:solidFill>
                <a:ea typeface="MS PGothic" panose="020B0600070205080204" pitchFamily="34" charset="-128"/>
              </a:rPr>
              <a:t>Herbe aux poux</a:t>
            </a:r>
          </a:p>
          <a:p>
            <a:r>
              <a:rPr lang="fr-FR" altLang="fr-FR" sz="2400" i="1">
                <a:solidFill>
                  <a:schemeClr val="bg2"/>
                </a:solidFill>
                <a:ea typeface="MS PGothic" panose="020B0600070205080204" pitchFamily="34" charset="-128"/>
              </a:rPr>
              <a:t>renonculacées</a:t>
            </a:r>
          </a:p>
        </p:txBody>
      </p:sp>
      <p:pic>
        <p:nvPicPr>
          <p:cNvPr id="53255" name="Picture 15" descr="blog_lz_3832519_4921884_tr_ostrozka1">
            <a:extLst>
              <a:ext uri="{FF2B5EF4-FFF2-40B4-BE49-F238E27FC236}">
                <a16:creationId xmlns:a16="http://schemas.microsoft.com/office/drawing/2014/main" id="{094DA122-6BB9-7C3D-3FE0-50D5DCE5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88913"/>
            <a:ext cx="284162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E06CF24D-D260-03BE-D11E-8A326C4C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7200"/>
            <a:ext cx="9144000" cy="1738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000" b="1">
                <a:solidFill>
                  <a:srgbClr val="FF9933"/>
                </a:solidFill>
              </a:rPr>
              <a:t>LA GROSSESSE</a:t>
            </a:r>
          </a:p>
          <a:p>
            <a:pPr algn="ctr" eaLnBrk="1" hangingPunct="1"/>
            <a:endParaRPr lang="fr-FR" altLang="fr-FR" sz="4000" b="1">
              <a:solidFill>
                <a:srgbClr val="FF9933"/>
              </a:solidFill>
            </a:endParaRPr>
          </a:p>
          <a:p>
            <a:pPr algn="ctr" eaLnBrk="1" hangingPunct="1"/>
            <a:r>
              <a:rPr lang="fr-FR" altLang="fr-FR" sz="2800" b="1" i="1">
                <a:solidFill>
                  <a:srgbClr val="FF9933"/>
                </a:solidFill>
              </a:rPr>
              <a:t>partie II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contenu 2">
            <a:extLst>
              <a:ext uri="{FF2B5EF4-FFF2-40B4-BE49-F238E27FC236}">
                <a16:creationId xmlns:a16="http://schemas.microsoft.com/office/drawing/2014/main" id="{8CD33F5B-3226-E89B-1078-C67572801A8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76263" y="192088"/>
            <a:ext cx="8229600" cy="16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9933"/>
                </a:solidFill>
              </a:rPr>
              <a:t>STAPHYSAGRIA  durant la grossesse</a:t>
            </a:r>
            <a:r>
              <a:rPr lang="fr-FR" altLang="fr-FR" sz="2400">
                <a:solidFill>
                  <a:srgbClr val="FF9933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Cystalgies, cystites à urines claires, prurit vulvaire sine materia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Douleurs : lumbago, névralgie crurale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Chalazion et orgelet, carie surtout sur le côté des dents</a:t>
            </a:r>
          </a:p>
        </p:txBody>
      </p:sp>
      <p:pic>
        <p:nvPicPr>
          <p:cNvPr id="55299" name="Picture 6" descr="flèche">
            <a:extLst>
              <a:ext uri="{FF2B5EF4-FFF2-40B4-BE49-F238E27FC236}">
                <a16:creationId xmlns:a16="http://schemas.microsoft.com/office/drawing/2014/main" id="{B8274926-07BE-1C8B-D7B0-3B70C6F7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51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 descr="flèche">
            <a:extLst>
              <a:ext uri="{FF2B5EF4-FFF2-40B4-BE49-F238E27FC236}">
                <a16:creationId xmlns:a16="http://schemas.microsoft.com/office/drawing/2014/main" id="{369EF938-512F-58D7-F17D-06EFCBDF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335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flèche">
            <a:extLst>
              <a:ext uri="{FF2B5EF4-FFF2-40B4-BE49-F238E27FC236}">
                <a16:creationId xmlns:a16="http://schemas.microsoft.com/office/drawing/2014/main" id="{5ECB9120-0B1B-F32B-2F1E-68E4DD1F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15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flèche">
            <a:extLst>
              <a:ext uri="{FF2B5EF4-FFF2-40B4-BE49-F238E27FC236}">
                <a16:creationId xmlns:a16="http://schemas.microsoft.com/office/drawing/2014/main" id="{2B668699-970A-BFD8-0163-3C2E83D7B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021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1">
            <a:extLst>
              <a:ext uri="{FF2B5EF4-FFF2-40B4-BE49-F238E27FC236}">
                <a16:creationId xmlns:a16="http://schemas.microsoft.com/office/drawing/2014/main" id="{9DBA2BF6-2201-BA98-CA38-783D2A6B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60550"/>
            <a:ext cx="8158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</a:rPr>
              <a:t>STAPHYSAGRIA dans le post-partum </a:t>
            </a:r>
          </a:p>
          <a:p>
            <a:r>
              <a:rPr lang="fr-FR" altLang="fr-FR" sz="2400"/>
              <a:t>Suite d’intervention chirurgicale (césarienne), plaie chirurgicale </a:t>
            </a:r>
          </a:p>
          <a:p>
            <a:r>
              <a:rPr lang="fr-FR" altLang="fr-FR" sz="2400"/>
              <a:t>Parfois suite de déchirure</a:t>
            </a:r>
          </a:p>
        </p:txBody>
      </p:sp>
      <p:sp>
        <p:nvSpPr>
          <p:cNvPr id="55304" name="Rectangle 2">
            <a:extLst>
              <a:ext uri="{FF2B5EF4-FFF2-40B4-BE49-F238E27FC236}">
                <a16:creationId xmlns:a16="http://schemas.microsoft.com/office/drawing/2014/main" id="{E3DB289C-4258-4710-8FC5-20823DE50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119438"/>
            <a:ext cx="8158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</a:rPr>
              <a:t>STAPHYSAGRIA chez le papa</a:t>
            </a:r>
          </a:p>
          <a:p>
            <a:r>
              <a:rPr lang="fr-FR" altLang="fr-FR" sz="2400"/>
              <a:t>Couvade</a:t>
            </a:r>
          </a:p>
        </p:txBody>
      </p:sp>
      <p:sp>
        <p:nvSpPr>
          <p:cNvPr id="55305" name="Rectangle 3">
            <a:extLst>
              <a:ext uri="{FF2B5EF4-FFF2-40B4-BE49-F238E27FC236}">
                <a16:creationId xmlns:a16="http://schemas.microsoft.com/office/drawing/2014/main" id="{33BEFF8E-F7AF-0D9F-4CE0-4C4D7739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10025"/>
            <a:ext cx="8158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</a:rPr>
              <a:t>STAPHYSAGRIA chez le bébé</a:t>
            </a:r>
          </a:p>
          <a:p>
            <a:r>
              <a:rPr lang="fr-FR" altLang="fr-FR" sz="2400"/>
              <a:t>Ballonnement abdominal et gaz, jalousie de la fratrie</a:t>
            </a:r>
          </a:p>
        </p:txBody>
      </p:sp>
      <p:sp>
        <p:nvSpPr>
          <p:cNvPr id="55306" name="Rectangle 4">
            <a:extLst>
              <a:ext uri="{FF2B5EF4-FFF2-40B4-BE49-F238E27FC236}">
                <a16:creationId xmlns:a16="http://schemas.microsoft.com/office/drawing/2014/main" id="{924ABB29-A2C8-4DB6-10A6-CDEFBC38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884738"/>
            <a:ext cx="81581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</a:rPr>
              <a:t>Modalités </a:t>
            </a:r>
          </a:p>
          <a:p>
            <a:r>
              <a:rPr lang="fr-FR" altLang="fr-FR" sz="2400" b="1"/>
              <a:t>&lt; </a:t>
            </a:r>
            <a:r>
              <a:rPr lang="fr-FR" altLang="fr-FR" sz="2400"/>
              <a:t>colère, humiliation, excès sexuels, tabac, viande, moindre toucher de la région malade</a:t>
            </a:r>
          </a:p>
          <a:p>
            <a:r>
              <a:rPr lang="fr-FR" altLang="fr-FR" sz="2400"/>
              <a:t>&gt; après le petit déjeuner, la chaleur, une bonne nuit</a:t>
            </a:r>
          </a:p>
        </p:txBody>
      </p:sp>
      <p:pic>
        <p:nvPicPr>
          <p:cNvPr id="55307" name="Picture 6" descr="flèche">
            <a:extLst>
              <a:ext uri="{FF2B5EF4-FFF2-40B4-BE49-F238E27FC236}">
                <a16:creationId xmlns:a16="http://schemas.microsoft.com/office/drawing/2014/main" id="{E6B712F9-3E40-1C7D-48F1-6A95881D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815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826B9BA6-D3B6-0BDD-6C4A-2759AEE2C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i="1">
                <a:solidFill>
                  <a:srgbClr val="FF9933"/>
                </a:solidFill>
                <a:ea typeface="MS PGothic" panose="020B0600070205080204" pitchFamily="34" charset="-128"/>
              </a:rPr>
              <a:t>focus sur….</a:t>
            </a:r>
          </a:p>
        </p:txBody>
      </p:sp>
      <p:pic>
        <p:nvPicPr>
          <p:cNvPr id="57347" name="Picture 3" descr="sous-titre">
            <a:extLst>
              <a:ext uri="{FF2B5EF4-FFF2-40B4-BE49-F238E27FC236}">
                <a16:creationId xmlns:a16="http://schemas.microsoft.com/office/drawing/2014/main" id="{33B495B8-CDD4-8BBF-7C56-CB3DBCA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>
            <a:extLst>
              <a:ext uri="{FF2B5EF4-FFF2-40B4-BE49-F238E27FC236}">
                <a16:creationId xmlns:a16="http://schemas.microsoft.com/office/drawing/2014/main" id="{5A6F8F9B-AE60-6899-B89A-802C58746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3">
            <a:extLst>
              <a:ext uri="{FF2B5EF4-FFF2-40B4-BE49-F238E27FC236}">
                <a16:creationId xmlns:a16="http://schemas.microsoft.com/office/drawing/2014/main" id="{FBD4880E-4D26-E606-64F0-60DCE7CD3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213" y="-288925"/>
            <a:ext cx="4394201" cy="1801813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9395" name="Titre 1">
            <a:extLst>
              <a:ext uri="{FF2B5EF4-FFF2-40B4-BE49-F238E27FC236}">
                <a16:creationId xmlns:a16="http://schemas.microsoft.com/office/drawing/2014/main" id="{121AA00A-B1A8-F6AB-0B18-20C4D64951B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60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>
                <a:solidFill>
                  <a:srgbClr val="FFFFFF"/>
                </a:solidFill>
              </a:rPr>
              <a:t>KALIUM CARBONICUM</a:t>
            </a: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0B478C29-0C8D-A7E7-F422-530904F7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79713"/>
            <a:ext cx="7272338" cy="122555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 faiblesse du carré des lombes</a:t>
            </a:r>
          </a:p>
          <a:p>
            <a:pPr eaLnBrk="1" hangingPunct="1"/>
            <a:r>
              <a:rPr lang="fr-FR" altLang="fr-FR" sz="2400" b="1"/>
              <a:t>Anxiété en coup de poing gastrique	</a:t>
            </a:r>
          </a:p>
          <a:p>
            <a:pPr eaLnBrk="1" hangingPunct="1"/>
            <a:r>
              <a:rPr lang="fr-FR" altLang="fr-FR" sz="2400" b="1"/>
              <a:t>Œdème angle interne des paupières supérieures</a:t>
            </a:r>
          </a:p>
        </p:txBody>
      </p:sp>
      <p:sp>
        <p:nvSpPr>
          <p:cNvPr id="59397" name="Espace réservé du contenu 2">
            <a:extLst>
              <a:ext uri="{FF2B5EF4-FFF2-40B4-BE49-F238E27FC236}">
                <a16:creationId xmlns:a16="http://schemas.microsoft.com/office/drawing/2014/main" id="{BDCE7F8F-BAED-DB42-1062-AD9B2883F5C1}"/>
              </a:ext>
            </a:extLst>
          </p:cNvPr>
          <p:cNvSpPr>
            <a:spLocks/>
          </p:cNvSpPr>
          <p:nvPr/>
        </p:nvSpPr>
        <p:spPr bwMode="auto">
          <a:xfrm>
            <a:off x="519113" y="4292600"/>
            <a:ext cx="8229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Morphologie</a:t>
            </a:r>
            <a:r>
              <a:rPr lang="fr-FR" altLang="fr-FR" sz="2400">
                <a:ea typeface="MS PGothic" panose="020B0600070205080204" pitchFamily="34" charset="-128"/>
              </a:rPr>
              <a:t> : carbonique avec hyperlordose, cellulite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Comportement</a:t>
            </a:r>
            <a:r>
              <a:rPr lang="fr-FR" altLang="fr-FR" sz="2400">
                <a:ea typeface="MS PGothic" panose="020B0600070205080204" pitchFamily="34" charset="-128"/>
              </a:rPr>
              <a:t> :	se plaint peu, se décourage vite, frileuse, se tient les lombes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Alimentation</a:t>
            </a:r>
            <a:r>
              <a:rPr lang="fr-FR" altLang="fr-FR" sz="2400">
                <a:ea typeface="MS PGothic" panose="020B0600070205080204" pitchFamily="34" charset="-128"/>
              </a:rPr>
              <a:t> : désir de sucreries et de mets acides, tous les aliments se transforment en gaz, soupe et café aggravent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59398" name="Rectangle 7">
            <a:extLst>
              <a:ext uri="{FF2B5EF4-FFF2-40B4-BE49-F238E27FC236}">
                <a16:creationId xmlns:a16="http://schemas.microsoft.com/office/drawing/2014/main" id="{B2EFFF32-4B3E-FD45-CE7D-42083013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133600"/>
            <a:ext cx="316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i="1">
                <a:solidFill>
                  <a:schemeClr val="bg2"/>
                </a:solidFill>
                <a:ea typeface="MS PGothic" panose="020B0600070205080204" pitchFamily="34" charset="-128"/>
              </a:rPr>
              <a:t>Carbonate de potassium</a:t>
            </a:r>
          </a:p>
        </p:txBody>
      </p:sp>
      <p:pic>
        <p:nvPicPr>
          <p:cNvPr id="59399" name="Picture 13" descr="Kalium carbonicum">
            <a:extLst>
              <a:ext uri="{FF2B5EF4-FFF2-40B4-BE49-F238E27FC236}">
                <a16:creationId xmlns:a16="http://schemas.microsoft.com/office/drawing/2014/main" id="{274C94EE-E3D1-07F7-8769-74EB1C25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3448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AF1E39E2-80AA-E1F3-695E-8A77E470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58900"/>
            <a:ext cx="83058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Asthénie surtout en fin de grossesse par le volume du ventre et la prise de poids.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Lombalgies &gt; en se tenant les lombes.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Œdèmes (généraux et des paupières) avec dyspnée par insuffisance cardiaque.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Hémorroïdes piquantes, saignantes, procidentes à l’effort.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par les reins &gt; par un coussin.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Avec dyspnée, agitation, se plaint peu mais peut se mettre en colère, par faiblesse.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Procidence hémorroïdaire.</a:t>
            </a:r>
          </a:p>
        </p:txBody>
      </p:sp>
      <p:sp>
        <p:nvSpPr>
          <p:cNvPr id="61443" name="Espace réservé du contenu 2">
            <a:extLst>
              <a:ext uri="{FF2B5EF4-FFF2-40B4-BE49-F238E27FC236}">
                <a16:creationId xmlns:a16="http://schemas.microsoft.com/office/drawing/2014/main" id="{D3B86042-CABF-23D8-A9BC-069586AB99CC}"/>
              </a:ext>
            </a:extLst>
          </p:cNvPr>
          <p:cNvSpPr>
            <a:spLocks/>
          </p:cNvSpPr>
          <p:nvPr/>
        </p:nvSpPr>
        <p:spPr bwMode="auto">
          <a:xfrm>
            <a:off x="684213" y="9080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KALIUM CARBONICUM durant la grossesse</a:t>
            </a:r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 </a:t>
            </a:r>
            <a:endParaRPr lang="fr-FR" altLang="fr-FR" sz="2400" b="1">
              <a:solidFill>
                <a:srgbClr val="FF9933"/>
              </a:solidFill>
              <a:ea typeface="MS PGothic" panose="020B0600070205080204" pitchFamily="34" charset="-128"/>
            </a:endParaRPr>
          </a:p>
        </p:txBody>
      </p:sp>
      <p:pic>
        <p:nvPicPr>
          <p:cNvPr id="61444" name="Picture 6" descr="flèche">
            <a:extLst>
              <a:ext uri="{FF2B5EF4-FFF2-40B4-BE49-F238E27FC236}">
                <a16:creationId xmlns:a16="http://schemas.microsoft.com/office/drawing/2014/main" id="{B5B29D14-92AB-D173-B95D-8D61C54C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794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contenu 2">
            <a:extLst>
              <a:ext uri="{FF2B5EF4-FFF2-40B4-BE49-F238E27FC236}">
                <a16:creationId xmlns:a16="http://schemas.microsoft.com/office/drawing/2014/main" id="{308BC69F-76C8-3B5B-B756-9C7A673DDB10}"/>
              </a:ext>
            </a:extLst>
          </p:cNvPr>
          <p:cNvSpPr>
            <a:spLocks/>
          </p:cNvSpPr>
          <p:nvPr/>
        </p:nvSpPr>
        <p:spPr bwMode="auto">
          <a:xfrm>
            <a:off x="684213" y="83661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FF9933"/>
                </a:solidFill>
              </a:rPr>
              <a:t>KALIUM CARBONICUM </a:t>
            </a:r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dans le post-partum</a:t>
            </a:r>
          </a:p>
          <a:p>
            <a:pPr>
              <a:spcBef>
                <a:spcPct val="20000"/>
              </a:spcBef>
            </a:pPr>
            <a:r>
              <a:rPr lang="fr-FR" altLang="fr-FR" sz="2400">
                <a:ea typeface="MS PGothic" panose="020B0600070205080204" pitchFamily="34" charset="-128"/>
              </a:rPr>
              <a:t>lochies suintantes prolongées avec fortes douleurs dorsales </a:t>
            </a:r>
          </a:p>
        </p:txBody>
      </p:sp>
      <p:pic>
        <p:nvPicPr>
          <p:cNvPr id="63491" name="Picture 6" descr="flèche">
            <a:extLst>
              <a:ext uri="{FF2B5EF4-FFF2-40B4-BE49-F238E27FC236}">
                <a16:creationId xmlns:a16="http://schemas.microsoft.com/office/drawing/2014/main" id="{85E47AAE-D6FA-151B-EB38-D45612F0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90963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flèche">
            <a:extLst>
              <a:ext uri="{FF2B5EF4-FFF2-40B4-BE49-F238E27FC236}">
                <a16:creationId xmlns:a16="http://schemas.microsoft.com/office/drawing/2014/main" id="{FEF216F7-D3F7-F814-DF04-232E10AA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0342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6" descr="flèche">
            <a:extLst>
              <a:ext uri="{FF2B5EF4-FFF2-40B4-BE49-F238E27FC236}">
                <a16:creationId xmlns:a16="http://schemas.microsoft.com/office/drawing/2014/main" id="{FBB7A4ED-D2D9-53C4-B0A1-EA558FDF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13213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1">
            <a:extLst>
              <a:ext uri="{FF2B5EF4-FFF2-40B4-BE49-F238E27FC236}">
                <a16:creationId xmlns:a16="http://schemas.microsoft.com/office/drawing/2014/main" id="{B0CB942E-9BAF-1871-5E9A-2AFFD5315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957388"/>
            <a:ext cx="82089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FF9933"/>
                </a:solidFill>
              </a:rPr>
              <a:t>KALIUM CARBONICUM</a:t>
            </a:r>
            <a:r>
              <a:rPr lang="fr-FR" altLang="fr-FR" sz="2400">
                <a:solidFill>
                  <a:srgbClr val="FF9933"/>
                </a:solidFill>
              </a:rPr>
              <a:t> </a:t>
            </a:r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chez le bébé</a:t>
            </a:r>
          </a:p>
          <a:p>
            <a:pPr>
              <a:spcBef>
                <a:spcPct val="20000"/>
              </a:spcBef>
            </a:pPr>
            <a:r>
              <a:rPr lang="fr-FR" altLang="fr-FR" sz="2400">
                <a:ea typeface="MS PGothic" panose="020B0600070205080204" pitchFamily="34" charset="-128"/>
              </a:rPr>
              <a:t>coliques aggravées la nuit avec ballonnements</a:t>
            </a:r>
            <a:endParaRPr lang="fr-FR" altLang="fr-FR" sz="2400" b="1">
              <a:ea typeface="MS PGothic" panose="020B0600070205080204" pitchFamily="34" charset="-128"/>
            </a:endParaRPr>
          </a:p>
        </p:txBody>
      </p:sp>
      <p:sp>
        <p:nvSpPr>
          <p:cNvPr id="63495" name="Rectangle 2">
            <a:extLst>
              <a:ext uri="{FF2B5EF4-FFF2-40B4-BE49-F238E27FC236}">
                <a16:creationId xmlns:a16="http://schemas.microsoft.com/office/drawing/2014/main" id="{49E8EAC1-AF8C-F724-6101-6E903153F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3098800"/>
            <a:ext cx="81883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Modalités</a:t>
            </a:r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fr-FR" altLang="fr-FR" sz="2400">
                <a:ea typeface="MS PGothic" panose="020B0600070205080204" pitchFamily="34" charset="-128"/>
              </a:rPr>
              <a:t>&lt; froid, courant d’air, 3h du matin, soupe, café, rapports sexuels &gt; chaleur, en se penchant en avant, en se tenant les lombes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E8F654BA-1A54-2446-C43B-0B0C6D2C6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i="1">
                <a:solidFill>
                  <a:srgbClr val="FF9933"/>
                </a:solidFill>
                <a:ea typeface="MS PGothic" panose="020B0600070205080204" pitchFamily="34" charset="-128"/>
              </a:rPr>
              <a:t>focus sur….</a:t>
            </a:r>
          </a:p>
        </p:txBody>
      </p:sp>
      <p:pic>
        <p:nvPicPr>
          <p:cNvPr id="65539" name="Picture 3" descr="sous-titre">
            <a:extLst>
              <a:ext uri="{FF2B5EF4-FFF2-40B4-BE49-F238E27FC236}">
                <a16:creationId xmlns:a16="http://schemas.microsoft.com/office/drawing/2014/main" id="{B6907342-CB32-BB1B-55AB-0272FA54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3">
            <a:extLst>
              <a:ext uri="{FF2B5EF4-FFF2-40B4-BE49-F238E27FC236}">
                <a16:creationId xmlns:a16="http://schemas.microsoft.com/office/drawing/2014/main" id="{D37B7165-4370-66A3-4283-B5A02063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3">
            <a:extLst>
              <a:ext uri="{FF2B5EF4-FFF2-40B4-BE49-F238E27FC236}">
                <a16:creationId xmlns:a16="http://schemas.microsoft.com/office/drawing/2014/main" id="{59ECB539-D43D-2443-F6A8-32CECA0F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7238" y="-300038"/>
            <a:ext cx="4394201" cy="1803401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7587" name="Titre 1">
            <a:extLst>
              <a:ext uri="{FF2B5EF4-FFF2-40B4-BE49-F238E27FC236}">
                <a16:creationId xmlns:a16="http://schemas.microsoft.com/office/drawing/2014/main" id="{23BD4896-0A5A-20DA-C5C2-29B29A229ED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60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>
                <a:solidFill>
                  <a:srgbClr val="FFFFFF"/>
                </a:solidFill>
              </a:rPr>
              <a:t>ARGENTUM NITRICUM</a:t>
            </a: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ACE35DBB-2400-1454-8052-068BEA4F9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782763"/>
            <a:ext cx="8516938" cy="461962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 phobique et précipité, douleur en écharde des plaies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A83306CA-623E-B321-761B-881E3153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3716338"/>
            <a:ext cx="214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i="1">
                <a:solidFill>
                  <a:srgbClr val="FFFFFF"/>
                </a:solidFill>
              </a:rPr>
              <a:t>Actée à grappes</a:t>
            </a:r>
          </a:p>
        </p:txBody>
      </p:sp>
      <p:sp>
        <p:nvSpPr>
          <p:cNvPr id="67590" name="Espace réservé du contenu 2">
            <a:extLst>
              <a:ext uri="{FF2B5EF4-FFF2-40B4-BE49-F238E27FC236}">
                <a16:creationId xmlns:a16="http://schemas.microsoft.com/office/drawing/2014/main" id="{AC6B1BA5-A89E-FB28-AE57-D239B28F292F}"/>
              </a:ext>
            </a:extLst>
          </p:cNvPr>
          <p:cNvSpPr>
            <a:spLocks/>
          </p:cNvSpPr>
          <p:nvPr/>
        </p:nvSpPr>
        <p:spPr bwMode="auto">
          <a:xfrm>
            <a:off x="457200" y="2562225"/>
            <a:ext cx="82677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0588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Morphologie</a:t>
            </a:r>
            <a:r>
              <a:rPr lang="fr-FR" altLang="fr-FR" sz="2400">
                <a:ea typeface="MS PGothic" panose="020B0600070205080204" pitchFamily="34" charset="-128"/>
              </a:rPr>
              <a:t> : mince, surmenée, tendance aux ulcérations.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Comportement</a:t>
            </a:r>
            <a:r>
              <a:rPr lang="fr-FR" altLang="fr-FR" sz="2400">
                <a:ea typeface="MS PGothic" panose="020B0600070205080204" pitchFamily="34" charset="-128"/>
              </a:rPr>
              <a:t> : le plus phobique de la matière médicale !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>
                <a:ea typeface="MS PGothic" panose="020B0600070205080204" pitchFamily="34" charset="-128"/>
              </a:rPr>
              <a:t>Part en avance mais arrive en retard.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ea typeface="MS PGothic" panose="020B0600070205080204" pitchFamily="34" charset="-128"/>
              </a:rPr>
              <a:t>Alimentation</a:t>
            </a:r>
            <a:r>
              <a:rPr lang="fr-FR" altLang="fr-FR" sz="2400">
                <a:ea typeface="MS PGothic" panose="020B0600070205080204" pitchFamily="34" charset="-128"/>
              </a:rPr>
              <a:t> : abuse du sucre (en morceaux, sucreries…) qui pourtant lui occasionne des troubles digestifs.</a:t>
            </a:r>
          </a:p>
        </p:txBody>
      </p:sp>
      <p:sp>
        <p:nvSpPr>
          <p:cNvPr id="67591" name="AutoShape 12" descr="Résultat de recherche d'images pour &quot;argentum nitricum&quot;">
            <a:extLst>
              <a:ext uri="{FF2B5EF4-FFF2-40B4-BE49-F238E27FC236}">
                <a16:creationId xmlns:a16="http://schemas.microsoft.com/office/drawing/2014/main" id="{EC545910-D69C-D06F-0EE9-52823DB0B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63497" name="Picture 11" descr=" pregnant GIF">
            <a:extLst>
              <a:ext uri="{FF2B5EF4-FFF2-40B4-BE49-F238E27FC236}">
                <a16:creationId xmlns:a16="http://schemas.microsoft.com/office/drawing/2014/main" id="{51E81BEF-3D51-92C4-3B20-461F048077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605635"/>
            <a:ext cx="3604965" cy="207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contenu 2">
            <a:extLst>
              <a:ext uri="{FF2B5EF4-FFF2-40B4-BE49-F238E27FC236}">
                <a16:creationId xmlns:a16="http://schemas.microsoft.com/office/drawing/2014/main" id="{F54ED548-5BB5-876D-7312-B7D34E9650D7}"/>
              </a:ext>
            </a:extLst>
          </p:cNvPr>
          <p:cNvSpPr>
            <a:spLocks/>
          </p:cNvSpPr>
          <p:nvPr/>
        </p:nvSpPr>
        <p:spPr bwMode="auto">
          <a:xfrm>
            <a:off x="539750" y="765175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ARGENTUM durant la grossesse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Anémie par hémolyse. Éructations. Rêves affreux de serpents.</a:t>
            </a:r>
          </a:p>
        </p:txBody>
      </p:sp>
      <p:pic>
        <p:nvPicPr>
          <p:cNvPr id="69635" name="Picture 6" descr="flèche">
            <a:extLst>
              <a:ext uri="{FF2B5EF4-FFF2-40B4-BE49-F238E27FC236}">
                <a16:creationId xmlns:a16="http://schemas.microsoft.com/office/drawing/2014/main" id="{4417F4CD-201B-2022-B559-4FE1D6650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255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6" descr="flèche">
            <a:extLst>
              <a:ext uri="{FF2B5EF4-FFF2-40B4-BE49-F238E27FC236}">
                <a16:creationId xmlns:a16="http://schemas.microsoft.com/office/drawing/2014/main" id="{0A47AF7B-2DCB-CCE3-8064-07DB218F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50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flèche">
            <a:extLst>
              <a:ext uri="{FF2B5EF4-FFF2-40B4-BE49-F238E27FC236}">
                <a16:creationId xmlns:a16="http://schemas.microsoft.com/office/drawing/2014/main" id="{13AD4487-9650-8690-7157-5856E3AD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845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flèche">
            <a:extLst>
              <a:ext uri="{FF2B5EF4-FFF2-40B4-BE49-F238E27FC236}">
                <a16:creationId xmlns:a16="http://schemas.microsoft.com/office/drawing/2014/main" id="{232B4678-6D8C-DBD9-F7A8-B874A7D4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2595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Rectangle 1">
            <a:extLst>
              <a:ext uri="{FF2B5EF4-FFF2-40B4-BE49-F238E27FC236}">
                <a16:creationId xmlns:a16="http://schemas.microsoft.com/office/drawing/2014/main" id="{AA0396DD-BE9E-28DE-DA79-4D6E8AF5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1800225"/>
            <a:ext cx="818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ARGENTUM dans le post-partum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Rétention urinaire post-hémorragique</a:t>
            </a:r>
          </a:p>
        </p:txBody>
      </p:sp>
      <p:sp>
        <p:nvSpPr>
          <p:cNvPr id="69640" name="Rectangle 2">
            <a:extLst>
              <a:ext uri="{FF2B5EF4-FFF2-40B4-BE49-F238E27FC236}">
                <a16:creationId xmlns:a16="http://schemas.microsoft.com/office/drawing/2014/main" id="{D520CE41-DC7B-B073-B9AC-A05CF7D6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2894013"/>
            <a:ext cx="8205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ARGENTUM chez le bébé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Précoce, souvent prématuré. Ophtalmie purulente, canal lacrymal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Hypersensibilité aux médicaments.</a:t>
            </a:r>
          </a:p>
        </p:txBody>
      </p:sp>
      <p:sp>
        <p:nvSpPr>
          <p:cNvPr id="69641" name="Rectangle 3">
            <a:extLst>
              <a:ext uri="{FF2B5EF4-FFF2-40B4-BE49-F238E27FC236}">
                <a16:creationId xmlns:a16="http://schemas.microsoft.com/office/drawing/2014/main" id="{4F860C91-55AC-5FDD-A57F-B91EB9580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4364038"/>
            <a:ext cx="8185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9933"/>
                </a:solidFill>
                <a:ea typeface="MS PGothic" panose="020B0600070205080204" pitchFamily="34" charset="-128"/>
              </a:rPr>
              <a:t>Modalités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&lt; chaleur sous toutes ses formes, la nuit, sucreries, aliments froids, DLD.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&gt; </a:t>
            </a:r>
            <a:r>
              <a:rPr lang="fr-FR" altLang="fr-FR" sz="2400">
                <a:ea typeface="MS PGothic" panose="020B0600070205080204" pitchFamily="34" charset="-128"/>
              </a:rPr>
              <a:t>froid, frais, pression, éructations.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>
            <a:extLst>
              <a:ext uri="{FF2B5EF4-FFF2-40B4-BE49-F238E27FC236}">
                <a16:creationId xmlns:a16="http://schemas.microsoft.com/office/drawing/2014/main" id="{C9C20366-E3B0-0448-BE83-447B2C9C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84582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>
                <a:solidFill>
                  <a:srgbClr val="FF9933"/>
                </a:solidFill>
              </a:rPr>
              <a:t>LA PR</a:t>
            </a:r>
            <a:r>
              <a:rPr lang="en-US" altLang="fr-FR" sz="3200" b="1">
                <a:solidFill>
                  <a:srgbClr val="FF9933"/>
                </a:solidFill>
                <a:cs typeface="Times New Roman" panose="02020603050405020304" pitchFamily="18" charset="0"/>
              </a:rPr>
              <a:t>É</a:t>
            </a:r>
            <a:r>
              <a:rPr lang="fr-FR" altLang="fr-FR" sz="3200" b="1">
                <a:solidFill>
                  <a:srgbClr val="FF9933"/>
                </a:solidFill>
              </a:rPr>
              <a:t>PARATION </a:t>
            </a:r>
            <a:r>
              <a:rPr lang="en-US" altLang="fr-FR" sz="3200" b="1">
                <a:solidFill>
                  <a:srgbClr val="FF9933"/>
                </a:solidFill>
                <a:cs typeface="Times New Roman" panose="02020603050405020304" pitchFamily="18" charset="0"/>
              </a:rPr>
              <a:t>À</a:t>
            </a:r>
            <a:r>
              <a:rPr lang="fr-FR" altLang="fr-FR" sz="3200" b="1">
                <a:solidFill>
                  <a:srgbClr val="FF9933"/>
                </a:solidFill>
              </a:rPr>
              <a:t> L’ACCOUCHEMENT</a:t>
            </a:r>
          </a:p>
          <a:p>
            <a:pPr algn="ctr" eaLnBrk="1" hangingPunct="1"/>
            <a:r>
              <a:rPr lang="fr-FR" altLang="fr-FR" sz="3200" b="1">
                <a:solidFill>
                  <a:srgbClr val="FF9933"/>
                </a:solidFill>
              </a:rPr>
              <a:t>ET L’ACCOUCHEMENT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65D44CF-450E-65F7-4CD3-2698ACA74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2060575"/>
            <a:ext cx="8229600" cy="254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fr-FR" altLang="fr-FR" sz="2400" i="1"/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La préparation à l’accouchement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L’accouchement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Actes techniques et leurs suites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2 matières médicales : </a:t>
            </a:r>
            <a:r>
              <a:rPr lang="fr-FR" altLang="fr-FR" sz="2400" b="1" i="1"/>
              <a:t>Actaea racemosa </a:t>
            </a:r>
            <a:r>
              <a:rPr lang="fr-FR" altLang="fr-FR" sz="2400" i="1"/>
              <a:t>– </a:t>
            </a:r>
            <a:r>
              <a:rPr lang="fr-FR" altLang="fr-FR" sz="2400" b="1" i="1"/>
              <a:t>Caulophyllum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Annexe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FF4B028-C12B-1055-B888-CDA8975FD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458788"/>
            <a:ext cx="9144000" cy="25193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7800">
                <a:solidFill>
                  <a:srgbClr val="EAEAEA"/>
                </a:solidFill>
              </a:rPr>
              <a:t>sommaire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ECA8C81-750A-DFA0-A224-F78F6350B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2060575"/>
            <a:ext cx="8229600" cy="254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fr-FR" altLang="fr-FR" sz="2400" i="1"/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Les troubles vasculaires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Le sevrage tabagique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Les troubles cutanés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i="1"/>
              <a:t>Matière médicale : Staphysagria, Kalium carbonicum, Argentum nitricum</a:t>
            </a:r>
          </a:p>
          <a:p>
            <a:pPr>
              <a:buClr>
                <a:srgbClr val="FF6600"/>
              </a:buClr>
              <a:buSzPct val="80000"/>
              <a:buFont typeface="Wingdings" panose="05000000000000000000" pitchFamily="2" charset="2"/>
              <a:buChar char="ü"/>
            </a:pPr>
            <a:endParaRPr lang="fr-FR" altLang="fr-FR" sz="2400" i="1"/>
          </a:p>
          <a:p>
            <a:endParaRPr lang="fr-FR" altLang="fr-FR" sz="2400" i="1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912B5C4D-3788-5820-A0AE-A2C28BB64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458788"/>
            <a:ext cx="9144000" cy="25193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7800">
                <a:solidFill>
                  <a:srgbClr val="EAEAEA"/>
                </a:solidFill>
              </a:rPr>
              <a:t>sommaire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34E9F793-0ADA-3B49-C460-D4F2B6F341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268413"/>
            <a:ext cx="8434387" cy="4205287"/>
          </a:xfrm>
          <a:prstGeom prst="rect">
            <a:avLst/>
          </a:prstGeo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/>
              <a:t>Les règles générales de posologie doivent toujours être présentes à l’esprit.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/>
              <a:t>Généralement on établit les dilutions en fonction du niveau que l’on souhaite atteindre </a:t>
            </a:r>
            <a:r>
              <a:rPr lang="fr-FR" altLang="fr-FR" sz="2400">
                <a:sym typeface="Wingdings" panose="05000000000000000000" pitchFamily="2" charset="2"/>
              </a:rPr>
              <a:t></a:t>
            </a:r>
            <a:r>
              <a:rPr lang="fr-FR" altLang="fr-FR" sz="2400"/>
              <a:t> </a:t>
            </a:r>
            <a:r>
              <a:rPr lang="fr-FR" altLang="fr-FR" sz="2400" b="1"/>
              <a:t>local – régional – psychique</a:t>
            </a:r>
            <a:r>
              <a:rPr lang="fr-FR" altLang="fr-FR" sz="2400"/>
              <a:t>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/>
              <a:t>Pour certains médicaments la hauteur de dilution est moins importante que l’identification du médicament.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/>
              <a:t>Le stagiaire ne devra donc pas s’étonner de rencontrer des hauteurs de dilutions différentes, selon les auteurs et les enseignants.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fr-FR" altLang="fr-FR" sz="2400" b="1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fr-FR" altLang="fr-FR" sz="2400" b="1"/>
              <a:t>La prescription est une acquisition évolutive.</a:t>
            </a:r>
          </a:p>
        </p:txBody>
      </p:sp>
      <p:sp>
        <p:nvSpPr>
          <p:cNvPr id="74755" name="Rectangle 5">
            <a:extLst>
              <a:ext uri="{FF2B5EF4-FFF2-40B4-BE49-F238E27FC236}">
                <a16:creationId xmlns:a16="http://schemas.microsoft.com/office/drawing/2014/main" id="{CF75AA59-046D-40AE-95E8-813E9885F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0838"/>
            <a:ext cx="162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4000" i="1" u="sng">
                <a:solidFill>
                  <a:srgbClr val="FF9933"/>
                </a:solidFill>
              </a:rPr>
              <a:t>Rappel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sous-titre">
            <a:extLst>
              <a:ext uri="{FF2B5EF4-FFF2-40B4-BE49-F238E27FC236}">
                <a16:creationId xmlns:a16="http://schemas.microsoft.com/office/drawing/2014/main" id="{46A706AC-64D7-75E3-EF2C-15EB378F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450"/>
            <a:ext cx="6659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itre 1">
            <a:extLst>
              <a:ext uri="{FF2B5EF4-FFF2-40B4-BE49-F238E27FC236}">
                <a16:creationId xmlns:a16="http://schemas.microsoft.com/office/drawing/2014/main" id="{3EC82669-FEE8-3318-C0C8-C1F7EAF874AD}"/>
              </a:ext>
            </a:extLst>
          </p:cNvPr>
          <p:cNvSpPr>
            <a:spLocks/>
          </p:cNvSpPr>
          <p:nvPr/>
        </p:nvSpPr>
        <p:spPr bwMode="auto">
          <a:xfrm>
            <a:off x="539750" y="1516063"/>
            <a:ext cx="6337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Préparation psychique : agir sur l’angoisse</a:t>
            </a:r>
          </a:p>
        </p:txBody>
      </p:sp>
      <p:sp>
        <p:nvSpPr>
          <p:cNvPr id="76804" name="Espace réservé du contenu 2">
            <a:extLst>
              <a:ext uri="{FF2B5EF4-FFF2-40B4-BE49-F238E27FC236}">
                <a16:creationId xmlns:a16="http://schemas.microsoft.com/office/drawing/2014/main" id="{C2CCD195-32CD-F2FF-EAD2-007DB1CBFF56}"/>
              </a:ext>
            </a:extLst>
          </p:cNvPr>
          <p:cNvSpPr>
            <a:spLocks/>
          </p:cNvSpPr>
          <p:nvPr/>
        </p:nvSpPr>
        <p:spPr bwMode="auto">
          <a:xfrm>
            <a:off x="428625" y="2278063"/>
            <a:ext cx="83105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Aconit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peur de mal accoucher, peur de mourir</a:t>
            </a:r>
          </a:p>
          <a:p>
            <a:pPr eaLnBrk="1" hangingPunct="1"/>
            <a:r>
              <a:rPr lang="fr-FR" altLang="fr-FR" sz="2400" b="1"/>
              <a:t>Actaea racemosa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crainte exagérée de l’accouchement, peur pour le bébé, tristesse, peur de devenir folle</a:t>
            </a:r>
          </a:p>
          <a:p>
            <a:pPr eaLnBrk="1" hangingPunct="1"/>
            <a:r>
              <a:rPr lang="fr-FR" altLang="fr-FR" sz="2400" b="1"/>
              <a:t>Argentum nitricum </a:t>
            </a:r>
            <a:r>
              <a:rPr lang="fr-FR" altLang="fr-FR" sz="2400"/>
              <a:t>: anxiété d’anticipation avec précipitation</a:t>
            </a:r>
          </a:p>
          <a:p>
            <a:pPr eaLnBrk="1" hangingPunct="1"/>
            <a:r>
              <a:rPr lang="fr-FR" altLang="fr-FR" sz="2400" b="1"/>
              <a:t>Arsenicum album</a:t>
            </a:r>
            <a:r>
              <a:rPr lang="fr-FR" altLang="fr-FR"/>
              <a:t> : </a:t>
            </a:r>
            <a:r>
              <a:rPr lang="fr-FR" altLang="fr-FR" sz="2400"/>
              <a:t>agitation anxieuse, sommeil agité avec réveil entre 1h et 3h du matin</a:t>
            </a:r>
          </a:p>
          <a:p>
            <a:pPr eaLnBrk="1" hangingPunct="1"/>
            <a:r>
              <a:rPr lang="fr-FR" altLang="fr-FR" sz="2400" b="1"/>
              <a:t>Gelsemium</a:t>
            </a:r>
            <a:r>
              <a:rPr lang="fr-FR" altLang="fr-FR"/>
              <a:t> : </a:t>
            </a:r>
            <a:r>
              <a:rPr lang="fr-FR" altLang="fr-FR" sz="2400"/>
              <a:t>anxiété d’anticipation avec tremblement ressenti, endormissement difficile</a:t>
            </a:r>
          </a:p>
          <a:p>
            <a:pPr eaLnBrk="1" hangingPunct="1"/>
            <a:r>
              <a:rPr lang="fr-FR" altLang="fr-FR" sz="2400" b="1"/>
              <a:t>Ignatia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angoisse avec variabilité de l’humeur, boule dans la gorge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Causticum</a:t>
            </a:r>
            <a:r>
              <a:rPr lang="fr-FR" altLang="fr-FR" sz="2400">
                <a:ea typeface="MS PGothic" panose="020B0600070205080204" pitchFamily="34" charset="-128"/>
              </a:rPr>
              <a:t> : antécédent d’accouchement ou naissance difficile</a:t>
            </a:r>
          </a:p>
        </p:txBody>
      </p:sp>
      <p:pic>
        <p:nvPicPr>
          <p:cNvPr id="76805" name="Picture 7" descr="flèche">
            <a:extLst>
              <a:ext uri="{FF2B5EF4-FFF2-40B4-BE49-F238E27FC236}">
                <a16:creationId xmlns:a16="http://schemas.microsoft.com/office/drawing/2014/main" id="{2856DDA6-9B37-4B32-8D8E-D34C4BE04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36725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 Box 3">
            <a:extLst>
              <a:ext uri="{FF2B5EF4-FFF2-40B4-BE49-F238E27FC236}">
                <a16:creationId xmlns:a16="http://schemas.microsoft.com/office/drawing/2014/main" id="{56D8B0C1-AE0B-7BB0-DEEE-D2309C1A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0813"/>
            <a:ext cx="5146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LA PREPARATION A L’ACCOUCHEMENT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>
            <a:extLst>
              <a:ext uri="{FF2B5EF4-FFF2-40B4-BE49-F238E27FC236}">
                <a16:creationId xmlns:a16="http://schemas.microsoft.com/office/drawing/2014/main" id="{793AE917-F3A9-543B-7FF2-8E63360BE53F}"/>
              </a:ext>
            </a:extLst>
          </p:cNvPr>
          <p:cNvSpPr>
            <a:spLocks/>
          </p:cNvSpPr>
          <p:nvPr/>
        </p:nvSpPr>
        <p:spPr bwMode="auto">
          <a:xfrm>
            <a:off x="876300" y="979488"/>
            <a:ext cx="3413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Préparation physique</a:t>
            </a:r>
          </a:p>
        </p:txBody>
      </p:sp>
      <p:sp>
        <p:nvSpPr>
          <p:cNvPr id="78851" name="Espace réservé du contenu 2">
            <a:extLst>
              <a:ext uri="{FF2B5EF4-FFF2-40B4-BE49-F238E27FC236}">
                <a16:creationId xmlns:a16="http://schemas.microsoft.com/office/drawing/2014/main" id="{0AB1854E-9D7F-6603-4A40-C2B6CC0FAFA8}"/>
              </a:ext>
            </a:extLst>
          </p:cNvPr>
          <p:cNvSpPr>
            <a:spLocks/>
          </p:cNvSpPr>
          <p:nvPr/>
        </p:nvSpPr>
        <p:spPr bwMode="auto">
          <a:xfrm>
            <a:off x="833438" y="1700213"/>
            <a:ext cx="8310562" cy="281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Préparer le col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Caulophyllum 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Actaea racemosa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pPr eaLnBrk="1" hangingPunct="1"/>
            <a:endParaRPr lang="fr-FR" altLang="fr-FR" sz="2400">
              <a:ea typeface="MS PGothic" panose="020B0600070205080204" pitchFamily="34" charset="-128"/>
            </a:endParaRPr>
          </a:p>
          <a:p>
            <a:pPr eaLnBrk="1" hangingPunct="1"/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Préparation vasculaire</a:t>
            </a:r>
          </a:p>
          <a:p>
            <a:pPr eaLnBrk="1" hangingPunct="1"/>
            <a:r>
              <a:rPr lang="fr-FR" altLang="fr-FR" sz="2400" b="1"/>
              <a:t>Arnica</a:t>
            </a:r>
            <a:endParaRPr lang="fr-FR" altLang="fr-FR" sz="2400"/>
          </a:p>
          <a:p>
            <a:pPr eaLnBrk="1" hangingPunct="1"/>
            <a:r>
              <a:rPr lang="fr-FR" altLang="fr-FR" sz="2400">
                <a:ea typeface="MS PGothic" panose="020B0600070205080204" pitchFamily="34" charset="-128"/>
              </a:rPr>
              <a:t>(!) pas de basse dilution</a:t>
            </a:r>
          </a:p>
          <a:p>
            <a:pPr eaLnBrk="1" hangingPunct="1"/>
            <a:endParaRPr lang="fr-FR" altLang="fr-FR" sz="2400">
              <a:ea typeface="MS PGothic" panose="020B0600070205080204" pitchFamily="34" charset="-128"/>
            </a:endParaRPr>
          </a:p>
        </p:txBody>
      </p:sp>
      <p:pic>
        <p:nvPicPr>
          <p:cNvPr id="78852" name="Picture 7" descr="flèche">
            <a:extLst>
              <a:ext uri="{FF2B5EF4-FFF2-40B4-BE49-F238E27FC236}">
                <a16:creationId xmlns:a16="http://schemas.microsoft.com/office/drawing/2014/main" id="{1C9D8DC6-BA3C-1457-BA35-B3BDD636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9380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8" descr=" pregnant GIF">
            <a:extLst>
              <a:ext uri="{FF2B5EF4-FFF2-40B4-BE49-F238E27FC236}">
                <a16:creationId xmlns:a16="http://schemas.microsoft.com/office/drawing/2014/main" id="{3FD2D335-B47E-C5FE-B9BE-99B861915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44738"/>
            <a:ext cx="4762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u contenu 2">
            <a:extLst>
              <a:ext uri="{FF2B5EF4-FFF2-40B4-BE49-F238E27FC236}">
                <a16:creationId xmlns:a16="http://schemas.microsoft.com/office/drawing/2014/main" id="{B970FB60-6C26-F2E4-1B15-D56BEFADEF29}"/>
              </a:ext>
            </a:extLst>
          </p:cNvPr>
          <p:cNvSpPr>
            <a:spLocks/>
          </p:cNvSpPr>
          <p:nvPr/>
        </p:nvSpPr>
        <p:spPr bwMode="auto">
          <a:xfrm>
            <a:off x="430213" y="692150"/>
            <a:ext cx="8310562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Pelvis dur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Bellis perennis</a:t>
            </a:r>
            <a:endParaRPr lang="fr-FR" altLang="fr-FR" sz="2400" i="1">
              <a:ea typeface="MS PGothic" panose="020B0600070205080204" pitchFamily="34" charset="-128"/>
            </a:endParaRPr>
          </a:p>
          <a:p>
            <a:r>
              <a:rPr lang="fr-FR" altLang="fr-FR" sz="2400">
                <a:ea typeface="SimSun" panose="02010600030101010101" pitchFamily="2" charset="-122"/>
              </a:rPr>
              <a:t>C’est l’</a:t>
            </a:r>
            <a:r>
              <a:rPr lang="fr-FR" altLang="fr-FR" sz="2400" b="1">
                <a:ea typeface="SimSun" panose="02010600030101010101" pitchFamily="2" charset="-122"/>
              </a:rPr>
              <a:t>Arnica</a:t>
            </a:r>
            <a:r>
              <a:rPr lang="fr-FR" altLang="fr-FR" sz="2400">
                <a:ea typeface="SimSun" panose="02010600030101010101" pitchFamily="2" charset="-122"/>
              </a:rPr>
              <a:t> du pelvis et du sein, douleurs pelviennes, syndrome de Lacomme, varices pelviennes.</a:t>
            </a:r>
          </a:p>
          <a:p>
            <a:r>
              <a:rPr lang="fr-FR" altLang="fr-FR" sz="2400">
                <a:ea typeface="SimSun" panose="02010600030101010101" pitchFamily="2" charset="-122"/>
              </a:rPr>
              <a:t>Prépare les tissus pour une meilleure cicatrisation (épisiotomie, déchirure).</a:t>
            </a:r>
          </a:p>
          <a:p>
            <a:pPr eaLnBrk="1" hangingPunct="1"/>
            <a:endParaRPr lang="fr-FR" altLang="fr-FR" sz="2400" u="sng">
              <a:ea typeface="MS PGothic" panose="020B0600070205080204" pitchFamily="34" charset="-128"/>
            </a:endParaRPr>
          </a:p>
          <a:p>
            <a:pPr eaLnBrk="1" hangingPunct="1"/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Pelvis mou</a:t>
            </a:r>
          </a:p>
          <a:p>
            <a:pPr eaLnBrk="1" hangingPunct="1"/>
            <a:r>
              <a:rPr lang="fr-FR" altLang="fr-FR" sz="2400" b="1">
                <a:ea typeface="MS PGothic" panose="020B0600070205080204" pitchFamily="34" charset="-128"/>
              </a:rPr>
              <a:t>Helonias</a:t>
            </a:r>
            <a:endParaRPr lang="fr-FR" altLang="fr-FR" sz="2400">
              <a:ea typeface="MS PGothic" panose="020B0600070205080204" pitchFamily="34" charset="-128"/>
            </a:endParaRPr>
          </a:p>
          <a:p>
            <a:pPr eaLnBrk="1" hangingPunct="1"/>
            <a:r>
              <a:rPr lang="fr-FR" altLang="fr-FR" sz="2400">
                <a:ea typeface="MS PGothic" panose="020B0600070205080204" pitchFamily="34" charset="-128"/>
              </a:rPr>
              <a:t>Femme fatiguée par des grossesses répétées, déprimée par son état et par la pensée de l’accouchement prochain. Douleurs lombaires rendant la marche difficile. Restitue tonicité morale et physique 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>
            <a:extLst>
              <a:ext uri="{FF2B5EF4-FFF2-40B4-BE49-F238E27FC236}">
                <a16:creationId xmlns:a16="http://schemas.microsoft.com/office/drawing/2014/main" id="{54D8141A-2875-AD0D-6039-C573343D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69888"/>
            <a:ext cx="8415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Le jour du terme pour favoriser une entrée en travail « fluide »</a:t>
            </a:r>
          </a:p>
          <a:p>
            <a:pPr eaLnBrk="1" hangingPunct="1"/>
            <a:endParaRPr lang="fr-FR" altLang="fr-FR" sz="2400" b="1" u="sng">
              <a:solidFill>
                <a:srgbClr val="FF9933"/>
              </a:solidFill>
            </a:endParaRPr>
          </a:p>
          <a:p>
            <a:pPr eaLnBrk="1" hangingPunct="1"/>
            <a:r>
              <a:rPr lang="fr-FR" altLang="fr-FR" sz="2400">
                <a:solidFill>
                  <a:srgbClr val="FF9933"/>
                </a:solidFill>
              </a:rPr>
              <a:t>Les médicaments de peur ou d’angoisse</a:t>
            </a:r>
          </a:p>
        </p:txBody>
      </p:sp>
      <p:pic>
        <p:nvPicPr>
          <p:cNvPr id="82947" name="Picture 6" descr="flèche">
            <a:extLst>
              <a:ext uri="{FF2B5EF4-FFF2-40B4-BE49-F238E27FC236}">
                <a16:creationId xmlns:a16="http://schemas.microsoft.com/office/drawing/2014/main" id="{F0EE2A27-D3EB-56AA-76CD-1F2FB4E3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587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46471A48-E461-C698-17C7-0A163E00FEBA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133600"/>
          <a:ext cx="7694613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88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FFFFFF"/>
                          </a:solidFill>
                        </a:rPr>
                        <a:t>Gelsemium</a:t>
                      </a:r>
                      <a:endParaRPr lang="fr-FR" sz="1800" dirty="0">
                        <a:solidFill>
                          <a:srgbClr val="FFFFFF"/>
                        </a:solidFill>
                      </a:endParaRP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FFFFFF"/>
                          </a:solidFill>
                        </a:rPr>
                        <a:t>Ignatia</a:t>
                      </a:r>
                      <a:endParaRPr lang="fr-FR" sz="1800" dirty="0">
                        <a:solidFill>
                          <a:srgbClr val="FFFFFF"/>
                        </a:solidFill>
                      </a:endParaRP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88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Signes physiques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Tremblements 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Spasmes en boule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34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Signes psychiques</a:t>
                      </a:r>
                    </a:p>
                  </a:txBody>
                  <a:tcPr marL="91448" marR="91448" marT="45688" marB="45688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Trac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Peur de se qui va se produire</a:t>
                      </a:r>
                    </a:p>
                  </a:txBody>
                  <a:tcPr marL="91448" marR="91448" marT="45688" marB="45688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Paradoxes 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Se plaint ++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Ne suit pas les conseils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15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Modalités 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&gt; Préparation accouchement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&gt; accompagnement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&lt; préparation  accouchement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&gt; distraction</a:t>
                      </a:r>
                    </a:p>
                  </a:txBody>
                  <a:tcPr marL="91448" marR="91448" marT="45688" marB="4568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A1D37F39-A4DF-3353-4FAF-185C4F767F9E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205038"/>
          <a:ext cx="8496300" cy="429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MAP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Accouchement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Signes concomitants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Actaea</a:t>
                      </a:r>
                      <a:r>
                        <a:rPr lang="fr-FR" sz="1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racemosa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5CH</a:t>
                      </a:r>
                    </a:p>
                    <a:p>
                      <a:pPr marL="0" algn="l" defTabSz="914400" rtl="0" eaLnBrk="1" latinLnBrk="0" hangingPunct="1"/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15CH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Asthénique spasmée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OI tonique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Peur pour son </a:t>
                      </a:r>
                      <a:r>
                        <a:rPr lang="fr-FR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Sensibilité C7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Caulophyllum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30CH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5CH à 9CH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 rigide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 en salves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Frileuse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Soif ++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Maussade 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Pulsatilla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Utérus contractile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 lente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Hypocinésie de fréquence et d’intensité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Terme dépassé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solitude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accompagnement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Gelsemium</a:t>
                      </a:r>
                      <a:endParaRPr lang="fr-FR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 peu intenses, mais base peut être tonique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Emotivité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accompagnant aussi !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Tremblements </a:t>
                      </a:r>
                    </a:p>
                  </a:txBody>
                  <a:tcPr marL="91425" marR="91425" marT="45738" marB="45738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5023" name="Rectangle 1">
            <a:extLst>
              <a:ext uri="{FF2B5EF4-FFF2-40B4-BE49-F238E27FC236}">
                <a16:creationId xmlns:a16="http://schemas.microsoft.com/office/drawing/2014/main" id="{D205F06D-388F-BC7D-2F77-14F3F1A9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741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9933"/>
                </a:solidFill>
              </a:rPr>
              <a:t>Les médicaments de col </a:t>
            </a:r>
          </a:p>
          <a:p>
            <a:pPr eaLnBrk="1" hangingPunct="1"/>
            <a:r>
              <a:rPr lang="fr-FR" altLang="fr-FR" sz="2400" b="1"/>
              <a:t>Actaea racemosa</a:t>
            </a:r>
            <a:r>
              <a:rPr lang="fr-FR" altLang="fr-FR" sz="2400"/>
              <a:t>, </a:t>
            </a:r>
            <a:r>
              <a:rPr lang="fr-FR" altLang="fr-FR" sz="2400" b="1"/>
              <a:t>Caulophyllum</a:t>
            </a:r>
          </a:p>
          <a:p>
            <a:pPr eaLnBrk="1" hangingPunct="1"/>
            <a:endParaRPr lang="fr-FR" altLang="fr-FR" sz="1200" b="1"/>
          </a:p>
          <a:p>
            <a:pPr eaLnBrk="1" hangingPunct="1"/>
            <a:r>
              <a:rPr lang="fr-FR" altLang="fr-FR" sz="2400">
                <a:solidFill>
                  <a:srgbClr val="FF9933"/>
                </a:solidFill>
              </a:rPr>
              <a:t>Les médicaments de muscle</a:t>
            </a:r>
          </a:p>
          <a:p>
            <a:pPr eaLnBrk="1" hangingPunct="1"/>
            <a:r>
              <a:rPr lang="fr-FR" altLang="fr-FR" sz="2400" b="1"/>
              <a:t>Arnica, Gelsemium</a:t>
            </a:r>
            <a:endParaRPr lang="fr-FR" altLang="fr-FR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>
            <a:extLst>
              <a:ext uri="{FF2B5EF4-FFF2-40B4-BE49-F238E27FC236}">
                <a16:creationId xmlns:a16="http://schemas.microsoft.com/office/drawing/2014/main" id="{03448D73-BEB6-884E-8CE8-E1798B03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476250"/>
            <a:ext cx="8201025" cy="60016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400" b="1" u="sng" dirty="0">
                <a:solidFill>
                  <a:srgbClr val="FF9933"/>
                </a:solidFill>
              </a:rPr>
              <a:t>Le jour du terme </a:t>
            </a:r>
          </a:p>
          <a:p>
            <a:pPr eaLnBrk="1" hangingPunct="1">
              <a:defRPr/>
            </a:pPr>
            <a:endParaRPr lang="fr-FR" altLang="fr-FR" sz="2400" dirty="0">
              <a:solidFill>
                <a:srgbClr val="FF9933"/>
              </a:solidFill>
            </a:endParaRPr>
          </a:p>
          <a:p>
            <a:pPr eaLnBrk="1" hangingPunct="1">
              <a:defRPr/>
            </a:pPr>
            <a:r>
              <a:rPr lang="fr-FR" altLang="fr-FR" sz="2400" dirty="0">
                <a:solidFill>
                  <a:srgbClr val="FF9933"/>
                </a:solidFill>
              </a:rPr>
              <a:t>Les médicaments « de la patiente » en 15 ou 30 CH</a:t>
            </a:r>
          </a:p>
          <a:p>
            <a:pPr eaLnBrk="1" hangingPunct="1">
              <a:defRPr/>
            </a:pPr>
            <a:r>
              <a:rPr lang="fr-FR" altLang="fr-FR" sz="2400" dirty="0">
                <a:solidFill>
                  <a:srgbClr val="FF9933"/>
                </a:solidFill>
              </a:rPr>
              <a:t>Prescrire une dose globules ou 5 granules par jour pendant 48h</a:t>
            </a:r>
          </a:p>
          <a:p>
            <a:pPr eaLnBrk="1" hangingPunct="1">
              <a:defRPr/>
            </a:pPr>
            <a:endParaRPr lang="fr-FR" altLang="fr-FR" sz="2400" dirty="0">
              <a:solidFill>
                <a:srgbClr val="FF9933"/>
              </a:solidFill>
            </a:endParaRPr>
          </a:p>
          <a:p>
            <a:pPr eaLnBrk="1" hangingPunct="1">
              <a:defRPr/>
            </a:pPr>
            <a:r>
              <a:rPr lang="fr-FR" altLang="fr-FR" sz="2400" b="1" dirty="0" err="1"/>
              <a:t>Pulsatilla</a:t>
            </a:r>
            <a:r>
              <a:rPr lang="fr-FR" altLang="fr-FR" sz="2400" b="1" dirty="0"/>
              <a:t> </a:t>
            </a:r>
            <a:r>
              <a:rPr lang="fr-FR" altLang="fr-FR" sz="2400" dirty="0"/>
              <a:t>: patiente craintive, docile, manque de confiance en elle mais confiante dans une personne de son entourage ou un soignant compatissant</a:t>
            </a:r>
          </a:p>
          <a:p>
            <a:pPr eaLnBrk="1" hangingPunct="1">
              <a:defRPr/>
            </a:pPr>
            <a:r>
              <a:rPr lang="fr-FR" altLang="fr-FR" sz="2400" b="1" dirty="0" err="1"/>
              <a:t>Sepia</a:t>
            </a:r>
            <a:r>
              <a:rPr lang="fr-FR" altLang="fr-FR" sz="2400" b="1" dirty="0"/>
              <a:t> </a:t>
            </a:r>
            <a:r>
              <a:rPr lang="fr-FR" altLang="fr-FR" sz="2400" dirty="0"/>
              <a:t>: patiente indifférente, pesanteur pelvienne, impression de bébé bas</a:t>
            </a:r>
          </a:p>
          <a:p>
            <a:pPr eaLnBrk="1" hangingPunct="1">
              <a:defRPr/>
            </a:pPr>
            <a:r>
              <a:rPr lang="fr-FR" altLang="fr-FR" sz="2400" b="1" dirty="0"/>
              <a:t>Nux vomica </a:t>
            </a:r>
            <a:r>
              <a:rPr lang="fr-FR" altLang="fr-FR" sz="2400" dirty="0"/>
              <a:t>: patiente exigeante, autoritaire, ne supporte pas que l’on décide d’attendre 48 heures, veut de l’action</a:t>
            </a:r>
          </a:p>
          <a:p>
            <a:pPr eaLnBrk="1" hangingPunct="1">
              <a:defRPr/>
            </a:pPr>
            <a:endParaRPr lang="fr-FR" altLang="fr-FR" sz="2400" strike="sngStrike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Col favorable : </a:t>
            </a:r>
            <a:r>
              <a:rPr lang="fr-FR" altLang="fr-FR" sz="2400" b="1" dirty="0" err="1"/>
              <a:t>Pulsatilla</a:t>
            </a:r>
            <a:r>
              <a:rPr lang="fr-FR" altLang="fr-FR" sz="2400" b="1" dirty="0"/>
              <a:t>, </a:t>
            </a:r>
            <a:r>
              <a:rPr lang="fr-FR" altLang="fr-FR" sz="2400" b="1" dirty="0" err="1"/>
              <a:t>Sepia</a:t>
            </a:r>
            <a:endParaRPr lang="fr-FR" altLang="fr-FR" sz="2400" b="1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Col non favorable : </a:t>
            </a:r>
            <a:r>
              <a:rPr lang="fr-FR" altLang="fr-FR" sz="2400" b="1" dirty="0" err="1"/>
              <a:t>Actaea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racemosa</a:t>
            </a:r>
            <a:r>
              <a:rPr lang="fr-FR" altLang="fr-FR" sz="2400" dirty="0"/>
              <a:t>, </a:t>
            </a:r>
            <a:r>
              <a:rPr lang="fr-FR" altLang="fr-FR" sz="2400" b="1" dirty="0" err="1"/>
              <a:t>Caulophyllum</a:t>
            </a:r>
            <a:r>
              <a:rPr lang="fr-FR" altLang="fr-FR" sz="2400" dirty="0"/>
              <a:t>, </a:t>
            </a:r>
            <a:r>
              <a:rPr lang="fr-FR" altLang="fr-FR" sz="2400" b="1" dirty="0" err="1"/>
              <a:t>Belladonna</a:t>
            </a:r>
            <a:r>
              <a:rPr lang="fr-FR" altLang="fr-FR" sz="2400" dirty="0"/>
              <a:t>, </a:t>
            </a:r>
            <a:r>
              <a:rPr lang="fr-FR" altLang="fr-FR" sz="2400" b="1" dirty="0" err="1"/>
              <a:t>Nux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vomica</a:t>
            </a:r>
            <a:endParaRPr lang="fr-FR" altLang="fr-FR" sz="2400" b="1" dirty="0"/>
          </a:p>
        </p:txBody>
      </p:sp>
      <p:pic>
        <p:nvPicPr>
          <p:cNvPr id="86019" name="Picture 6" descr="flèche">
            <a:extLst>
              <a:ext uri="{FF2B5EF4-FFF2-40B4-BE49-F238E27FC236}">
                <a16:creationId xmlns:a16="http://schemas.microsoft.com/office/drawing/2014/main" id="{C6FC6452-C258-2EB8-3695-B10C3A79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515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>
            <a:extLst>
              <a:ext uri="{FF2B5EF4-FFF2-40B4-BE49-F238E27FC236}">
                <a16:creationId xmlns:a16="http://schemas.microsoft.com/office/drawing/2014/main" id="{DA5AF762-5215-1BEA-351B-F71C0D39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051050" cy="1700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8067" name="Titre 1">
            <a:extLst>
              <a:ext uri="{FF2B5EF4-FFF2-40B4-BE49-F238E27FC236}">
                <a16:creationId xmlns:a16="http://schemas.microsoft.com/office/drawing/2014/main" id="{7733E066-64DD-DE3F-987C-FB20795C0D2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25463" y="768350"/>
            <a:ext cx="83153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A l’arrivée à la maternité, les patientes difficiles à examiner</a:t>
            </a:r>
          </a:p>
        </p:txBody>
      </p:sp>
      <p:sp>
        <p:nvSpPr>
          <p:cNvPr id="88068" name="Espace réservé du contenu 2">
            <a:extLst>
              <a:ext uri="{FF2B5EF4-FFF2-40B4-BE49-F238E27FC236}">
                <a16:creationId xmlns:a16="http://schemas.microsoft.com/office/drawing/2014/main" id="{ECD6D68C-3A9C-E186-23B2-A028D9C91FE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5463" y="1557338"/>
            <a:ext cx="8223250" cy="33528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Aconit napellus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Primipares pléthoriques.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Hyperesthésie locale.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Peur de tout (de la mort), protectrice ++ sur bébé.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Platina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Ne supporte aucun linge.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Examens gynécologiques et rapports toujours difficiles.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Haute idée d’elle-même, exigeante.</a:t>
            </a:r>
            <a:endParaRPr lang="fr-FR" altLang="fr-FR" sz="2400">
              <a:solidFill>
                <a:srgbClr val="FF6600"/>
              </a:solidFill>
            </a:endParaRPr>
          </a:p>
        </p:txBody>
      </p:sp>
      <p:pic>
        <p:nvPicPr>
          <p:cNvPr id="88069" name="Picture 6" descr="flèche">
            <a:extLst>
              <a:ext uri="{FF2B5EF4-FFF2-40B4-BE49-F238E27FC236}">
                <a16:creationId xmlns:a16="http://schemas.microsoft.com/office/drawing/2014/main" id="{2EC7A393-3C0D-BB62-20B0-895402E7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502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u contenu 2">
            <a:extLst>
              <a:ext uri="{FF2B5EF4-FFF2-40B4-BE49-F238E27FC236}">
                <a16:creationId xmlns:a16="http://schemas.microsoft.com/office/drawing/2014/main" id="{A1832104-B863-457F-D373-45877523117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052513"/>
            <a:ext cx="8208963" cy="3468687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>
                <a:latin typeface="+mj-lt"/>
              </a:rPr>
              <a:t>Nux vomica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Passe son temps (et le vôtre) dans les toilettes.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Contexte hémorroïdes, surmenage, troubles digestifs.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Très tonique, aime café et épices.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>
                <a:latin typeface="+mj-lt"/>
              </a:rPr>
              <a:t>Chamomilla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Rabroue l’infirmière qui essaie de la calmer.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Irritée par son mari.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>
                <a:latin typeface="+mj-lt"/>
              </a:rPr>
              <a:t>Réclame la péridurale avant de dire bonjour.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1">
            <a:extLst>
              <a:ext uri="{FF2B5EF4-FFF2-40B4-BE49-F238E27FC236}">
                <a16:creationId xmlns:a16="http://schemas.microsoft.com/office/drawing/2014/main" id="{BA0471CC-30CF-0D77-2A68-712F083572D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57213" y="1489075"/>
            <a:ext cx="819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Faux travail, début de travail, phase de latence</a:t>
            </a:r>
          </a:p>
        </p:txBody>
      </p:sp>
      <p:sp>
        <p:nvSpPr>
          <p:cNvPr id="92163" name="Espace réservé du contenu 2">
            <a:extLst>
              <a:ext uri="{FF2B5EF4-FFF2-40B4-BE49-F238E27FC236}">
                <a16:creationId xmlns:a16="http://schemas.microsoft.com/office/drawing/2014/main" id="{8EC291E4-0693-ABA7-6E11-D5D051FBD96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04825" y="3438525"/>
            <a:ext cx="1901825" cy="43021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 2 aspects    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grpSp>
        <p:nvGrpSpPr>
          <p:cNvPr id="92164" name="Groupe 7">
            <a:extLst>
              <a:ext uri="{FF2B5EF4-FFF2-40B4-BE49-F238E27FC236}">
                <a16:creationId xmlns:a16="http://schemas.microsoft.com/office/drawing/2014/main" id="{99F0FEE4-E52E-9D89-FE1B-6636A4014233}"/>
              </a:ext>
            </a:extLst>
          </p:cNvPr>
          <p:cNvGrpSpPr>
            <a:grpSpLocks/>
          </p:cNvGrpSpPr>
          <p:nvPr/>
        </p:nvGrpSpPr>
        <p:grpSpPr bwMode="auto">
          <a:xfrm>
            <a:off x="1941513" y="2935288"/>
            <a:ext cx="1117600" cy="1430337"/>
            <a:chOff x="1763713" y="2935546"/>
            <a:chExt cx="1118373" cy="1429558"/>
          </a:xfrm>
        </p:grpSpPr>
        <p:cxnSp>
          <p:nvCxnSpPr>
            <p:cNvPr id="92173" name="Connecteur droit avec flèche 2">
              <a:extLst>
                <a:ext uri="{FF2B5EF4-FFF2-40B4-BE49-F238E27FC236}">
                  <a16:creationId xmlns:a16="http://schemas.microsoft.com/office/drawing/2014/main" id="{049A0CD0-F619-428E-8AD5-E821FB45D4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63713" y="2935546"/>
              <a:ext cx="1118373" cy="7442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74" name="Connecteur droit avec flèche 4">
              <a:extLst>
                <a:ext uri="{FF2B5EF4-FFF2-40B4-BE49-F238E27FC236}">
                  <a16:creationId xmlns:a16="http://schemas.microsoft.com/office/drawing/2014/main" id="{33C8C3AD-5BD4-8443-7151-2666358E98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3713" y="3679825"/>
              <a:ext cx="1118373" cy="6852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165" name="Rectangle 10">
            <a:extLst>
              <a:ext uri="{FF2B5EF4-FFF2-40B4-BE49-F238E27FC236}">
                <a16:creationId xmlns:a16="http://schemas.microsoft.com/office/drawing/2014/main" id="{62444AEF-C6C5-406A-FAAC-9F72098C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4137025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localement : col, CU</a:t>
            </a:r>
          </a:p>
        </p:txBody>
      </p:sp>
      <p:sp>
        <p:nvSpPr>
          <p:cNvPr id="92166" name="Rectangle 11">
            <a:extLst>
              <a:ext uri="{FF2B5EF4-FFF2-40B4-BE49-F238E27FC236}">
                <a16:creationId xmlns:a16="http://schemas.microsoft.com/office/drawing/2014/main" id="{92037581-192B-19C3-550B-57F9FAC8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2492375"/>
            <a:ext cx="1262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active</a:t>
            </a:r>
          </a:p>
          <a:p>
            <a:pPr eaLnBrk="1" hangingPunct="1"/>
            <a:r>
              <a:rPr lang="fr-FR" altLang="fr-FR" sz="2400"/>
              <a:t>spasmée                                                   passive</a:t>
            </a:r>
          </a:p>
        </p:txBody>
      </p:sp>
      <p:grpSp>
        <p:nvGrpSpPr>
          <p:cNvPr id="92167" name="Group 15">
            <a:extLst>
              <a:ext uri="{FF2B5EF4-FFF2-40B4-BE49-F238E27FC236}">
                <a16:creationId xmlns:a16="http://schemas.microsoft.com/office/drawing/2014/main" id="{9C74BF80-7346-1D0D-8ACB-BBABF49D3A89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2843213"/>
            <a:ext cx="520700" cy="647700"/>
            <a:chOff x="2925" y="1933"/>
            <a:chExt cx="227" cy="408"/>
          </a:xfrm>
        </p:grpSpPr>
        <p:cxnSp>
          <p:nvCxnSpPr>
            <p:cNvPr id="92170" name="Connecteur droit avec flèche 6">
              <a:extLst>
                <a:ext uri="{FF2B5EF4-FFF2-40B4-BE49-F238E27FC236}">
                  <a16:creationId xmlns:a16="http://schemas.microsoft.com/office/drawing/2014/main" id="{B8A7D600-BE3D-FB76-AB1B-5C09B1336D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25" y="1933"/>
              <a:ext cx="227" cy="1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71" name="Connecteur droit avec flèche 10">
              <a:extLst>
                <a:ext uri="{FF2B5EF4-FFF2-40B4-BE49-F238E27FC236}">
                  <a16:creationId xmlns:a16="http://schemas.microsoft.com/office/drawing/2014/main" id="{0118F6A4-E1F6-5745-C314-3C4757212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5" y="2115"/>
              <a:ext cx="22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72" name="Connecteur droit avec flèche 12">
              <a:extLst>
                <a:ext uri="{FF2B5EF4-FFF2-40B4-BE49-F238E27FC236}">
                  <a16:creationId xmlns:a16="http://schemas.microsoft.com/office/drawing/2014/main" id="{0D3DA719-DE33-169C-74EA-CC03D78B9A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5" y="2115"/>
              <a:ext cx="227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2168" name="Picture 14" descr="flèche">
            <a:extLst>
              <a:ext uri="{FF2B5EF4-FFF2-40B4-BE49-F238E27FC236}">
                <a16:creationId xmlns:a16="http://schemas.microsoft.com/office/drawing/2014/main" id="{EFBDAB88-0F1C-D2B6-CE35-54959316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Rectangle 1">
            <a:extLst>
              <a:ext uri="{FF2B5EF4-FFF2-40B4-BE49-F238E27FC236}">
                <a16:creationId xmlns:a16="http://schemas.microsoft.com/office/drawing/2014/main" id="{FF981F8D-CA96-BFC9-D38B-591343A77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2705100"/>
            <a:ext cx="196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/>
              <a:t>comportement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F213198E-773C-C947-D27C-0807FFF3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96975"/>
            <a:ext cx="3606800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FFFF"/>
                </a:solidFill>
              </a:rPr>
              <a:t>Les troubles veineux</a:t>
            </a: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C8887AFA-841A-F034-3150-526B3080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2422525"/>
            <a:ext cx="8359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La bonne ou mauvaise circulation veineuse fait partie du terrain, et son évolution se fera en fonction de la réaction intime du patient : le Mode Réactionnel Chronique (MRC, anciennement Diathèse).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La station debout prolongée, le piétinement, la position assise prolongée, le chauffage au sol, et enfin la grossesse favorisent la stase veineuse.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Les drainages lymphatiques sont un bon complément au traitement préventif, ainsi </a:t>
            </a:r>
            <a:r>
              <a:rPr lang="fr-FR" altLang="fr-FR" sz="2400"/>
              <a:t>que le port de chaussettes de compression</a:t>
            </a:r>
            <a:r>
              <a:rPr lang="fr-FR" altLang="fr-FR" sz="240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Les facteurs favorisant sont aussi l’alcool, le tabac, les épices fortes, le sel, la cuisine industrielle…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8D4A8F58-D7C5-3FE9-E71E-394535AB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798638"/>
            <a:ext cx="319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La circulation veineuse</a:t>
            </a:r>
          </a:p>
        </p:txBody>
      </p:sp>
      <p:pic>
        <p:nvPicPr>
          <p:cNvPr id="11269" name="Picture 6" descr="sous-titre">
            <a:extLst>
              <a:ext uri="{FF2B5EF4-FFF2-40B4-BE49-F238E27FC236}">
                <a16:creationId xmlns:a16="http://schemas.microsoft.com/office/drawing/2014/main" id="{2B4F809B-7A3D-6953-F2F1-517DC2F4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450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3">
            <a:extLst>
              <a:ext uri="{FF2B5EF4-FFF2-40B4-BE49-F238E27FC236}">
                <a16:creationId xmlns:a16="http://schemas.microsoft.com/office/drawing/2014/main" id="{B991283A-A73D-6971-A657-26193E12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0813"/>
            <a:ext cx="5146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LE VASCULAIRE</a:t>
            </a:r>
          </a:p>
        </p:txBody>
      </p:sp>
      <p:pic>
        <p:nvPicPr>
          <p:cNvPr id="11271" name="Picture 8" descr="flèche">
            <a:extLst>
              <a:ext uri="{FF2B5EF4-FFF2-40B4-BE49-F238E27FC236}">
                <a16:creationId xmlns:a16="http://schemas.microsoft.com/office/drawing/2014/main" id="{698A0F95-7E11-9047-BCAB-49E5FE40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11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re 1">
            <a:extLst>
              <a:ext uri="{FF2B5EF4-FFF2-40B4-BE49-F238E27FC236}">
                <a16:creationId xmlns:a16="http://schemas.microsoft.com/office/drawing/2014/main" id="{452C2E93-B1C9-6C43-97AF-A502FA2DE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19113" y="215900"/>
            <a:ext cx="8229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altLang="fr-FR" sz="2400" b="1" i="1">
                <a:solidFill>
                  <a:srgbClr val="FF9933"/>
                </a:solidFill>
              </a:rPr>
              <a:t>Comportements – Type active, initiatives</a:t>
            </a:r>
          </a:p>
        </p:txBody>
      </p:sp>
      <p:sp>
        <p:nvSpPr>
          <p:cNvPr id="94211" name="Espace réservé du contenu 2">
            <a:extLst>
              <a:ext uri="{FF2B5EF4-FFF2-40B4-BE49-F238E27FC236}">
                <a16:creationId xmlns:a16="http://schemas.microsoft.com/office/drawing/2014/main" id="{012E313F-A879-A1EF-6621-81324742B4F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19113" y="692150"/>
            <a:ext cx="82296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Femme qui reste debout, marchant de long en large, pour s’arrêter lors des contractions utérines. Concentrée, se tient le front pour mieux lutter contre la douleur.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000" b="1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Belladonna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Pousse très fort sur l’obstacle du col.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Périnée et col épais, vagin chaud.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Bearing-down ++ &gt; debout et &lt; allongée.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Chamomilla</a:t>
            </a: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Colère.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Kalium carbonicum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Grande faiblesse, douleurs fulgurantes, angoissantes,  irradiant du dos vers les fesses. Lombalgies. Prévoir accouchement en genu-pectoral.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u contenu 2">
            <a:extLst>
              <a:ext uri="{FF2B5EF4-FFF2-40B4-BE49-F238E27FC236}">
                <a16:creationId xmlns:a16="http://schemas.microsoft.com/office/drawing/2014/main" id="{7940DAC4-2104-CB16-1BF5-7176AE8D1DB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41338" y="981075"/>
            <a:ext cx="8207375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Nux vomica</a:t>
            </a:r>
            <a:endParaRPr lang="fr-FR" altLang="fr-FR" sz="2400" i="1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Irritable, veut tout contrôler.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Hypersensible au bruit, lumière, odeurs.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Répéter car action brève.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Coffea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Avait idéalisé l’accouchement.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Hyperexcitation esprit + corps.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Sensible ++ à la douleur qui est augmentée par le bruit, le mouvement </a:t>
            </a:r>
            <a:r>
              <a:rPr lang="fr-FR" altLang="fr-FR" sz="2400">
                <a:sym typeface="Wingdings" panose="05000000000000000000" pitchFamily="2" charset="2"/>
              </a:rPr>
              <a:t> </a:t>
            </a:r>
            <a:r>
              <a:rPr lang="fr-FR" altLang="fr-FR" sz="2400"/>
              <a:t>super </a:t>
            </a:r>
            <a:r>
              <a:rPr lang="fr-FR" altLang="fr-FR" sz="2400" b="1"/>
              <a:t>Chamomilla</a:t>
            </a:r>
            <a:r>
              <a:rPr lang="fr-FR" altLang="fr-FR" sz="240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CU inefficaces et irrégulières.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>
            <a:extLst>
              <a:ext uri="{FF2B5EF4-FFF2-40B4-BE49-F238E27FC236}">
                <a16:creationId xmlns:a16="http://schemas.microsoft.com/office/drawing/2014/main" id="{6D4F015D-9F7C-FF15-3E38-0306E0090EB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96875" y="908050"/>
            <a:ext cx="822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altLang="fr-FR" sz="2400" b="1" i="1">
                <a:solidFill>
                  <a:srgbClr val="FF9933"/>
                </a:solidFill>
              </a:rPr>
              <a:t>Comportements – Type spasmée</a:t>
            </a:r>
          </a:p>
        </p:txBody>
      </p:sp>
      <p:sp>
        <p:nvSpPr>
          <p:cNvPr id="98307" name="Espace réservé du contenu 2">
            <a:extLst>
              <a:ext uri="{FF2B5EF4-FFF2-40B4-BE49-F238E27FC236}">
                <a16:creationId xmlns:a16="http://schemas.microsoft.com/office/drawing/2014/main" id="{175A9DFE-9EE6-5FB7-E190-8385830BBAB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0225" y="1446213"/>
            <a:ext cx="8196263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Subit les douleurs qui la terrassent et lui font pousser des cris.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Continue à se plaindre entre les contractions au détriment de la  récupération.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Grand besoin de soutien physique et moral de la part de l’entourage.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S’agrippe à la personne qui est la mieux placée pour la rassurer.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>
                <a:sym typeface="Wingdings" panose="05000000000000000000" pitchFamily="2" charset="2"/>
              </a:rPr>
              <a:t> </a:t>
            </a:r>
            <a:r>
              <a:rPr lang="fr-FR" altLang="fr-FR" sz="2400" b="1">
                <a:sym typeface="Wingdings" panose="05000000000000000000" pitchFamily="2" charset="2"/>
              </a:rPr>
              <a:t>le + </a:t>
            </a:r>
            <a:r>
              <a:rPr lang="fr-FR" altLang="fr-FR" sz="2400" b="1"/>
              <a:t>d’intervention médicamenteuse : Actaea racemosa</a:t>
            </a:r>
            <a:endParaRPr lang="fr-FR" altLang="fr-FR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re 1">
            <a:extLst>
              <a:ext uri="{FF2B5EF4-FFF2-40B4-BE49-F238E27FC236}">
                <a16:creationId xmlns:a16="http://schemas.microsoft.com/office/drawing/2014/main" id="{0400AD7E-3335-8BC4-9134-37F02D6DA6E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836613"/>
            <a:ext cx="8229600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altLang="fr-FR" sz="2400" b="1" i="1">
                <a:solidFill>
                  <a:srgbClr val="FF9933"/>
                </a:solidFill>
              </a:rPr>
              <a:t>Comportements – Type passive</a:t>
            </a:r>
          </a:p>
        </p:txBody>
      </p:sp>
      <p:sp>
        <p:nvSpPr>
          <p:cNvPr id="100355" name="Espace réservé du contenu 2">
            <a:extLst>
              <a:ext uri="{FF2B5EF4-FFF2-40B4-BE49-F238E27FC236}">
                <a16:creationId xmlns:a16="http://schemas.microsoft.com/office/drawing/2014/main" id="{960C5AC9-B59B-C142-7D55-42B3FA87943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17538" y="1339850"/>
            <a:ext cx="835342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Se plaint autant, mais les tissus sont lâches, la dilatation est rapide.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Par contre expulsion laborieuse (aide instrumentale).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Rétention placentaire.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Caulophyllum </a:t>
            </a:r>
            <a:r>
              <a:rPr lang="fr-FR" altLang="fr-FR" sz="2400"/>
              <a:t>: soif 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Gelsemium </a:t>
            </a:r>
            <a:r>
              <a:rPr lang="fr-FR" altLang="fr-FR" sz="2400"/>
              <a:t>: tremblements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Pulsatilla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&lt;&lt; si seule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Sepia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1">
            <a:extLst>
              <a:ext uri="{FF2B5EF4-FFF2-40B4-BE49-F238E27FC236}">
                <a16:creationId xmlns:a16="http://schemas.microsoft.com/office/drawing/2014/main" id="{FC8ABC7B-4FA4-EAA3-4E49-7BC749A38F3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501650"/>
            <a:ext cx="6769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4000" b="1" i="1">
                <a:solidFill>
                  <a:srgbClr val="FF9933"/>
                </a:solidFill>
              </a:rPr>
              <a:t>Quizz </a:t>
            </a:r>
            <a:r>
              <a:rPr lang="fr-FR" altLang="fr-FR" sz="2400" b="1" i="1">
                <a:solidFill>
                  <a:srgbClr val="FF9933"/>
                </a:solidFill>
              </a:rPr>
              <a:t>: 3 mots pour chacun de ces médicaments</a:t>
            </a:r>
          </a:p>
        </p:txBody>
      </p:sp>
      <p:sp>
        <p:nvSpPr>
          <p:cNvPr id="102403" name="Espace réservé du contenu 2">
            <a:extLst>
              <a:ext uri="{FF2B5EF4-FFF2-40B4-BE49-F238E27FC236}">
                <a16:creationId xmlns:a16="http://schemas.microsoft.com/office/drawing/2014/main" id="{5A409248-75C1-0813-4B1A-49B09218CED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268413"/>
            <a:ext cx="835342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Actaea racemosa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Caulophyllum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Arnica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Chamomilla vulgaris</a:t>
            </a:r>
            <a:endParaRPr lang="fr-FR" altLang="fr-FR" sz="240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Gelsemium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Ignatia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u contenu 2">
            <a:extLst>
              <a:ext uri="{FF2B5EF4-FFF2-40B4-BE49-F238E27FC236}">
                <a16:creationId xmlns:a16="http://schemas.microsoft.com/office/drawing/2014/main" id="{89E4817D-91D7-8C58-ECCC-39321966D3F3}"/>
              </a:ext>
            </a:extLst>
          </p:cNvPr>
          <p:cNvSpPr>
            <a:spLocks/>
          </p:cNvSpPr>
          <p:nvPr/>
        </p:nvSpPr>
        <p:spPr bwMode="auto">
          <a:xfrm>
            <a:off x="2195513" y="2520950"/>
            <a:ext cx="4824412" cy="9144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FFFFFF"/>
                </a:solidFill>
              </a:rPr>
              <a:t>       Ne pas oublier le médicament </a:t>
            </a:r>
          </a:p>
          <a:p>
            <a:pPr algn="ctr" eaLnBrk="1" hangingPunct="1"/>
            <a:r>
              <a:rPr lang="fr-FR" altLang="fr-FR" sz="2400" b="1">
                <a:solidFill>
                  <a:srgbClr val="FFFFFF"/>
                </a:solidFill>
              </a:rPr>
              <a:t>	de Terrain, 1 dose </a:t>
            </a:r>
            <a:endParaRPr lang="fr-FR" altLang="fr-FR" sz="2400"/>
          </a:p>
        </p:txBody>
      </p:sp>
      <p:sp>
        <p:nvSpPr>
          <p:cNvPr id="104451" name="Rectangle 7">
            <a:extLst>
              <a:ext uri="{FF2B5EF4-FFF2-40B4-BE49-F238E27FC236}">
                <a16:creationId xmlns:a16="http://schemas.microsoft.com/office/drawing/2014/main" id="{3FA1350A-62D5-17B1-7BA0-394ED92EB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4129088"/>
            <a:ext cx="5337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Prévention des hémorragies :</a:t>
            </a:r>
          </a:p>
          <a:p>
            <a:pPr eaLnBrk="1" hangingPunct="1"/>
            <a:r>
              <a:rPr lang="fr-FR" altLang="fr-FR" sz="2400"/>
              <a:t>il n’est jamais trop tard pour </a:t>
            </a:r>
            <a:r>
              <a:rPr lang="fr-FR" altLang="fr-FR" sz="2400" b="1"/>
              <a:t>Phosphorus.</a:t>
            </a:r>
          </a:p>
        </p:txBody>
      </p:sp>
      <p:pic>
        <p:nvPicPr>
          <p:cNvPr id="104452" name="Picture 6" descr="MC900411306[1]">
            <a:extLst>
              <a:ext uri="{FF2B5EF4-FFF2-40B4-BE49-F238E27FC236}">
                <a16:creationId xmlns:a16="http://schemas.microsoft.com/office/drawing/2014/main" id="{0C5B45AE-7635-1FAC-30E0-820FF066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11388"/>
            <a:ext cx="8334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8BD2ACE-B69D-BB53-3442-3245C2C4DCA5}"/>
              </a:ext>
            </a:extLst>
          </p:cNvPr>
          <p:cNvSpPr txBox="1">
            <a:spLocks/>
          </p:cNvSpPr>
          <p:nvPr/>
        </p:nvSpPr>
        <p:spPr bwMode="auto">
          <a:xfrm>
            <a:off x="684213" y="1052513"/>
            <a:ext cx="8191500" cy="762000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FR" altLang="fr-FR" sz="2400" b="1" u="sng" kern="0" dirty="0">
                <a:solidFill>
                  <a:srgbClr val="FF9933"/>
                </a:solidFill>
              </a:rPr>
              <a:t>Préparation de terrain</a:t>
            </a:r>
            <a:endParaRPr lang="fr-FR" altLang="fr-FR" sz="2400" b="1" u="sng" kern="0" dirty="0">
              <a:solidFill>
                <a:srgbClr val="00B050"/>
              </a:solidFill>
            </a:endParaRPr>
          </a:p>
        </p:txBody>
      </p:sp>
      <p:pic>
        <p:nvPicPr>
          <p:cNvPr id="104454" name="Picture 14" descr="flèche">
            <a:extLst>
              <a:ext uri="{FF2B5EF4-FFF2-40B4-BE49-F238E27FC236}">
                <a16:creationId xmlns:a16="http://schemas.microsoft.com/office/drawing/2014/main" id="{919A245E-1241-0F66-8317-95A58E7C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263650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u contenu 2">
            <a:extLst>
              <a:ext uri="{FF2B5EF4-FFF2-40B4-BE49-F238E27FC236}">
                <a16:creationId xmlns:a16="http://schemas.microsoft.com/office/drawing/2014/main" id="{77A5FD5D-426A-0C32-5A62-0252F88F5C10}"/>
              </a:ext>
            </a:extLst>
          </p:cNvPr>
          <p:cNvSpPr>
            <a:spLocks/>
          </p:cNvSpPr>
          <p:nvPr/>
        </p:nvSpPr>
        <p:spPr bwMode="auto">
          <a:xfrm>
            <a:off x="527050" y="1643063"/>
            <a:ext cx="81661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400" b="1"/>
              <a:t>Actaea racemosa 15CH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10 granules toutes les 6h : 1 tube.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puis </a:t>
            </a:r>
            <a:r>
              <a:rPr lang="fr-FR" altLang="fr-FR" sz="2400" b="1"/>
              <a:t>Actaea racemosa 30CH</a:t>
            </a:r>
            <a:r>
              <a:rPr lang="fr-FR" altLang="fr-FR" sz="240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10 granules toutes les 6h.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ou </a:t>
            </a:r>
            <a:r>
              <a:rPr lang="fr-FR" altLang="fr-FR" sz="2400" b="1"/>
              <a:t>Folliculinum</a:t>
            </a:r>
            <a:r>
              <a:rPr lang="fr-FR" altLang="fr-FR" sz="2400"/>
              <a:t> en échelle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/>
              <a:t>Selon activité utérine et psychisme (cf. le jour du terme)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400" b="1"/>
              <a:t>Gelsemium</a:t>
            </a:r>
            <a:r>
              <a:rPr lang="fr-FR" altLang="fr-FR" sz="2400"/>
              <a:t>, </a:t>
            </a:r>
            <a:r>
              <a:rPr lang="fr-FR" altLang="fr-FR" sz="2400" b="1"/>
              <a:t>Ignatia, Pulsatilla</a:t>
            </a:r>
            <a:r>
              <a:rPr lang="fr-FR" altLang="fr-FR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400" b="1"/>
              <a:t>Prostaglandines</a:t>
            </a:r>
            <a:r>
              <a:rPr lang="fr-FR" altLang="fr-FR" sz="2400"/>
              <a:t> </a:t>
            </a:r>
            <a:r>
              <a:rPr lang="fr-FR" altLang="fr-FR" sz="2400" b="1"/>
              <a:t>E2 7CH</a:t>
            </a:r>
            <a:r>
              <a:rPr lang="fr-FR" altLang="fr-FR" sz="2400"/>
              <a:t>, 10 granules toutes les 6h en alternance avec </a:t>
            </a:r>
            <a:r>
              <a:rPr lang="fr-FR" altLang="fr-FR" sz="2400" b="1"/>
              <a:t>Actaea</a:t>
            </a:r>
            <a:r>
              <a:rPr lang="fr-FR" altLang="fr-FR" sz="2400"/>
              <a:t> </a:t>
            </a:r>
            <a:r>
              <a:rPr lang="fr-FR" altLang="fr-FR" sz="2400" b="1"/>
              <a:t>racemosa</a:t>
            </a:r>
            <a:r>
              <a:rPr lang="fr-FR" altLang="fr-FR" sz="2400"/>
              <a:t>.</a:t>
            </a:r>
          </a:p>
        </p:txBody>
      </p:sp>
      <p:pic>
        <p:nvPicPr>
          <p:cNvPr id="106499" name="Picture 3" descr="sous-titre">
            <a:extLst>
              <a:ext uri="{FF2B5EF4-FFF2-40B4-BE49-F238E27FC236}">
                <a16:creationId xmlns:a16="http://schemas.microsoft.com/office/drawing/2014/main" id="{7CF7167E-7700-1E10-28F7-B98795F1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450"/>
            <a:ext cx="66595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3">
            <a:extLst>
              <a:ext uri="{FF2B5EF4-FFF2-40B4-BE49-F238E27FC236}">
                <a16:creationId xmlns:a16="http://schemas.microsoft.com/office/drawing/2014/main" id="{7F849174-B29B-6F1A-BEC4-0B36BA619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0813"/>
            <a:ext cx="5146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LE DÉTERMINISME DE L’ACCOUCHEMENT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>
            <a:extLst>
              <a:ext uri="{FF2B5EF4-FFF2-40B4-BE49-F238E27FC236}">
                <a16:creationId xmlns:a16="http://schemas.microsoft.com/office/drawing/2014/main" id="{8F9C903E-CC52-310F-3F83-CB750D0C6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8547" name="Rectangle 4">
            <a:extLst>
              <a:ext uri="{FF2B5EF4-FFF2-40B4-BE49-F238E27FC236}">
                <a16:creationId xmlns:a16="http://schemas.microsoft.com/office/drawing/2014/main" id="{999B9BF9-D27F-D679-FD95-99663C81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08548" name="Rectangle 5">
            <a:extLst>
              <a:ext uri="{FF2B5EF4-FFF2-40B4-BE49-F238E27FC236}">
                <a16:creationId xmlns:a16="http://schemas.microsoft.com/office/drawing/2014/main" id="{F99CFBB8-7682-48AF-25EE-E29CB563F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82089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Mme R, 43 ans, primipare, consulte à 39 SA.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Elle a des contractions régulières et violentes depuis 2 heures. Elle arrive à petits pas en se tenant les reins et demande une couverture à l’arrivée.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Son col est centré, demi-long, tonique à l’orifice interne (un doigt à l’OE) ; la présentation est appliquée et le pronostic obstétrical considéré comme correct. La poche des eaux est intacte.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L’enregistrement confirme des CU d’intensité moyenne, régulières avec un RCF réactif.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08549" name="Picture 6" descr="MC900434854[1]">
            <a:extLst>
              <a:ext uri="{FF2B5EF4-FFF2-40B4-BE49-F238E27FC236}">
                <a16:creationId xmlns:a16="http://schemas.microsoft.com/office/drawing/2014/main" id="{0C543D75-7FB5-6C1F-5C0C-26372644B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>
            <a:extLst>
              <a:ext uri="{FF2B5EF4-FFF2-40B4-BE49-F238E27FC236}">
                <a16:creationId xmlns:a16="http://schemas.microsoft.com/office/drawing/2014/main" id="{FB8C0B52-7700-B044-398E-163FD7B4B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0595" name="Rectangle 4">
            <a:extLst>
              <a:ext uri="{FF2B5EF4-FFF2-40B4-BE49-F238E27FC236}">
                <a16:creationId xmlns:a16="http://schemas.microsoft.com/office/drawing/2014/main" id="{A29E0DC3-98EA-216E-3127-A70393DD9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7A420991-3098-B9F2-2CFA-035075F4C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3238"/>
            <a:ext cx="7200900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proposez-vous comme prise en charge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vous manque-t-il comme information 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Chaque groupe module le cas clinique ET rédige son ordonnance</a:t>
            </a:r>
            <a:r>
              <a:rPr lang="fr-FR" altLang="fr-FR" sz="2400" i="1">
                <a:solidFill>
                  <a:srgbClr val="00B050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10597" name="Picture 6" descr="MC900434854[1]">
            <a:extLst>
              <a:ext uri="{FF2B5EF4-FFF2-40B4-BE49-F238E27FC236}">
                <a16:creationId xmlns:a16="http://schemas.microsoft.com/office/drawing/2014/main" id="{178CEF03-3B21-8AD1-48B0-AC64ADB0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>
            <a:extLst>
              <a:ext uri="{FF2B5EF4-FFF2-40B4-BE49-F238E27FC236}">
                <a16:creationId xmlns:a16="http://schemas.microsoft.com/office/drawing/2014/main" id="{FA094FBF-1BDF-7376-D19B-2513A02A0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2133600"/>
            <a:ext cx="8280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L’accouchement est un phénomène associant : </a:t>
            </a:r>
          </a:p>
          <a:p>
            <a:pPr eaLnBrk="1" hangingPunct="1"/>
            <a:r>
              <a:rPr lang="fr-FR" altLang="fr-FR" sz="2400"/>
              <a:t>des CU (force de pression et de traction) et </a:t>
            </a:r>
          </a:p>
          <a:p>
            <a:pPr eaLnBrk="1" hangingPunct="1"/>
            <a:r>
              <a:rPr lang="fr-FR" altLang="fr-FR" sz="2400"/>
              <a:t>le besoin ++ d’oxygénation (du bébé et du muscle utérin).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/>
              <a:t>Le déterminisme exact est encore inconnu.</a:t>
            </a:r>
          </a:p>
          <a:p>
            <a:pPr eaLnBrk="1" hangingPunct="1"/>
            <a:r>
              <a:rPr lang="fr-FR" altLang="fr-FR" sz="2400"/>
              <a:t>- Facteurs hormonaux</a:t>
            </a:r>
          </a:p>
          <a:p>
            <a:pPr eaLnBrk="1" hangingPunct="1"/>
            <a:r>
              <a:rPr lang="fr-FR" altLang="fr-FR" sz="2400"/>
              <a:t>- Facteurs mécaniques</a:t>
            </a:r>
          </a:p>
          <a:p>
            <a:pPr eaLnBrk="1" hangingPunct="1"/>
            <a:r>
              <a:rPr lang="fr-FR" altLang="fr-FR" sz="2400"/>
              <a:t>- Coordination de signaux issus de la mère, de l’enfant et de l’œuf, avec des imbrications psychogènes.</a:t>
            </a:r>
          </a:p>
        </p:txBody>
      </p:sp>
      <p:pic>
        <p:nvPicPr>
          <p:cNvPr id="112643" name="Picture 4" descr="sous-titre">
            <a:extLst>
              <a:ext uri="{FF2B5EF4-FFF2-40B4-BE49-F238E27FC236}">
                <a16:creationId xmlns:a16="http://schemas.microsoft.com/office/drawing/2014/main" id="{09C02609-E311-1E09-6D5A-5E276366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450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 Box 3">
            <a:extLst>
              <a:ext uri="{FF2B5EF4-FFF2-40B4-BE49-F238E27FC236}">
                <a16:creationId xmlns:a16="http://schemas.microsoft.com/office/drawing/2014/main" id="{9CA5A357-7E8E-5088-4F53-8672F7978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0813"/>
            <a:ext cx="5146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L’ACCOUCHEMENT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42B1D3BB-888E-62DC-DDEC-5343995F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692150"/>
            <a:ext cx="58181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Physiopathologie de l’insuffisance veineuse</a:t>
            </a:r>
          </a:p>
        </p:txBody>
      </p:sp>
      <p:pic>
        <p:nvPicPr>
          <p:cNvPr id="13315" name="Picture 6" descr="flèche">
            <a:extLst>
              <a:ext uri="{FF2B5EF4-FFF2-40B4-BE49-F238E27FC236}">
                <a16:creationId xmlns:a16="http://schemas.microsoft.com/office/drawing/2014/main" id="{B6A314D9-B13C-D14B-8E97-FEDBC4FE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4136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ZoneTexte 2">
            <a:extLst>
              <a:ext uri="{FF2B5EF4-FFF2-40B4-BE49-F238E27FC236}">
                <a16:creationId xmlns:a16="http://schemas.microsoft.com/office/drawing/2014/main" id="{E8E40A7A-A91F-ECDF-C75D-43C51C9D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412875"/>
            <a:ext cx="4365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Obstruction veineuse</a:t>
            </a:r>
          </a:p>
          <a:p>
            <a:r>
              <a:rPr lang="fr-FR" altLang="fr-FR"/>
              <a:t>+/- </a:t>
            </a:r>
          </a:p>
          <a:p>
            <a:r>
              <a:rPr lang="fr-FR" altLang="fr-FR"/>
              <a:t>Déficit de la pompe musculaire ou articulaire</a:t>
            </a:r>
          </a:p>
          <a:p>
            <a:endParaRPr lang="fr-FR" altLang="fr-FR"/>
          </a:p>
          <a:p>
            <a:r>
              <a:rPr lang="fr-FR" altLang="fr-FR"/>
              <a:t>Maladie veineuse chronique</a:t>
            </a:r>
          </a:p>
          <a:p>
            <a:r>
              <a:rPr lang="fr-FR" altLang="fr-FR"/>
              <a:t>= anomalie anatomique ou fonctionnelle</a:t>
            </a:r>
          </a:p>
          <a:p>
            <a:r>
              <a:rPr lang="fr-FR" altLang="fr-FR"/>
              <a:t>du retour veineux</a:t>
            </a:r>
          </a:p>
          <a:p>
            <a:endParaRPr lang="fr-FR" altLang="fr-FR"/>
          </a:p>
          <a:p>
            <a:r>
              <a:rPr lang="fr-FR" altLang="fr-FR"/>
              <a:t>Hypertension veineuse au niveau capillaire</a:t>
            </a:r>
          </a:p>
          <a:p>
            <a:r>
              <a:rPr lang="fr-FR" altLang="fr-FR"/>
              <a:t>Fuite des protéines plasmatiques = œdèmes</a:t>
            </a:r>
          </a:p>
          <a:p>
            <a:r>
              <a:rPr lang="fr-FR" altLang="fr-FR"/>
              <a:t>Hypoxie locale</a:t>
            </a:r>
          </a:p>
          <a:p>
            <a:r>
              <a:rPr lang="fr-FR" altLang="fr-FR"/>
              <a:t> </a:t>
            </a:r>
          </a:p>
          <a:p>
            <a:r>
              <a:rPr lang="fr-FR" altLang="fr-FR"/>
              <a:t>Insuffisance veineuse chronique</a:t>
            </a:r>
          </a:p>
          <a:p>
            <a:r>
              <a:rPr lang="fr-FR" altLang="fr-FR"/>
              <a:t>= œdèmes, altérations cutanées</a:t>
            </a:r>
          </a:p>
        </p:txBody>
      </p:sp>
      <p:sp>
        <p:nvSpPr>
          <p:cNvPr id="13317" name="ZoneTexte 3">
            <a:extLst>
              <a:ext uri="{FF2B5EF4-FFF2-40B4-BE49-F238E27FC236}">
                <a16:creationId xmlns:a16="http://schemas.microsoft.com/office/drawing/2014/main" id="{61CC5059-C4D6-E96B-7535-6C79E1C67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1435100"/>
            <a:ext cx="27797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Signes cliniques</a:t>
            </a:r>
          </a:p>
          <a:p>
            <a:endParaRPr lang="fr-FR" altLang="fr-FR"/>
          </a:p>
          <a:p>
            <a:r>
              <a:rPr lang="fr-FR" altLang="fr-FR"/>
              <a:t>Télangiectasie</a:t>
            </a:r>
          </a:p>
          <a:p>
            <a:endParaRPr lang="fr-FR" altLang="fr-FR"/>
          </a:p>
          <a:p>
            <a:r>
              <a:rPr lang="fr-FR" altLang="fr-FR"/>
              <a:t>Œdèmes </a:t>
            </a:r>
          </a:p>
          <a:p>
            <a:endParaRPr lang="fr-FR" altLang="fr-FR"/>
          </a:p>
          <a:p>
            <a:r>
              <a:rPr lang="fr-FR" altLang="fr-FR"/>
              <a:t>Troubles trophiques cutanés</a:t>
            </a:r>
          </a:p>
          <a:p>
            <a:endParaRPr lang="fr-FR" altLang="fr-FR"/>
          </a:p>
          <a:p>
            <a:r>
              <a:rPr lang="fr-FR" altLang="fr-FR"/>
              <a:t>Ulcère veineux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4BCEEEC-1510-2065-1B6D-5A4743E06909}"/>
              </a:ext>
            </a:extLst>
          </p:cNvPr>
          <p:cNvCxnSpPr/>
          <p:nvPr/>
        </p:nvCxnSpPr>
        <p:spPr>
          <a:xfrm>
            <a:off x="5795963" y="2867025"/>
            <a:ext cx="0" cy="288925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771490B-553B-FCA6-ADBB-2AABE1F54FA3}"/>
              </a:ext>
            </a:extLst>
          </p:cNvPr>
          <p:cNvCxnSpPr/>
          <p:nvPr/>
        </p:nvCxnSpPr>
        <p:spPr>
          <a:xfrm>
            <a:off x="5795963" y="3414713"/>
            <a:ext cx="0" cy="288925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306F6CE-A882-C8F4-A373-34918A9B65F8}"/>
              </a:ext>
            </a:extLst>
          </p:cNvPr>
          <p:cNvCxnSpPr/>
          <p:nvPr/>
        </p:nvCxnSpPr>
        <p:spPr>
          <a:xfrm>
            <a:off x="684213" y="3392488"/>
            <a:ext cx="0" cy="287337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5A74F98-C594-CEFD-D8F4-D80EF026145F}"/>
              </a:ext>
            </a:extLst>
          </p:cNvPr>
          <p:cNvCxnSpPr/>
          <p:nvPr/>
        </p:nvCxnSpPr>
        <p:spPr>
          <a:xfrm>
            <a:off x="684213" y="4508500"/>
            <a:ext cx="0" cy="287338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CBB1B0-906F-A5CF-009E-3246E6A2FC24}"/>
              </a:ext>
            </a:extLst>
          </p:cNvPr>
          <p:cNvCxnSpPr/>
          <p:nvPr/>
        </p:nvCxnSpPr>
        <p:spPr>
          <a:xfrm>
            <a:off x="684213" y="2278063"/>
            <a:ext cx="0" cy="287337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11A8B14-C202-7B0B-A4D1-9FAAC5A619DF}"/>
              </a:ext>
            </a:extLst>
          </p:cNvPr>
          <p:cNvCxnSpPr/>
          <p:nvPr/>
        </p:nvCxnSpPr>
        <p:spPr>
          <a:xfrm>
            <a:off x="5795963" y="2276475"/>
            <a:ext cx="0" cy="288925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13D90D-EBCA-F0DC-871E-5DCF5C27B415}"/>
              </a:ext>
            </a:extLst>
          </p:cNvPr>
          <p:cNvSpPr/>
          <p:nvPr/>
        </p:nvSpPr>
        <p:spPr>
          <a:xfrm>
            <a:off x="1042988" y="5641975"/>
            <a:ext cx="7058025" cy="969963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b="1" dirty="0">
                <a:solidFill>
                  <a:srgbClr val="F8F8F8"/>
                </a:solidFill>
              </a:rPr>
              <a:t>Facteurs de risque</a:t>
            </a:r>
          </a:p>
          <a:p>
            <a:pPr algn="ctr">
              <a:defRPr/>
            </a:pPr>
            <a:r>
              <a:rPr lang="fr-FR" altLang="fr-FR" dirty="0">
                <a:solidFill>
                  <a:srgbClr val="F8F8F8"/>
                </a:solidFill>
              </a:rPr>
              <a:t>Âge, hérédité, </a:t>
            </a:r>
            <a:r>
              <a:rPr lang="fr-FR" altLang="fr-FR" dirty="0">
                <a:solidFill>
                  <a:srgbClr val="F8F8F8"/>
                </a:solidFill>
                <a:latin typeface="Arial Nova Cond Light" pitchFamily="34" charset="0"/>
              </a:rPr>
              <a:t>♀, </a:t>
            </a:r>
            <a:r>
              <a:rPr lang="fr-FR" altLang="fr-FR" dirty="0">
                <a:solidFill>
                  <a:srgbClr val="F8F8F8"/>
                </a:solidFill>
              </a:rPr>
              <a:t>grande taille, conditions de travail, surpoids, sédentarité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re 1">
            <a:extLst>
              <a:ext uri="{FF2B5EF4-FFF2-40B4-BE49-F238E27FC236}">
                <a16:creationId xmlns:a16="http://schemas.microsoft.com/office/drawing/2014/main" id="{C35BEE46-5EDB-1E87-92C1-91AA854B038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196975"/>
            <a:ext cx="69421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Douleurs dorso-lombaires &gt;&gt; douleurs abdominales</a:t>
            </a:r>
          </a:p>
        </p:txBody>
      </p:sp>
      <p:sp>
        <p:nvSpPr>
          <p:cNvPr id="114691" name="Espace réservé du contenu 2">
            <a:extLst>
              <a:ext uri="{FF2B5EF4-FFF2-40B4-BE49-F238E27FC236}">
                <a16:creationId xmlns:a16="http://schemas.microsoft.com/office/drawing/2014/main" id="{85057B3B-6231-9F58-704F-0153A5F9202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2060575"/>
            <a:ext cx="8172450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9933"/>
                </a:solidFill>
              </a:rPr>
              <a:t>Douleurs lombaires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Kalium carbonicum</a:t>
            </a:r>
            <a:r>
              <a:rPr lang="fr-FR" altLang="fr-FR" sz="2400"/>
              <a:t>, douleur se dirigeant vers le bas.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Gelsemium</a:t>
            </a:r>
            <a:r>
              <a:rPr lang="fr-FR" altLang="fr-FR" sz="2400"/>
              <a:t>, douleur se dirigeant vers le haut.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FF66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9933"/>
                </a:solidFill>
              </a:rPr>
              <a:t>Douleurs à départ utérin irradiant au dos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Nux vomica, </a:t>
            </a:r>
            <a:r>
              <a:rPr lang="fr-FR" altLang="fr-FR" sz="2400"/>
              <a:t>avec poussée anale.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Sepia, </a:t>
            </a:r>
            <a:r>
              <a:rPr lang="fr-FR" altLang="fr-FR" sz="2400"/>
              <a:t>femme indifférente, souhaite qu’on la laisse en paix.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9933"/>
                </a:solidFill>
              </a:rPr>
              <a:t>Douleurs à départ utérin irradiant aux hanches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Actaea racemosa</a:t>
            </a:r>
            <a:r>
              <a:rPr lang="fr-FR" altLang="fr-FR" sz="2400"/>
              <a:t>, sciatique de la grossesse.</a:t>
            </a:r>
            <a:endParaRPr lang="fr-FR" altLang="fr-FR" sz="2400">
              <a:solidFill>
                <a:srgbClr val="00B050"/>
              </a:solidFill>
            </a:endParaRPr>
          </a:p>
        </p:txBody>
      </p:sp>
      <p:pic>
        <p:nvPicPr>
          <p:cNvPr id="114692" name="Picture 7" descr="logo en cours de travail">
            <a:extLst>
              <a:ext uri="{FF2B5EF4-FFF2-40B4-BE49-F238E27FC236}">
                <a16:creationId xmlns:a16="http://schemas.microsoft.com/office/drawing/2014/main" id="{DCF30501-B5B8-2464-FED5-A790A62A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4800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6" descr="flèche">
            <a:extLst>
              <a:ext uri="{FF2B5EF4-FFF2-40B4-BE49-F238E27FC236}">
                <a16:creationId xmlns:a16="http://schemas.microsoft.com/office/drawing/2014/main" id="{0DFC4BB1-0A4E-13A7-8B6B-EEEB6E7B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3731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re 1">
            <a:extLst>
              <a:ext uri="{FF2B5EF4-FFF2-40B4-BE49-F238E27FC236}">
                <a16:creationId xmlns:a16="http://schemas.microsoft.com/office/drawing/2014/main" id="{BFE3A276-3C26-F785-5F2B-7898F1377A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685800"/>
            <a:ext cx="69421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Douleurs de travail</a:t>
            </a:r>
          </a:p>
        </p:txBody>
      </p:sp>
      <p:pic>
        <p:nvPicPr>
          <p:cNvPr id="116739" name="Picture 7" descr="logo en cours de travail">
            <a:extLst>
              <a:ext uri="{FF2B5EF4-FFF2-40B4-BE49-F238E27FC236}">
                <a16:creationId xmlns:a16="http://schemas.microsoft.com/office/drawing/2014/main" id="{D098689C-8B3C-2EE5-4D81-BD56AE26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4800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6" descr="flèche">
            <a:extLst>
              <a:ext uri="{FF2B5EF4-FFF2-40B4-BE49-F238E27FC236}">
                <a16:creationId xmlns:a16="http://schemas.microsoft.com/office/drawing/2014/main" id="{09BCC23F-43FD-2FEB-59C3-A7A12D84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8620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ZoneTexte 1">
            <a:extLst>
              <a:ext uri="{FF2B5EF4-FFF2-40B4-BE49-F238E27FC236}">
                <a16:creationId xmlns:a16="http://schemas.microsoft.com/office/drawing/2014/main" id="{6FCA6D8F-FC13-DEFE-49D9-AC5AE352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76475"/>
            <a:ext cx="7343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/>
              <a:t>Bryonia</a:t>
            </a:r>
          </a:p>
          <a:p>
            <a:r>
              <a:rPr lang="fr-FR" altLang="fr-FR" sz="2400"/>
              <a:t>Améliorée couchée sur le côté douloureux,</a:t>
            </a:r>
          </a:p>
          <a:p>
            <a:r>
              <a:rPr lang="fr-FR" altLang="fr-FR" sz="2400"/>
              <a:t>Améliorée par le massage appuyé</a:t>
            </a:r>
          </a:p>
          <a:p>
            <a:endParaRPr lang="fr-FR" altLang="fr-FR" sz="2400"/>
          </a:p>
          <a:p>
            <a:r>
              <a:rPr lang="fr-FR" altLang="fr-FR" sz="2400" b="1"/>
              <a:t>Kalium carbonicum</a:t>
            </a:r>
          </a:p>
          <a:p>
            <a:r>
              <a:rPr lang="fr-FR" altLang="fr-FR" sz="2400"/>
              <a:t>lombes soutenues, ou 4 pattes, OIDP</a:t>
            </a:r>
          </a:p>
        </p:txBody>
      </p:sp>
      <p:sp>
        <p:nvSpPr>
          <p:cNvPr id="116742" name="Rectangle 1">
            <a:extLst>
              <a:ext uri="{FF2B5EF4-FFF2-40B4-BE49-F238E27FC236}">
                <a16:creationId xmlns:a16="http://schemas.microsoft.com/office/drawing/2014/main" id="{1F2B9302-838F-FF64-50F8-70CFC75D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71600"/>
            <a:ext cx="402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400" i="1">
                <a:solidFill>
                  <a:srgbClr val="0570B9"/>
                </a:solidFill>
              </a:rPr>
              <a:t>Améliorée couchée sur le côté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re 1">
            <a:extLst>
              <a:ext uri="{FF2B5EF4-FFF2-40B4-BE49-F238E27FC236}">
                <a16:creationId xmlns:a16="http://schemas.microsoft.com/office/drawing/2014/main" id="{E69C66EA-D5B6-88A6-B7BA-2DA44A84D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23888" y="360363"/>
            <a:ext cx="694213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Douleurs de travail</a:t>
            </a:r>
          </a:p>
        </p:txBody>
      </p:sp>
      <p:pic>
        <p:nvPicPr>
          <p:cNvPr id="118787" name="Picture 7" descr="logo en cours de travail">
            <a:extLst>
              <a:ext uri="{FF2B5EF4-FFF2-40B4-BE49-F238E27FC236}">
                <a16:creationId xmlns:a16="http://schemas.microsoft.com/office/drawing/2014/main" id="{F0E5BF61-77CA-09DF-40D7-FDC09BE4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4800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6" descr="flèche">
            <a:extLst>
              <a:ext uri="{FF2B5EF4-FFF2-40B4-BE49-F238E27FC236}">
                <a16:creationId xmlns:a16="http://schemas.microsoft.com/office/drawing/2014/main" id="{3207258B-0643-496B-BE4E-8CCCB4BE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365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ZoneTexte 3">
            <a:extLst>
              <a:ext uri="{FF2B5EF4-FFF2-40B4-BE49-F238E27FC236}">
                <a16:creationId xmlns:a16="http://schemas.microsoft.com/office/drawing/2014/main" id="{FF204A53-D78F-2E18-BDA9-609AC699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04938"/>
            <a:ext cx="80645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i="1">
                <a:solidFill>
                  <a:srgbClr val="0570B9"/>
                </a:solidFill>
              </a:rPr>
              <a:t>Douleurs irradiant vers le haut</a:t>
            </a:r>
          </a:p>
          <a:p>
            <a:r>
              <a:rPr lang="fr-FR" altLang="fr-FR" sz="2200"/>
              <a:t>Les + globales : </a:t>
            </a:r>
            <a:r>
              <a:rPr lang="fr-FR" altLang="fr-FR" sz="2200" b="1"/>
              <a:t>Calcarea</a:t>
            </a:r>
            <a:r>
              <a:rPr lang="fr-FR" altLang="fr-FR" sz="2200"/>
              <a:t> </a:t>
            </a:r>
            <a:r>
              <a:rPr lang="fr-FR" altLang="fr-FR" sz="2200" b="1"/>
              <a:t>carbonica</a:t>
            </a:r>
            <a:r>
              <a:rPr lang="fr-FR" altLang="fr-FR" sz="2200"/>
              <a:t>, </a:t>
            </a:r>
            <a:r>
              <a:rPr lang="fr-FR" altLang="fr-FR" sz="2200" b="1"/>
              <a:t>Gelsemium</a:t>
            </a:r>
            <a:r>
              <a:rPr lang="fr-FR" altLang="fr-FR" sz="2200"/>
              <a:t>, </a:t>
            </a:r>
            <a:r>
              <a:rPr lang="fr-FR" altLang="fr-FR" sz="2200" b="1"/>
              <a:t>Pulsatilla</a:t>
            </a:r>
          </a:p>
          <a:p>
            <a:r>
              <a:rPr lang="fr-FR" altLang="fr-FR" sz="2200" b="1"/>
              <a:t>Gelsemium</a:t>
            </a:r>
            <a:r>
              <a:rPr lang="fr-FR" altLang="fr-FR" sz="2200"/>
              <a:t> : en ondes de l’utérus à la gorge, ou traversantes</a:t>
            </a:r>
          </a:p>
          <a:p>
            <a:r>
              <a:rPr lang="fr-FR" altLang="fr-FR" sz="2200" b="1"/>
              <a:t>Sepia</a:t>
            </a:r>
            <a:r>
              <a:rPr lang="fr-FR" altLang="fr-FR" sz="2200"/>
              <a:t> : du col vers le haut</a:t>
            </a:r>
          </a:p>
          <a:p>
            <a:r>
              <a:rPr lang="fr-FR" altLang="fr-FR" sz="2200" b="1"/>
              <a:t>Nux</a:t>
            </a:r>
            <a:r>
              <a:rPr lang="fr-FR" altLang="fr-FR" sz="2200"/>
              <a:t> </a:t>
            </a:r>
            <a:r>
              <a:rPr lang="fr-FR" altLang="fr-FR" sz="2200" b="1"/>
              <a:t>vomica</a:t>
            </a:r>
            <a:r>
              <a:rPr lang="fr-FR" altLang="fr-FR" sz="2200"/>
              <a:t> : paroxystiques dans le dos et/ou l’anus</a:t>
            </a:r>
          </a:p>
          <a:p>
            <a:r>
              <a:rPr lang="fr-FR" altLang="fr-FR" sz="2200" b="1"/>
              <a:t>Actaea</a:t>
            </a:r>
            <a:r>
              <a:rPr lang="fr-FR" altLang="fr-FR" sz="2200"/>
              <a:t> </a:t>
            </a:r>
            <a:r>
              <a:rPr lang="fr-FR" altLang="fr-FR" sz="2200" b="1"/>
              <a:t>racemosa</a:t>
            </a:r>
            <a:r>
              <a:rPr lang="fr-FR" altLang="fr-FR" sz="2200"/>
              <a:t> : du bassin vers le cœur</a:t>
            </a:r>
          </a:p>
        </p:txBody>
      </p:sp>
      <p:sp>
        <p:nvSpPr>
          <p:cNvPr id="115719" name="ZoneTexte 4">
            <a:extLst>
              <a:ext uri="{FF2B5EF4-FFF2-40B4-BE49-F238E27FC236}">
                <a16:creationId xmlns:a16="http://schemas.microsoft.com/office/drawing/2014/main" id="{7B50D3B3-367D-D044-B0F4-64EC73BE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3716338"/>
            <a:ext cx="82883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400" i="1" dirty="0">
                <a:solidFill>
                  <a:srgbClr val="0570B9"/>
                </a:solidFill>
              </a:rPr>
              <a:t>Douleurs irradiant vers le bas</a:t>
            </a:r>
          </a:p>
          <a:p>
            <a:pPr>
              <a:defRPr/>
            </a:pPr>
            <a:r>
              <a:rPr lang="fr-FR" altLang="fr-FR" sz="2200" b="1" dirty="0"/>
              <a:t>Kalium </a:t>
            </a:r>
            <a:r>
              <a:rPr lang="fr-FR" altLang="fr-FR" sz="2200" b="1" dirty="0" err="1"/>
              <a:t>carbonicum</a:t>
            </a:r>
            <a:r>
              <a:rPr lang="fr-FR" altLang="fr-FR" sz="2200" b="1" dirty="0"/>
              <a:t> : </a:t>
            </a:r>
            <a:r>
              <a:rPr lang="fr-FR" altLang="fr-FR" sz="2200" dirty="0"/>
              <a:t>irradiations vers les cuisses et/ou les muscles fessiers</a:t>
            </a:r>
          </a:p>
          <a:p>
            <a:pPr>
              <a:defRPr/>
            </a:pPr>
            <a:r>
              <a:rPr lang="fr-FR" altLang="fr-FR" sz="2200" b="1" dirty="0"/>
              <a:t>Phytolacca</a:t>
            </a:r>
            <a:r>
              <a:rPr lang="fr-FR" altLang="fr-FR" sz="2200" dirty="0"/>
              <a:t> : névralgie irradiant jusqu’aux genoux</a:t>
            </a:r>
          </a:p>
          <a:p>
            <a:pPr>
              <a:defRPr/>
            </a:pPr>
            <a:r>
              <a:rPr lang="fr-FR" altLang="fr-FR" sz="2200" b="1" dirty="0" err="1"/>
              <a:t>Belladonna</a:t>
            </a:r>
            <a:r>
              <a:rPr lang="fr-FR" altLang="fr-FR" sz="2200" dirty="0"/>
              <a:t> : lombes vers cuisses, vagin chaud, fièvre</a:t>
            </a:r>
          </a:p>
          <a:p>
            <a:pPr>
              <a:defRPr/>
            </a:pPr>
            <a:r>
              <a:rPr lang="fr-FR" altLang="fr-FR" sz="2200" b="1" dirty="0" err="1"/>
              <a:t>Actaea</a:t>
            </a:r>
            <a:r>
              <a:rPr lang="fr-FR" altLang="fr-FR" sz="2200" b="1" dirty="0"/>
              <a:t> </a:t>
            </a:r>
            <a:r>
              <a:rPr lang="fr-FR" altLang="fr-FR" sz="2200" b="1" dirty="0" err="1"/>
              <a:t>racemosa</a:t>
            </a:r>
            <a:r>
              <a:rPr lang="fr-FR" altLang="fr-FR" sz="2200" b="1" dirty="0"/>
              <a:t> </a:t>
            </a:r>
            <a:r>
              <a:rPr lang="fr-FR" altLang="fr-FR" sz="2200" dirty="0"/>
              <a:t>spasmes avec paroxysmes </a:t>
            </a:r>
          </a:p>
          <a:p>
            <a:pPr>
              <a:defRPr/>
            </a:pPr>
            <a:r>
              <a:rPr lang="fr-FR" altLang="fr-FR" sz="2200" dirty="0"/>
              <a:t>	</a:t>
            </a:r>
            <a:r>
              <a:rPr lang="fr-FR" altLang="fr-FR" sz="2200" dirty="0">
                <a:latin typeface="+mj-lt"/>
              </a:rPr>
              <a:t>	Sacro-iliaques → sciatiques</a:t>
            </a:r>
          </a:p>
          <a:p>
            <a:pPr>
              <a:defRPr/>
            </a:pPr>
            <a:r>
              <a:rPr lang="fr-FR" altLang="fr-FR" sz="2200" dirty="0">
                <a:latin typeface="+mj-lt"/>
              </a:rPr>
              <a:t>                        Sacrum → hanches, aines, cuisses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re 1">
            <a:extLst>
              <a:ext uri="{FF2B5EF4-FFF2-40B4-BE49-F238E27FC236}">
                <a16:creationId xmlns:a16="http://schemas.microsoft.com/office/drawing/2014/main" id="{8CD86113-C69E-98FD-0CF8-079337349F0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39763" y="750888"/>
            <a:ext cx="3571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 u="sng">
                <a:solidFill>
                  <a:srgbClr val="FF9933"/>
                </a:solidFill>
              </a:rPr>
              <a:t>Début de travail</a:t>
            </a:r>
          </a:p>
        </p:txBody>
      </p:sp>
      <p:sp>
        <p:nvSpPr>
          <p:cNvPr id="120835" name="Espace réservé du contenu 2">
            <a:extLst>
              <a:ext uri="{FF2B5EF4-FFF2-40B4-BE49-F238E27FC236}">
                <a16:creationId xmlns:a16="http://schemas.microsoft.com/office/drawing/2014/main" id="{DE89496C-6A89-EDDB-006D-5F2C98C22EA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524000"/>
            <a:ext cx="82089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Aconit		</a:t>
            </a:r>
            <a:r>
              <a:rPr lang="fr-FR" altLang="fr-FR" sz="2400"/>
              <a:t>peur de mourir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Phosphorus    </a:t>
            </a:r>
            <a:r>
              <a:rPr lang="fr-FR" altLang="fr-FR" sz="2400"/>
              <a:t>coagulopathies fonctionnelles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Nux vomica    </a:t>
            </a:r>
            <a:r>
              <a:rPr lang="fr-FR" altLang="fr-FR" sz="2400"/>
              <a:t>pousse dès le début du travail, douleurs anales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		utérus spasmodique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Ignatia     	</a:t>
            </a:r>
            <a:r>
              <a:rPr lang="fr-FR" altLang="fr-FR" sz="2400"/>
              <a:t>douleurs spasmodiques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		préférer sophrologie, hypnose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		&lt; par respiration en lien avec les CU</a:t>
            </a:r>
          </a:p>
        </p:txBody>
      </p:sp>
      <p:pic>
        <p:nvPicPr>
          <p:cNvPr id="120836" name="Picture 7" descr="logo en cours de travail">
            <a:extLst>
              <a:ext uri="{FF2B5EF4-FFF2-40B4-BE49-F238E27FC236}">
                <a16:creationId xmlns:a16="http://schemas.microsoft.com/office/drawing/2014/main" id="{FDD6C4A4-7BC3-D3D0-655B-F66B2C956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4800"/>
            <a:ext cx="15843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flèche">
            <a:extLst>
              <a:ext uri="{FF2B5EF4-FFF2-40B4-BE49-F238E27FC236}">
                <a16:creationId xmlns:a16="http://schemas.microsoft.com/office/drawing/2014/main" id="{FF922DA9-35F1-973C-F4AF-3F2424BE0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30275"/>
            <a:ext cx="37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>
            <a:extLst>
              <a:ext uri="{FF2B5EF4-FFF2-40B4-BE49-F238E27FC236}">
                <a16:creationId xmlns:a16="http://schemas.microsoft.com/office/drawing/2014/main" id="{025FBAAD-B07C-42D4-3E62-64FE8F89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7848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Dissociation utérus-col</a:t>
            </a:r>
          </a:p>
          <a:p>
            <a:pPr eaLnBrk="1" hangingPunct="1"/>
            <a:endParaRPr lang="fr-FR" altLang="fr-FR" sz="2400" b="1" u="sng">
              <a:solidFill>
                <a:srgbClr val="FF9933"/>
              </a:solidFill>
            </a:endParaRPr>
          </a:p>
          <a:p>
            <a:pPr eaLnBrk="1" hangingPunct="1"/>
            <a:r>
              <a:rPr lang="fr-FR" altLang="fr-FR" sz="2400"/>
              <a:t>Patiente au caractère fort.</a:t>
            </a:r>
          </a:p>
          <a:p>
            <a:pPr eaLnBrk="1" hangingPunct="1"/>
            <a:r>
              <a:rPr lang="fr-FR" altLang="fr-FR" sz="2400"/>
              <a:t>Difficulté au lâcher-prise.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/>
              <a:t>Spasmes du corps utérin : </a:t>
            </a:r>
            <a:r>
              <a:rPr lang="fr-FR" altLang="fr-FR" sz="2400" b="1"/>
              <a:t>Nux vomica.</a:t>
            </a:r>
          </a:p>
          <a:p>
            <a:pPr eaLnBrk="1" hangingPunct="1"/>
            <a:r>
              <a:rPr lang="fr-FR" altLang="fr-FR" sz="2400"/>
              <a:t>Spasme du col : </a:t>
            </a:r>
            <a:r>
              <a:rPr lang="fr-FR" altLang="fr-FR" sz="2400" b="1"/>
              <a:t>Belladonna.</a:t>
            </a:r>
          </a:p>
        </p:txBody>
      </p:sp>
      <p:pic>
        <p:nvPicPr>
          <p:cNvPr id="122883" name="Picture 4" descr="flèche">
            <a:extLst>
              <a:ext uri="{FF2B5EF4-FFF2-40B4-BE49-F238E27FC236}">
                <a16:creationId xmlns:a16="http://schemas.microsoft.com/office/drawing/2014/main" id="{8BB6BB7F-8454-CFA4-B64F-F93544C3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2684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>
            <a:extLst>
              <a:ext uri="{FF2B5EF4-FFF2-40B4-BE49-F238E27FC236}">
                <a16:creationId xmlns:a16="http://schemas.microsoft.com/office/drawing/2014/main" id="{CDEB054C-D6AD-3E6A-0D9C-BFFF041A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2513"/>
            <a:ext cx="7848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u="sng">
                <a:solidFill>
                  <a:srgbClr val="FF9933"/>
                </a:solidFill>
              </a:rPr>
              <a:t>La phase d’expulsion</a:t>
            </a:r>
          </a:p>
          <a:p>
            <a:pPr eaLnBrk="1" hangingPunct="1"/>
            <a:endParaRPr lang="fr-FR" altLang="fr-FR" sz="2400" u="sng">
              <a:solidFill>
                <a:srgbClr val="FF9933"/>
              </a:solidFill>
            </a:endParaRPr>
          </a:p>
          <a:p>
            <a:pPr eaLnBrk="1" hangingPunct="1"/>
            <a:r>
              <a:rPr lang="fr-FR" altLang="fr-FR" sz="2400"/>
              <a:t>Arrêt des CU au moment de l’expulsion : </a:t>
            </a:r>
            <a:r>
              <a:rPr lang="fr-FR" altLang="fr-FR" sz="2400" b="1"/>
              <a:t>Pulsatilla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/>
              <a:t>CU correctes mais la femme a peur de pousser : </a:t>
            </a:r>
            <a:r>
              <a:rPr lang="fr-FR" altLang="fr-FR" sz="2400" b="1"/>
              <a:t>Gelsemium</a:t>
            </a:r>
          </a:p>
          <a:p>
            <a:pPr eaLnBrk="1" hangingPunct="1"/>
            <a:endParaRPr lang="fr-FR" altLang="fr-FR" sz="2400" b="1"/>
          </a:p>
          <a:p>
            <a:pPr eaLnBrk="1" hangingPunct="1"/>
            <a:endParaRPr lang="fr-FR" altLang="fr-FR" sz="2400" b="1">
              <a:solidFill>
                <a:srgbClr val="00B050"/>
              </a:solidFill>
            </a:endParaRPr>
          </a:p>
          <a:p>
            <a:pPr eaLnBrk="1" hangingPunct="1"/>
            <a:endParaRPr lang="fr-FR" altLang="fr-FR" sz="2400"/>
          </a:p>
        </p:txBody>
      </p:sp>
      <p:pic>
        <p:nvPicPr>
          <p:cNvPr id="124931" name="Picture 4" descr="flèche">
            <a:extLst>
              <a:ext uri="{FF2B5EF4-FFF2-40B4-BE49-F238E27FC236}">
                <a16:creationId xmlns:a16="http://schemas.microsoft.com/office/drawing/2014/main" id="{DFB2182D-05C1-25CE-8BAE-6BDBC2D1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0938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 descr="sous-titre">
            <a:extLst>
              <a:ext uri="{FF2B5EF4-FFF2-40B4-BE49-F238E27FC236}">
                <a16:creationId xmlns:a16="http://schemas.microsoft.com/office/drawing/2014/main" id="{C964845F-F1D9-651E-881D-943B7EFE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3">
            <a:extLst>
              <a:ext uri="{FF2B5EF4-FFF2-40B4-BE49-F238E27FC236}">
                <a16:creationId xmlns:a16="http://schemas.microsoft.com/office/drawing/2014/main" id="{F662D743-42D4-EF54-1C20-C6B27D53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50813"/>
            <a:ext cx="6048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ACTES TECHNIQUES </a:t>
            </a:r>
          </a:p>
          <a:p>
            <a:pPr algn="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ET LEURS SUITES</a:t>
            </a:r>
          </a:p>
        </p:txBody>
      </p:sp>
      <p:sp>
        <p:nvSpPr>
          <p:cNvPr id="126980" name="Rectangle 5">
            <a:extLst>
              <a:ext uri="{FF2B5EF4-FFF2-40B4-BE49-F238E27FC236}">
                <a16:creationId xmlns:a16="http://schemas.microsoft.com/office/drawing/2014/main" id="{61109D57-6B82-BFC4-BD36-00C74D6D5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20975"/>
            <a:ext cx="82089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Arnica</a:t>
            </a:r>
          </a:p>
          <a:p>
            <a:pPr eaLnBrk="1" hangingPunct="1"/>
            <a:r>
              <a:rPr lang="fr-FR" altLang="fr-FR" sz="2400"/>
              <a:t>Systématiquement.</a:t>
            </a:r>
          </a:p>
          <a:p>
            <a:pPr eaLnBrk="1" hangingPunct="1"/>
            <a:endParaRPr lang="fr-FR" altLang="fr-FR" sz="2400" b="1"/>
          </a:p>
          <a:p>
            <a:pPr eaLnBrk="1" hangingPunct="1"/>
            <a:r>
              <a:rPr lang="fr-FR" altLang="fr-FR" sz="2400" b="1"/>
              <a:t>Staphysagria</a:t>
            </a:r>
          </a:p>
          <a:p>
            <a:pPr eaLnBrk="1" hangingPunct="1"/>
            <a:r>
              <a:rPr lang="fr-FR" altLang="fr-FR" sz="2400"/>
              <a:t>Systématiquement.</a:t>
            </a:r>
          </a:p>
          <a:p>
            <a:pPr eaLnBrk="1" hangingPunct="1"/>
            <a:endParaRPr lang="fr-FR" altLang="fr-FR" sz="2400" b="1"/>
          </a:p>
          <a:p>
            <a:pPr eaLnBrk="1" hangingPunct="1"/>
            <a:r>
              <a:rPr lang="fr-FR" altLang="fr-FR" sz="2400" b="1"/>
              <a:t>Hypericum</a:t>
            </a:r>
          </a:p>
          <a:p>
            <a:pPr eaLnBrk="1" hangingPunct="1"/>
            <a:r>
              <a:rPr lang="fr-FR" altLang="fr-FR" sz="2400"/>
              <a:t>Douleur au point d’injection. Toujours en hautes dilutions.    </a:t>
            </a:r>
          </a:p>
        </p:txBody>
      </p:sp>
      <p:sp>
        <p:nvSpPr>
          <p:cNvPr id="126981" name="Rectangle 6">
            <a:extLst>
              <a:ext uri="{FF2B5EF4-FFF2-40B4-BE49-F238E27FC236}">
                <a16:creationId xmlns:a16="http://schemas.microsoft.com/office/drawing/2014/main" id="{08180726-BA81-A98A-002B-CF2B7898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28813"/>
            <a:ext cx="1985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FFFF"/>
                </a:solidFill>
              </a:rPr>
              <a:t>La péridurale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re 1">
            <a:extLst>
              <a:ext uri="{FF2B5EF4-FFF2-40B4-BE49-F238E27FC236}">
                <a16:creationId xmlns:a16="http://schemas.microsoft.com/office/drawing/2014/main" id="{7326BED1-FAE1-28CF-7885-374DE88D0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1052513"/>
            <a:ext cx="4244975" cy="360362"/>
          </a:xfrm>
          <a:prstGeom prst="rect">
            <a:avLst/>
          </a:prstGeom>
          <a:solidFill>
            <a:srgbClr val="FF99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fr-FR" altLang="fr-FR" sz="2400" b="1">
                <a:solidFill>
                  <a:srgbClr val="FFFFFF"/>
                </a:solidFill>
              </a:rPr>
              <a:t>La césarienne réglée</a:t>
            </a:r>
          </a:p>
        </p:txBody>
      </p:sp>
      <p:sp>
        <p:nvSpPr>
          <p:cNvPr id="129027" name="Espace réservé du contenu 2">
            <a:extLst>
              <a:ext uri="{FF2B5EF4-FFF2-40B4-BE49-F238E27FC236}">
                <a16:creationId xmlns:a16="http://schemas.microsoft.com/office/drawing/2014/main" id="{539C76D1-DA45-0119-FAC8-9382E5ECA6F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1700213"/>
            <a:ext cx="7896225" cy="19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 u="sng">
                <a:solidFill>
                  <a:srgbClr val="FF9933"/>
                </a:solidFill>
              </a:rPr>
              <a:t>Avant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>
              <a:solidFill>
                <a:srgbClr val="FF66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Arnica</a:t>
            </a:r>
            <a:r>
              <a:rPr lang="fr-FR" altLang="fr-FR" sz="2400"/>
              <a:t>, en</a:t>
            </a:r>
            <a:r>
              <a:rPr lang="fr-FR" altLang="fr-FR" sz="2400" b="1"/>
              <a:t> </a:t>
            </a:r>
            <a:r>
              <a:rPr lang="fr-FR" altLang="fr-FR" sz="2400"/>
              <a:t>moyennes ou hautes dilutions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Gelsemium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Phosphorus</a:t>
            </a:r>
          </a:p>
        </p:txBody>
      </p:sp>
      <p:pic>
        <p:nvPicPr>
          <p:cNvPr id="129028" name="Picture 5" descr="flèche">
            <a:extLst>
              <a:ext uri="{FF2B5EF4-FFF2-40B4-BE49-F238E27FC236}">
                <a16:creationId xmlns:a16="http://schemas.microsoft.com/office/drawing/2014/main" id="{52B25764-0960-1BAA-DACF-CD7B8BAD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771650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u contenu 2">
            <a:extLst>
              <a:ext uri="{FF2B5EF4-FFF2-40B4-BE49-F238E27FC236}">
                <a16:creationId xmlns:a16="http://schemas.microsoft.com/office/drawing/2014/main" id="{CE760605-8CC1-95BB-BADB-F5CC68101EA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908050"/>
            <a:ext cx="82089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 u="sng">
                <a:solidFill>
                  <a:srgbClr val="FF9933"/>
                </a:solidFill>
              </a:rPr>
              <a:t>Après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u="sng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Apis mellifica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œdème &gt; applications fraîches,</a:t>
            </a:r>
            <a:r>
              <a:rPr lang="fr-FR" altLang="fr-FR" sz="2400" b="1"/>
              <a:t> </a:t>
            </a:r>
            <a:r>
              <a:rPr lang="fr-FR" altLang="fr-FR" sz="2400"/>
              <a:t>arrêter dès amélioration.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Arnica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réduire hématome</a:t>
            </a:r>
            <a:r>
              <a:rPr lang="fr-FR" altLang="fr-FR" sz="2400" b="1"/>
              <a:t>, </a:t>
            </a:r>
            <a:r>
              <a:rPr lang="fr-FR" altLang="fr-FR" sz="2400"/>
              <a:t>espacer selon amélioration.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China rubra </a:t>
            </a:r>
            <a:r>
              <a:rPr lang="fr-FR" altLang="fr-FR" sz="2400"/>
              <a:t>:</a:t>
            </a:r>
            <a:r>
              <a:rPr lang="fr-FR" altLang="fr-FR" sz="2400" b="1"/>
              <a:t> </a:t>
            </a:r>
            <a:r>
              <a:rPr lang="fr-FR" altLang="fr-FR" sz="2400"/>
              <a:t>asthénie post-opératoire, suite perte liquides organiques.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Hypericum perforatum : </a:t>
            </a:r>
            <a:r>
              <a:rPr lang="fr-FR" altLang="fr-FR" sz="2400"/>
              <a:t>douleur névralgique qui suit le trajet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du nerf, espacer selon amélioration.</a:t>
            </a:r>
          </a:p>
        </p:txBody>
      </p:sp>
      <p:pic>
        <p:nvPicPr>
          <p:cNvPr id="131075" name="Picture 5" descr="flèche">
            <a:extLst>
              <a:ext uri="{FF2B5EF4-FFF2-40B4-BE49-F238E27FC236}">
                <a16:creationId xmlns:a16="http://schemas.microsoft.com/office/drawing/2014/main" id="{26D262A3-A541-D24C-8A94-A3367990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0144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u contenu 2">
            <a:extLst>
              <a:ext uri="{FF2B5EF4-FFF2-40B4-BE49-F238E27FC236}">
                <a16:creationId xmlns:a16="http://schemas.microsoft.com/office/drawing/2014/main" id="{19485E38-A9F6-865B-726E-2E1F2A32311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908050"/>
            <a:ext cx="8208963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Opium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Drainage des anesthésiques.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Lutte contre parésie intestinale.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Raphanus niger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Reprise du transit, évacuation des gaz.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endParaRPr lang="fr-FR" altLang="fr-FR" sz="2400" b="1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 b="1"/>
              <a:t>Staphysagria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905000" algn="l"/>
              </a:tabLst>
            </a:pPr>
            <a:r>
              <a:rPr lang="fr-FR" altLang="fr-FR" sz="2400"/>
              <a:t>Suite de plaie par instrument tranchant.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27247A4B-7704-EA98-D6FF-54EF5248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903288"/>
            <a:ext cx="38131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L’évolution selon le Terrain</a:t>
            </a:r>
          </a:p>
        </p:txBody>
      </p:sp>
      <p:sp>
        <p:nvSpPr>
          <p:cNvPr id="15363" name="Rectangle 9">
            <a:extLst>
              <a:ext uri="{FF2B5EF4-FFF2-40B4-BE49-F238E27FC236}">
                <a16:creationId xmlns:a16="http://schemas.microsoft.com/office/drawing/2014/main" id="{64680D92-7223-BD19-11EB-7B6F3268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1328738"/>
            <a:ext cx="74628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En déterminant le terrain de son patient, le médecin homéopathe peut prédire les risques pathologiques que représente l’insuffisance veineuse au cours de la vie.</a:t>
            </a:r>
          </a:p>
        </p:txBody>
      </p:sp>
      <p:sp>
        <p:nvSpPr>
          <p:cNvPr id="15364" name="Rectangle 10">
            <a:extLst>
              <a:ext uri="{FF2B5EF4-FFF2-40B4-BE49-F238E27FC236}">
                <a16:creationId xmlns:a16="http://schemas.microsoft.com/office/drawing/2014/main" id="{C8F39B0C-3D2A-447F-4B31-80CA7A81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2924175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La psore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Elle présente le besoin le plus puissant d’élimination, surtout par la peau. Rougeur et prurit.</a:t>
            </a:r>
          </a:p>
        </p:txBody>
      </p:sp>
      <p:pic>
        <p:nvPicPr>
          <p:cNvPr id="15365" name="Picture 6" descr="flèche">
            <a:extLst>
              <a:ext uri="{FF2B5EF4-FFF2-40B4-BE49-F238E27FC236}">
                <a16:creationId xmlns:a16="http://schemas.microsoft.com/office/drawing/2014/main" id="{B28461E0-8A9A-8A2E-D106-912CD7CB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0806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u contenu 2">
            <a:extLst>
              <a:ext uri="{FF2B5EF4-FFF2-40B4-BE49-F238E27FC236}">
                <a16:creationId xmlns:a16="http://schemas.microsoft.com/office/drawing/2014/main" id="{CE67F9F3-C04C-7043-770E-9F7CEE1DBC8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908050"/>
            <a:ext cx="820896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Caulophyllum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Utérus insuffisamment réactif.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Secale cornutum 5CH</a:t>
            </a:r>
            <a:endParaRPr lang="fr-FR" altLang="fr-FR" sz="2000" b="1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Lochies foncées d’odeur désagréable ou suite de délivrance artificielle difficile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</a:rPr>
              <a:t>Colocynthis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</a:rPr>
              <a:t>Magnesia phosphorica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</a:rPr>
              <a:t>Cuprum metallicum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</a:rPr>
              <a:t>Prostaglandines F2α</a:t>
            </a:r>
            <a:endParaRPr lang="fr-FR" altLang="fr-FR" sz="24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Fraxinus</a:t>
            </a:r>
            <a:r>
              <a:rPr lang="fr-FR" altLang="fr-FR" sz="2400"/>
              <a:t>, </a:t>
            </a:r>
            <a:r>
              <a:rPr lang="fr-FR" altLang="fr-FR" sz="2400" b="1"/>
              <a:t>Aurum muriaticum natronatum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Utérus mou dans un contexte de fibrome.</a:t>
            </a: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9A70119-65BC-848F-1B8A-20AADCD33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4950"/>
            <a:ext cx="547211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FFFF"/>
                </a:solidFill>
              </a:rPr>
              <a:t>Tranchées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DFA47693-8434-B8A8-4B42-2B32264E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908050"/>
            <a:ext cx="576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</a:rPr>
              <a:t>S’il y a eu de la fièvre en cours de travail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B44A5034-55CF-571D-7F1B-7F8E720B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479550"/>
            <a:ext cx="8142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/>
              <a:t>Pyrogenium 9CH</a:t>
            </a:r>
            <a:r>
              <a:rPr lang="fr-FR" altLang="fr-FR" sz="2400"/>
              <a:t>, 1 dose par jour sur 1 semaine.</a:t>
            </a:r>
          </a:p>
          <a:p>
            <a:r>
              <a:rPr lang="fr-FR" altLang="fr-FR" sz="2400"/>
              <a:t>Dissociation pouls/température : </a:t>
            </a:r>
          </a:p>
          <a:p>
            <a:r>
              <a:rPr lang="fr-FR" altLang="fr-FR" sz="2400"/>
              <a:t>	- soit pouls rapide/température modérée.</a:t>
            </a:r>
          </a:p>
          <a:p>
            <a:r>
              <a:rPr lang="fr-FR" altLang="fr-FR" sz="2400"/>
              <a:t>	- soit pouls lent/température élevée : risque cardiaque.</a:t>
            </a:r>
          </a:p>
          <a:p>
            <a:r>
              <a:rPr lang="fr-FR" altLang="fr-FR" sz="2400"/>
              <a:t>Infection ou abcès persistant.</a:t>
            </a:r>
          </a:p>
          <a:p>
            <a:r>
              <a:rPr lang="fr-FR" altLang="fr-FR" sz="2400"/>
              <a:t>Avant de prescrire </a:t>
            </a:r>
            <a:r>
              <a:rPr lang="fr-FR" altLang="fr-FR" sz="2400" b="1"/>
              <a:t>Hepar sulfur</a:t>
            </a:r>
            <a:r>
              <a:rPr lang="fr-FR" altLang="fr-FR" sz="2400"/>
              <a:t>.</a:t>
            </a:r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5B01E97B-D3B2-BB71-8398-EFB949198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071938"/>
            <a:ext cx="494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/>
              <a:t>Pyrogenium 5CH</a:t>
            </a:r>
            <a:r>
              <a:rPr lang="fr-FR" altLang="fr-FR" sz="2400"/>
              <a:t> </a:t>
            </a:r>
          </a:p>
          <a:p>
            <a:r>
              <a:rPr lang="fr-FR" altLang="fr-FR" sz="2400"/>
              <a:t>Préventif (en gynéco-obstétrique +++).</a:t>
            </a:r>
          </a:p>
        </p:txBody>
      </p:sp>
      <p:pic>
        <p:nvPicPr>
          <p:cNvPr id="137221" name="Picture 6" descr="flèche">
            <a:extLst>
              <a:ext uri="{FF2B5EF4-FFF2-40B4-BE49-F238E27FC236}">
                <a16:creationId xmlns:a16="http://schemas.microsoft.com/office/drawing/2014/main" id="{88C5C15B-2C77-259A-01A9-ED885463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74725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645C9CF-9104-37ED-A408-4E99C079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908050"/>
            <a:ext cx="576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</a:rPr>
              <a:t>Rétention urinaire aiguë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176A388-3AD1-A207-63F1-8AFFC0E2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479550"/>
            <a:ext cx="81422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/>
              <a:t>Apis</a:t>
            </a:r>
          </a:p>
          <a:p>
            <a:r>
              <a:rPr lang="fr-FR" altLang="fr-FR" sz="2400" b="1"/>
              <a:t>Aconit</a:t>
            </a:r>
          </a:p>
          <a:p>
            <a:r>
              <a:rPr lang="fr-FR" altLang="fr-FR" sz="2400" b="1"/>
              <a:t>Gelsemium</a:t>
            </a:r>
          </a:p>
          <a:p>
            <a:r>
              <a:rPr lang="fr-FR" altLang="fr-FR" sz="2400" b="1"/>
              <a:t>Hypericum</a:t>
            </a:r>
          </a:p>
          <a:p>
            <a:r>
              <a:rPr lang="fr-FR" altLang="fr-FR" sz="2400" b="1"/>
              <a:t>Causticum</a:t>
            </a:r>
            <a:endParaRPr lang="fr-FR" altLang="fr-FR" sz="2400"/>
          </a:p>
        </p:txBody>
      </p:sp>
      <p:pic>
        <p:nvPicPr>
          <p:cNvPr id="139268" name="Picture 6" descr="flèche">
            <a:extLst>
              <a:ext uri="{FF2B5EF4-FFF2-40B4-BE49-F238E27FC236}">
                <a16:creationId xmlns:a16="http://schemas.microsoft.com/office/drawing/2014/main" id="{6F3ECCD1-DDC0-FA22-01DF-432D528F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74725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>
            <a:extLst>
              <a:ext uri="{FF2B5EF4-FFF2-40B4-BE49-F238E27FC236}">
                <a16:creationId xmlns:a16="http://schemas.microsoft.com/office/drawing/2014/main" id="{F9284A1C-60D8-0862-3700-E5AA1134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463800"/>
            <a:ext cx="346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Le réveil de la péridurale</a:t>
            </a:r>
          </a:p>
        </p:txBody>
      </p:sp>
      <p:sp>
        <p:nvSpPr>
          <p:cNvPr id="141315" name="Rectangle 8">
            <a:extLst>
              <a:ext uri="{FF2B5EF4-FFF2-40B4-BE49-F238E27FC236}">
                <a16:creationId xmlns:a16="http://schemas.microsoft.com/office/drawing/2014/main" id="{CF03554C-CB0E-D584-9C80-655FA7958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3182938"/>
            <a:ext cx="2924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Suite de morphiniques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Opium</a:t>
            </a:r>
            <a:r>
              <a:rPr lang="fr-FR" altLang="fr-FR" sz="2400">
                <a:solidFill>
                  <a:srgbClr val="FF6600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41316" name="Rectangle 10">
            <a:extLst>
              <a:ext uri="{FF2B5EF4-FFF2-40B4-BE49-F238E27FC236}">
                <a16:creationId xmlns:a16="http://schemas.microsoft.com/office/drawing/2014/main" id="{58A0BC4C-6DA2-37BB-E8AB-ADFC448F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4005263"/>
            <a:ext cx="4945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Suite de blessure par instrument pointu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Ledum palustre</a:t>
            </a:r>
          </a:p>
        </p:txBody>
      </p:sp>
      <p:sp>
        <p:nvSpPr>
          <p:cNvPr id="141317" name="Rectangle 12">
            <a:extLst>
              <a:ext uri="{FF2B5EF4-FFF2-40B4-BE49-F238E27FC236}">
                <a16:creationId xmlns:a16="http://schemas.microsoft.com/office/drawing/2014/main" id="{4992DFF2-E063-3602-74B2-F5878444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884738"/>
            <a:ext cx="3852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Suite de trauma neurologique </a:t>
            </a:r>
          </a:p>
          <a:p>
            <a:r>
              <a:rPr lang="fr-FR" altLang="fr-FR" sz="2400" b="1">
                <a:ea typeface="MS PGothic" panose="020B0600070205080204" pitchFamily="34" charset="-128"/>
              </a:rPr>
              <a:t>Hypericum perforatum</a:t>
            </a:r>
          </a:p>
        </p:txBody>
      </p:sp>
      <p:sp>
        <p:nvSpPr>
          <p:cNvPr id="141318" name="Rectangle 19">
            <a:extLst>
              <a:ext uri="{FF2B5EF4-FFF2-40B4-BE49-F238E27FC236}">
                <a16:creationId xmlns:a16="http://schemas.microsoft.com/office/drawing/2014/main" id="{3DA814BE-9A3B-3A7F-5D60-6900D97B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671638"/>
            <a:ext cx="3763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FFFF"/>
                </a:solidFill>
                <a:ea typeface="MS PGothic" panose="020B0600070205080204" pitchFamily="34" charset="-128"/>
              </a:rPr>
              <a:t>Les suites d’anesthésie</a:t>
            </a:r>
          </a:p>
        </p:txBody>
      </p:sp>
      <p:pic>
        <p:nvPicPr>
          <p:cNvPr id="141319" name="Picture 9" descr="sous-titre">
            <a:extLst>
              <a:ext uri="{FF2B5EF4-FFF2-40B4-BE49-F238E27FC236}">
                <a16:creationId xmlns:a16="http://schemas.microsoft.com/office/drawing/2014/main" id="{C42F00CB-3D14-F3E7-4F75-A371F410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0" name="Text Box 3">
            <a:extLst>
              <a:ext uri="{FF2B5EF4-FFF2-40B4-BE49-F238E27FC236}">
                <a16:creationId xmlns:a16="http://schemas.microsoft.com/office/drawing/2014/main" id="{77A7FE55-115A-B321-7B0A-CAEFEF8E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150813"/>
            <a:ext cx="5938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LES « SUITES DE »</a:t>
            </a:r>
            <a:endParaRPr lang="fr-FR" altLang="fr-FR">
              <a:ea typeface="MS PGothic" panose="020B0600070205080204" pitchFamily="34" charset="-128"/>
            </a:endParaRPr>
          </a:p>
        </p:txBody>
      </p:sp>
      <p:pic>
        <p:nvPicPr>
          <p:cNvPr id="141321" name="Picture 11" descr="flèche">
            <a:extLst>
              <a:ext uri="{FF2B5EF4-FFF2-40B4-BE49-F238E27FC236}">
                <a16:creationId xmlns:a16="http://schemas.microsoft.com/office/drawing/2014/main" id="{2A16B514-33F2-D703-E12C-E034FAF2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193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4">
            <a:extLst>
              <a:ext uri="{FF2B5EF4-FFF2-40B4-BE49-F238E27FC236}">
                <a16:creationId xmlns:a16="http://schemas.microsoft.com/office/drawing/2014/main" id="{E849B8E1-579C-D75E-6914-9E944856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4963"/>
            <a:ext cx="559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Réveil post-péridurale : céphalées</a:t>
            </a:r>
          </a:p>
        </p:txBody>
      </p:sp>
      <p:sp>
        <p:nvSpPr>
          <p:cNvPr id="143363" name="Rectangle 6">
            <a:extLst>
              <a:ext uri="{FF2B5EF4-FFF2-40B4-BE49-F238E27FC236}">
                <a16:creationId xmlns:a16="http://schemas.microsoft.com/office/drawing/2014/main" id="{AAD6DB67-BA91-CADF-4178-B7EE9A294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879475"/>
            <a:ext cx="87360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Hypericum perforatum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Douleur le long du trajet du nerf qui concerne le territoire traumatisé.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Douleur des terminaisons nerveuses.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Piqûre profonde, par objet pointu, surtout si a saigné.</a:t>
            </a:r>
          </a:p>
        </p:txBody>
      </p:sp>
      <p:sp>
        <p:nvSpPr>
          <p:cNvPr id="143364" name="Rectangle 9">
            <a:extLst>
              <a:ext uri="{FF2B5EF4-FFF2-40B4-BE49-F238E27FC236}">
                <a16:creationId xmlns:a16="http://schemas.microsoft.com/office/drawing/2014/main" id="{1501355C-E468-6BC7-CCA3-169D75154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2665413"/>
            <a:ext cx="83597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Natrum muriaticum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en échelle 9CH-12CH-15CH-30CH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Céphalée battante.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Dépression et psychasthénie secondaire à la déplétion, celle-ci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étant survenue dans un événement aigu.</a:t>
            </a:r>
          </a:p>
        </p:txBody>
      </p:sp>
      <p:pic>
        <p:nvPicPr>
          <p:cNvPr id="143365" name="Picture 6" descr="flèche">
            <a:extLst>
              <a:ext uri="{FF2B5EF4-FFF2-40B4-BE49-F238E27FC236}">
                <a16:creationId xmlns:a16="http://schemas.microsoft.com/office/drawing/2014/main" id="{1754CA67-8640-56D3-BE55-0DAA1DAC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619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Rectangle 9">
            <a:extLst>
              <a:ext uri="{FF2B5EF4-FFF2-40B4-BE49-F238E27FC236}">
                <a16:creationId xmlns:a16="http://schemas.microsoft.com/office/drawing/2014/main" id="{39847269-3B18-1E24-8254-CB6DE0A1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811713"/>
            <a:ext cx="8359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Natrum sulfuricum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15CH ou en échelle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Brèche dure-mérienne.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Dépression de Novo après rachi ou APD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0D407E84-FA32-4579-027C-6F585585E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1365250"/>
            <a:ext cx="82867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Apis</a:t>
            </a:r>
          </a:p>
          <a:p>
            <a:r>
              <a:rPr lang="fr-FR" altLang="fr-FR" sz="2400" i="1">
                <a:solidFill>
                  <a:srgbClr val="000000"/>
                </a:solidFill>
                <a:ea typeface="MS PGothic" panose="020B0600070205080204" pitchFamily="34" charset="-128"/>
              </a:rPr>
              <a:t>(éviter ++ basses dilutions)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Action brève =&gt; répéter toutes les 10 mn, espacer selon amélioration.</a:t>
            </a:r>
          </a:p>
          <a:p>
            <a:endParaRPr lang="fr-FR" altLang="fr-FR" sz="24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Réaction œdémateuse cérébrale ou méningée.</a:t>
            </a:r>
          </a:p>
          <a:p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Incoordination et maladresse.</a:t>
            </a:r>
          </a:p>
          <a:p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Céphalée nettement améliorée par des applications froides.</a:t>
            </a:r>
          </a:p>
        </p:txBody>
      </p:sp>
      <p:sp>
        <p:nvSpPr>
          <p:cNvPr id="145411" name="Rectangle 11">
            <a:extLst>
              <a:ext uri="{FF2B5EF4-FFF2-40B4-BE49-F238E27FC236}">
                <a16:creationId xmlns:a16="http://schemas.microsoft.com/office/drawing/2014/main" id="{7B698EBD-E052-DB68-28C2-42A8AAFE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559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Réveil post-péridurale : céphalées</a:t>
            </a:r>
          </a:p>
        </p:txBody>
      </p:sp>
      <p:pic>
        <p:nvPicPr>
          <p:cNvPr id="145412" name="Picture 4" descr="flèche">
            <a:extLst>
              <a:ext uri="{FF2B5EF4-FFF2-40B4-BE49-F238E27FC236}">
                <a16:creationId xmlns:a16="http://schemas.microsoft.com/office/drawing/2014/main" id="{9C9DC8F3-B6A5-B124-4529-8FCB65BF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0048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Espace réservé du contenu 2">
            <a:extLst>
              <a:ext uri="{FF2B5EF4-FFF2-40B4-BE49-F238E27FC236}">
                <a16:creationId xmlns:a16="http://schemas.microsoft.com/office/drawing/2014/main" id="{448834DD-0711-CD1B-C741-0E67D31D22CA}"/>
              </a:ext>
            </a:extLst>
          </p:cNvPr>
          <p:cNvSpPr>
            <a:spLocks/>
          </p:cNvSpPr>
          <p:nvPr/>
        </p:nvSpPr>
        <p:spPr bwMode="auto">
          <a:xfrm>
            <a:off x="2051050" y="5013325"/>
            <a:ext cx="5976938" cy="969963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FFFF"/>
                </a:solidFill>
              </a:rPr>
              <a:t>       Ne pas confondre avec les céphalées congestives des HTA du post-partum</a:t>
            </a:r>
          </a:p>
        </p:txBody>
      </p:sp>
      <p:pic>
        <p:nvPicPr>
          <p:cNvPr id="145414" name="Picture 6" descr="MC900411306[1]">
            <a:extLst>
              <a:ext uri="{FF2B5EF4-FFF2-40B4-BE49-F238E27FC236}">
                <a16:creationId xmlns:a16="http://schemas.microsoft.com/office/drawing/2014/main" id="{7944C0B0-71CD-5B46-C8C4-3A97FA62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03763"/>
            <a:ext cx="8334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>
            <a:extLst>
              <a:ext uri="{FF2B5EF4-FFF2-40B4-BE49-F238E27FC236}">
                <a16:creationId xmlns:a16="http://schemas.microsoft.com/office/drawing/2014/main" id="{22E42BEB-FFBC-C90C-9405-356276A9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217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Réveil post-AG</a:t>
            </a:r>
          </a:p>
        </p:txBody>
      </p:sp>
      <p:sp>
        <p:nvSpPr>
          <p:cNvPr id="147459" name="Rectangle 9">
            <a:extLst>
              <a:ext uri="{FF2B5EF4-FFF2-40B4-BE49-F238E27FC236}">
                <a16:creationId xmlns:a16="http://schemas.microsoft.com/office/drawing/2014/main" id="{985B508D-6C92-3C1B-692F-77595B2CB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6825"/>
            <a:ext cx="6283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Toux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Spongia tosta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Mercurius solubilis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Belladonna</a:t>
            </a:r>
          </a:p>
        </p:txBody>
      </p:sp>
      <p:sp>
        <p:nvSpPr>
          <p:cNvPr id="147460" name="Rectangle 11">
            <a:extLst>
              <a:ext uri="{FF2B5EF4-FFF2-40B4-BE49-F238E27FC236}">
                <a16:creationId xmlns:a16="http://schemas.microsoft.com/office/drawing/2014/main" id="{B0DCA5BE-A058-F247-9FDC-F667BD0D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14575"/>
            <a:ext cx="2597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Nausées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Nux vomica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Ipeca</a:t>
            </a:r>
          </a:p>
        </p:txBody>
      </p:sp>
      <p:sp>
        <p:nvSpPr>
          <p:cNvPr id="147461" name="Rectangle 13">
            <a:extLst>
              <a:ext uri="{FF2B5EF4-FFF2-40B4-BE49-F238E27FC236}">
                <a16:creationId xmlns:a16="http://schemas.microsoft.com/office/drawing/2014/main" id="{C21109D7-E25C-FEFA-2006-23C0577A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86125"/>
            <a:ext cx="6775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  <a:ea typeface="MS PGothic" panose="020B0600070205080204" pitchFamily="34" charset="-128"/>
              </a:rPr>
              <a:t>Douleur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Arnica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 &gt; couché tête basse.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Colocynthis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 &gt; chien de fusil.</a:t>
            </a:r>
          </a:p>
          <a:p>
            <a:r>
              <a:rPr lang="fr-FR" altLang="fr-FR" sz="2400" b="1">
                <a:solidFill>
                  <a:srgbClr val="000000"/>
                </a:solidFill>
                <a:ea typeface="MS PGothic" panose="020B0600070205080204" pitchFamily="34" charset="-128"/>
              </a:rPr>
              <a:t>Caulophyllum</a:t>
            </a: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 spasmes utérins.</a:t>
            </a:r>
          </a:p>
        </p:txBody>
      </p:sp>
      <p:pic>
        <p:nvPicPr>
          <p:cNvPr id="147462" name="Picture 7" descr="flèche">
            <a:extLst>
              <a:ext uri="{FF2B5EF4-FFF2-40B4-BE49-F238E27FC236}">
                <a16:creationId xmlns:a16="http://schemas.microsoft.com/office/drawing/2014/main" id="{05541BB0-1933-EC51-1ECE-7A4768FF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7620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>
            <a:extLst>
              <a:ext uri="{FF2B5EF4-FFF2-40B4-BE49-F238E27FC236}">
                <a16:creationId xmlns:a16="http://schemas.microsoft.com/office/drawing/2014/main" id="{BE3CBF3B-4D72-0328-A4A2-ACA14F76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619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>
                <a:solidFill>
                  <a:srgbClr val="FF9933"/>
                </a:solidFill>
                <a:ea typeface="MS PGothic" panose="020B0600070205080204" pitchFamily="34" charset="-128"/>
              </a:rPr>
              <a:t>Suites anesthésiques : rétention urinaire</a:t>
            </a:r>
          </a:p>
        </p:txBody>
      </p:sp>
      <p:sp>
        <p:nvSpPr>
          <p:cNvPr id="149507" name="Rectangle 7">
            <a:extLst>
              <a:ext uri="{FF2B5EF4-FFF2-40B4-BE49-F238E27FC236}">
                <a16:creationId xmlns:a16="http://schemas.microsoft.com/office/drawing/2014/main" id="{6583D996-FE41-C648-1122-6FFA5077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1485900"/>
            <a:ext cx="438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Aconit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Rétention a frigore et post-trauma.</a:t>
            </a:r>
          </a:p>
        </p:txBody>
      </p:sp>
      <p:sp>
        <p:nvSpPr>
          <p:cNvPr id="149508" name="Rectangle 8">
            <a:extLst>
              <a:ext uri="{FF2B5EF4-FFF2-40B4-BE49-F238E27FC236}">
                <a16:creationId xmlns:a16="http://schemas.microsoft.com/office/drawing/2014/main" id="{4B491EE4-68EB-FC7B-DAF3-8B965B67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2463800"/>
            <a:ext cx="5676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Gelsemium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Inhibition musculaire et tremblements.</a:t>
            </a:r>
          </a:p>
        </p:txBody>
      </p:sp>
      <p:sp>
        <p:nvSpPr>
          <p:cNvPr id="149509" name="Rectangle 9">
            <a:extLst>
              <a:ext uri="{FF2B5EF4-FFF2-40B4-BE49-F238E27FC236}">
                <a16:creationId xmlns:a16="http://schemas.microsoft.com/office/drawing/2014/main" id="{82D61D4F-394C-2E4A-603F-45DFC9E3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3400425"/>
            <a:ext cx="4235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Opium</a:t>
            </a:r>
            <a:r>
              <a:rPr lang="fr-FR" altLang="fr-FR" sz="2400">
                <a:ea typeface="MS PGothic" panose="020B0600070205080204" pitchFamily="34" charset="-128"/>
              </a:rPr>
              <a:t>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Désintoxication morphinique.</a:t>
            </a:r>
          </a:p>
        </p:txBody>
      </p:sp>
      <p:sp>
        <p:nvSpPr>
          <p:cNvPr id="149510" name="Rectangle 10">
            <a:extLst>
              <a:ext uri="{FF2B5EF4-FFF2-40B4-BE49-F238E27FC236}">
                <a16:creationId xmlns:a16="http://schemas.microsoft.com/office/drawing/2014/main" id="{C413F14D-F71F-BEA6-CA55-2B6340645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4335463"/>
            <a:ext cx="5459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ea typeface="MS PGothic" panose="020B0600070205080204" pitchFamily="34" charset="-128"/>
              </a:rPr>
              <a:t>Nux vomica </a:t>
            </a:r>
          </a:p>
          <a:p>
            <a:r>
              <a:rPr lang="fr-FR" altLang="fr-FR" sz="2400">
                <a:ea typeface="MS PGothic" panose="020B0600070205080204" pitchFamily="34" charset="-128"/>
              </a:rPr>
              <a:t>Spasme urétro-vésical, réveil pénible.</a:t>
            </a:r>
          </a:p>
        </p:txBody>
      </p:sp>
      <p:pic>
        <p:nvPicPr>
          <p:cNvPr id="149511" name="Picture 8" descr="flèche">
            <a:extLst>
              <a:ext uri="{FF2B5EF4-FFF2-40B4-BE49-F238E27FC236}">
                <a16:creationId xmlns:a16="http://schemas.microsoft.com/office/drawing/2014/main" id="{53BE3809-25D1-8CD9-A294-527B771E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350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u contenu 2">
            <a:extLst>
              <a:ext uri="{FF2B5EF4-FFF2-40B4-BE49-F238E27FC236}">
                <a16:creationId xmlns:a16="http://schemas.microsoft.com/office/drawing/2014/main" id="{BDA508F2-1515-73E9-D92D-151FABE406A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11188" y="1484313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Infection aiguë (post-sondage)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 b="1" u="sng">
              <a:solidFill>
                <a:srgbClr val="FF9933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Pyrogenium</a:t>
            </a:r>
            <a:r>
              <a:rPr lang="fr-FR" altLang="fr-FR" sz="2400"/>
              <a:t> anti-infectieux, antipyrétique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(De préférence avant, mais efficace aussi après)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Germe connu biologiquement ou cliniquement</a:t>
            </a:r>
            <a:endParaRPr lang="fr-FR" altLang="fr-FR" sz="2400" i="1">
              <a:solidFill>
                <a:srgbClr val="FF33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E.coli : patiente qui se sait sujette à ces infections, hématurie, effets des toxines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Strepto B : portage connu endométrite associée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/>
              <a:t>Germe non identifié </a:t>
            </a:r>
            <a:r>
              <a:rPr lang="fr-FR" altLang="fr-FR" sz="2400" i="1">
                <a:sym typeface="Wingdings" panose="05000000000000000000" pitchFamily="2" charset="2"/>
              </a:rPr>
              <a:t> privilégier un cocktail antiseptique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 i="1">
              <a:sym typeface="Wingdings" panose="05000000000000000000" pitchFamily="2" charset="2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i="1">
                <a:sym typeface="Wingdings" panose="05000000000000000000" pitchFamily="2" charset="2"/>
              </a:rPr>
              <a:t>et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 b="1"/>
              <a:t>Staphysagria</a:t>
            </a:r>
            <a:r>
              <a:rPr lang="fr-FR" altLang="fr-FR" sz="2400"/>
              <a:t> ou </a:t>
            </a:r>
            <a:r>
              <a:rPr lang="fr-FR" altLang="fr-FR" sz="2400" b="1"/>
              <a:t>Echinacea</a:t>
            </a:r>
            <a:r>
              <a:rPr lang="fr-FR" altLang="fr-FR" sz="2400"/>
              <a:t> : anti-infectieux, immunostimulant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 i="1"/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151555" name="Rectangle 19">
            <a:extLst>
              <a:ext uri="{FF2B5EF4-FFF2-40B4-BE49-F238E27FC236}">
                <a16:creationId xmlns:a16="http://schemas.microsoft.com/office/drawing/2014/main" id="{B35E1AB0-BB6E-CD56-7970-FFC44822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739775"/>
            <a:ext cx="3763963" cy="457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FFFF"/>
                </a:solidFill>
                <a:ea typeface="MS PGothic" panose="020B0600070205080204" pitchFamily="34" charset="-128"/>
              </a:rPr>
              <a:t>Suites de sondage</a:t>
            </a:r>
          </a:p>
        </p:txBody>
      </p:sp>
      <p:pic>
        <p:nvPicPr>
          <p:cNvPr id="151556" name="Picture 11" descr="flèche">
            <a:extLst>
              <a:ext uri="{FF2B5EF4-FFF2-40B4-BE49-F238E27FC236}">
                <a16:creationId xmlns:a16="http://schemas.microsoft.com/office/drawing/2014/main" id="{2F5EE826-28FC-5D24-8C17-4AB90B8E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>
            <a:extLst>
              <a:ext uri="{FF2B5EF4-FFF2-40B4-BE49-F238E27FC236}">
                <a16:creationId xmlns:a16="http://schemas.microsoft.com/office/drawing/2014/main" id="{5CE73964-3E6C-9510-482E-215F3A96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153603" name="Rectangle 4">
            <a:extLst>
              <a:ext uri="{FF2B5EF4-FFF2-40B4-BE49-F238E27FC236}">
                <a16:creationId xmlns:a16="http://schemas.microsoft.com/office/drawing/2014/main" id="{3DB1CA26-74D7-54C4-7237-3CAA9F5EC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53604" name="Rectangle 5">
            <a:extLst>
              <a:ext uri="{FF2B5EF4-FFF2-40B4-BE49-F238E27FC236}">
                <a16:creationId xmlns:a16="http://schemas.microsoft.com/office/drawing/2014/main" id="{638E7293-922D-E0E7-939F-739481E543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773238"/>
            <a:ext cx="84248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Mme R, 33 ans, vient d’accoucher de jumeaux par les voies naturelles, sous anesthésie péridurale, sans geste instrumental.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Elle a eu une toute petite déchirure périnéale.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J2, elle se plaint de douleurs anales lorsqu’elle est allée à la selle.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questions lui posez-vous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 regardez-vous à l’examen clinique ?</a:t>
            </a:r>
          </a:p>
        </p:txBody>
      </p:sp>
      <p:pic>
        <p:nvPicPr>
          <p:cNvPr id="153605" name="Picture 6" descr="MC900434854[1]">
            <a:extLst>
              <a:ext uri="{FF2B5EF4-FFF2-40B4-BE49-F238E27FC236}">
                <a16:creationId xmlns:a16="http://schemas.microsoft.com/office/drawing/2014/main" id="{E83CC44D-4458-5743-517D-CA3B2E20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>
            <a:extLst>
              <a:ext uri="{FF2B5EF4-FFF2-40B4-BE49-F238E27FC236}">
                <a16:creationId xmlns:a16="http://schemas.microsoft.com/office/drawing/2014/main" id="{8203EFEE-BAA0-AAE5-59D6-E08498C7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855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Le tuberculinisme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Moins d’élimination, plus de « patraquerie », conduira le tuberculinique à se plaindre de fortes lourdeurs et douleurs des MI</a:t>
            </a:r>
            <a:r>
              <a:rPr lang="fr-FR" altLang="fr-FR" sz="2400"/>
              <a:t>.</a:t>
            </a:r>
          </a:p>
        </p:txBody>
      </p:sp>
      <p:sp>
        <p:nvSpPr>
          <p:cNvPr id="17411" name="Rectangle 15">
            <a:extLst>
              <a:ext uri="{FF2B5EF4-FFF2-40B4-BE49-F238E27FC236}">
                <a16:creationId xmlns:a16="http://schemas.microsoft.com/office/drawing/2014/main" id="{4754EEB1-0CE6-8B24-7C01-EAFA7E628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2347913"/>
            <a:ext cx="7958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La sycose</a:t>
            </a:r>
          </a:p>
          <a:p>
            <a:pPr eaLnBrk="1" hangingPunct="1"/>
            <a:r>
              <a:rPr lang="fr-FR" altLang="fr-FR" sz="2400">
                <a:solidFill>
                  <a:srgbClr val="000000"/>
                </a:solidFill>
              </a:rPr>
              <a:t>La rétention qui la caractérise entraînera d’importants œdèmes des MI.</a:t>
            </a:r>
          </a:p>
        </p:txBody>
      </p:sp>
      <p:sp>
        <p:nvSpPr>
          <p:cNvPr id="17412" name="Rectangle 16">
            <a:extLst>
              <a:ext uri="{FF2B5EF4-FFF2-40B4-BE49-F238E27FC236}">
                <a16:creationId xmlns:a16="http://schemas.microsoft.com/office/drawing/2014/main" id="{E01ADB0A-D37A-CFA5-B51F-44EC46DD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3937000"/>
            <a:ext cx="8142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La luèse</a:t>
            </a:r>
          </a:p>
          <a:p>
            <a:pPr eaLnBrk="1" hangingPunct="1"/>
            <a:r>
              <a:rPr lang="fr-FR" altLang="fr-FR" sz="2400"/>
              <a:t>Varices sinueuses et dures, risque majeur de phlébite.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>
            <a:extLst>
              <a:ext uri="{FF2B5EF4-FFF2-40B4-BE49-F238E27FC236}">
                <a16:creationId xmlns:a16="http://schemas.microsoft.com/office/drawing/2014/main" id="{98E7A322-BA5F-85F6-714C-BC1605CFC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155651" name="Rectangle 4">
            <a:extLst>
              <a:ext uri="{FF2B5EF4-FFF2-40B4-BE49-F238E27FC236}">
                <a16:creationId xmlns:a16="http://schemas.microsoft.com/office/drawing/2014/main" id="{A3778795-9157-AC7F-5C26-FF3184236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55652" name="Rectangle 5">
            <a:extLst>
              <a:ext uri="{FF2B5EF4-FFF2-40B4-BE49-F238E27FC236}">
                <a16:creationId xmlns:a16="http://schemas.microsoft.com/office/drawing/2014/main" id="{12303935-C074-14A9-442D-B0D178F28F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760538"/>
            <a:ext cx="84248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Quelles sont les sensations ? Piqûre, douleur en écharde, démangeaisons.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Est-elle constipée 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A-t-elle des problèmes vasculaires autres ? (douleurs de jambe, varices)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A l’examen : fissure anale nette et ecchymose.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55653" name="Picture 6" descr="MC900434854[1]">
            <a:extLst>
              <a:ext uri="{FF2B5EF4-FFF2-40B4-BE49-F238E27FC236}">
                <a16:creationId xmlns:a16="http://schemas.microsoft.com/office/drawing/2014/main" id="{B28A9D1F-BB73-E694-5199-23A88AA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>
            <a:extLst>
              <a:ext uri="{FF2B5EF4-FFF2-40B4-BE49-F238E27FC236}">
                <a16:creationId xmlns:a16="http://schemas.microsoft.com/office/drawing/2014/main" id="{FFA2958C-0ABA-4C75-ABA9-DB383910C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157699" name="Rectangle 4">
            <a:extLst>
              <a:ext uri="{FF2B5EF4-FFF2-40B4-BE49-F238E27FC236}">
                <a16:creationId xmlns:a16="http://schemas.microsoft.com/office/drawing/2014/main" id="{EE33FA05-96BF-E8B8-2BBC-AFAB6AC0F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>
                <a:solidFill>
                  <a:srgbClr val="FFFFFF"/>
                </a:solidFill>
              </a:rPr>
              <a:t>CAS CLINIQUE</a:t>
            </a:r>
          </a:p>
        </p:txBody>
      </p:sp>
      <p:sp>
        <p:nvSpPr>
          <p:cNvPr id="157700" name="Rectangle 5">
            <a:extLst>
              <a:ext uri="{FF2B5EF4-FFF2-40B4-BE49-F238E27FC236}">
                <a16:creationId xmlns:a16="http://schemas.microsoft.com/office/drawing/2014/main" id="{7F5020C6-1993-E258-16B2-7C7645CBCF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2024063"/>
            <a:ext cx="814705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Elle n’est allée à la selle qu’une fois depuis l’accouchement et a eu des douleurs très importantes comme une écharde qui ont persisté plusieurs heures après. Elle appréhende beaucoup les prochaines selles.</a:t>
            </a:r>
          </a:p>
        </p:txBody>
      </p:sp>
      <p:pic>
        <p:nvPicPr>
          <p:cNvPr id="157701" name="Picture 6" descr="MC900434854[1]">
            <a:extLst>
              <a:ext uri="{FF2B5EF4-FFF2-40B4-BE49-F238E27FC236}">
                <a16:creationId xmlns:a16="http://schemas.microsoft.com/office/drawing/2014/main" id="{35B73C65-9C72-76EE-9227-4D388B5B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>
            <a:extLst>
              <a:ext uri="{FF2B5EF4-FFF2-40B4-BE49-F238E27FC236}">
                <a16:creationId xmlns:a16="http://schemas.microsoft.com/office/drawing/2014/main" id="{E45E85FB-3564-2E87-7DDF-8CFEED4F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1400">
              <a:ea typeface="MS PGothic" panose="020B0600070205080204" pitchFamily="34" charset="-128"/>
            </a:endParaRPr>
          </a:p>
        </p:txBody>
      </p:sp>
      <p:sp>
        <p:nvSpPr>
          <p:cNvPr id="159747" name="Rectangle 4">
            <a:extLst>
              <a:ext uri="{FF2B5EF4-FFF2-40B4-BE49-F238E27FC236}">
                <a16:creationId xmlns:a16="http://schemas.microsoft.com/office/drawing/2014/main" id="{2BFB2436-ABAD-2DA6-3C6A-58DB064F2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60350"/>
            <a:ext cx="5257800" cy="6273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fr-FR" sz="2400">
              <a:ea typeface="MS PGothic" panose="020B0600070205080204" pitchFamily="34" charset="-128"/>
            </a:endParaRPr>
          </a:p>
        </p:txBody>
      </p:sp>
      <p:sp>
        <p:nvSpPr>
          <p:cNvPr id="159748" name="Text Box 5">
            <a:extLst>
              <a:ext uri="{FF2B5EF4-FFF2-40B4-BE49-F238E27FC236}">
                <a16:creationId xmlns:a16="http://schemas.microsoft.com/office/drawing/2014/main" id="{3DD919F9-C3D6-2F9A-066B-2FA2A650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751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r-FR" altLang="fr-FR" sz="1200" i="1">
                <a:ea typeface="MS PGothic" panose="020B0600070205080204" pitchFamily="34" charset="-128"/>
              </a:rPr>
              <a:t>Illiers, le 30/05/20</a:t>
            </a:r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159749" name="Text Box 6">
            <a:extLst>
              <a:ext uri="{FF2B5EF4-FFF2-40B4-BE49-F238E27FC236}">
                <a16:creationId xmlns:a16="http://schemas.microsoft.com/office/drawing/2014/main" id="{5689D26D-C24D-598E-0B45-F0146857F2BB}"/>
              </a:ext>
            </a:extLst>
          </p:cNvPr>
          <p:cNvSpPr txBox="1">
            <a:spLocks noChangeArrowheads="1"/>
          </p:cNvSpPr>
          <p:nvPr/>
        </p:nvSpPr>
        <p:spPr bwMode="auto">
          <a:xfrm rot="1929370">
            <a:off x="2051050" y="4781550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DDDDDD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proposition d’ordonnance</a:t>
            </a:r>
          </a:p>
        </p:txBody>
      </p:sp>
      <p:sp>
        <p:nvSpPr>
          <p:cNvPr id="159750" name="Text Box 7">
            <a:extLst>
              <a:ext uri="{FF2B5EF4-FFF2-40B4-BE49-F238E27FC236}">
                <a16:creationId xmlns:a16="http://schemas.microsoft.com/office/drawing/2014/main" id="{6D32AAD1-05B8-72F8-94DD-7D7770608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1800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Mme Blanche GRANULE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sage-femme DE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44, Grande Route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28120 Illiers sur dose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-----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01 56 96 98 28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----</a:t>
            </a:r>
          </a:p>
          <a:p>
            <a:pPr algn="ctr"/>
            <a:r>
              <a:rPr lang="fr-FR" altLang="fr-FR" sz="1200" i="1">
                <a:ea typeface="MS PGothic" panose="020B0600070205080204" pitchFamily="34" charset="-128"/>
              </a:rPr>
              <a:t>RPPS 200000078310</a:t>
            </a:r>
            <a:endParaRPr lang="fr-FR" altLang="fr-FR" sz="1200">
              <a:ea typeface="MS PGothic" panose="020B0600070205080204" pitchFamily="34" charset="-128"/>
            </a:endParaRPr>
          </a:p>
        </p:txBody>
      </p:sp>
      <p:sp>
        <p:nvSpPr>
          <p:cNvPr id="159751" name="Text Box 8">
            <a:extLst>
              <a:ext uri="{FF2B5EF4-FFF2-40B4-BE49-F238E27FC236}">
                <a16:creationId xmlns:a16="http://schemas.microsoft.com/office/drawing/2014/main" id="{ADD12C1E-1C0D-4E6B-32BC-90ACB8F3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498725"/>
            <a:ext cx="49672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>
                <a:ea typeface="MS PGothic" panose="020B0600070205080204" pitchFamily="34" charset="-128"/>
              </a:rPr>
              <a:t>ARNICA 9 CH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5 granules 2 fois par jour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7 jours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2000">
                <a:ea typeface="MS PGothic" panose="020B0600070205080204" pitchFamily="34" charset="-128"/>
              </a:rPr>
              <a:t>NITRICUM ACIDUM 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5 granules 2 fois par jour  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7 jours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Espacer suivant amélioration</a:t>
            </a:r>
          </a:p>
          <a:p>
            <a:endParaRPr lang="fr-FR" altLang="fr-FR" sz="2000">
              <a:ea typeface="MS PGothic" panose="020B0600070205080204" pitchFamily="34" charset="-128"/>
            </a:endParaRPr>
          </a:p>
          <a:p>
            <a:r>
              <a:rPr lang="fr-FR" altLang="fr-FR" sz="2000">
                <a:ea typeface="MS PGothic" panose="020B0600070205080204" pitchFamily="34" charset="-128"/>
              </a:rPr>
              <a:t>RATANHIA POMMADE</a:t>
            </a:r>
          </a:p>
          <a:p>
            <a:r>
              <a:rPr lang="fr-FR" altLang="fr-FR" sz="2000">
                <a:ea typeface="MS PGothic" panose="020B0600070205080204" pitchFamily="34" charset="-128"/>
              </a:rPr>
              <a:t>Une application 2 fois par jour, renouveler en cas de douleur </a:t>
            </a:r>
          </a:p>
        </p:txBody>
      </p:sp>
      <p:sp>
        <p:nvSpPr>
          <p:cNvPr id="159752" name="Text Box 9">
            <a:extLst>
              <a:ext uri="{FF2B5EF4-FFF2-40B4-BE49-F238E27FC236}">
                <a16:creationId xmlns:a16="http://schemas.microsoft.com/office/drawing/2014/main" id="{B60C29C8-62EA-BB7E-5705-49EFD4B7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133600"/>
            <a:ext cx="23399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5600" b="1">
                <a:solidFill>
                  <a:schemeClr val="folHlink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</a:t>
            </a:r>
            <a:endParaRPr lang="fr-FR" altLang="fr-FR" sz="14200">
              <a:solidFill>
                <a:schemeClr val="folHlink"/>
              </a:solidFill>
              <a:ea typeface="MS PGothic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159753" name="Rectangle 10">
            <a:extLst>
              <a:ext uri="{FF2B5EF4-FFF2-40B4-BE49-F238E27FC236}">
                <a16:creationId xmlns:a16="http://schemas.microsoft.com/office/drawing/2014/main" id="{FFCD9AA1-3435-A8F8-3510-C96E1784CA7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281237" y="3346450"/>
            <a:ext cx="601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i="1">
                <a:ea typeface="MS PGothic" panose="020B0600070205080204" pitchFamily="34" charset="-128"/>
              </a:rPr>
              <a:t>Cette ordonnance est donnée à titre d’exemple, l’homéopathie étant une médecine individuelle.</a:t>
            </a:r>
          </a:p>
        </p:txBody>
      </p:sp>
      <p:sp>
        <p:nvSpPr>
          <p:cNvPr id="159754" name="Text Box 11">
            <a:extLst>
              <a:ext uri="{FF2B5EF4-FFF2-40B4-BE49-F238E27FC236}">
                <a16:creationId xmlns:a16="http://schemas.microsoft.com/office/drawing/2014/main" id="{6D2C8280-BB51-4319-AB89-05311DF2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628775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u="sng">
                <a:ea typeface="MS PGothic" panose="020B0600070205080204" pitchFamily="34" charset="-128"/>
              </a:rPr>
              <a:t>Mme G,  15/03/1987</a:t>
            </a:r>
          </a:p>
        </p:txBody>
      </p:sp>
      <p:grpSp>
        <p:nvGrpSpPr>
          <p:cNvPr id="159755" name="Group 12">
            <a:extLst>
              <a:ext uri="{FF2B5EF4-FFF2-40B4-BE49-F238E27FC236}">
                <a16:creationId xmlns:a16="http://schemas.microsoft.com/office/drawing/2014/main" id="{68CE2FA9-63B0-24E5-3AFF-0128CA1B26B4}"/>
              </a:ext>
            </a:extLst>
          </p:cNvPr>
          <p:cNvGrpSpPr>
            <a:grpSpLocks/>
          </p:cNvGrpSpPr>
          <p:nvPr/>
        </p:nvGrpSpPr>
        <p:grpSpPr bwMode="auto">
          <a:xfrm>
            <a:off x="7542213" y="908050"/>
            <a:ext cx="863600" cy="863600"/>
            <a:chOff x="2064" y="618"/>
            <a:chExt cx="544" cy="544"/>
          </a:xfrm>
        </p:grpSpPr>
        <p:sp>
          <p:nvSpPr>
            <p:cNvPr id="159756" name="Oval 13">
              <a:extLst>
                <a:ext uri="{FF2B5EF4-FFF2-40B4-BE49-F238E27FC236}">
                  <a16:creationId xmlns:a16="http://schemas.microsoft.com/office/drawing/2014/main" id="{CFD0959C-7884-4E08-C68A-149544B51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618"/>
              <a:ext cx="544" cy="5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9757" name="Oval 14">
              <a:extLst>
                <a:ext uri="{FF2B5EF4-FFF2-40B4-BE49-F238E27FC236}">
                  <a16:creationId xmlns:a16="http://schemas.microsoft.com/office/drawing/2014/main" id="{A3FD7E96-BF18-C616-C4FF-DBFCB9503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709"/>
              <a:ext cx="544" cy="408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9758" name="Text Box 15">
              <a:extLst>
                <a:ext uri="{FF2B5EF4-FFF2-40B4-BE49-F238E27FC236}">
                  <a16:creationId xmlns:a16="http://schemas.microsoft.com/office/drawing/2014/main" id="{0D3610B6-5F49-E70A-728D-DD80E4604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" y="71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3600">
                  <a:solidFill>
                    <a:srgbClr val="FFFFFF"/>
                  </a:solidFill>
                </a:rPr>
                <a:t>i</a:t>
              </a:r>
              <a:endParaRPr lang="fr-FR" alt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>
            <a:extLst>
              <a:ext uri="{FF2B5EF4-FFF2-40B4-BE49-F238E27FC236}">
                <a16:creationId xmlns:a16="http://schemas.microsoft.com/office/drawing/2014/main" id="{5E15000F-5A53-0E36-3E80-680DEC04B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652963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i="1">
                <a:solidFill>
                  <a:srgbClr val="FF9933"/>
                </a:solidFill>
                <a:ea typeface="MS PGothic" panose="020B0600070205080204" pitchFamily="34" charset="-128"/>
              </a:rPr>
              <a:t>focus sur….</a:t>
            </a:r>
          </a:p>
        </p:txBody>
      </p:sp>
      <p:pic>
        <p:nvPicPr>
          <p:cNvPr id="161795" name="Picture 3" descr="sous-titre">
            <a:extLst>
              <a:ext uri="{FF2B5EF4-FFF2-40B4-BE49-F238E27FC236}">
                <a16:creationId xmlns:a16="http://schemas.microsoft.com/office/drawing/2014/main" id="{5C6BCD2D-8FB5-645C-C5AA-5F9F21FC7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8763"/>
            <a:ext cx="57959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3">
            <a:extLst>
              <a:ext uri="{FF2B5EF4-FFF2-40B4-BE49-F238E27FC236}">
                <a16:creationId xmlns:a16="http://schemas.microsoft.com/office/drawing/2014/main" id="{2B88A09F-3DBB-3958-ADFD-52609DB5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5125"/>
            <a:ext cx="5146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u contenu 2">
            <a:extLst>
              <a:ext uri="{FF2B5EF4-FFF2-40B4-BE49-F238E27FC236}">
                <a16:creationId xmlns:a16="http://schemas.microsoft.com/office/drawing/2014/main" id="{B793CE5B-F967-E061-84AE-2175228A037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39750" y="4446588"/>
            <a:ext cx="8208963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 b="1"/>
              <a:t>Morphotype</a:t>
            </a:r>
            <a:r>
              <a:rPr lang="fr-FR" altLang="fr-FR" sz="2400"/>
              <a:t> : 	nerveuse et frileuse (froid humide)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/>
              <a:t>                         	aggravation aux périodes instables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/>
              <a:t>	hormonalement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 b="1"/>
              <a:t>Comportement</a:t>
            </a:r>
            <a:r>
              <a:rPr lang="fr-FR" altLang="fr-FR" sz="2400"/>
              <a:t> : 	fond vagotonique avec paroxysmes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238375" algn="l"/>
              </a:tabLst>
            </a:pPr>
            <a:r>
              <a:rPr lang="fr-FR" altLang="fr-FR" sz="2400" b="1"/>
              <a:t>Latéralité</a:t>
            </a:r>
            <a:r>
              <a:rPr lang="fr-FR" altLang="fr-FR" sz="2400"/>
              <a:t> :	gauche</a:t>
            </a:r>
          </a:p>
        </p:txBody>
      </p:sp>
      <p:sp>
        <p:nvSpPr>
          <p:cNvPr id="163843" name="Oval 3">
            <a:extLst>
              <a:ext uri="{FF2B5EF4-FFF2-40B4-BE49-F238E27FC236}">
                <a16:creationId xmlns:a16="http://schemas.microsoft.com/office/drawing/2014/main" id="{EEC48475-1A00-7682-9FE1-C64113DD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5625" y="-315913"/>
            <a:ext cx="3924300" cy="1800226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844" name="Titre 1">
            <a:extLst>
              <a:ext uri="{FF2B5EF4-FFF2-40B4-BE49-F238E27FC236}">
                <a16:creationId xmlns:a16="http://schemas.microsoft.com/office/drawing/2014/main" id="{64125F7A-604F-3667-E2FA-1F652B426DEC}"/>
              </a:ext>
            </a:extLst>
          </p:cNvPr>
          <p:cNvSpPr>
            <a:spLocks/>
          </p:cNvSpPr>
          <p:nvPr/>
        </p:nvSpPr>
        <p:spPr bwMode="auto">
          <a:xfrm>
            <a:off x="673100" y="12700"/>
            <a:ext cx="2520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</a:rPr>
              <a:t>ACTAEA RACEMOSA</a:t>
            </a:r>
          </a:p>
        </p:txBody>
      </p:sp>
      <p:pic>
        <p:nvPicPr>
          <p:cNvPr id="163845" name="Picture 5" descr="Actaea-racemoca">
            <a:extLst>
              <a:ext uri="{FF2B5EF4-FFF2-40B4-BE49-F238E27FC236}">
                <a16:creationId xmlns:a16="http://schemas.microsoft.com/office/drawing/2014/main" id="{B90099B7-752C-1A9B-9B75-009DE3AC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0"/>
            <a:ext cx="277336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Rectangle 6">
            <a:extLst>
              <a:ext uri="{FF2B5EF4-FFF2-40B4-BE49-F238E27FC236}">
                <a16:creationId xmlns:a16="http://schemas.microsoft.com/office/drawing/2014/main" id="{4233BE18-1C6A-3524-44CE-E62D1F53E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2100263"/>
            <a:ext cx="5616575" cy="86042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 	vit au rythme de ses règles</a:t>
            </a:r>
          </a:p>
          <a:p>
            <a:pPr eaLnBrk="1" hangingPunct="1"/>
            <a:r>
              <a:rPr lang="fr-FR" altLang="fr-FR" sz="2400" b="1"/>
              <a:t>                    	sensible vertébrale C3-D3</a:t>
            </a:r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A6FE3172-709E-70B2-49F6-D44CA732A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3716338"/>
            <a:ext cx="214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i="1">
                <a:solidFill>
                  <a:srgbClr val="FFFFFF"/>
                </a:solidFill>
              </a:rPr>
              <a:t>Actée à grappes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re 1">
            <a:extLst>
              <a:ext uri="{FF2B5EF4-FFF2-40B4-BE49-F238E27FC236}">
                <a16:creationId xmlns:a16="http://schemas.microsoft.com/office/drawing/2014/main" id="{BC4A1ECB-76BD-220B-71C7-559A914CBD4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58800" y="579438"/>
            <a:ext cx="81978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ACTAEA RACEMOSA grossesse</a:t>
            </a:r>
            <a:br>
              <a:rPr lang="fr-FR" altLang="fr-FR" sz="2400">
                <a:solidFill>
                  <a:srgbClr val="FF9933"/>
                </a:solidFill>
              </a:rPr>
            </a:br>
            <a:r>
              <a:rPr lang="fr-FR" altLang="fr-FR" sz="2400"/>
              <a:t>Spasmes sympathico-toniques (cou, dos)</a:t>
            </a:r>
            <a:br>
              <a:rPr lang="fr-FR" altLang="fr-FR" sz="2400"/>
            </a:br>
            <a:r>
              <a:rPr lang="fr-FR" altLang="fr-FR" sz="2400"/>
              <a:t>Crainte ++ de l’accouchement : tristesse, peur de devenir folle, peur pour son bébé &gt;&gt;&gt; peur pour elle-même</a:t>
            </a:r>
            <a:br>
              <a:rPr lang="fr-FR" altLang="fr-FR" sz="2400"/>
            </a:br>
            <a:r>
              <a:rPr lang="fr-FR" altLang="fr-FR" sz="2400"/>
              <a:t>CU : MFCS, MFCT, MAP</a:t>
            </a:r>
            <a:br>
              <a:rPr lang="fr-FR" altLang="fr-FR" sz="2400"/>
            </a:br>
            <a:r>
              <a:rPr lang="fr-FR" altLang="fr-FR" sz="2400"/>
              <a:t>Douleurs des petites articulations</a:t>
            </a:r>
            <a:endParaRPr lang="fr-FR" altLang="fr-FR" sz="2400">
              <a:solidFill>
                <a:srgbClr val="FF9933"/>
              </a:solidFill>
            </a:endParaRPr>
          </a:p>
        </p:txBody>
      </p:sp>
      <p:pic>
        <p:nvPicPr>
          <p:cNvPr id="165891" name="Picture 6" descr="flèche">
            <a:extLst>
              <a:ext uri="{FF2B5EF4-FFF2-40B4-BE49-F238E27FC236}">
                <a16:creationId xmlns:a16="http://schemas.microsoft.com/office/drawing/2014/main" id="{3DA1534A-6C38-7411-4479-FF72BFD4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873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6" descr="flèche">
            <a:extLst>
              <a:ext uri="{FF2B5EF4-FFF2-40B4-BE49-F238E27FC236}">
                <a16:creationId xmlns:a16="http://schemas.microsoft.com/office/drawing/2014/main" id="{833B8362-5FA0-4B13-AA9F-82292AD5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29406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6" descr="flèche">
            <a:extLst>
              <a:ext uri="{FF2B5EF4-FFF2-40B4-BE49-F238E27FC236}">
                <a16:creationId xmlns:a16="http://schemas.microsoft.com/office/drawing/2014/main" id="{3DAC1422-5103-31EA-F537-10513A01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137150"/>
            <a:ext cx="3603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" name="Rectangle 1">
            <a:extLst>
              <a:ext uri="{FF2B5EF4-FFF2-40B4-BE49-F238E27FC236}">
                <a16:creationId xmlns:a16="http://schemas.microsoft.com/office/drawing/2014/main" id="{DEFB1C42-F313-3796-A5C0-D027A0EFB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3216275"/>
            <a:ext cx="8197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</a:rPr>
              <a:t>ACTAEA RACEMOSA accouchement</a:t>
            </a:r>
            <a:endParaRPr lang="fr-FR" altLang="fr-FR" sz="2400" b="1">
              <a:solidFill>
                <a:srgbClr val="FF9933"/>
              </a:solidFill>
            </a:endParaRPr>
          </a:p>
          <a:p>
            <a:r>
              <a:rPr lang="fr-FR" altLang="fr-FR" sz="2400"/>
              <a:t>Préparer en ramollissant le col </a:t>
            </a:r>
          </a:p>
          <a:p>
            <a:r>
              <a:rPr lang="fr-FR" altLang="fr-FR" sz="2400"/>
              <a:t>Col spasmé + CU irrégulières </a:t>
            </a:r>
          </a:p>
          <a:p>
            <a:r>
              <a:rPr lang="fr-FR" altLang="fr-FR" sz="2400"/>
              <a:t>Chaussettes </a:t>
            </a:r>
          </a:p>
        </p:txBody>
      </p:sp>
      <p:sp>
        <p:nvSpPr>
          <p:cNvPr id="165895" name="Rectangle 2">
            <a:extLst>
              <a:ext uri="{FF2B5EF4-FFF2-40B4-BE49-F238E27FC236}">
                <a16:creationId xmlns:a16="http://schemas.microsoft.com/office/drawing/2014/main" id="{791DCFB0-CAAD-FB75-2854-B99BC48D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46663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>
                <a:solidFill>
                  <a:srgbClr val="FF9933"/>
                </a:solidFill>
              </a:rPr>
              <a:t>ACTAEA RACEMOSA post-partum</a:t>
            </a:r>
          </a:p>
          <a:p>
            <a:r>
              <a:rPr lang="fr-FR" altLang="fr-FR" sz="2400"/>
              <a:t>Préparer col avant pose DIU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re 1">
            <a:extLst>
              <a:ext uri="{FF2B5EF4-FFF2-40B4-BE49-F238E27FC236}">
                <a16:creationId xmlns:a16="http://schemas.microsoft.com/office/drawing/2014/main" id="{6A2E2395-84F8-D6DA-2168-BADA4FA29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12775" y="923925"/>
            <a:ext cx="8135938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ACTAEA RACEMOSA et ses complémentaires</a:t>
            </a:r>
          </a:p>
        </p:txBody>
      </p:sp>
      <p:sp>
        <p:nvSpPr>
          <p:cNvPr id="167939" name="Espace réservé du contenu 2">
            <a:extLst>
              <a:ext uri="{FF2B5EF4-FFF2-40B4-BE49-F238E27FC236}">
                <a16:creationId xmlns:a16="http://schemas.microsoft.com/office/drawing/2014/main" id="{26D4D990-A739-A042-A9B6-721178D8186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66738" y="1484313"/>
            <a:ext cx="8181975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tabLst>
                <a:tab pos="1797050" algn="l"/>
              </a:tabLst>
            </a:pPr>
            <a:r>
              <a:rPr lang="fr-FR" altLang="fr-FR" sz="2400" i="1"/>
              <a:t>Aigus</a:t>
            </a:r>
            <a:r>
              <a:rPr lang="fr-FR" altLang="fr-FR" sz="2400"/>
              <a:t> : </a:t>
            </a:r>
          </a:p>
          <a:p>
            <a:pPr marL="0" indent="0">
              <a:buFontTx/>
              <a:buNone/>
              <a:tabLst>
                <a:tab pos="1797050" algn="l"/>
              </a:tabLst>
            </a:pPr>
            <a:r>
              <a:rPr lang="fr-FR" altLang="fr-FR" sz="2400" b="1"/>
              <a:t>Chamomilla</a:t>
            </a:r>
            <a:r>
              <a:rPr lang="fr-FR" altLang="fr-FR" sz="2400"/>
              <a:t>, </a:t>
            </a:r>
            <a:r>
              <a:rPr lang="fr-FR" altLang="fr-FR" sz="2400" b="1"/>
              <a:t>Colocynthis</a:t>
            </a:r>
            <a:r>
              <a:rPr lang="fr-FR" altLang="fr-FR" sz="2400"/>
              <a:t>, </a:t>
            </a:r>
            <a:r>
              <a:rPr lang="fr-FR" altLang="fr-FR" sz="2400" b="1"/>
              <a:t>Caulophyllum</a:t>
            </a:r>
            <a:r>
              <a:rPr lang="fr-FR" altLang="fr-FR" sz="2400"/>
              <a:t>, </a:t>
            </a:r>
            <a:r>
              <a:rPr lang="fr-FR" altLang="fr-FR" sz="2400" b="1"/>
              <a:t>Ignatia</a:t>
            </a:r>
            <a:r>
              <a:rPr lang="fr-FR" altLang="fr-FR" sz="2400"/>
              <a:t>, </a:t>
            </a:r>
            <a:r>
              <a:rPr lang="fr-FR" altLang="fr-FR" sz="2400" b="1"/>
              <a:t>Lachesis</a:t>
            </a:r>
          </a:p>
          <a:p>
            <a:pPr marL="0" indent="0">
              <a:buFontTx/>
              <a:buNone/>
              <a:tabLst>
                <a:tab pos="1797050" algn="l"/>
              </a:tabLst>
            </a:pPr>
            <a:r>
              <a:rPr lang="fr-FR" altLang="fr-FR" sz="2400" i="1"/>
              <a:t>Chroniques</a:t>
            </a:r>
            <a:r>
              <a:rPr lang="fr-FR" altLang="fr-FR" sz="2400"/>
              <a:t> : </a:t>
            </a:r>
          </a:p>
          <a:p>
            <a:pPr marL="0" indent="0">
              <a:buFontTx/>
              <a:buNone/>
              <a:tabLst>
                <a:tab pos="1797050" algn="l"/>
              </a:tabLst>
            </a:pPr>
            <a:r>
              <a:rPr lang="fr-FR" altLang="fr-FR" sz="2400" b="1"/>
              <a:t>Ignatia</a:t>
            </a:r>
            <a:r>
              <a:rPr lang="fr-FR" altLang="fr-FR" sz="2400"/>
              <a:t>, </a:t>
            </a:r>
            <a:r>
              <a:rPr lang="fr-FR" altLang="fr-FR" sz="2400" b="1"/>
              <a:t>Platina</a:t>
            </a:r>
            <a:r>
              <a:rPr lang="fr-FR" altLang="fr-FR" sz="2400"/>
              <a:t>, </a:t>
            </a:r>
            <a:r>
              <a:rPr lang="fr-FR" altLang="fr-FR" sz="2400" b="1"/>
              <a:t>Lachesis</a:t>
            </a:r>
            <a:r>
              <a:rPr lang="fr-FR" altLang="fr-FR" sz="2400"/>
              <a:t>, </a:t>
            </a:r>
            <a:r>
              <a:rPr lang="fr-FR" altLang="fr-FR" sz="2400" b="1"/>
              <a:t>Natrum muriaticum</a:t>
            </a:r>
            <a:r>
              <a:rPr lang="fr-FR" altLang="fr-FR" sz="2400"/>
              <a:t>, </a:t>
            </a:r>
            <a:r>
              <a:rPr lang="fr-FR" altLang="fr-FR" sz="2400" b="1"/>
              <a:t>Silicea</a:t>
            </a:r>
            <a:r>
              <a:rPr lang="fr-FR" altLang="fr-FR" sz="2400"/>
              <a:t>, </a:t>
            </a:r>
            <a:r>
              <a:rPr lang="fr-FR" altLang="fr-FR" sz="2400" b="1"/>
              <a:t>Tuberculinum</a:t>
            </a:r>
            <a:r>
              <a:rPr lang="fr-FR" altLang="fr-FR" sz="2400"/>
              <a:t>, </a:t>
            </a:r>
            <a:r>
              <a:rPr lang="fr-FR" altLang="fr-FR" sz="2400" b="1"/>
              <a:t>Calcarea fluorica</a:t>
            </a:r>
          </a:p>
        </p:txBody>
      </p:sp>
      <p:sp>
        <p:nvSpPr>
          <p:cNvPr id="167940" name="Espace réservé du contenu 2">
            <a:extLst>
              <a:ext uri="{FF2B5EF4-FFF2-40B4-BE49-F238E27FC236}">
                <a16:creationId xmlns:a16="http://schemas.microsoft.com/office/drawing/2014/main" id="{BD587AC3-AD73-4128-9FAF-2239D401A1D7}"/>
              </a:ext>
            </a:extLst>
          </p:cNvPr>
          <p:cNvSpPr>
            <a:spLocks/>
          </p:cNvSpPr>
          <p:nvPr/>
        </p:nvSpPr>
        <p:spPr bwMode="auto">
          <a:xfrm>
            <a:off x="539750" y="3911600"/>
            <a:ext cx="82089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400"/>
              <a:t>Médicament de dépression : </a:t>
            </a:r>
            <a:r>
              <a:rPr lang="fr-FR" altLang="fr-FR" sz="2400" b="1"/>
              <a:t>Ignatia</a:t>
            </a:r>
            <a:r>
              <a:rPr lang="fr-FR" altLang="fr-FR" sz="2400"/>
              <a:t>, </a:t>
            </a:r>
            <a:r>
              <a:rPr lang="fr-FR" altLang="fr-FR" sz="2400" b="1"/>
              <a:t>Lachesis</a:t>
            </a:r>
            <a:r>
              <a:rPr lang="fr-FR" altLang="fr-FR" sz="2400"/>
              <a:t>, </a:t>
            </a:r>
            <a:r>
              <a:rPr lang="fr-FR" altLang="fr-FR" sz="2400" b="1"/>
              <a:t>Natrum</a:t>
            </a:r>
            <a:r>
              <a:rPr lang="fr-FR" altLang="fr-FR" sz="2400"/>
              <a:t> </a:t>
            </a:r>
            <a:r>
              <a:rPr lang="fr-FR" altLang="fr-FR" sz="2400" b="1"/>
              <a:t>muriaticum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400"/>
              <a:t>Médicament de folie : </a:t>
            </a:r>
            <a:r>
              <a:rPr lang="fr-FR" altLang="fr-FR" sz="2400" b="1"/>
              <a:t>Alumina</a:t>
            </a:r>
            <a:r>
              <a:rPr lang="fr-FR" altLang="fr-FR" sz="2400"/>
              <a:t>, </a:t>
            </a:r>
            <a:r>
              <a:rPr lang="fr-FR" altLang="fr-FR" sz="2400" b="1"/>
              <a:t>Ambra grisea</a:t>
            </a:r>
            <a:r>
              <a:rPr lang="fr-FR" altLang="fr-FR" sz="2400"/>
              <a:t>, </a:t>
            </a:r>
            <a:r>
              <a:rPr lang="fr-FR" altLang="fr-FR" sz="2400" b="1"/>
              <a:t>Lachesis</a:t>
            </a:r>
            <a:r>
              <a:rPr lang="fr-FR" altLang="fr-FR" sz="2400"/>
              <a:t>, </a:t>
            </a:r>
            <a:r>
              <a:rPr lang="fr-FR" altLang="fr-FR" sz="2400" b="1"/>
              <a:t>natrum muriaticum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400"/>
              <a:t>Médicament d’utérus : </a:t>
            </a:r>
            <a:r>
              <a:rPr lang="fr-FR" altLang="fr-FR" sz="2400" b="1"/>
              <a:t>Caulophyllum</a:t>
            </a:r>
            <a:r>
              <a:rPr lang="fr-FR" altLang="fr-FR" sz="2400"/>
              <a:t>, </a:t>
            </a:r>
            <a:r>
              <a:rPr lang="fr-FR" altLang="fr-FR" sz="2400" b="1"/>
              <a:t>Viburnum</a:t>
            </a:r>
            <a:r>
              <a:rPr lang="fr-FR" altLang="fr-FR" sz="2400"/>
              <a:t> </a:t>
            </a:r>
            <a:r>
              <a:rPr lang="fr-FR" altLang="fr-FR" sz="2400" b="1"/>
              <a:t>opulus</a:t>
            </a:r>
          </a:p>
        </p:txBody>
      </p:sp>
      <p:pic>
        <p:nvPicPr>
          <p:cNvPr id="167941" name="Picture 7" descr="flèche">
            <a:extLst>
              <a:ext uri="{FF2B5EF4-FFF2-40B4-BE49-F238E27FC236}">
                <a16:creationId xmlns:a16="http://schemas.microsoft.com/office/drawing/2014/main" id="{C0060A06-83EC-FF73-013F-43083DA7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u contenu 2">
            <a:extLst>
              <a:ext uri="{FF2B5EF4-FFF2-40B4-BE49-F238E27FC236}">
                <a16:creationId xmlns:a16="http://schemas.microsoft.com/office/drawing/2014/main" id="{1A5FBFBE-0A62-745E-C09A-2B09B55D6D8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60388" y="3938588"/>
            <a:ext cx="8188325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 b="1"/>
              <a:t>Cibles</a:t>
            </a:r>
            <a:r>
              <a:rPr lang="fr-FR" altLang="fr-FR" sz="2400"/>
              <a:t> : utérus, petites articulations des mains /pieds</a:t>
            </a:r>
          </a:p>
          <a:p>
            <a:pPr>
              <a:buFontTx/>
              <a:buNone/>
            </a:pPr>
            <a:r>
              <a:rPr lang="fr-FR" altLang="fr-FR" sz="2400" b="1"/>
              <a:t>Médicament d’action locale</a:t>
            </a:r>
            <a:r>
              <a:rPr lang="fr-FR" altLang="fr-FR" sz="2400"/>
              <a:t> : médicament des utérus paresseux</a:t>
            </a:r>
          </a:p>
        </p:txBody>
      </p:sp>
      <p:sp>
        <p:nvSpPr>
          <p:cNvPr id="169987" name="Oval 3">
            <a:extLst>
              <a:ext uri="{FF2B5EF4-FFF2-40B4-BE49-F238E27FC236}">
                <a16:creationId xmlns:a16="http://schemas.microsoft.com/office/drawing/2014/main" id="{087FBD9E-5B32-A7E9-0BCF-EB359D91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603250"/>
            <a:ext cx="3705225" cy="2016125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9988" name="Titre 1">
            <a:extLst>
              <a:ext uri="{FF2B5EF4-FFF2-40B4-BE49-F238E27FC236}">
                <a16:creationId xmlns:a16="http://schemas.microsoft.com/office/drawing/2014/main" id="{EF449FC3-A048-D925-5199-1D91F3D3FB65}"/>
              </a:ext>
            </a:extLst>
          </p:cNvPr>
          <p:cNvSpPr>
            <a:spLocks/>
          </p:cNvSpPr>
          <p:nvPr/>
        </p:nvSpPr>
        <p:spPr bwMode="auto">
          <a:xfrm>
            <a:off x="101600" y="-57150"/>
            <a:ext cx="3313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</a:rPr>
              <a:t>CAULOPHYLLUM</a:t>
            </a:r>
          </a:p>
        </p:txBody>
      </p:sp>
      <p:pic>
        <p:nvPicPr>
          <p:cNvPr id="169989" name="Picture 5" descr="Caulophyllum">
            <a:extLst>
              <a:ext uri="{FF2B5EF4-FFF2-40B4-BE49-F238E27FC236}">
                <a16:creationId xmlns:a16="http://schemas.microsoft.com/office/drawing/2014/main" id="{39EBA55F-E008-D70F-CDAD-CF1B68DD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0" name="Rectangle 6">
            <a:extLst>
              <a:ext uri="{FF2B5EF4-FFF2-40B4-BE49-F238E27FC236}">
                <a16:creationId xmlns:a16="http://schemas.microsoft.com/office/drawing/2014/main" id="{2E16D183-6993-11A1-A389-B6F02E16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2852738"/>
            <a:ext cx="322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Cohosh bleu ou Léontice</a:t>
            </a:r>
          </a:p>
        </p:txBody>
      </p:sp>
      <p:sp>
        <p:nvSpPr>
          <p:cNvPr id="169991" name="Rectangle 7">
            <a:extLst>
              <a:ext uri="{FF2B5EF4-FFF2-40B4-BE49-F238E27FC236}">
                <a16:creationId xmlns:a16="http://schemas.microsoft.com/office/drawing/2014/main" id="{7D73F464-8C45-72E9-FED2-74518DC9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43113"/>
            <a:ext cx="4248150" cy="860425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Key-note :</a:t>
            </a:r>
            <a:r>
              <a:rPr lang="fr-FR" altLang="fr-FR" sz="2400"/>
              <a:t> dystocie du col avec rigidité et inertie utérine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re 1">
            <a:extLst>
              <a:ext uri="{FF2B5EF4-FFF2-40B4-BE49-F238E27FC236}">
                <a16:creationId xmlns:a16="http://schemas.microsoft.com/office/drawing/2014/main" id="{B707D7E5-F7F4-6AE2-D6BA-0ABEFD6FA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39750" y="749300"/>
            <a:ext cx="822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CAULOPHYLLUM grossesse </a:t>
            </a:r>
          </a:p>
        </p:txBody>
      </p:sp>
      <p:sp>
        <p:nvSpPr>
          <p:cNvPr id="172035" name="Espace réservé du contenu 2">
            <a:extLst>
              <a:ext uri="{FF2B5EF4-FFF2-40B4-BE49-F238E27FC236}">
                <a16:creationId xmlns:a16="http://schemas.microsoft.com/office/drawing/2014/main" id="{953662DE-7B6C-D301-F14B-F9EBC129C29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4400" y="155733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1</a:t>
            </a:r>
            <a:r>
              <a:rPr lang="fr-FR" altLang="fr-FR" sz="2400" baseline="30000"/>
              <a:t>er</a:t>
            </a:r>
            <a:r>
              <a:rPr lang="fr-FR" altLang="fr-FR" sz="2400"/>
              <a:t> trimestre : fausse couche par atonie utérine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MAP : en 15CH renforce le col, diminue les CU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3</a:t>
            </a:r>
            <a:r>
              <a:rPr lang="fr-FR" altLang="fr-FR" sz="2400" baseline="30000"/>
              <a:t>ème</a:t>
            </a:r>
            <a:r>
              <a:rPr lang="fr-FR" altLang="fr-FR" sz="2400"/>
              <a:t> T : sensation de piqûre d’aiguille sur le col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CU de fin de grossesse (7CH ou 9CH)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Terme dépassé par absence de CU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/>
              <a:t>Syndrome du canal carpien avec douleurs erratiques</a:t>
            </a:r>
            <a:endParaRPr lang="fr-FR" altLang="fr-FR" sz="2400">
              <a:solidFill>
                <a:srgbClr val="FF0000"/>
              </a:solidFill>
            </a:endParaRPr>
          </a:p>
        </p:txBody>
      </p:sp>
      <p:pic>
        <p:nvPicPr>
          <p:cNvPr id="172036" name="Picture 7" descr="flèche">
            <a:extLst>
              <a:ext uri="{FF2B5EF4-FFF2-40B4-BE49-F238E27FC236}">
                <a16:creationId xmlns:a16="http://schemas.microsoft.com/office/drawing/2014/main" id="{9B7CD0C7-B6D7-D95D-480E-844828DE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Rectangle 10">
            <a:extLst>
              <a:ext uri="{FF2B5EF4-FFF2-40B4-BE49-F238E27FC236}">
                <a16:creationId xmlns:a16="http://schemas.microsoft.com/office/drawing/2014/main" id="{C75CC605-F10F-7B55-1411-9C611443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868863"/>
            <a:ext cx="7056438" cy="757237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 b="1">
                <a:solidFill>
                  <a:srgbClr val="FFFFFF"/>
                </a:solidFill>
              </a:rPr>
              <a:t>     </a:t>
            </a:r>
            <a:r>
              <a:rPr lang="fr-FR" altLang="fr-FR" sz="2400" b="1" u="sng">
                <a:solidFill>
                  <a:srgbClr val="FFFFFF"/>
                </a:solidFill>
              </a:rPr>
              <a:t>Attention</a:t>
            </a:r>
            <a:r>
              <a:rPr lang="fr-FR" altLang="fr-FR" sz="2400" b="1">
                <a:solidFill>
                  <a:srgbClr val="FFFFFF"/>
                </a:solidFill>
              </a:rPr>
              <a:t> : certaines patientes réagissent à l’inverse, dans ce cas modifier la hauteur de dilution</a:t>
            </a:r>
          </a:p>
        </p:txBody>
      </p:sp>
      <p:pic>
        <p:nvPicPr>
          <p:cNvPr id="172038" name="Picture 9" descr="MC900411306[1]">
            <a:extLst>
              <a:ext uri="{FF2B5EF4-FFF2-40B4-BE49-F238E27FC236}">
                <a16:creationId xmlns:a16="http://schemas.microsoft.com/office/drawing/2014/main" id="{76FDB744-BE74-FDAD-1892-52366E19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13366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re 1">
            <a:extLst>
              <a:ext uri="{FF2B5EF4-FFF2-40B4-BE49-F238E27FC236}">
                <a16:creationId xmlns:a16="http://schemas.microsoft.com/office/drawing/2014/main" id="{7B579B36-EF8C-A346-0CF1-A9737A43530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55625" y="992188"/>
            <a:ext cx="81930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CAULOPHYLLUM accouchement</a:t>
            </a:r>
          </a:p>
        </p:txBody>
      </p:sp>
      <p:sp>
        <p:nvSpPr>
          <p:cNvPr id="174083" name="Espace réservé du contenu 2">
            <a:extLst>
              <a:ext uri="{FF2B5EF4-FFF2-40B4-BE49-F238E27FC236}">
                <a16:creationId xmlns:a16="http://schemas.microsoft.com/office/drawing/2014/main" id="{893A81E7-DB51-B838-D471-A3EEECF82A4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5625" y="1557338"/>
            <a:ext cx="8193088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 b="1"/>
              <a:t>Dystocie cervicale 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/>
              <a:t>Utérus de lutte sur col rigide avec épisodes d’atonie intercurrents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/>
              <a:t>Quand les CU reprennent, sensation de poussée vers le bas irradiant aux membres inférieurs, sans progression du travail</a:t>
            </a:r>
          </a:p>
          <a:p>
            <a:pPr marL="0" indent="0">
              <a:spcBef>
                <a:spcPct val="0"/>
              </a:spcBef>
              <a:tabLst>
                <a:tab pos="361950" algn="l"/>
              </a:tabLst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 b="1"/>
              <a:t>Dystocie dynamique 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/>
              <a:t>Initiale ou secondaire à hypercinésie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1950" algn="l"/>
              </a:tabLst>
            </a:pPr>
            <a:r>
              <a:rPr lang="fr-FR" altLang="fr-FR" sz="2400"/>
              <a:t>CU irrégulières, fugaces, peu intenses</a:t>
            </a:r>
          </a:p>
        </p:txBody>
      </p:sp>
      <p:pic>
        <p:nvPicPr>
          <p:cNvPr id="174084" name="Picture 6" descr="flèche">
            <a:extLst>
              <a:ext uri="{FF2B5EF4-FFF2-40B4-BE49-F238E27FC236}">
                <a16:creationId xmlns:a16="http://schemas.microsoft.com/office/drawing/2014/main" id="{D840F570-CB20-AC6C-7487-70BB2EEB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933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A543540-854F-A7AE-9F31-D9EB5F217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868363"/>
            <a:ext cx="39925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fr-FR" altLang="fr-FR" sz="2400" b="1" u="sng">
                <a:solidFill>
                  <a:srgbClr val="FF9933"/>
                </a:solidFill>
              </a:rPr>
              <a:t>Les jambes lourdes et varices</a:t>
            </a:r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0AA1BF07-39C8-C811-A4B7-29EEAC608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1412875"/>
            <a:ext cx="80708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Bellis perennis</a:t>
            </a:r>
            <a:endParaRPr lang="fr-FR" altLang="fr-FR" sz="2400"/>
          </a:p>
          <a:p>
            <a:pPr eaLnBrk="1" hangingPunct="1"/>
            <a:r>
              <a:rPr lang="fr-FR" altLang="fr-FR" sz="2400"/>
              <a:t>Douleurs après surmenage physique, au cours de la grossesse</a:t>
            </a:r>
          </a:p>
          <a:p>
            <a:pPr eaLnBrk="1" hangingPunct="1"/>
            <a:endParaRPr lang="fr-FR" altLang="fr-FR" sz="1400"/>
          </a:p>
          <a:p>
            <a:pPr eaLnBrk="1" hangingPunct="1"/>
            <a:r>
              <a:rPr lang="fr-FR" altLang="fr-FR" sz="2400" b="1"/>
              <a:t>Aesculus </a:t>
            </a:r>
            <a:r>
              <a:rPr lang="fr-FR" altLang="fr-FR" sz="2400"/>
              <a:t>en granules ou en FPC</a:t>
            </a:r>
          </a:p>
          <a:p>
            <a:pPr eaLnBrk="1" hangingPunct="1"/>
            <a:r>
              <a:rPr lang="fr-FR" altLang="fr-FR" sz="2400"/>
              <a:t>Jambes lourdes avec poussées hémorroïdaires </a:t>
            </a:r>
          </a:p>
          <a:p>
            <a:pPr eaLnBrk="1" hangingPunct="1"/>
            <a:endParaRPr lang="fr-FR" altLang="fr-FR" sz="1400"/>
          </a:p>
          <a:p>
            <a:pPr eaLnBrk="1" hangingPunct="1"/>
            <a:r>
              <a:rPr lang="fr-FR" altLang="fr-FR" sz="2400" b="1"/>
              <a:t>Arnica</a:t>
            </a:r>
          </a:p>
          <a:p>
            <a:pPr eaLnBrk="1" hangingPunct="1"/>
            <a:r>
              <a:rPr lang="fr-FR" altLang="fr-FR" sz="2400"/>
              <a:t>Fragilité capillaire, hématome au moindre contact, veines dilatées, &lt; par les pressions fortes, sensation de meurtrissures </a:t>
            </a:r>
          </a:p>
          <a:p>
            <a:pPr eaLnBrk="1" hangingPunct="1"/>
            <a:endParaRPr lang="fr-FR" altLang="fr-FR" sz="1400"/>
          </a:p>
          <a:p>
            <a:pPr eaLnBrk="1" hangingPunct="1"/>
            <a:r>
              <a:rPr lang="fr-FR" altLang="fr-FR" sz="2400" b="1"/>
              <a:t>Pulsatilla</a:t>
            </a:r>
          </a:p>
          <a:p>
            <a:pPr eaLnBrk="1" hangingPunct="1"/>
            <a:r>
              <a:rPr lang="fr-FR" altLang="fr-FR" sz="2400"/>
              <a:t>Lourdeur et douleur dès qu’il fait un peu chaud</a:t>
            </a:r>
          </a:p>
        </p:txBody>
      </p:sp>
      <p:pic>
        <p:nvPicPr>
          <p:cNvPr id="19460" name="Picture 4" descr="flèche">
            <a:extLst>
              <a:ext uri="{FF2B5EF4-FFF2-40B4-BE49-F238E27FC236}">
                <a16:creationId xmlns:a16="http://schemas.microsoft.com/office/drawing/2014/main" id="{7B0A45BA-60D4-467D-7B16-4972A001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892175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re 1">
            <a:extLst>
              <a:ext uri="{FF2B5EF4-FFF2-40B4-BE49-F238E27FC236}">
                <a16:creationId xmlns:a16="http://schemas.microsoft.com/office/drawing/2014/main" id="{A21EF565-85F5-F1B2-BF65-FF7D10C4C81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58800" y="741363"/>
            <a:ext cx="8229600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CAULOPHYLLUM post-partum</a:t>
            </a:r>
          </a:p>
        </p:txBody>
      </p:sp>
      <p:sp>
        <p:nvSpPr>
          <p:cNvPr id="176131" name="Espace réservé du contenu 2">
            <a:extLst>
              <a:ext uri="{FF2B5EF4-FFF2-40B4-BE49-F238E27FC236}">
                <a16:creationId xmlns:a16="http://schemas.microsoft.com/office/drawing/2014/main" id="{97D8A69F-32C5-4A49-2538-57378CB1097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5625" y="1314450"/>
            <a:ext cx="8208963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Tranchées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Lochies prolongées par atonie : noirâtres, accompagnées  d’épuisement et de tremblement intérieur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+ tard : dysménorrhée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fr-FR" altLang="fr-FR" sz="2400"/>
              <a:t>Bébé : muguet</a:t>
            </a:r>
          </a:p>
        </p:txBody>
      </p:sp>
      <p:sp>
        <p:nvSpPr>
          <p:cNvPr id="176132" name="Rectangle 8">
            <a:extLst>
              <a:ext uri="{FF2B5EF4-FFF2-40B4-BE49-F238E27FC236}">
                <a16:creationId xmlns:a16="http://schemas.microsoft.com/office/drawing/2014/main" id="{AFE55024-E543-BD73-A482-9DCF8686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5084763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/>
              <a:t>Aggravation la nuit</a:t>
            </a:r>
          </a:p>
          <a:p>
            <a:pPr eaLnBrk="1" hangingPunct="1"/>
            <a:r>
              <a:rPr lang="fr-FR" altLang="fr-FR" sz="2400"/>
              <a:t>Latéralité gauche</a:t>
            </a:r>
          </a:p>
        </p:txBody>
      </p:sp>
      <p:sp>
        <p:nvSpPr>
          <p:cNvPr id="176133" name="Rectangle 9">
            <a:extLst>
              <a:ext uri="{FF2B5EF4-FFF2-40B4-BE49-F238E27FC236}">
                <a16:creationId xmlns:a16="http://schemas.microsoft.com/office/drawing/2014/main" id="{91BC0790-6691-36DE-06FF-94ADD349E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78338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rgbClr val="FF9933"/>
                </a:solidFill>
              </a:rPr>
              <a:t>Modalités</a:t>
            </a:r>
          </a:p>
        </p:txBody>
      </p:sp>
      <p:pic>
        <p:nvPicPr>
          <p:cNvPr id="176134" name="Picture 8" descr="flèche">
            <a:extLst>
              <a:ext uri="{FF2B5EF4-FFF2-40B4-BE49-F238E27FC236}">
                <a16:creationId xmlns:a16="http://schemas.microsoft.com/office/drawing/2014/main" id="{739E42C7-9064-A841-6EF0-7C433333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168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9" descr="flèche">
            <a:extLst>
              <a:ext uri="{FF2B5EF4-FFF2-40B4-BE49-F238E27FC236}">
                <a16:creationId xmlns:a16="http://schemas.microsoft.com/office/drawing/2014/main" id="{2937ACE2-DC1F-683E-3078-544A98BE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45013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ce réservé du contenu 2">
            <a:extLst>
              <a:ext uri="{FF2B5EF4-FFF2-40B4-BE49-F238E27FC236}">
                <a16:creationId xmlns:a16="http://schemas.microsoft.com/office/drawing/2014/main" id="{5FF6DBDA-2787-BAD3-6824-83C9F25E45E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63563" y="2117725"/>
            <a:ext cx="81851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i="1"/>
              <a:t>Aigus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b="1"/>
              <a:t>Actaea racemosa</a:t>
            </a:r>
            <a:r>
              <a:rPr lang="fr-FR" altLang="fr-FR" sz="2400"/>
              <a:t>, </a:t>
            </a:r>
            <a:r>
              <a:rPr lang="fr-FR" altLang="fr-FR" sz="2400" b="1"/>
              <a:t>Gelsemium</a:t>
            </a:r>
            <a:r>
              <a:rPr lang="fr-FR" altLang="fr-FR" sz="2400"/>
              <a:t>,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b="1"/>
              <a:t>Viburnum</a:t>
            </a:r>
            <a:r>
              <a:rPr lang="fr-FR" altLang="fr-FR" sz="2400"/>
              <a:t> </a:t>
            </a:r>
            <a:r>
              <a:rPr lang="fr-FR" altLang="fr-FR" sz="2400" b="1"/>
              <a:t>opulus</a:t>
            </a:r>
            <a:r>
              <a:rPr lang="fr-FR" altLang="fr-FR" sz="2400"/>
              <a:t>, </a:t>
            </a:r>
            <a:r>
              <a:rPr lang="fr-FR" altLang="fr-FR" sz="2400" b="1"/>
              <a:t>Arnica</a:t>
            </a:r>
            <a:r>
              <a:rPr lang="fr-FR" altLang="fr-FR" sz="2400"/>
              <a:t> (utérus)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b="1"/>
              <a:t>Aranea</a:t>
            </a:r>
            <a:r>
              <a:rPr lang="fr-FR" altLang="fr-FR" sz="2400"/>
              <a:t>, </a:t>
            </a:r>
            <a:r>
              <a:rPr lang="fr-FR" altLang="fr-FR" sz="2400" b="1"/>
              <a:t>Viola</a:t>
            </a:r>
            <a:r>
              <a:rPr lang="fr-FR" altLang="fr-FR" sz="2400"/>
              <a:t>, </a:t>
            </a:r>
            <a:r>
              <a:rPr lang="fr-FR" altLang="fr-FR" sz="2400" b="1"/>
              <a:t>Hypericum</a:t>
            </a:r>
            <a:r>
              <a:rPr lang="fr-FR" altLang="fr-FR" sz="2400"/>
              <a:t> (canal carpien)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endParaRPr lang="fr-FR" altLang="fr-FR" sz="2400"/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i="1"/>
              <a:t>Chroniques  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r>
              <a:rPr lang="fr-FR" altLang="fr-FR" sz="2400" b="1"/>
              <a:t>Sepia</a:t>
            </a:r>
            <a:r>
              <a:rPr lang="fr-FR" altLang="fr-FR" sz="2400"/>
              <a:t>, </a:t>
            </a:r>
            <a:r>
              <a:rPr lang="fr-FR" altLang="fr-FR" sz="2400" b="1"/>
              <a:t>Pulsatilla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528763" algn="l"/>
              </a:tabLst>
            </a:pPr>
            <a:endParaRPr lang="fr-FR" altLang="fr-FR" sz="2400"/>
          </a:p>
        </p:txBody>
      </p:sp>
      <p:sp>
        <p:nvSpPr>
          <p:cNvPr id="178179" name="Rectangle 7">
            <a:extLst>
              <a:ext uri="{FF2B5EF4-FFF2-40B4-BE49-F238E27FC236}">
                <a16:creationId xmlns:a16="http://schemas.microsoft.com/office/drawing/2014/main" id="{2D7AA714-BEA6-E42A-76CC-521FE5BC4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49413"/>
            <a:ext cx="8280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sz="2400">
                <a:solidFill>
                  <a:srgbClr val="FF9933"/>
                </a:solidFill>
              </a:rPr>
              <a:t>CAULOPHYLLUM et ses complémentaires</a:t>
            </a:r>
          </a:p>
        </p:txBody>
      </p:sp>
      <p:pic>
        <p:nvPicPr>
          <p:cNvPr id="178180" name="Picture 7" descr="flèche">
            <a:extLst>
              <a:ext uri="{FF2B5EF4-FFF2-40B4-BE49-F238E27FC236}">
                <a16:creationId xmlns:a16="http://schemas.microsoft.com/office/drawing/2014/main" id="{B8242AEB-D7CF-0826-918E-0126AD02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97038"/>
            <a:ext cx="36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B8C51F83-9A10-B1D6-987D-04FDB6FB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0227" name="Rectangle 5">
            <a:extLst>
              <a:ext uri="{FF2B5EF4-FFF2-40B4-BE49-F238E27FC236}">
                <a16:creationId xmlns:a16="http://schemas.microsoft.com/office/drawing/2014/main" id="{9E74C060-EE9F-A396-17AD-2DAE25FF5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03575" y="2751138"/>
            <a:ext cx="5194300" cy="154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i="1"/>
              <a:t>En annexe au diaporama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altLang="fr-FR" i="1"/>
              <a:t>à la disposition des enseignants et des stagiaires</a:t>
            </a:r>
          </a:p>
        </p:txBody>
      </p:sp>
      <p:sp>
        <p:nvSpPr>
          <p:cNvPr id="180228" name="Text Box 6">
            <a:extLst>
              <a:ext uri="{FF2B5EF4-FFF2-40B4-BE49-F238E27FC236}">
                <a16:creationId xmlns:a16="http://schemas.microsoft.com/office/drawing/2014/main" id="{66BA720F-0C38-3775-34E6-3BE20497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845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3000">
                <a:solidFill>
                  <a:schemeClr val="bg2"/>
                </a:solidFill>
                <a:latin typeface="Bookman Old Style" panose="02050604050505020204" pitchFamily="18" charset="0"/>
              </a:rPr>
              <a:t>A</a:t>
            </a:r>
            <a:endParaRPr lang="fr-FR" altLang="fr-F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aconit_napel">
            <a:extLst>
              <a:ext uri="{FF2B5EF4-FFF2-40B4-BE49-F238E27FC236}">
                <a16:creationId xmlns:a16="http://schemas.microsoft.com/office/drawing/2014/main" id="{56AE966D-5AD3-F6CC-016B-35A1E7C1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16113"/>
            <a:ext cx="2044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Text Box 3">
            <a:extLst>
              <a:ext uri="{FF2B5EF4-FFF2-40B4-BE49-F238E27FC236}">
                <a16:creationId xmlns:a16="http://schemas.microsoft.com/office/drawing/2014/main" id="{021FF37E-8BA1-EA7A-7FC8-5C642F38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55546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ACONIT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Angoisses avec peur de la mort 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ou de mal accoucher.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HTA.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Accouchement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angoisse avec agitation.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rétention d’urines</a:t>
            </a:r>
            <a:endParaRPr lang="fr-FR" altLang="fr-FR" sz="2400"/>
          </a:p>
        </p:txBody>
      </p:sp>
      <p:pic>
        <p:nvPicPr>
          <p:cNvPr id="182276" name="Picture 8" descr="sous-titre">
            <a:extLst>
              <a:ext uri="{FF2B5EF4-FFF2-40B4-BE49-F238E27FC236}">
                <a16:creationId xmlns:a16="http://schemas.microsoft.com/office/drawing/2014/main" id="{7674A226-0290-BC92-C2D4-523F92C8F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69484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Text Box 3">
            <a:extLst>
              <a:ext uri="{FF2B5EF4-FFF2-40B4-BE49-F238E27FC236}">
                <a16:creationId xmlns:a16="http://schemas.microsoft.com/office/drawing/2014/main" id="{3DE776DC-177E-B959-E733-004D5E91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0813"/>
            <a:ext cx="5761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FFFF66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MATI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È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RE M</a:t>
            </a:r>
            <a:r>
              <a:rPr lang="en-US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É</a:t>
            </a:r>
            <a:r>
              <a:rPr lang="fr-FR" altLang="fr-FR" sz="3200" b="1">
                <a:solidFill>
                  <a:srgbClr val="FFFFFF"/>
                </a:solidFill>
                <a:ea typeface="MS PGothic" panose="020B0600070205080204" pitchFamily="34" charset="-128"/>
              </a:rPr>
              <a:t>DICALE</a:t>
            </a:r>
            <a:endParaRPr lang="fr-FR" altLang="fr-F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3">
            <a:extLst>
              <a:ext uri="{FF2B5EF4-FFF2-40B4-BE49-F238E27FC236}">
                <a16:creationId xmlns:a16="http://schemas.microsoft.com/office/drawing/2014/main" id="{2611710F-8157-21AD-45CC-40D91C8EE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981075"/>
            <a:ext cx="8223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AESCULUS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Hémorroïdes et varices avec lourdeurs des jambes – douleurs lombo-sacrées. Penser à la FPC </a:t>
            </a:r>
            <a:r>
              <a:rPr lang="fr-FR" altLang="fr-FR" sz="2400" b="1">
                <a:ea typeface="SimSun" panose="02010600030101010101" pitchFamily="2" charset="-122"/>
              </a:rPr>
              <a:t>Aesculus composé</a:t>
            </a:r>
            <a:r>
              <a:rPr lang="fr-FR" altLang="fr-FR" sz="2400">
                <a:ea typeface="SimSun" panose="02010600030101010101" pitchFamily="2" charset="-122"/>
              </a:rPr>
              <a:t>.</a:t>
            </a:r>
          </a:p>
          <a:p>
            <a:pPr eaLnBrk="1" hangingPunct="1"/>
            <a:endParaRPr lang="fr-FR" altLang="fr-FR" sz="2400"/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ALUMINA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atone, selles sèches – sécheresse vaginale – désir d’aliments indigestes – leucorrhées abondantes, irritantes, jaunes avec prurit.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AMBRA GRISEA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Hypersensibilité.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spasmodique.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9423093D-52F2-5E8E-1BE9-097D4CE8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698500"/>
            <a:ext cx="8185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ARGENTUM NITRICUM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digestifs : pyrosis, gastralgies brûlantes et rongeantes, ballonnements épigastriques avec éructations bruyantes en 5CH ;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Si troubles psychiques, passer en 15CH-30CH.</a:t>
            </a:r>
          </a:p>
        </p:txBody>
      </p:sp>
      <p:sp>
        <p:nvSpPr>
          <p:cNvPr id="186371" name="Text Box 2">
            <a:extLst>
              <a:ext uri="{FF2B5EF4-FFF2-40B4-BE49-F238E27FC236}">
                <a16:creationId xmlns:a16="http://schemas.microsoft.com/office/drawing/2014/main" id="{192C13B2-75DF-501E-AA4B-37344789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82089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BELLIS PERENNIS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C’est l’</a:t>
            </a:r>
            <a:r>
              <a:rPr lang="fr-FR" altLang="fr-FR" sz="2400" b="1">
                <a:ea typeface="SimSun" panose="02010600030101010101" pitchFamily="2" charset="-122"/>
              </a:rPr>
              <a:t>Arnica</a:t>
            </a:r>
            <a:r>
              <a:rPr lang="fr-FR" altLang="fr-FR" sz="2400">
                <a:ea typeface="SimSun" panose="02010600030101010101" pitchFamily="2" charset="-122"/>
              </a:rPr>
              <a:t> du pelvis et du sein – douleurs pelviennes – syndrome de Lacomme – varices pelviennes.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Post-partum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congestion pelvienne avec douleurs.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Douleurs lombo-sacro-coccygiennes.</a:t>
            </a:r>
          </a:p>
        </p:txBody>
      </p:sp>
      <p:pic>
        <p:nvPicPr>
          <p:cNvPr id="186372" name="Picture 5" descr="Bellis-perennis">
            <a:extLst>
              <a:ext uri="{FF2B5EF4-FFF2-40B4-BE49-F238E27FC236}">
                <a16:creationId xmlns:a16="http://schemas.microsoft.com/office/drawing/2014/main" id="{F986E660-237F-E9B0-07E3-87511D7D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149725"/>
            <a:ext cx="284321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Text Box 6">
            <a:extLst>
              <a:ext uri="{FF2B5EF4-FFF2-40B4-BE49-F238E27FC236}">
                <a16:creationId xmlns:a16="http://schemas.microsoft.com/office/drawing/2014/main" id="{6B6CD346-5433-1014-E49C-984CFE3E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516563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La pâquerette vivace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>
            <a:extLst>
              <a:ext uri="{FF2B5EF4-FFF2-40B4-BE49-F238E27FC236}">
                <a16:creationId xmlns:a16="http://schemas.microsoft.com/office/drawing/2014/main" id="{182B6E66-C19E-7320-2039-F45447D44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2400"/>
            <a:ext cx="822325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BRYONIA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Seins douloureux.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Nausées et vomissements &lt; par le moindre mouvement.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Constipation atonique avec de grosses selles.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engorgement mammaire avec seins durs &gt; bien serrés dans le soutien-gorge.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Sevrage.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CALCAREA CARBONICA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Boulimie avec désirs de féculents, sucré et laitages.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Troubles digestifs : acidité de tout le tube digestif, diarrhée.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Allaitement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tendance à l’hypergalactie.</a:t>
            </a:r>
          </a:p>
          <a:p>
            <a:pPr eaLnBrk="1" hangingPunct="1"/>
            <a:endParaRPr lang="fr-FR" altLang="fr-FR" sz="2400">
              <a:ea typeface="SimSun" panose="02010600030101010101" pitchFamily="2" charset="-122"/>
            </a:endParaRPr>
          </a:p>
          <a:p>
            <a:pPr eaLnBrk="1" hangingPunct="1"/>
            <a:r>
              <a:rPr lang="fr-FR" altLang="fr-FR" sz="2400" b="1">
                <a:solidFill>
                  <a:srgbClr val="FF9933"/>
                </a:solidFill>
                <a:ea typeface="SimSun" panose="02010600030101010101" pitchFamily="2" charset="-122"/>
              </a:rPr>
              <a:t>CALCAREA PHOSPHORICA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Syndrome de Lacomme.</a:t>
            </a:r>
          </a:p>
          <a:p>
            <a:pPr eaLnBrk="1" hangingPunct="1"/>
            <a:r>
              <a:rPr lang="fr-FR" altLang="fr-FR" sz="2400">
                <a:solidFill>
                  <a:srgbClr val="006699"/>
                </a:solidFill>
                <a:ea typeface="SimSun" panose="02010600030101010101" pitchFamily="2" charset="-122"/>
              </a:rPr>
              <a:t>Bébé</a:t>
            </a:r>
            <a:r>
              <a:rPr lang="fr-FR" altLang="fr-FR" sz="2400"/>
              <a:t> </a:t>
            </a:r>
            <a:r>
              <a:rPr lang="fr-FR" altLang="fr-FR" sz="2400">
                <a:ea typeface="SimSun" panose="02010600030101010101" pitchFamily="2" charset="-122"/>
              </a:rPr>
              <a:t>: prématurité.</a:t>
            </a:r>
          </a:p>
          <a:p>
            <a:pPr eaLnBrk="1" hangingPunct="1"/>
            <a:r>
              <a:rPr lang="fr-FR" altLang="fr-FR" sz="2400">
                <a:ea typeface="SimSun" panose="02010600030101010101" pitchFamily="2" charset="-122"/>
              </a:rPr>
              <a:t>Petit poids de naissance ou mauvaise prise de poids.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ce réservé du contenu 2">
            <a:extLst>
              <a:ext uri="{FF2B5EF4-FFF2-40B4-BE49-F238E27FC236}">
                <a16:creationId xmlns:a16="http://schemas.microsoft.com/office/drawing/2014/main" id="{79FCDFAB-4641-6C87-C72E-439026656F6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68313" y="3141663"/>
            <a:ext cx="82296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Suite de </a:t>
            </a:r>
            <a:r>
              <a:rPr lang="fr-FR" altLang="fr-FR" sz="2400"/>
              <a:t>: 	maladie grave (pronostic engagé) </a:t>
            </a:r>
          </a:p>
          <a:p>
            <a:pPr marL="0" indent="0"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Morphotype</a:t>
            </a:r>
            <a:r>
              <a:rPr lang="fr-FR" altLang="fr-FR" sz="2400"/>
              <a:t> : 	corps froid, bleuté, sauf la tête qui est chaude 	(ne peut s’éventer seule)</a:t>
            </a:r>
          </a:p>
          <a:p>
            <a:pPr marL="0" indent="0"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Comportement</a:t>
            </a:r>
            <a:r>
              <a:rPr lang="fr-FR" altLang="fr-FR" sz="2400"/>
              <a:t> : 	indolente et ramollie, paresseuse ; perte de 	l’élan vital</a:t>
            </a:r>
          </a:p>
          <a:p>
            <a:pPr marL="0" indent="0"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Aliment</a:t>
            </a:r>
            <a:r>
              <a:rPr lang="fr-FR" altLang="fr-FR" sz="2400"/>
              <a:t> : 	dégoût du lait et des matières grasses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25" algn="l"/>
              </a:tabLst>
            </a:pPr>
            <a:r>
              <a:rPr lang="fr-FR" altLang="fr-FR" sz="2400" b="1"/>
              <a:t>Diathèse</a:t>
            </a:r>
            <a:r>
              <a:rPr lang="fr-FR" altLang="fr-FR" sz="2400"/>
              <a:t> :  	Tuberculinisme, luèse</a:t>
            </a:r>
          </a:p>
          <a:p>
            <a:pPr marL="0" indent="0">
              <a:buFontTx/>
              <a:buNone/>
              <a:tabLst>
                <a:tab pos="2333625" algn="l"/>
              </a:tabLst>
            </a:pPr>
            <a:endParaRPr lang="fr-FR" altLang="fr-FR" sz="2400"/>
          </a:p>
          <a:p>
            <a:pPr marL="0" indent="0">
              <a:tabLst>
                <a:tab pos="2333625" algn="l"/>
              </a:tabLst>
            </a:pPr>
            <a:endParaRPr lang="fr-FR" altLang="fr-FR" sz="2400"/>
          </a:p>
        </p:txBody>
      </p:sp>
      <p:pic>
        <p:nvPicPr>
          <p:cNvPr id="190467" name="Picture 3" descr="Carbo-veg">
            <a:extLst>
              <a:ext uri="{FF2B5EF4-FFF2-40B4-BE49-F238E27FC236}">
                <a16:creationId xmlns:a16="http://schemas.microsoft.com/office/drawing/2014/main" id="{DC427205-726C-DDAD-BB12-9A43AC21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Oval 4">
            <a:extLst>
              <a:ext uri="{FF2B5EF4-FFF2-40B4-BE49-F238E27FC236}">
                <a16:creationId xmlns:a16="http://schemas.microsoft.com/office/drawing/2014/main" id="{C4C2D06C-9430-58B3-E5E4-D86D90EF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213" y="-387350"/>
            <a:ext cx="5149851" cy="197008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0469" name="Titre 1">
            <a:extLst>
              <a:ext uri="{FF2B5EF4-FFF2-40B4-BE49-F238E27FC236}">
                <a16:creationId xmlns:a16="http://schemas.microsoft.com/office/drawing/2014/main" id="{F0E5F18F-0414-3C7F-33AB-7F4BAB6C94DE}"/>
              </a:ext>
            </a:extLst>
          </p:cNvPr>
          <p:cNvSpPr>
            <a:spLocks/>
          </p:cNvSpPr>
          <p:nvPr/>
        </p:nvSpPr>
        <p:spPr bwMode="auto">
          <a:xfrm>
            <a:off x="323850" y="155575"/>
            <a:ext cx="3816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800">
                <a:solidFill>
                  <a:srgbClr val="FFFFFF"/>
                </a:solidFill>
              </a:rPr>
              <a:t>CARBO VEGETABILIS</a:t>
            </a:r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971F7D83-BEFC-40CA-9E60-C4D9E8AC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92288"/>
            <a:ext cx="5502275" cy="933450"/>
          </a:xfrm>
          <a:prstGeom prst="rect">
            <a:avLst/>
          </a:prstGeom>
          <a:noFill/>
          <a:ln w="38100" cmpd="dbl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b="1"/>
              <a:t>Key-note : désire être éventée. </a:t>
            </a:r>
          </a:p>
          <a:p>
            <a:pPr>
              <a:spcBef>
                <a:spcPct val="20000"/>
              </a:spcBef>
            </a:pPr>
            <a:r>
              <a:rPr lang="fr-FR" altLang="fr-FR" sz="2400" b="1"/>
              <a:t>Absence d’anxiété malgré tableau sévère</a:t>
            </a:r>
          </a:p>
        </p:txBody>
      </p:sp>
      <p:sp>
        <p:nvSpPr>
          <p:cNvPr id="190471" name="Rectangle 7">
            <a:extLst>
              <a:ext uri="{FF2B5EF4-FFF2-40B4-BE49-F238E27FC236}">
                <a16:creationId xmlns:a16="http://schemas.microsoft.com/office/drawing/2014/main" id="{CB46B84D-E60C-09AC-8FCA-9B8A493F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2276475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Charbon de bois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re 1">
            <a:extLst>
              <a:ext uri="{FF2B5EF4-FFF2-40B4-BE49-F238E27FC236}">
                <a16:creationId xmlns:a16="http://schemas.microsoft.com/office/drawing/2014/main" id="{FC8E1168-2892-BA0D-8BE9-2B7F27DEE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04825" y="908050"/>
            <a:ext cx="8208963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altLang="fr-FR" sz="2400">
                <a:solidFill>
                  <a:srgbClr val="FF9933"/>
                </a:solidFill>
              </a:rPr>
              <a:t>CARBO VEGETABILIS grossesse</a:t>
            </a:r>
          </a:p>
        </p:txBody>
      </p:sp>
      <p:sp>
        <p:nvSpPr>
          <p:cNvPr id="192515" name="Espace réservé du contenu 2">
            <a:extLst>
              <a:ext uri="{FF2B5EF4-FFF2-40B4-BE49-F238E27FC236}">
                <a16:creationId xmlns:a16="http://schemas.microsoft.com/office/drawing/2014/main" id="{FD3F743B-A85A-C892-B5BE-103EA6B49DE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04825" y="1562100"/>
            <a:ext cx="8208963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400" b="1"/>
              <a:t>Nausées du 1</a:t>
            </a:r>
            <a:r>
              <a:rPr lang="fr-FR" altLang="fr-FR" sz="2400" b="1" baseline="30000"/>
              <a:t>er</a:t>
            </a:r>
            <a:r>
              <a:rPr lang="fr-FR" altLang="fr-FR" sz="2400" b="1"/>
              <a:t> trimestre avec asthénie</a:t>
            </a:r>
          </a:p>
          <a:p>
            <a:pPr marL="0" indent="0">
              <a:buFontTx/>
              <a:buNone/>
            </a:pPr>
            <a:r>
              <a:rPr lang="fr-FR" altLang="fr-FR" sz="2400"/>
              <a:t>Lipothymies au réveil</a:t>
            </a:r>
          </a:p>
          <a:p>
            <a:pPr marL="0" indent="0">
              <a:buFontTx/>
              <a:buNone/>
            </a:pPr>
            <a:r>
              <a:rPr lang="fr-FR" altLang="fr-FR" sz="2400"/>
              <a:t>Hémorragie de muqueuse</a:t>
            </a:r>
          </a:p>
          <a:p>
            <a:pPr marL="0" indent="0">
              <a:buFontTx/>
              <a:buNone/>
            </a:pPr>
            <a:r>
              <a:rPr lang="fr-FR" altLang="fr-FR" sz="2400"/>
              <a:t>Digestion très difficile en mode putréfiant (haleine, éructations +++, flatulences, diarrhée) allant jusqu’à une odeur cadavérique</a:t>
            </a:r>
          </a:p>
          <a:p>
            <a:pPr marL="0" indent="0">
              <a:buFontTx/>
              <a:buNone/>
            </a:pPr>
            <a:r>
              <a:rPr lang="fr-FR" altLang="fr-FR" sz="2400"/>
              <a:t>Chute des cheveux, qui sont douloureux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ce réservé du contenu 2">
            <a:extLst>
              <a:ext uri="{FF2B5EF4-FFF2-40B4-BE49-F238E27FC236}">
                <a16:creationId xmlns:a16="http://schemas.microsoft.com/office/drawing/2014/main" id="{A993F88E-6146-D7DA-9127-785B8CC2727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96888" y="1739900"/>
            <a:ext cx="82296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2400" b="1"/>
              <a:t>3</a:t>
            </a:r>
            <a:r>
              <a:rPr lang="fr-FR" altLang="fr-FR" sz="2400" b="1" baseline="30000"/>
              <a:t>ème</a:t>
            </a:r>
            <a:r>
              <a:rPr lang="fr-FR" altLang="fr-FR" sz="2400" b="1"/>
              <a:t> trimestre +++</a:t>
            </a:r>
          </a:p>
          <a:p>
            <a:pPr>
              <a:buFontTx/>
              <a:buNone/>
            </a:pPr>
            <a:r>
              <a:rPr lang="fr-FR" altLang="fr-FR" sz="2400"/>
              <a:t>Asthénique et languissante</a:t>
            </a:r>
          </a:p>
          <a:p>
            <a:pPr>
              <a:buFontTx/>
              <a:buNone/>
            </a:pPr>
            <a:r>
              <a:rPr lang="fr-FR" altLang="fr-FR" sz="2400"/>
              <a:t>Nausées du 3</a:t>
            </a:r>
            <a:r>
              <a:rPr lang="fr-FR" altLang="fr-FR" sz="2400" baseline="30000"/>
              <a:t>ème</a:t>
            </a:r>
            <a:r>
              <a:rPr lang="fr-FR" altLang="fr-FR" sz="2400"/>
              <a:t> trimestre</a:t>
            </a:r>
          </a:p>
          <a:p>
            <a:pPr>
              <a:buFontTx/>
              <a:buNone/>
            </a:pPr>
            <a:r>
              <a:rPr lang="fr-FR" altLang="fr-FR" sz="2400"/>
              <a:t>Dilatations veineuses du MI</a:t>
            </a:r>
          </a:p>
          <a:p>
            <a:pPr>
              <a:buFontTx/>
              <a:buNone/>
            </a:pPr>
            <a:r>
              <a:rPr lang="fr-FR" altLang="fr-FR" sz="2400"/>
              <a:t>Varices vulvaires</a:t>
            </a:r>
          </a:p>
          <a:p>
            <a:pPr>
              <a:buFontTx/>
              <a:buNone/>
            </a:pPr>
            <a:r>
              <a:rPr lang="fr-FR" altLang="fr-FR" sz="2400"/>
              <a:t>Suite d’affection sévère, de collapsus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12EB6D4-44ED-AF15-5E66-55A5802816DA}"/>
              </a:ext>
            </a:extLst>
          </p:cNvPr>
          <p:cNvSpPr txBox="1">
            <a:spLocks/>
          </p:cNvSpPr>
          <p:nvPr/>
        </p:nvSpPr>
        <p:spPr bwMode="auto">
          <a:xfrm>
            <a:off x="504825" y="1052513"/>
            <a:ext cx="8208963" cy="509587"/>
          </a:xfrm>
          <a:prstGeom prst="rect">
            <a:avLst/>
          </a:prstGeom>
          <a:noFill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fr-FR" altLang="fr-FR" sz="2400" kern="0" dirty="0">
                <a:solidFill>
                  <a:srgbClr val="FF9933"/>
                </a:solidFill>
              </a:rPr>
              <a:t>CARBO VEGETABILIS grossesse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érinat 1 2010 2011">
  <a:themeElements>
    <a:clrScheme name="">
      <a:dk1>
        <a:srgbClr val="000000"/>
      </a:dk1>
      <a:lt1>
        <a:srgbClr val="99FFBB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FFD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érinat 1 2010 2011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érinat 1 2010 2011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érinat 1 2010 2011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érinat 1 2010 2011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Settings\POCHON_E\Bureau\Diaporamas\Diapo Périnat 2010 2011\Périnat 1 2010 2011.ppt</Template>
  <TotalTime>6234</TotalTime>
  <Words>6678</Words>
  <Application>Microsoft Office PowerPoint</Application>
  <PresentationFormat>Affichage à l'écran (4:3)</PresentationFormat>
  <Paragraphs>1208</Paragraphs>
  <Slides>128</Slides>
  <Notes>113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128</vt:i4>
      </vt:variant>
    </vt:vector>
  </HeadingPairs>
  <TitlesOfParts>
    <vt:vector size="139" baseType="lpstr">
      <vt:lpstr>Times New Roman</vt:lpstr>
      <vt:lpstr>Arial</vt:lpstr>
      <vt:lpstr>MS PGothic</vt:lpstr>
      <vt:lpstr>Wingdings</vt:lpstr>
      <vt:lpstr>Arial Nova Cond Light</vt:lpstr>
      <vt:lpstr>Tahoma</vt:lpstr>
      <vt:lpstr>SimSun</vt:lpstr>
      <vt:lpstr>Bookman Old Style</vt:lpstr>
      <vt:lpstr>ZapfDingbats</vt:lpstr>
      <vt:lpstr>Avenir LT Std 55 Roman</vt:lpstr>
      <vt:lpstr>Périnat 1 2010 2011</vt:lpstr>
      <vt:lpstr>Présentation PowerPoint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</vt:lpstr>
      <vt:lpstr>Présentation PowerPoint</vt:lpstr>
      <vt:lpstr>CAS CLINIQUE</vt:lpstr>
      <vt:lpstr>CAS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l’arrivée à la maternité, les patientes difficiles à examiner</vt:lpstr>
      <vt:lpstr>Présentation PowerPoint</vt:lpstr>
      <vt:lpstr>Faux travail, début de travail, phase de latence</vt:lpstr>
      <vt:lpstr>Comportements – Type active, initiatives</vt:lpstr>
      <vt:lpstr>Présentation PowerPoint</vt:lpstr>
      <vt:lpstr>Comportements – Type spasmée</vt:lpstr>
      <vt:lpstr>Comportements – Type passive</vt:lpstr>
      <vt:lpstr>Quizz : 3 mots pour chacun de ces médicaments</vt:lpstr>
      <vt:lpstr>Présentation PowerPoint</vt:lpstr>
      <vt:lpstr>Présentation PowerPoint</vt:lpstr>
      <vt:lpstr>CAS CLINIQUE</vt:lpstr>
      <vt:lpstr>CAS CLINIQUE</vt:lpstr>
      <vt:lpstr>Présentation PowerPoint</vt:lpstr>
      <vt:lpstr>Douleurs dorso-lombaires &gt;&gt; douleurs abdominales</vt:lpstr>
      <vt:lpstr>Douleurs de travail</vt:lpstr>
      <vt:lpstr>Douleurs de travail</vt:lpstr>
      <vt:lpstr>Début de travail</vt:lpstr>
      <vt:lpstr>Présentation PowerPoint</vt:lpstr>
      <vt:lpstr>Présentation PowerPoint</vt:lpstr>
      <vt:lpstr>Présentation PowerPoint</vt:lpstr>
      <vt:lpstr>La césarienne réglée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</vt:lpstr>
      <vt:lpstr>CAS CLINIQUE</vt:lpstr>
      <vt:lpstr>CAS CLINIQUE</vt:lpstr>
      <vt:lpstr>Présentation PowerPoint</vt:lpstr>
      <vt:lpstr>Présentation PowerPoint</vt:lpstr>
      <vt:lpstr>Présentation PowerPoint</vt:lpstr>
      <vt:lpstr>ACTAEA RACEMOSA grossesse Spasmes sympathico-toniques (cou, dos) Crainte ++ de l’accouchement : tristesse, peur de devenir folle, peur pour son bébé &gt;&gt;&gt; peur pour elle-même CU : MFCS, MFCT, MAP Douleurs des petites articulations</vt:lpstr>
      <vt:lpstr>ACTAEA RACEMOSA et ses complémentaires</vt:lpstr>
      <vt:lpstr>Présentation PowerPoint</vt:lpstr>
      <vt:lpstr>CAULOPHYLLUM grossesse </vt:lpstr>
      <vt:lpstr>CAULOPHYLLUM accouchement</vt:lpstr>
      <vt:lpstr>CAULOPHYLLUM post-partum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CARBO VEGETABILIS grossesse</vt:lpstr>
      <vt:lpstr>Présentation PowerPoint</vt:lpstr>
      <vt:lpstr>CARBO VEGETABILIS accouchement et post-partum immédiat</vt:lpstr>
      <vt:lpstr>CARBO VEGETABILIS allaitement, bébé</vt:lpstr>
      <vt:lpstr>CARBO VEGETABILIS modalités</vt:lpstr>
      <vt:lpstr>Présentation PowerPoint</vt:lpstr>
      <vt:lpstr>Présentation PowerPoint</vt:lpstr>
      <vt:lpstr>Présentation PowerPoint</vt:lpstr>
      <vt:lpstr>CONIUM MACULATUM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SECALE CORNUTUM</vt:lpstr>
      <vt:lpstr>Hémorragies de sang noir </vt:lpstr>
      <vt:lpstr>Présentation PowerPoint</vt:lpstr>
      <vt:lpstr>Présentation PowerPoint</vt:lpstr>
      <vt:lpstr>VIBURNUM OPULUS</vt:lpstr>
      <vt:lpstr>Présentation PowerPoint</vt:lpstr>
      <vt:lpstr>Présentation PowerPoint</vt:lpstr>
      <vt:lpstr>Présentation PowerPoint</vt:lpstr>
      <vt:lpstr>Présentation PowerPoint</vt:lpstr>
      <vt:lpstr>La trousse de la SF</vt:lpstr>
      <vt:lpstr>La trousse de la patiente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 ’ACCOUCHEMENT L’ARSENAL HOMEOPATHIQUE</dc:title>
  <dc:creator>FFSH</dc:creator>
  <cp:lastModifiedBy>BRESCH Marion</cp:lastModifiedBy>
  <cp:revision>528</cp:revision>
  <cp:lastPrinted>2009-12-10T10:56:18Z</cp:lastPrinted>
  <dcterms:created xsi:type="dcterms:W3CDTF">2009-01-02T15:56:26Z</dcterms:created>
  <dcterms:modified xsi:type="dcterms:W3CDTF">2024-01-05T10:53:09Z</dcterms:modified>
</cp:coreProperties>
</file>