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90" r:id="rId2"/>
    <p:sldId id="259" r:id="rId3"/>
    <p:sldId id="279" r:id="rId4"/>
    <p:sldId id="287" r:id="rId5"/>
    <p:sldId id="281" r:id="rId6"/>
    <p:sldId id="282" r:id="rId7"/>
    <p:sldId id="283" r:id="rId8"/>
    <p:sldId id="284" r:id="rId9"/>
    <p:sldId id="285" r:id="rId10"/>
    <p:sldId id="286" r:id="rId11"/>
    <p:sldId id="257" r:id="rId12"/>
    <p:sldId id="288" r:id="rId13"/>
    <p:sldId id="275" r:id="rId1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4BACC6"/>
    <a:srgbClr val="3796FF"/>
    <a:srgbClr val="9BBB59"/>
    <a:srgbClr val="1F497D"/>
    <a:srgbClr val="8064A2"/>
    <a:srgbClr val="FD932A"/>
    <a:srgbClr val="E13040"/>
    <a:srgbClr val="608CAB"/>
    <a:srgbClr val="5CB3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4" d="100"/>
          <a:sy n="104" d="100"/>
        </p:scale>
        <p:origin x="1746" y="108"/>
      </p:cViewPr>
      <p:guideLst>
        <p:guide orient="horz" pos="28"/>
        <p:guide pos="2880"/>
      </p:guideLst>
    </p:cSldViewPr>
  </p:slideViewPr>
  <p:notesTextViewPr>
    <p:cViewPr>
      <p:scale>
        <a:sx n="100" d="100"/>
        <a:sy n="100" d="100"/>
      </p:scale>
      <p:origin x="0" y="0"/>
    </p:cViewPr>
  </p:notesTextViewPr>
  <p:notesViewPr>
    <p:cSldViewPr snapToObjects="1"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CE35F-F70C-4A03-A8B4-60AFEBFA8617}" type="datetimeFigureOut">
              <a:rPr lang="fr-FR" smtClean="0"/>
              <a:t>27/03/2024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08D70-B27A-441D-86C9-8949E7CDA2EB}" type="slidenum">
              <a:rPr lang="fr-FR" smtClean="0"/>
              <a:t>‹N°›</a:t>
            </a:fld>
            <a:endParaRPr lang="fr-FR"/>
          </a:p>
        </p:txBody>
      </p:sp>
    </p:spTree>
    <p:extLst>
      <p:ext uri="{BB962C8B-B14F-4D97-AF65-F5344CB8AC3E}">
        <p14:creationId xmlns:p14="http://schemas.microsoft.com/office/powerpoint/2010/main" val="1336156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59" tIns="48880" rIns="97759" bIns="48880"/>
          <a:lstStyle/>
          <a:p>
            <a:pPr eaLnBrk="1" hangingPunct="1"/>
            <a:r>
              <a:rPr lang="fr-FR" altLang="fr-FR" dirty="0">
                <a:latin typeface="Times New Roman" panose="02020603050405020304" pitchFamily="18" charset="0"/>
                <a:ea typeface="ＭＳ Ｐゴシック" panose="020B0600070205080204" pitchFamily="34" charset="-128"/>
              </a:rPr>
              <a:t>L’étude transversale va répondre à la question: Quelle est la place de l’homéopathie en France ? </a:t>
            </a:r>
          </a:p>
          <a:p>
            <a:pPr eaLnBrk="1" hangingPunct="1"/>
            <a:r>
              <a:rPr lang="fr-FR" altLang="fr-FR" dirty="0">
                <a:latin typeface="Times New Roman" panose="02020603050405020304" pitchFamily="18" charset="0"/>
                <a:ea typeface="ＭＳ Ｐゴシック" panose="020B0600070205080204" pitchFamily="34" charset="-128"/>
              </a:rPr>
              <a:t>Et les 3 études de cohorte à la question: Quel est son intérêt pour la santé publique ?</a:t>
            </a:r>
          </a:p>
        </p:txBody>
      </p:sp>
    </p:spTree>
    <p:extLst>
      <p:ext uri="{BB962C8B-B14F-4D97-AF65-F5344CB8AC3E}">
        <p14:creationId xmlns:p14="http://schemas.microsoft.com/office/powerpoint/2010/main" val="78010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Séquence 9 OPTION 2</a:t>
            </a:r>
          </a:p>
          <a:p>
            <a:r>
              <a:rPr lang="fr-FR" dirty="0"/>
              <a:t>À 41’12</a:t>
            </a:r>
          </a:p>
          <a:p>
            <a:r>
              <a:rPr lang="fr-FR" baseline="0" dirty="0"/>
              <a:t>DS en médaillon ?</a:t>
            </a:r>
          </a:p>
          <a:p>
            <a:r>
              <a:rPr lang="fr-FR" baseline="0" dirty="0"/>
              <a:t>DS en plein écran à 41’38</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47BF1-FBFB-446D-84F8-36E3A10A18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154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47BC77FB-F93B-4661-98E1-F66DD832C5EC}" type="datetime1">
              <a:rPr lang="fr-FR" smtClean="0"/>
              <a:t>27/03/2024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9C3D8E-CED1-D44E-8081-BB5E89CA9193}" type="slidenum">
              <a:rPr lang="fr-FR" smtClean="0"/>
              <a:pPr/>
              <a:t>‹N°›</a:t>
            </a:fld>
            <a:endParaRPr lang="fr-FR"/>
          </a:p>
        </p:txBody>
      </p:sp>
      <p:pic>
        <p:nvPicPr>
          <p:cNvPr id="7" name="Image 6" descr="Une image contenant Graphique, capture d’écran, graphisme, cercle&#10;&#10;Description générée automatiquement">
            <a:extLst>
              <a:ext uri="{FF2B5EF4-FFF2-40B4-BE49-F238E27FC236}">
                <a16:creationId xmlns:a16="http://schemas.microsoft.com/office/drawing/2014/main" id="{16BEB0C7-87A1-A276-786E-9C2E5E06314C}"/>
              </a:ext>
            </a:extLst>
          </p:cNvPr>
          <p:cNvPicPr>
            <a:picLocks noChangeAspect="1"/>
          </p:cNvPicPr>
          <p:nvPr userDrawn="1"/>
        </p:nvPicPr>
        <p:blipFill>
          <a:blip r:embed="rId2"/>
          <a:stretch>
            <a:fillRect/>
          </a:stretch>
        </p:blipFill>
        <p:spPr>
          <a:xfrm>
            <a:off x="557828" y="6207299"/>
            <a:ext cx="961270" cy="5222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BFD217C-0CA8-49ED-870E-4EE83EAA1933}" type="datetime1">
              <a:rPr lang="fr-FR" smtClean="0"/>
              <a:t>27/03/2024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9C3D8E-CED1-D44E-8081-BB5E89CA9193}" type="slidenum">
              <a:rPr lang="fr-FR" smtClean="0"/>
              <a:pPr/>
              <a:t>‹N°›</a:t>
            </a:fld>
            <a:endParaRPr lang="fr-FR"/>
          </a:p>
        </p:txBody>
      </p:sp>
      <p:pic>
        <p:nvPicPr>
          <p:cNvPr id="9" name="Image 8" descr="Une image contenant Graphique, capture d’écran, graphisme, cercle&#10;&#10;Description générée automatiquement">
            <a:extLst>
              <a:ext uri="{FF2B5EF4-FFF2-40B4-BE49-F238E27FC236}">
                <a16:creationId xmlns:a16="http://schemas.microsoft.com/office/drawing/2014/main" id="{BEA79004-39AD-3E37-CCC7-FCF10256A54E}"/>
              </a:ext>
            </a:extLst>
          </p:cNvPr>
          <p:cNvPicPr>
            <a:picLocks noChangeAspect="1"/>
          </p:cNvPicPr>
          <p:nvPr userDrawn="1"/>
        </p:nvPicPr>
        <p:blipFill>
          <a:blip r:embed="rId2"/>
          <a:stretch>
            <a:fillRect/>
          </a:stretch>
        </p:blipFill>
        <p:spPr>
          <a:xfrm>
            <a:off x="557828" y="6207299"/>
            <a:ext cx="961270" cy="522213"/>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pic>
        <p:nvPicPr>
          <p:cNvPr id="2" name="Image 1" descr="Une image contenant Graphique, capture d’écran, graphisme, cercle&#10;&#10;Description générée automatiquement">
            <a:extLst>
              <a:ext uri="{FF2B5EF4-FFF2-40B4-BE49-F238E27FC236}">
                <a16:creationId xmlns:a16="http://schemas.microsoft.com/office/drawing/2014/main" id="{6E051914-7930-CB8E-3289-675A360FA9DB}"/>
              </a:ext>
            </a:extLst>
          </p:cNvPr>
          <p:cNvPicPr>
            <a:picLocks noChangeAspect="1"/>
          </p:cNvPicPr>
          <p:nvPr userDrawn="1"/>
        </p:nvPicPr>
        <p:blipFill>
          <a:blip r:embed="rId2"/>
          <a:stretch>
            <a:fillRect/>
          </a:stretch>
        </p:blipFill>
        <p:spPr>
          <a:xfrm>
            <a:off x="557828" y="6207299"/>
            <a:ext cx="961270" cy="522213"/>
          </a:xfrm>
          <a:prstGeom prst="rect">
            <a:avLst/>
          </a:prstGeom>
        </p:spPr>
      </p:pic>
    </p:spTree>
    <p:extLst>
      <p:ext uri="{BB962C8B-B14F-4D97-AF65-F5344CB8AC3E}">
        <p14:creationId xmlns:p14="http://schemas.microsoft.com/office/powerpoint/2010/main" val="1904116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7795E-8144-401F-A75A-28176461BA8A}" type="datetime1">
              <a:rPr lang="fr-FR" smtClean="0"/>
              <a:t>27/03/2024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C3D8E-CED1-D44E-8081-BB5E89CA919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83760E5-E420-B96F-9E12-7E52E12C4702}"/>
              </a:ext>
            </a:extLst>
          </p:cNvPr>
          <p:cNvPicPr>
            <a:picLocks noChangeAspect="1"/>
          </p:cNvPicPr>
          <p:nvPr/>
        </p:nvPicPr>
        <p:blipFill rotWithShape="1">
          <a:blip r:embed="rId2">
            <a:extLst>
              <a:ext uri="{28A0092B-C50C-407E-A947-70E740481C1C}">
                <a14:useLocalDpi xmlns:a14="http://schemas.microsoft.com/office/drawing/2010/main" val="0"/>
              </a:ext>
            </a:extLst>
          </a:blip>
          <a:srcRect t="-1" r="21946" b="-1"/>
          <a:stretch/>
        </p:blipFill>
        <p:spPr>
          <a:xfrm>
            <a:off x="3203848" y="0"/>
            <a:ext cx="5976664" cy="685799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p:cNvPicPr>
            <a:picLocks noChangeAspect="1"/>
          </p:cNvPicPr>
          <p:nvPr/>
        </p:nvPicPr>
        <p:blipFill rotWithShape="1">
          <a:blip r:embed="rId3" cstate="hqprint">
            <a:extLst>
              <a:ext uri="{28A0092B-C50C-407E-A947-70E740481C1C}">
                <a14:useLocalDpi xmlns:a14="http://schemas.microsoft.com/office/drawing/2010/main" val="0"/>
              </a:ext>
            </a:extLst>
          </a:blip>
          <a:srcRect l="14225" t="32726" r="16427" b="34251"/>
          <a:stretch/>
        </p:blipFill>
        <p:spPr>
          <a:xfrm>
            <a:off x="6012160" y="5982766"/>
            <a:ext cx="2787075" cy="663589"/>
          </a:xfrm>
          <a:prstGeom prst="rect">
            <a:avLst/>
          </a:prstGeom>
        </p:spPr>
      </p:pic>
      <p:sp>
        <p:nvSpPr>
          <p:cNvPr id="10" name="Sous-titre 2">
            <a:extLst>
              <a:ext uri="{FF2B5EF4-FFF2-40B4-BE49-F238E27FC236}">
                <a16:creationId xmlns:a16="http://schemas.microsoft.com/office/drawing/2014/main" id="{2B5E4CBC-5ED1-7A3A-BDEF-1CC8E922E3E3}"/>
              </a:ext>
            </a:extLst>
          </p:cNvPr>
          <p:cNvSpPr>
            <a:spLocks noGrp="1"/>
          </p:cNvSpPr>
          <p:nvPr>
            <p:ph type="subTitle" idx="1"/>
          </p:nvPr>
        </p:nvSpPr>
        <p:spPr>
          <a:xfrm>
            <a:off x="684213" y="3603952"/>
            <a:ext cx="3734014" cy="1572768"/>
          </a:xfrm>
        </p:spPr>
        <p:txBody>
          <a:bodyPr>
            <a:normAutofit/>
          </a:bodyPr>
          <a:lstStyle/>
          <a:p>
            <a:pPr algn="l"/>
            <a:r>
              <a:rPr lang="fr-FR" dirty="0">
                <a:solidFill>
                  <a:srgbClr val="FF0000"/>
                </a:solidFill>
              </a:rPr>
              <a:t>J1</a:t>
            </a:r>
            <a:r>
              <a:rPr lang="fr-FR" dirty="0"/>
              <a:t> – Niveau 1</a:t>
            </a:r>
          </a:p>
        </p:txBody>
      </p:sp>
      <p:sp>
        <p:nvSpPr>
          <p:cNvPr id="11" name="Titre 1">
            <a:extLst>
              <a:ext uri="{FF2B5EF4-FFF2-40B4-BE49-F238E27FC236}">
                <a16:creationId xmlns:a16="http://schemas.microsoft.com/office/drawing/2014/main" id="{3A403505-BEE9-469E-0D9E-455AFAECB453}"/>
              </a:ext>
            </a:extLst>
          </p:cNvPr>
          <p:cNvSpPr>
            <a:spLocks noGrp="1"/>
          </p:cNvSpPr>
          <p:nvPr>
            <p:ph type="ctrTitle"/>
          </p:nvPr>
        </p:nvSpPr>
        <p:spPr>
          <a:xfrm>
            <a:off x="684213" y="1340768"/>
            <a:ext cx="6214550" cy="1708800"/>
          </a:xfrm>
        </p:spPr>
        <p:txBody>
          <a:bodyPr anchor="b">
            <a:noAutofit/>
          </a:bodyPr>
          <a:lstStyle/>
          <a:p>
            <a:pPr algn="l"/>
            <a:r>
              <a:rPr lang="fr-FR" sz="3600" dirty="0">
                <a:latin typeface="Freestyle Script" panose="030804020302050B0404" pitchFamily="66" charset="0"/>
              </a:rPr>
              <a:t>Initiation </a:t>
            </a:r>
            <a:br>
              <a:rPr lang="fr-FR" sz="3600" dirty="0">
                <a:latin typeface="Freestyle Script" panose="030804020302050B0404" pitchFamily="66" charset="0"/>
              </a:rPr>
            </a:br>
            <a:r>
              <a:rPr lang="fr-FR" sz="3600" dirty="0">
                <a:latin typeface="Freestyle Script" panose="030804020302050B0404" pitchFamily="66" charset="0"/>
              </a:rPr>
              <a:t>Cas Cliniques Filmés</a:t>
            </a:r>
            <a:br>
              <a:rPr lang="fr-FR" sz="3600" dirty="0">
                <a:latin typeface="Freestyle Script" panose="030804020302050B0404" pitchFamily="66" charset="0"/>
              </a:rPr>
            </a:br>
            <a:r>
              <a:rPr lang="fr-FR" sz="3600" dirty="0">
                <a:latin typeface="Freestyle Script" panose="030804020302050B0404" pitchFamily="66" charset="0"/>
              </a:rPr>
              <a:t>(ICCF)</a:t>
            </a:r>
          </a:p>
        </p:txBody>
      </p:sp>
      <p:pic>
        <p:nvPicPr>
          <p:cNvPr id="8" name="Image 7"/>
          <p:cNvPicPr>
            <a:picLocks noChangeAspect="1"/>
          </p:cNvPicPr>
          <p:nvPr/>
        </p:nvPicPr>
        <p:blipFill>
          <a:blip r:embed="rId4"/>
          <a:stretch>
            <a:fillRect/>
          </a:stretch>
        </p:blipFill>
        <p:spPr>
          <a:xfrm>
            <a:off x="140343" y="3261344"/>
            <a:ext cx="3063505" cy="167655"/>
          </a:xfrm>
          <a:prstGeom prst="rect">
            <a:avLst/>
          </a:prstGeom>
        </p:spPr>
      </p:pic>
      <p:sp>
        <p:nvSpPr>
          <p:cNvPr id="2" name="Rectangle 1">
            <a:extLst>
              <a:ext uri="{FF2B5EF4-FFF2-40B4-BE49-F238E27FC236}">
                <a16:creationId xmlns:a16="http://schemas.microsoft.com/office/drawing/2014/main" id="{46601116-A9B5-9E22-016A-BCA4EA8AD29D}"/>
              </a:ext>
            </a:extLst>
          </p:cNvPr>
          <p:cNvSpPr/>
          <p:nvPr/>
        </p:nvSpPr>
        <p:spPr>
          <a:xfrm>
            <a:off x="395536" y="6093296"/>
            <a:ext cx="1368152"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694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252413" y="1484313"/>
            <a:ext cx="6985001" cy="36036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 name="Rectangle à coins arrondis 9"/>
          <p:cNvSpPr/>
          <p:nvPr/>
        </p:nvSpPr>
        <p:spPr>
          <a:xfrm>
            <a:off x="-252413" y="3716338"/>
            <a:ext cx="3455988" cy="2887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0898" name="Rectangle 3"/>
          <p:cNvSpPr>
            <a:spLocks noGrp="1" noChangeArrowheads="1"/>
          </p:cNvSpPr>
          <p:nvPr>
            <p:ph idx="4294967295"/>
          </p:nvPr>
        </p:nvSpPr>
        <p:spPr>
          <a:xfrm>
            <a:off x="487363" y="1412875"/>
            <a:ext cx="7469187" cy="4033838"/>
          </a:xfrm>
        </p:spPr>
        <p:txBody>
          <a:bodyPr/>
          <a:lstStyle/>
          <a:p>
            <a:pPr eaLnBrk="1" hangingPunct="1">
              <a:buFontTx/>
              <a:buNone/>
              <a:defRPr/>
            </a:pPr>
            <a:r>
              <a:rPr lang="fr-FR" altLang="fr-FR" sz="2200" dirty="0">
                <a:solidFill>
                  <a:schemeClr val="bg1"/>
                </a:solidFill>
                <a:ea typeface="ＭＳ Ｐゴシック" panose="020B0600070205080204" pitchFamily="34" charset="-128"/>
                <a:cs typeface="Arial" panose="020B0604020202020204" pitchFamily="34" charset="0"/>
              </a:rPr>
              <a:t>Les gouttes, buvables dans un peu d’eau</a:t>
            </a:r>
          </a:p>
          <a:p>
            <a:pPr marL="0" indent="0" eaLnBrk="1" hangingPunct="1">
              <a:spcBef>
                <a:spcPct val="0"/>
              </a:spcBef>
              <a:buFontTx/>
              <a:buNone/>
              <a:defRPr/>
            </a:pPr>
            <a:endParaRPr lang="fr-FR" altLang="fr-FR" sz="800" dirty="0">
              <a:solidFill>
                <a:srgbClr val="000000"/>
              </a:solidFill>
              <a:ea typeface="ＭＳ Ｐゴシック" panose="020B0600070205080204" pitchFamily="34" charset="-128"/>
              <a:cs typeface="Arial" panose="020B0604020202020204" pitchFamily="34" charset="0"/>
            </a:endParaRPr>
          </a:p>
          <a:p>
            <a:pPr marL="0" indent="0" eaLnBrk="1" hangingPunct="1">
              <a:spcBef>
                <a:spcPct val="0"/>
              </a:spcBef>
              <a:buFontTx/>
              <a:buNone/>
              <a:defRPr/>
            </a:pPr>
            <a:r>
              <a:rPr lang="fr-FR" altLang="fr-FR" sz="2200" dirty="0">
                <a:solidFill>
                  <a:srgbClr val="000000"/>
                </a:solidFill>
                <a:ea typeface="ＭＳ Ｐゴシック" panose="020B0600070205080204" pitchFamily="34" charset="-128"/>
                <a:cs typeface="Arial" panose="020B0604020202020204" pitchFamily="34" charset="0"/>
              </a:rPr>
              <a:t>Flacons de 30, 60, 125, 250 ml</a:t>
            </a:r>
          </a:p>
          <a:p>
            <a:pPr marL="0" indent="0" eaLnBrk="1" hangingPunct="1">
              <a:spcBef>
                <a:spcPct val="0"/>
              </a:spcBef>
              <a:buFontTx/>
              <a:buNone/>
              <a:defRPr/>
            </a:pPr>
            <a:r>
              <a:rPr lang="fr-FR" altLang="fr-FR" sz="2200" dirty="0">
                <a:solidFill>
                  <a:srgbClr val="000000"/>
                </a:solidFill>
                <a:ea typeface="ＭＳ Ｐゴシック" panose="020B0600070205080204" pitchFamily="34" charset="-128"/>
                <a:cs typeface="Arial" panose="020B0604020202020204" pitchFamily="34" charset="0"/>
              </a:rPr>
              <a:t>Excipient alcool de 30 à 65% v/v  </a:t>
            </a:r>
          </a:p>
          <a:p>
            <a:pPr marL="0" indent="0" eaLnBrk="1" hangingPunct="1">
              <a:spcBef>
                <a:spcPct val="0"/>
              </a:spcBef>
              <a:buFontTx/>
              <a:buNone/>
              <a:defRPr/>
            </a:pPr>
            <a:r>
              <a:rPr lang="fr-FR" altLang="fr-FR" sz="2200" dirty="0">
                <a:solidFill>
                  <a:srgbClr val="000000"/>
                </a:solidFill>
                <a:ea typeface="ＭＳ Ｐゴシック" panose="020B0600070205080204" pitchFamily="34" charset="-128"/>
                <a:cs typeface="Arial" panose="020B0604020202020204" pitchFamily="34" charset="0"/>
              </a:rPr>
              <a:t>Pour le médicament végétal embryonnaire, excipient macérât glycériné à 38,5%</a:t>
            </a:r>
          </a:p>
          <a:p>
            <a:pPr eaLnBrk="1" hangingPunct="1">
              <a:buFontTx/>
              <a:buNone/>
              <a:defRPr/>
            </a:pPr>
            <a:endParaRPr lang="fr-FR" altLang="fr-FR" sz="2200" dirty="0">
              <a:solidFill>
                <a:srgbClr val="000000"/>
              </a:solidFill>
              <a:ea typeface="ＭＳ Ｐゴシック" panose="020B0600070205080204" pitchFamily="34" charset="-128"/>
              <a:cs typeface="Arial" panose="020B0604020202020204" pitchFamily="34" charset="0"/>
            </a:endParaRPr>
          </a:p>
          <a:p>
            <a:pPr eaLnBrk="1" hangingPunct="1">
              <a:spcBef>
                <a:spcPct val="0"/>
              </a:spcBef>
              <a:buFontTx/>
              <a:buNone/>
              <a:defRPr/>
            </a:pPr>
            <a:r>
              <a:rPr lang="fr-FR" altLang="fr-FR" sz="2200" dirty="0">
                <a:solidFill>
                  <a:schemeClr val="bg1"/>
                </a:solidFill>
                <a:ea typeface="ＭＳ Ｐゴシック" panose="020B0600070205080204" pitchFamily="34" charset="-128"/>
                <a:cs typeface="Arial" panose="020B0604020202020204" pitchFamily="34" charset="0"/>
              </a:rPr>
              <a:t>Et puis</a:t>
            </a:r>
          </a:p>
          <a:p>
            <a:pPr eaLnBrk="1" hangingPunct="1">
              <a:spcBef>
                <a:spcPct val="0"/>
              </a:spcBef>
              <a:buFontTx/>
              <a:buNone/>
              <a:defRPr/>
            </a:pPr>
            <a:endParaRPr lang="fr-FR" altLang="fr-FR" sz="1050" b="1" dirty="0">
              <a:solidFill>
                <a:srgbClr val="990099"/>
              </a:solidFill>
              <a:ea typeface="ＭＳ Ｐゴシック" panose="020B0600070205080204" pitchFamily="34" charset="-128"/>
              <a:cs typeface="Arial" panose="020B0604020202020204" pitchFamily="34" charset="0"/>
            </a:endParaRPr>
          </a:p>
          <a:p>
            <a:pPr eaLnBrk="1" hangingPunct="1">
              <a:spcBef>
                <a:spcPct val="0"/>
              </a:spcBef>
              <a:buFontTx/>
              <a:buNone/>
              <a:defRPr/>
            </a:pPr>
            <a:r>
              <a:rPr lang="fr-FR" altLang="fr-FR" sz="2200" dirty="0">
                <a:solidFill>
                  <a:schemeClr val="tx1"/>
                </a:solidFill>
                <a:ea typeface="ＭＳ Ｐゴシック" panose="020B0600070205080204" pitchFamily="34" charset="-128"/>
                <a:cs typeface="Arial" panose="020B0604020202020204" pitchFamily="34" charset="0"/>
              </a:rPr>
              <a:t>Poudres orales (triturations)</a:t>
            </a:r>
          </a:p>
          <a:p>
            <a:pPr marL="0" indent="0" eaLnBrk="1" hangingPunct="1">
              <a:spcBef>
                <a:spcPct val="0"/>
              </a:spcBef>
              <a:buFontTx/>
              <a:buNone/>
              <a:defRPr/>
            </a:pPr>
            <a:r>
              <a:rPr lang="fr-FR" altLang="fr-FR" sz="2200" dirty="0">
                <a:solidFill>
                  <a:schemeClr val="tx1"/>
                </a:solidFill>
                <a:ea typeface="ＭＳ Ｐゴシック" panose="020B0600070205080204" pitchFamily="34" charset="-128"/>
                <a:cs typeface="Arial" panose="020B0604020202020204" pitchFamily="34" charset="0"/>
              </a:rPr>
              <a:t>Ampoules buvables (boîte de 12 ou 30 ampoules de 1ml)</a:t>
            </a:r>
          </a:p>
          <a:p>
            <a:pPr eaLnBrk="1" hangingPunct="1">
              <a:spcBef>
                <a:spcPct val="0"/>
              </a:spcBef>
              <a:buFontTx/>
              <a:buNone/>
              <a:defRPr/>
            </a:pPr>
            <a:r>
              <a:rPr lang="fr-FR" altLang="fr-FR" sz="2200" dirty="0">
                <a:solidFill>
                  <a:schemeClr val="tx1"/>
                </a:solidFill>
                <a:ea typeface="ＭＳ Ｐゴシック" panose="020B0600070205080204" pitchFamily="34" charset="-128"/>
                <a:cs typeface="Arial" panose="020B0604020202020204" pitchFamily="34" charset="0"/>
              </a:rPr>
              <a:t>Pommades (20g excipient vaseline)</a:t>
            </a:r>
          </a:p>
        </p:txBody>
      </p:sp>
    </p:spTree>
    <p:extLst>
      <p:ext uri="{BB962C8B-B14F-4D97-AF65-F5344CB8AC3E}">
        <p14:creationId xmlns:p14="http://schemas.microsoft.com/office/powerpoint/2010/main" val="39483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04258" y="3356992"/>
            <a:ext cx="3516214" cy="500625"/>
          </a:xfrm>
        </p:spPr>
        <p:txBody>
          <a:bodyPr>
            <a:noAutofit/>
          </a:bodyPr>
          <a:lstStyle/>
          <a:p>
            <a:pPr marL="0" indent="0">
              <a:buNone/>
            </a:pPr>
            <a:r>
              <a:rPr lang="fr-FR" sz="2400" dirty="0">
                <a:solidFill>
                  <a:schemeClr val="tx2"/>
                </a:solidFill>
              </a:rPr>
              <a:t>Tableau symptomatique clinique</a:t>
            </a:r>
          </a:p>
        </p:txBody>
      </p:sp>
      <p:sp>
        <p:nvSpPr>
          <p:cNvPr id="2" name="Rectangle 1"/>
          <p:cNvSpPr/>
          <p:nvPr/>
        </p:nvSpPr>
        <p:spPr>
          <a:xfrm>
            <a:off x="956950" y="442009"/>
            <a:ext cx="4442634" cy="523220"/>
          </a:xfrm>
          <a:prstGeom prst="rect">
            <a:avLst/>
          </a:prstGeom>
        </p:spPr>
        <p:txBody>
          <a:bodyPr wrap="square">
            <a:spAutoFit/>
          </a:bodyPr>
          <a:lstStyle/>
          <a:p>
            <a:pPr>
              <a:buNone/>
            </a:pPr>
            <a:r>
              <a:rPr lang="fr-FR" sz="2800" b="1" dirty="0">
                <a:solidFill>
                  <a:schemeClr val="tx2"/>
                </a:solidFill>
                <a:latin typeface="MV Boli" panose="02000500030200090000" pitchFamily="2" charset="0"/>
                <a:cs typeface="MV Boli" panose="02000500030200090000" pitchFamily="2" charset="0"/>
              </a:rPr>
              <a:t>La Loi de Similitude</a:t>
            </a:r>
          </a:p>
        </p:txBody>
      </p:sp>
      <p:sp>
        <p:nvSpPr>
          <p:cNvPr id="4" name="Rectangle 3"/>
          <p:cNvSpPr/>
          <p:nvPr/>
        </p:nvSpPr>
        <p:spPr>
          <a:xfrm>
            <a:off x="657548" y="2222413"/>
            <a:ext cx="2978348" cy="461665"/>
          </a:xfrm>
          <a:prstGeom prst="rect">
            <a:avLst/>
          </a:prstGeom>
        </p:spPr>
        <p:txBody>
          <a:bodyPr wrap="square">
            <a:spAutoFit/>
          </a:bodyPr>
          <a:lstStyle/>
          <a:p>
            <a:r>
              <a:rPr lang="fr-FR" sz="2400" dirty="0">
                <a:solidFill>
                  <a:schemeClr val="tx2"/>
                </a:solidFill>
              </a:rPr>
              <a:t>Substance X	</a:t>
            </a:r>
            <a:endParaRPr lang="fr-FR" sz="2400" dirty="0"/>
          </a:p>
        </p:txBody>
      </p:sp>
      <p:sp>
        <p:nvSpPr>
          <p:cNvPr id="5" name="Rectangle 4"/>
          <p:cNvSpPr/>
          <p:nvPr/>
        </p:nvSpPr>
        <p:spPr>
          <a:xfrm>
            <a:off x="5304257" y="2222414"/>
            <a:ext cx="2076055" cy="461665"/>
          </a:xfrm>
          <a:prstGeom prst="rect">
            <a:avLst/>
          </a:prstGeom>
        </p:spPr>
        <p:txBody>
          <a:bodyPr wrap="square">
            <a:spAutoFit/>
          </a:bodyPr>
          <a:lstStyle/>
          <a:p>
            <a:pPr>
              <a:buNone/>
            </a:pPr>
            <a:r>
              <a:rPr lang="fr-FR" sz="2400" dirty="0">
                <a:solidFill>
                  <a:schemeClr val="tx2"/>
                </a:solidFill>
              </a:rPr>
              <a:t>Étiologie Y</a:t>
            </a:r>
          </a:p>
        </p:txBody>
      </p:sp>
      <p:sp>
        <p:nvSpPr>
          <p:cNvPr id="6" name="Rectangle 5"/>
          <p:cNvSpPr/>
          <p:nvPr/>
        </p:nvSpPr>
        <p:spPr>
          <a:xfrm>
            <a:off x="603730" y="3356992"/>
            <a:ext cx="3392206" cy="830997"/>
          </a:xfrm>
          <a:prstGeom prst="rect">
            <a:avLst/>
          </a:prstGeom>
        </p:spPr>
        <p:txBody>
          <a:bodyPr wrap="square">
            <a:spAutoFit/>
          </a:bodyPr>
          <a:lstStyle/>
          <a:p>
            <a:r>
              <a:rPr lang="fr-FR" sz="2400" dirty="0">
                <a:solidFill>
                  <a:schemeClr val="tx2"/>
                </a:solidFill>
              </a:rPr>
              <a:t>Tableau symptomatique expérimental</a:t>
            </a:r>
            <a:endParaRPr lang="fr-FR" sz="2400" dirty="0"/>
          </a:p>
        </p:txBody>
      </p:sp>
      <p:cxnSp>
        <p:nvCxnSpPr>
          <p:cNvPr id="8" name="Connecteur droit 7"/>
          <p:cNvCxnSpPr/>
          <p:nvPr/>
        </p:nvCxnSpPr>
        <p:spPr>
          <a:xfrm>
            <a:off x="4499992" y="2132856"/>
            <a:ext cx="0" cy="3096344"/>
          </a:xfrm>
          <a:prstGeom prst="line">
            <a:avLst/>
          </a:prstGeom>
          <a:ln w="6350">
            <a:prstDash val="dash"/>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539552" y="3140968"/>
            <a:ext cx="763284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Espace réservé du numéro de diapositive 11"/>
          <p:cNvSpPr>
            <a:spLocks noGrp="1"/>
          </p:cNvSpPr>
          <p:nvPr>
            <p:ph type="sldNum" sz="quarter" idx="12"/>
          </p:nvPr>
        </p:nvSpPr>
        <p:spPr/>
        <p:txBody>
          <a:bodyPr/>
          <a:lstStyle/>
          <a:p>
            <a:fld id="{059C3D8E-CED1-D44E-8081-BB5E89CA9193}" type="slidenum">
              <a:rPr lang="fr-FR" smtClean="0"/>
              <a:pPr/>
              <a:t>11</a:t>
            </a:fld>
            <a:endParaRPr lang="fr-FR"/>
          </a:p>
        </p:txBody>
      </p:sp>
      <p:sp>
        <p:nvSpPr>
          <p:cNvPr id="16" name="Étoile à 5 branches 15"/>
          <p:cNvSpPr/>
          <p:nvPr/>
        </p:nvSpPr>
        <p:spPr>
          <a:xfrm>
            <a:off x="311595" y="246599"/>
            <a:ext cx="691906" cy="648072"/>
          </a:xfrm>
          <a:prstGeom prst="star5">
            <a:avLst>
              <a:gd name="adj" fmla="val 17769"/>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cxnSp>
        <p:nvCxnSpPr>
          <p:cNvPr id="9" name="Connecteur droit avec flèche 8"/>
          <p:cNvCxnSpPr/>
          <p:nvPr/>
        </p:nvCxnSpPr>
        <p:spPr>
          <a:xfrm>
            <a:off x="1475656" y="2612070"/>
            <a:ext cx="0" cy="744922"/>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6012160" y="2612070"/>
            <a:ext cx="0" cy="744922"/>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3746773" y="3645024"/>
            <a:ext cx="1440160" cy="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flipH="1">
            <a:off x="3746773" y="3933056"/>
            <a:ext cx="1440160" cy="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38523" y="4221088"/>
            <a:ext cx="3392206" cy="461665"/>
          </a:xfrm>
          <a:prstGeom prst="rect">
            <a:avLst/>
          </a:prstGeom>
        </p:spPr>
        <p:txBody>
          <a:bodyPr wrap="square">
            <a:spAutoFit/>
          </a:bodyPr>
          <a:lstStyle/>
          <a:p>
            <a:r>
              <a:rPr lang="fr-FR" sz="2400" dirty="0" err="1">
                <a:solidFill>
                  <a:schemeClr val="accent6"/>
                </a:solidFill>
              </a:rPr>
              <a:t>Pathogénésie</a:t>
            </a:r>
            <a:endParaRPr lang="fr-FR" sz="2400" dirty="0">
              <a:solidFill>
                <a:schemeClr val="accent6"/>
              </a:solidFill>
            </a:endParaRPr>
          </a:p>
        </p:txBody>
      </p:sp>
      <p:sp>
        <p:nvSpPr>
          <p:cNvPr id="18" name="Rectangle 17"/>
          <p:cNvSpPr/>
          <p:nvPr/>
        </p:nvSpPr>
        <p:spPr>
          <a:xfrm>
            <a:off x="5294594" y="4223155"/>
            <a:ext cx="3392206" cy="461665"/>
          </a:xfrm>
          <a:prstGeom prst="rect">
            <a:avLst/>
          </a:prstGeom>
        </p:spPr>
        <p:txBody>
          <a:bodyPr wrap="square">
            <a:spAutoFit/>
          </a:bodyPr>
          <a:lstStyle/>
          <a:p>
            <a:r>
              <a:rPr lang="fr-FR" sz="2400" dirty="0">
                <a:solidFill>
                  <a:schemeClr val="accent6"/>
                </a:solidFill>
              </a:rPr>
              <a:t>Patient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950" y="442009"/>
            <a:ext cx="3351299" cy="954107"/>
          </a:xfrm>
          <a:prstGeom prst="rect">
            <a:avLst/>
          </a:prstGeom>
        </p:spPr>
        <p:txBody>
          <a:bodyPr wrap="square">
            <a:spAutoFit/>
          </a:bodyPr>
          <a:lstStyle/>
          <a:p>
            <a:pPr>
              <a:buNone/>
            </a:pPr>
            <a:r>
              <a:rPr lang="fr-FR" sz="2800" b="1" dirty="0">
                <a:solidFill>
                  <a:schemeClr val="tx2"/>
                </a:solidFill>
                <a:latin typeface="MV Boli" panose="02000500030200090000" pitchFamily="2" charset="0"/>
                <a:cs typeface="MV Boli" panose="02000500030200090000" pitchFamily="2" charset="0"/>
              </a:rPr>
              <a:t>Le cercle d’aide à la prescription</a:t>
            </a:r>
          </a:p>
        </p:txBody>
      </p:sp>
      <p:sp>
        <p:nvSpPr>
          <p:cNvPr id="12" name="Espace réservé du numéro de diapositive 11"/>
          <p:cNvSpPr>
            <a:spLocks noGrp="1"/>
          </p:cNvSpPr>
          <p:nvPr>
            <p:ph type="sldNum" sz="quarter" idx="12"/>
          </p:nvPr>
        </p:nvSpPr>
        <p:spPr/>
        <p:txBody>
          <a:bodyPr/>
          <a:lstStyle/>
          <a:p>
            <a:fld id="{059C3D8E-CED1-D44E-8081-BB5E89CA9193}" type="slidenum">
              <a:rPr lang="fr-FR" smtClean="0"/>
              <a:pPr/>
              <a:t>12</a:t>
            </a:fld>
            <a:endParaRPr lang="fr-FR" dirty="0"/>
          </a:p>
        </p:txBody>
      </p:sp>
      <p:sp>
        <p:nvSpPr>
          <p:cNvPr id="16" name="Étoile à 5 branches 15"/>
          <p:cNvSpPr/>
          <p:nvPr/>
        </p:nvSpPr>
        <p:spPr>
          <a:xfrm>
            <a:off x="311595" y="246599"/>
            <a:ext cx="691906" cy="648072"/>
          </a:xfrm>
          <a:prstGeom prst="star5">
            <a:avLst>
              <a:gd name="adj" fmla="val 17769"/>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nvGrpSpPr>
          <p:cNvPr id="39" name="Groupe 38"/>
          <p:cNvGrpSpPr/>
          <p:nvPr/>
        </p:nvGrpSpPr>
        <p:grpSpPr>
          <a:xfrm>
            <a:off x="2153362" y="469262"/>
            <a:ext cx="6538373" cy="5682297"/>
            <a:chOff x="2282099" y="469262"/>
            <a:chExt cx="6538373" cy="5682297"/>
          </a:xfrm>
        </p:grpSpPr>
        <p:sp>
          <p:nvSpPr>
            <p:cNvPr id="9" name="Arc 8"/>
            <p:cNvSpPr/>
            <p:nvPr/>
          </p:nvSpPr>
          <p:spPr>
            <a:xfrm>
              <a:off x="2915816" y="2500645"/>
              <a:ext cx="3816000" cy="3528392"/>
            </a:xfrm>
            <a:prstGeom prst="arc">
              <a:avLst>
                <a:gd name="adj1" fmla="val 18390978"/>
                <a:gd name="adj2" fmla="val 14276991"/>
              </a:avLst>
            </a:prstGeom>
            <a:ln w="177800">
              <a:solidFill>
                <a:schemeClr val="tx1"/>
              </a:solidFill>
            </a:ln>
            <a:effectLst>
              <a:outerShdw blurRad="50800" dist="38100" algn="l" rotWithShape="0">
                <a:prstClr val="black">
                  <a:alpha val="40000"/>
                </a:prstClr>
              </a:outerShdw>
            </a:effectLst>
            <a:scene3d>
              <a:camera prst="orthographicFront"/>
              <a:lightRig rig="threePt" dir="t"/>
            </a:scene3d>
            <a:sp3d>
              <a:bevelT w="101600" prst="rible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ZoneTexte 27"/>
            <p:cNvSpPr txBox="1"/>
            <p:nvPr/>
          </p:nvSpPr>
          <p:spPr>
            <a:xfrm>
              <a:off x="3671826" y="2040753"/>
              <a:ext cx="1894552" cy="646331"/>
            </a:xfrm>
            <a:prstGeom prst="rect">
              <a:avLst/>
            </a:prstGeom>
            <a:noFill/>
            <a:ln>
              <a:noFill/>
            </a:ln>
          </p:spPr>
          <p:txBody>
            <a:bodyPr wrap="square" rtlCol="0">
              <a:spAutoFit/>
            </a:bodyPr>
            <a:lstStyle/>
            <a:p>
              <a:pPr algn="ctr"/>
              <a:r>
                <a:rPr lang="fr-FR" b="1" dirty="0">
                  <a:solidFill>
                    <a:srgbClr val="FFC000"/>
                  </a:solidFill>
                </a:rPr>
                <a:t>Médicament homéo</a:t>
              </a:r>
            </a:p>
          </p:txBody>
        </p:sp>
        <p:sp>
          <p:nvSpPr>
            <p:cNvPr id="7" name="Rectangle 6"/>
            <p:cNvSpPr/>
            <p:nvPr/>
          </p:nvSpPr>
          <p:spPr>
            <a:xfrm>
              <a:off x="6393004" y="3469529"/>
              <a:ext cx="770860" cy="545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lèche droite 5"/>
            <p:cNvSpPr/>
            <p:nvPr/>
          </p:nvSpPr>
          <p:spPr>
            <a:xfrm rot="4623064">
              <a:off x="6344036" y="3324505"/>
              <a:ext cx="497812" cy="732169"/>
            </a:xfrm>
            <a:prstGeom prst="rightArrow">
              <a:avLst>
                <a:gd name="adj1" fmla="val 50000"/>
                <a:gd name="adj2" fmla="val 100000"/>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5745564" y="3931566"/>
              <a:ext cx="1907788" cy="369332"/>
            </a:xfrm>
            <a:prstGeom prst="rect">
              <a:avLst/>
            </a:prstGeom>
            <a:solidFill>
              <a:srgbClr val="FF000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Depuis quand ?</a:t>
              </a:r>
            </a:p>
          </p:txBody>
        </p:sp>
        <p:sp>
          <p:nvSpPr>
            <p:cNvPr id="18" name="Rectangle 17"/>
            <p:cNvSpPr/>
            <p:nvPr/>
          </p:nvSpPr>
          <p:spPr>
            <a:xfrm>
              <a:off x="5961380" y="5230436"/>
              <a:ext cx="770860" cy="545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5364089" y="5524981"/>
              <a:ext cx="1368152" cy="369332"/>
            </a:xfrm>
            <a:prstGeom prst="rect">
              <a:avLst/>
            </a:prstGeom>
            <a:solidFill>
              <a:srgbClr val="92D05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Comment ?</a:t>
              </a:r>
            </a:p>
          </p:txBody>
        </p:sp>
        <p:sp>
          <p:nvSpPr>
            <p:cNvPr id="19" name="Flèche droite 18"/>
            <p:cNvSpPr/>
            <p:nvPr/>
          </p:nvSpPr>
          <p:spPr>
            <a:xfrm rot="6629024">
              <a:off x="6182450" y="4876938"/>
              <a:ext cx="497812" cy="732169"/>
            </a:xfrm>
            <a:prstGeom prst="rightArrow">
              <a:avLst>
                <a:gd name="adj1" fmla="val 50000"/>
                <a:gd name="adj2" fmla="val 100000"/>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rot="824711">
              <a:off x="3329656" y="5534826"/>
              <a:ext cx="853669" cy="480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droite 21"/>
            <p:cNvSpPr/>
            <p:nvPr/>
          </p:nvSpPr>
          <p:spPr>
            <a:xfrm rot="12967144">
              <a:off x="3916701" y="5419390"/>
              <a:ext cx="497812" cy="732169"/>
            </a:xfrm>
            <a:prstGeom prst="rightArrow">
              <a:avLst>
                <a:gd name="adj1" fmla="val 50000"/>
                <a:gd name="adj2" fmla="val 100000"/>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p:cNvSpPr txBox="1"/>
            <p:nvPr/>
          </p:nvSpPr>
          <p:spPr>
            <a:xfrm>
              <a:off x="2797455" y="5187760"/>
              <a:ext cx="1368152" cy="369332"/>
            </a:xfrm>
            <a:prstGeom prst="rect">
              <a:avLst/>
            </a:prstGeom>
            <a:solidFill>
              <a:srgbClr val="4BACC6"/>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Modalités ?</a:t>
              </a:r>
            </a:p>
          </p:txBody>
        </p:sp>
        <p:sp>
          <p:nvSpPr>
            <p:cNvPr id="23" name="Rectangle 22"/>
            <p:cNvSpPr/>
            <p:nvPr/>
          </p:nvSpPr>
          <p:spPr>
            <a:xfrm>
              <a:off x="2564440" y="3771602"/>
              <a:ext cx="1035452" cy="3701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droite 23"/>
            <p:cNvSpPr/>
            <p:nvPr/>
          </p:nvSpPr>
          <p:spPr>
            <a:xfrm rot="16200000">
              <a:off x="2666485" y="3795907"/>
              <a:ext cx="497812" cy="732169"/>
            </a:xfrm>
            <a:prstGeom prst="rightArrow">
              <a:avLst>
                <a:gd name="adj1" fmla="val 50000"/>
                <a:gd name="adj2" fmla="val 100000"/>
              </a:avLst>
            </a:prstGeom>
            <a:solidFill>
              <a:srgbClr val="4BACC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p:cNvSpPr txBox="1"/>
            <p:nvPr/>
          </p:nvSpPr>
          <p:spPr>
            <a:xfrm>
              <a:off x="2282099" y="3504588"/>
              <a:ext cx="1368152" cy="369332"/>
            </a:xfrm>
            <a:prstGeom prst="rect">
              <a:avLst/>
            </a:prstGeom>
            <a:solidFill>
              <a:srgbClr val="FFC000"/>
            </a:solidFill>
            <a:ln>
              <a:noFill/>
            </a:ln>
            <a:effectLst>
              <a:outerShdw blurRad="50800" dist="38100" algn="l" rotWithShape="0">
                <a:prstClr val="black">
                  <a:alpha val="40000"/>
                </a:prstClr>
              </a:outerShdw>
            </a:effectLst>
          </p:spPr>
          <p:txBody>
            <a:bodyPr wrap="square" rtlCol="0">
              <a:spAutoFit/>
            </a:bodyPr>
            <a:lstStyle/>
            <a:p>
              <a:pPr algn="ctr"/>
              <a:r>
                <a:rPr lang="fr-FR" dirty="0"/>
                <a:t>Avec ?</a:t>
              </a:r>
            </a:p>
          </p:txBody>
        </p:sp>
        <p:sp>
          <p:nvSpPr>
            <p:cNvPr id="30" name="Bulle ronde 29"/>
            <p:cNvSpPr/>
            <p:nvPr/>
          </p:nvSpPr>
          <p:spPr>
            <a:xfrm>
              <a:off x="6861396" y="469262"/>
              <a:ext cx="1959076" cy="1512168"/>
            </a:xfrm>
            <a:prstGeom prst="wedgeEllipseCallout">
              <a:avLst>
                <a:gd name="adj1" fmla="val -65941"/>
                <a:gd name="adj2" fmla="val 31445"/>
              </a:avLst>
            </a:prstGeom>
            <a:solidFill>
              <a:schemeClr val="bg1"/>
            </a:solidFill>
            <a:ln>
              <a:solidFill>
                <a:srgbClr val="C0504D"/>
              </a:solidFill>
              <a:prstDash val="sysDash"/>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rgbClr val="1F497D"/>
                  </a:solidFill>
                </a:rPr>
                <a:t>Motif de la consultation ?</a:t>
              </a:r>
            </a:p>
          </p:txBody>
        </p:sp>
        <p:sp>
          <p:nvSpPr>
            <p:cNvPr id="31" name="Flèche droite 30"/>
            <p:cNvSpPr/>
            <p:nvPr/>
          </p:nvSpPr>
          <p:spPr>
            <a:xfrm rot="19139202">
              <a:off x="3590768" y="2394622"/>
              <a:ext cx="497812" cy="732169"/>
            </a:xfrm>
            <a:prstGeom prst="rightArrow">
              <a:avLst>
                <a:gd name="adj1" fmla="val 50000"/>
                <a:gd name="adj2" fmla="val 100000"/>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p:cNvSpPr txBox="1"/>
            <p:nvPr/>
          </p:nvSpPr>
          <p:spPr>
            <a:xfrm>
              <a:off x="4113971" y="3281492"/>
              <a:ext cx="1377924" cy="261610"/>
            </a:xfrm>
            <a:prstGeom prst="rect">
              <a:avLst/>
            </a:prstGeom>
            <a:solidFill>
              <a:schemeClr val="bg1"/>
            </a:solidFill>
            <a:ln>
              <a:noFill/>
            </a:ln>
          </p:spPr>
          <p:txBody>
            <a:bodyPr wrap="square" rtlCol="0">
              <a:spAutoFit/>
            </a:bodyPr>
            <a:lstStyle/>
            <a:p>
              <a:pPr algn="ctr"/>
              <a:r>
                <a:rPr lang="fr-FR" sz="1100" b="1" dirty="0">
                  <a:solidFill>
                    <a:srgbClr val="FFC000"/>
                  </a:solidFill>
                  <a:latin typeface="Lucida Handwriting" panose="03010101010101010101" pitchFamily="66" charset="0"/>
                </a:rPr>
                <a:t>Ordonnance</a:t>
              </a:r>
              <a:endParaRPr lang="fr-FR" sz="1600" b="1" dirty="0">
                <a:solidFill>
                  <a:srgbClr val="FFC000"/>
                </a:solidFill>
                <a:latin typeface="Lucida Handwriting" panose="03010101010101010101" pitchFamily="66" charset="0"/>
              </a:endParaRPr>
            </a:p>
          </p:txBody>
        </p:sp>
        <p:pic>
          <p:nvPicPr>
            <p:cNvPr id="25" name="Image 24"/>
            <p:cNvPicPr>
              <a:picLocks noChangeAspect="1"/>
            </p:cNvPicPr>
            <p:nvPr/>
          </p:nvPicPr>
          <p:blipFill rotWithShape="1">
            <a:blip r:embed="rId2">
              <a:extLst>
                <a:ext uri="{BEBA8EAE-BF5A-486C-A8C5-ECC9F3942E4B}">
                  <a14:imgProps xmlns:a14="http://schemas.microsoft.com/office/drawing/2010/main">
                    <a14:imgLayer r:embed="rId3">
                      <a14:imgEffect>
                        <a14:backgroundRemoval t="5417" b="100000" l="10000" r="63438"/>
                      </a14:imgEffect>
                    </a14:imgLayer>
                  </a14:imgProps>
                </a:ext>
              </a:extLst>
            </a:blip>
            <a:srcRect l="9552" r="33750"/>
            <a:stretch/>
          </p:blipFill>
          <p:spPr>
            <a:xfrm>
              <a:off x="5623514" y="1409990"/>
              <a:ext cx="1127347" cy="1491220"/>
            </a:xfrm>
            <a:prstGeom prst="rect">
              <a:avLst/>
            </a:prstGeom>
          </p:spPr>
        </p:pic>
        <p:pic>
          <p:nvPicPr>
            <p:cNvPr id="35" name="Image 34"/>
            <p:cNvPicPr>
              <a:picLocks noChangeAspect="1"/>
            </p:cNvPicPr>
            <p:nvPr/>
          </p:nvPicPr>
          <p:blipFill rotWithShape="1">
            <a:blip r:embed="rId4">
              <a:extLst>
                <a:ext uri="{BEBA8EAE-BF5A-486C-A8C5-ECC9F3942E4B}">
                  <a14:imgProps xmlns:a14="http://schemas.microsoft.com/office/drawing/2010/main">
                    <a14:imgLayer r:embed="rId5">
                      <a14:imgEffect>
                        <a14:backgroundRemoval t="4167" b="100000" l="10000" r="60625"/>
                      </a14:imgEffect>
                    </a14:imgLayer>
                  </a14:imgProps>
                </a:ext>
              </a:extLst>
            </a:blip>
            <a:srcRect l="7476" r="38188"/>
            <a:stretch/>
          </p:blipFill>
          <p:spPr>
            <a:xfrm>
              <a:off x="4436986" y="3557062"/>
              <a:ext cx="876530" cy="1209858"/>
            </a:xfrm>
            <a:prstGeom prst="rect">
              <a:avLst/>
            </a:prstGeom>
          </p:spPr>
        </p:pic>
        <p:cxnSp>
          <p:nvCxnSpPr>
            <p:cNvPr id="37" name="Connecteur droit avec flèche 36"/>
            <p:cNvCxnSpPr>
              <a:stCxn id="28" idx="2"/>
            </p:cNvCxnSpPr>
            <p:nvPr/>
          </p:nvCxnSpPr>
          <p:spPr>
            <a:xfrm>
              <a:off x="4619102" y="2687084"/>
              <a:ext cx="0" cy="59440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4" name="Image 3">
            <a:extLst>
              <a:ext uri="{FF2B5EF4-FFF2-40B4-BE49-F238E27FC236}">
                <a16:creationId xmlns:a16="http://schemas.microsoft.com/office/drawing/2014/main" id="{E3079699-9C75-4816-B959-51926ED7972A}"/>
              </a:ext>
            </a:extLst>
          </p:cNvPr>
          <p:cNvPicPr>
            <a:picLocks noChangeAspect="1"/>
          </p:cNvPicPr>
          <p:nvPr/>
        </p:nvPicPr>
        <p:blipFill>
          <a:blip r:embed="rId6"/>
          <a:stretch>
            <a:fillRect/>
          </a:stretch>
        </p:blipFill>
        <p:spPr>
          <a:xfrm>
            <a:off x="4348853" y="4565448"/>
            <a:ext cx="701300" cy="380983"/>
          </a:xfrm>
          <a:prstGeom prst="rect">
            <a:avLst/>
          </a:prstGeom>
        </p:spPr>
      </p:pic>
    </p:spTree>
    <p:extLst>
      <p:ext uri="{BB962C8B-B14F-4D97-AF65-F5344CB8AC3E}">
        <p14:creationId xmlns:p14="http://schemas.microsoft.com/office/powerpoint/2010/main" val="362662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59C3D8E-CED1-D44E-8081-BB5E89CA9193}" type="slidenum">
              <a:rPr lang="fr-FR" smtClean="0"/>
              <a:pPr/>
              <a:t>13</a:t>
            </a:fld>
            <a:endParaRPr lang="fr-FR"/>
          </a:p>
        </p:txBody>
      </p:sp>
      <p:sp>
        <p:nvSpPr>
          <p:cNvPr id="5" name="ZoneTexte 4"/>
          <p:cNvSpPr txBox="1"/>
          <p:nvPr/>
        </p:nvSpPr>
        <p:spPr>
          <a:xfrm>
            <a:off x="5652120" y="2492896"/>
            <a:ext cx="2123914" cy="1200329"/>
          </a:xfrm>
          <a:prstGeom prst="rect">
            <a:avLst/>
          </a:prstGeom>
          <a:solidFill>
            <a:schemeClr val="accent5">
              <a:lumMod val="20000"/>
              <a:lumOff val="80000"/>
            </a:schemeClr>
          </a:solidFill>
        </p:spPr>
        <p:txBody>
          <a:bodyPr wrap="square" rtlCol="0">
            <a:spAutoFit/>
          </a:bodyPr>
          <a:lstStyle/>
          <a:p>
            <a:r>
              <a:rPr lang="fr-FR" sz="2400" dirty="0">
                <a:solidFill>
                  <a:schemeClr val="tx2">
                    <a:lumMod val="50000"/>
                  </a:schemeClr>
                </a:solidFill>
              </a:rPr>
              <a:t>	: aggravé</a:t>
            </a:r>
          </a:p>
          <a:p>
            <a:endParaRPr lang="fr-FR" sz="2400" dirty="0">
              <a:solidFill>
                <a:schemeClr val="tx2">
                  <a:lumMod val="50000"/>
                </a:schemeClr>
              </a:solidFill>
            </a:endParaRPr>
          </a:p>
          <a:p>
            <a:r>
              <a:rPr lang="fr-FR" sz="2400" dirty="0">
                <a:solidFill>
                  <a:schemeClr val="tx2">
                    <a:lumMod val="50000"/>
                  </a:schemeClr>
                </a:solidFill>
              </a:rPr>
              <a:t>	: amélioré</a:t>
            </a:r>
          </a:p>
        </p:txBody>
      </p:sp>
      <p:pic>
        <p:nvPicPr>
          <p:cNvPr id="16" name="Image 1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475656" y="908720"/>
            <a:ext cx="3600400" cy="3600400"/>
          </a:xfrm>
          <a:prstGeom prst="rect">
            <a:avLst/>
          </a:prstGeom>
        </p:spPr>
      </p:pic>
      <p:sp>
        <p:nvSpPr>
          <p:cNvPr id="6" name="ZoneTexte 5"/>
          <p:cNvSpPr txBox="1"/>
          <p:nvPr/>
        </p:nvSpPr>
        <p:spPr>
          <a:xfrm>
            <a:off x="5651723" y="2293421"/>
            <a:ext cx="1656184" cy="830997"/>
          </a:xfrm>
          <a:prstGeom prst="rect">
            <a:avLst/>
          </a:prstGeom>
          <a:noFill/>
        </p:spPr>
        <p:txBody>
          <a:bodyPr wrap="square" rtlCol="0">
            <a:spAutoFit/>
          </a:bodyPr>
          <a:lstStyle/>
          <a:p>
            <a:r>
              <a:rPr lang="fr-FR" sz="4800" dirty="0">
                <a:solidFill>
                  <a:srgbClr val="1F497D">
                    <a:lumMod val="50000"/>
                  </a:srgbClr>
                </a:solidFill>
              </a:rPr>
              <a:t>&lt;</a:t>
            </a:r>
            <a:endParaRPr lang="fr-FR" dirty="0"/>
          </a:p>
        </p:txBody>
      </p:sp>
      <p:sp>
        <p:nvSpPr>
          <p:cNvPr id="8" name="Rectangle 7"/>
          <p:cNvSpPr/>
          <p:nvPr/>
        </p:nvSpPr>
        <p:spPr>
          <a:xfrm>
            <a:off x="5652120" y="2993323"/>
            <a:ext cx="490840" cy="830997"/>
          </a:xfrm>
          <a:prstGeom prst="rect">
            <a:avLst/>
          </a:prstGeom>
        </p:spPr>
        <p:txBody>
          <a:bodyPr wrap="none">
            <a:spAutoFit/>
          </a:bodyPr>
          <a:lstStyle/>
          <a:p>
            <a:r>
              <a:rPr lang="fr-FR" sz="4800" dirty="0">
                <a:solidFill>
                  <a:srgbClr val="1F497D">
                    <a:lumMod val="50000"/>
                  </a:srgbClr>
                </a:solidFill>
              </a:rPr>
              <a:t>&gt;</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t="833" b="1207"/>
          <a:stretch/>
        </p:blipFill>
        <p:spPr>
          <a:xfrm>
            <a:off x="899592" y="919371"/>
            <a:ext cx="7488832" cy="5256583"/>
          </a:xfrm>
          <a:prstGeom prst="rect">
            <a:avLst/>
          </a:prstGeom>
        </p:spPr>
      </p:pic>
      <p:sp>
        <p:nvSpPr>
          <p:cNvPr id="3" name="Sous-titre 2"/>
          <p:cNvSpPr>
            <a:spLocks noGrp="1"/>
          </p:cNvSpPr>
          <p:nvPr>
            <p:ph type="subTitle" idx="1"/>
          </p:nvPr>
        </p:nvSpPr>
        <p:spPr>
          <a:xfrm>
            <a:off x="1115616" y="302215"/>
            <a:ext cx="7056784" cy="603920"/>
          </a:xfrm>
        </p:spPr>
        <p:txBody>
          <a:bodyPr/>
          <a:lstStyle/>
          <a:p>
            <a:r>
              <a:rPr lang="fr-FR" b="1" dirty="0">
                <a:solidFill>
                  <a:schemeClr val="tx2"/>
                </a:solidFill>
                <a:latin typeface="MV Boli" panose="02000500030200090000" pitchFamily="2" charset="0"/>
                <a:cs typeface="MV Boli" panose="02000500030200090000" pitchFamily="2" charset="0"/>
              </a:rPr>
              <a:t>Les bases fondamentales</a:t>
            </a:r>
          </a:p>
          <a:p>
            <a:pPr algn="l"/>
            <a:endParaRPr lang="fr-FR" dirty="0"/>
          </a:p>
          <a:p>
            <a:pPr algn="l"/>
            <a:endParaRPr lang="fr-FR" dirty="0"/>
          </a:p>
        </p:txBody>
      </p:sp>
      <p:sp>
        <p:nvSpPr>
          <p:cNvPr id="6" name="Rectangle 5"/>
          <p:cNvSpPr/>
          <p:nvPr/>
        </p:nvSpPr>
        <p:spPr>
          <a:xfrm>
            <a:off x="539552" y="4797152"/>
            <a:ext cx="5040560" cy="1477328"/>
          </a:xfrm>
          <a:prstGeom prst="rect">
            <a:avLst/>
          </a:prstGeom>
          <a:solidFill>
            <a:schemeClr val="bg1"/>
          </a:solidFill>
          <a:effectLst>
            <a:glow rad="139700">
              <a:schemeClr val="accent1">
                <a:satMod val="175000"/>
                <a:alpha val="40000"/>
              </a:schemeClr>
            </a:glow>
          </a:effectLst>
        </p:spPr>
        <p:txBody>
          <a:bodyPr wrap="square">
            <a:spAutoFit/>
          </a:bodyPr>
          <a:lstStyle/>
          <a:p>
            <a:pPr marL="285750" indent="-285750">
              <a:buFont typeface="Arial" panose="020B0604020202020204" pitchFamily="34" charset="0"/>
              <a:buChar char="•"/>
            </a:pPr>
            <a:r>
              <a:rPr lang="fr-FR" dirty="0">
                <a:solidFill>
                  <a:schemeClr val="tx2"/>
                </a:solidFill>
              </a:rPr>
              <a:t>Epi 3</a:t>
            </a:r>
          </a:p>
          <a:p>
            <a:pPr marL="285750" indent="-285750">
              <a:buFont typeface="Arial" panose="020B0604020202020204" pitchFamily="34" charset="0"/>
              <a:buChar char="•"/>
            </a:pPr>
            <a:r>
              <a:rPr lang="fr-FR" dirty="0">
                <a:solidFill>
                  <a:schemeClr val="tx2"/>
                </a:solidFill>
              </a:rPr>
              <a:t>Samuel Hahnemann</a:t>
            </a:r>
          </a:p>
          <a:p>
            <a:pPr marL="285750" indent="-285750">
              <a:buFont typeface="Arial" panose="020B0604020202020204" pitchFamily="34" charset="0"/>
              <a:buChar char="•"/>
            </a:pPr>
            <a:r>
              <a:rPr lang="fr-FR" dirty="0">
                <a:solidFill>
                  <a:schemeClr val="tx2"/>
                </a:solidFill>
              </a:rPr>
              <a:t>Le médicament homéopathique</a:t>
            </a:r>
          </a:p>
          <a:p>
            <a:pPr marL="285750" indent="-285750">
              <a:buFont typeface="Arial" panose="020B0604020202020204" pitchFamily="34" charset="0"/>
              <a:buChar char="•"/>
            </a:pPr>
            <a:r>
              <a:rPr lang="fr-FR" dirty="0">
                <a:solidFill>
                  <a:schemeClr val="tx2"/>
                </a:solidFill>
              </a:rPr>
              <a:t>La loi de Similitude</a:t>
            </a:r>
          </a:p>
          <a:p>
            <a:pPr marL="285750" indent="-285750">
              <a:buFont typeface="Arial" panose="020B0604020202020204" pitchFamily="34" charset="0"/>
              <a:buChar char="•"/>
            </a:pPr>
            <a:r>
              <a:rPr lang="fr-FR" dirty="0">
                <a:solidFill>
                  <a:schemeClr val="tx2"/>
                </a:solidFill>
              </a:rPr>
              <a:t>Cercle d’Aide à la Prescription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idx="4294967295"/>
          </p:nvPr>
        </p:nvSpPr>
        <p:spPr>
          <a:xfrm>
            <a:off x="684213" y="1557338"/>
            <a:ext cx="7848600" cy="3743325"/>
          </a:xfrm>
        </p:spPr>
        <p:txBody>
          <a:bodyPr/>
          <a:lstStyle/>
          <a:p>
            <a:pPr marL="0" indent="0" eaLnBrk="1" hangingPunct="1">
              <a:spcBef>
                <a:spcPct val="0"/>
              </a:spcBef>
            </a:pPr>
            <a:r>
              <a:rPr lang="fr-FR" altLang="fr-FR" sz="2200" dirty="0">
                <a:solidFill>
                  <a:schemeClr val="tx1"/>
                </a:solidFill>
                <a:latin typeface="+mj-lt"/>
                <a:ea typeface="ＭＳ Ｐゴシック" panose="020B0600070205080204" pitchFamily="34" charset="-128"/>
                <a:cs typeface="Arial" panose="020B0604020202020204" pitchFamily="34" charset="0"/>
              </a:rPr>
              <a:t> Décrire et comparer l’impact de la prise en charge par les médecins prescripteurs et non prescripteurs de médicaments homéopathiques en termes d’évolution clinique, de consommation de soins, d’effets secondaires et de risque de complications dans trois groupes de pathologies :</a:t>
            </a:r>
          </a:p>
          <a:p>
            <a:pPr marL="0" indent="0" algn="just" eaLnBrk="1" hangingPunct="1">
              <a:spcBef>
                <a:spcPct val="0"/>
              </a:spcBef>
              <a:buClr>
                <a:schemeClr val="tx1"/>
              </a:buClr>
              <a:buFont typeface="Wingdings" panose="05000000000000000000" pitchFamily="2" charset="2"/>
              <a:buNone/>
            </a:pPr>
            <a:r>
              <a:rPr lang="fr-FR" altLang="fr-FR" sz="2200" dirty="0">
                <a:solidFill>
                  <a:schemeClr val="tx1"/>
                </a:solidFill>
                <a:latin typeface="+mj-lt"/>
                <a:ea typeface="ＭＳ Ｐゴシック" panose="020B0600070205080204" pitchFamily="34" charset="-128"/>
                <a:cs typeface="Arial" panose="020B0604020202020204" pitchFamily="34" charset="0"/>
              </a:rPr>
              <a:t>	- les Infections des Voies Aériennes Supérieures (IVAS),</a:t>
            </a:r>
          </a:p>
          <a:p>
            <a:pPr marL="0" indent="0" algn="just" eaLnBrk="1" hangingPunct="1">
              <a:spcBef>
                <a:spcPct val="0"/>
              </a:spcBef>
              <a:buClr>
                <a:schemeClr val="tx1"/>
              </a:buClr>
              <a:buFontTx/>
              <a:buNone/>
            </a:pPr>
            <a:r>
              <a:rPr lang="fr-FR" altLang="fr-FR" sz="2200" dirty="0">
                <a:solidFill>
                  <a:schemeClr val="tx1"/>
                </a:solidFill>
                <a:latin typeface="+mj-lt"/>
                <a:ea typeface="ＭＳ Ｐゴシック" panose="020B0600070205080204" pitchFamily="34" charset="-128"/>
                <a:cs typeface="Arial" panose="020B0604020202020204" pitchFamily="34" charset="0"/>
              </a:rPr>
              <a:t>	- les troubles du Sommeil, l’Anxiété et la Dépression (SAD), </a:t>
            </a:r>
          </a:p>
          <a:p>
            <a:pPr marL="0" indent="0" algn="just" eaLnBrk="1" hangingPunct="1">
              <a:spcBef>
                <a:spcPct val="0"/>
              </a:spcBef>
              <a:buClr>
                <a:schemeClr val="tx1"/>
              </a:buClr>
              <a:buFontTx/>
              <a:buNone/>
            </a:pPr>
            <a:r>
              <a:rPr lang="fr-FR" altLang="fr-FR" sz="2200" dirty="0">
                <a:solidFill>
                  <a:schemeClr val="tx1"/>
                </a:solidFill>
                <a:latin typeface="+mj-lt"/>
                <a:ea typeface="ＭＳ Ｐゴシック" panose="020B0600070205080204" pitchFamily="34" charset="-128"/>
                <a:cs typeface="Arial" panose="020B0604020202020204" pitchFamily="34" charset="0"/>
              </a:rPr>
              <a:t>	- les Douleurs Musculo-Squelettiques (DMS).</a:t>
            </a:r>
          </a:p>
          <a:p>
            <a:pPr marL="0" indent="0" algn="ctr" eaLnBrk="1" hangingPunct="1">
              <a:spcBef>
                <a:spcPct val="0"/>
              </a:spcBef>
              <a:buClr>
                <a:schemeClr val="tx1"/>
              </a:buClr>
              <a:buFontTx/>
              <a:buNone/>
            </a:pPr>
            <a:endParaRPr lang="fr-FR" altLang="fr-FR" sz="2200" b="1" dirty="0">
              <a:solidFill>
                <a:schemeClr val="tx1"/>
              </a:solidFill>
              <a:latin typeface="+mj-lt"/>
              <a:ea typeface="ＭＳ Ｐゴシック" panose="020B0600070205080204" pitchFamily="34" charset="-128"/>
              <a:cs typeface="Arial" panose="020B0604020202020204" pitchFamily="34" charset="0"/>
              <a:sym typeface="Wingdings" panose="05000000000000000000" pitchFamily="2" charset="2"/>
            </a:endParaRPr>
          </a:p>
          <a:p>
            <a:pPr marL="0" indent="0" algn="ctr" eaLnBrk="1" hangingPunct="1">
              <a:spcBef>
                <a:spcPct val="0"/>
              </a:spcBef>
              <a:buClr>
                <a:schemeClr val="tx1"/>
              </a:buClr>
              <a:buFontTx/>
              <a:buNone/>
            </a:pPr>
            <a:r>
              <a:rPr lang="fr-FR" altLang="fr-FR" sz="2200" b="1" dirty="0">
                <a:solidFill>
                  <a:schemeClr val="accent5">
                    <a:lumMod val="75000"/>
                  </a:schemeClr>
                </a:solidFill>
                <a:latin typeface="+mj-lt"/>
                <a:ea typeface="ＭＳ Ｐゴシック" panose="020B0600070205080204" pitchFamily="34" charset="-128"/>
                <a:cs typeface="Arial" panose="020B0604020202020204" pitchFamily="34" charset="0"/>
                <a:sym typeface="Wingdings" panose="05000000000000000000" pitchFamily="2" charset="2"/>
              </a:rPr>
              <a:t></a:t>
            </a:r>
            <a:r>
              <a:rPr lang="fr-FR" altLang="fr-FR" sz="2200" b="1" dirty="0">
                <a:solidFill>
                  <a:schemeClr val="accent5">
                    <a:lumMod val="75000"/>
                  </a:schemeClr>
                </a:solidFill>
                <a:latin typeface="+mj-lt"/>
                <a:ea typeface="ＭＳ Ｐゴシック" panose="020B0600070205080204" pitchFamily="34" charset="-128"/>
                <a:cs typeface="Arial" panose="020B0604020202020204" pitchFamily="34" charset="0"/>
              </a:rPr>
              <a:t> les 3 études de cohorte</a:t>
            </a:r>
          </a:p>
        </p:txBody>
      </p:sp>
      <p:sp>
        <p:nvSpPr>
          <p:cNvPr id="4" name="Rectangle 3"/>
          <p:cNvSpPr/>
          <p:nvPr/>
        </p:nvSpPr>
        <p:spPr>
          <a:xfrm>
            <a:off x="956950" y="442009"/>
            <a:ext cx="6063322" cy="523220"/>
          </a:xfrm>
          <a:prstGeom prst="rect">
            <a:avLst/>
          </a:prstGeom>
        </p:spPr>
        <p:txBody>
          <a:bodyPr wrap="square">
            <a:spAutoFit/>
          </a:bodyPr>
          <a:lstStyle/>
          <a:p>
            <a:pPr>
              <a:buNone/>
            </a:pPr>
            <a:r>
              <a:rPr lang="fr-FR" sz="2800" b="1" dirty="0">
                <a:solidFill>
                  <a:schemeClr val="tx2"/>
                </a:solidFill>
                <a:latin typeface="MV Boli" panose="02000500030200090000" pitchFamily="2" charset="0"/>
                <a:cs typeface="MV Boli" panose="02000500030200090000" pitchFamily="2" charset="0"/>
              </a:rPr>
              <a:t>Une étude clinique princeps : EPI3</a:t>
            </a:r>
          </a:p>
        </p:txBody>
      </p:sp>
      <p:sp>
        <p:nvSpPr>
          <p:cNvPr id="5" name="Étoile à 5 branches 4"/>
          <p:cNvSpPr/>
          <p:nvPr/>
        </p:nvSpPr>
        <p:spPr>
          <a:xfrm>
            <a:off x="311595" y="246599"/>
            <a:ext cx="691906" cy="648072"/>
          </a:xfrm>
          <a:prstGeom prst="star5">
            <a:avLst>
              <a:gd name="adj" fmla="val 17769"/>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24930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a:stretch>
            <a:fillRect/>
          </a:stretch>
        </p:blipFill>
        <p:spPr>
          <a:xfrm>
            <a:off x="-2" y="890588"/>
            <a:ext cx="9144001" cy="5143500"/>
          </a:xfrm>
          <a:prstGeom prst="rect">
            <a:avLst/>
          </a:prstGeom>
        </p:spPr>
      </p:pic>
      <p:pic>
        <p:nvPicPr>
          <p:cNvPr id="18" name="Image 17"/>
          <p:cNvPicPr>
            <a:picLocks noChangeAspect="1"/>
          </p:cNvPicPr>
          <p:nvPr/>
        </p:nvPicPr>
        <p:blipFill>
          <a:blip r:embed="rId3"/>
          <a:stretch>
            <a:fillRect/>
          </a:stretch>
        </p:blipFill>
        <p:spPr>
          <a:xfrm>
            <a:off x="-1" y="857250"/>
            <a:ext cx="9144001" cy="5143500"/>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299578"/>
            <a:ext cx="2588292" cy="3326612"/>
          </a:xfrm>
          <a:prstGeom prst="rect">
            <a:avLst/>
          </a:prstGeom>
        </p:spPr>
      </p:pic>
      <p:sp>
        <p:nvSpPr>
          <p:cNvPr id="19" name="Rectangle 18"/>
          <p:cNvSpPr/>
          <p:nvPr/>
        </p:nvSpPr>
        <p:spPr>
          <a:xfrm>
            <a:off x="6699739" y="3429001"/>
            <a:ext cx="2444261" cy="507831"/>
          </a:xfrm>
          <a:prstGeom prst="rect">
            <a:avLst/>
          </a:prstGeom>
          <a:solidFill>
            <a:srgbClr val="FFFFFF">
              <a:alpha val="69020"/>
            </a:srgbClr>
          </a:solidFill>
        </p:spPr>
        <p:txBody>
          <a:bodyPr wrap="square">
            <a:spAutoFit/>
          </a:bodyPr>
          <a:lstStyle/>
          <a:p>
            <a:r>
              <a:rPr lang="en-US" sz="2700" b="1" dirty="0">
                <a:solidFill>
                  <a:srgbClr val="3A7A7A"/>
                </a:solidFill>
              </a:rPr>
              <a:t>ETUDE EPI3</a:t>
            </a:r>
            <a:endParaRPr lang="en-US" sz="2700" dirty="0"/>
          </a:p>
        </p:txBody>
      </p:sp>
      <p:sp>
        <p:nvSpPr>
          <p:cNvPr id="11" name="Rectangle 10"/>
          <p:cNvSpPr/>
          <p:nvPr/>
        </p:nvSpPr>
        <p:spPr>
          <a:xfrm>
            <a:off x="201393" y="4285147"/>
            <a:ext cx="8741212" cy="1524914"/>
          </a:xfrm>
          <a:prstGeom prst="rect">
            <a:avLst/>
          </a:prstGeom>
          <a:solidFill>
            <a:srgbClr val="FFFFFF">
              <a:alpha val="8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ZoneTexte 9"/>
          <p:cNvSpPr txBox="1"/>
          <p:nvPr/>
        </p:nvSpPr>
        <p:spPr>
          <a:xfrm>
            <a:off x="626312" y="4411713"/>
            <a:ext cx="8219622" cy="369332"/>
          </a:xfrm>
          <a:prstGeom prst="rect">
            <a:avLst/>
          </a:prstGeom>
          <a:noFill/>
        </p:spPr>
        <p:txBody>
          <a:bodyPr wrap="none" rtlCol="0">
            <a:spAutoFit/>
          </a:bodyPr>
          <a:lstStyle/>
          <a:p>
            <a:r>
              <a:rPr lang="fr-FR" dirty="0"/>
              <a:t>Les profils de patients soignés sont les mêmes, quelle que soit la pratique du médecin</a:t>
            </a:r>
          </a:p>
        </p:txBody>
      </p:sp>
      <p:sp>
        <p:nvSpPr>
          <p:cNvPr id="4" name="Rectangle 3"/>
          <p:cNvSpPr/>
          <p:nvPr/>
        </p:nvSpPr>
        <p:spPr>
          <a:xfrm>
            <a:off x="276633" y="4203964"/>
            <a:ext cx="401393" cy="692497"/>
          </a:xfrm>
          <a:prstGeom prst="rect">
            <a:avLst/>
          </a:prstGeom>
          <a:noFill/>
        </p:spPr>
        <p:txBody>
          <a:bodyPr wrap="none" lIns="68580" tIns="34290" rIns="68580" bIns="34290">
            <a:spAutoFit/>
          </a:bodyPr>
          <a:lstStyle/>
          <a:p>
            <a:pPr algn="ctr"/>
            <a:r>
              <a:rPr lang="fr-FR"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a:t>
            </a:r>
          </a:p>
        </p:txBody>
      </p:sp>
      <p:sp>
        <p:nvSpPr>
          <p:cNvPr id="12" name="Rectangle 11"/>
          <p:cNvSpPr/>
          <p:nvPr/>
        </p:nvSpPr>
        <p:spPr>
          <a:xfrm>
            <a:off x="276633" y="4681688"/>
            <a:ext cx="401393" cy="692497"/>
          </a:xfrm>
          <a:prstGeom prst="rect">
            <a:avLst/>
          </a:prstGeom>
          <a:noFill/>
        </p:spPr>
        <p:txBody>
          <a:bodyPr wrap="none" lIns="68580" tIns="34290" rIns="68580" bIns="34290">
            <a:spAutoFit/>
          </a:bodyPr>
          <a:lstStyle/>
          <a:p>
            <a:pPr algn="ctr"/>
            <a:r>
              <a:rPr lang="fr-FR"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a:t>
            </a:r>
          </a:p>
        </p:txBody>
      </p:sp>
      <p:sp>
        <p:nvSpPr>
          <p:cNvPr id="13" name="ZoneTexte 12"/>
          <p:cNvSpPr txBox="1"/>
          <p:nvPr/>
        </p:nvSpPr>
        <p:spPr>
          <a:xfrm>
            <a:off x="626312" y="4892949"/>
            <a:ext cx="7133620" cy="369332"/>
          </a:xfrm>
          <a:prstGeom prst="rect">
            <a:avLst/>
          </a:prstGeom>
          <a:noFill/>
        </p:spPr>
        <p:txBody>
          <a:bodyPr wrap="none" rtlCol="0">
            <a:spAutoFit/>
          </a:bodyPr>
          <a:lstStyle/>
          <a:p>
            <a:r>
              <a:rPr lang="fr-FR" dirty="0"/>
              <a:t>L’efficacité de l’homéopathie est équivalente à la prise en charge classique</a:t>
            </a:r>
          </a:p>
        </p:txBody>
      </p:sp>
      <p:sp>
        <p:nvSpPr>
          <p:cNvPr id="15" name="Rectangle 14"/>
          <p:cNvSpPr/>
          <p:nvPr/>
        </p:nvSpPr>
        <p:spPr>
          <a:xfrm>
            <a:off x="276633" y="5136165"/>
            <a:ext cx="401393" cy="692497"/>
          </a:xfrm>
          <a:prstGeom prst="rect">
            <a:avLst/>
          </a:prstGeom>
          <a:noFill/>
        </p:spPr>
        <p:txBody>
          <a:bodyPr wrap="none" lIns="68580" tIns="34290" rIns="68580" bIns="34290">
            <a:spAutoFit/>
          </a:bodyPr>
          <a:lstStyle/>
          <a:p>
            <a:pPr algn="ctr"/>
            <a:r>
              <a:rPr lang="fr-FR"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p>
        </p:txBody>
      </p:sp>
      <p:sp>
        <p:nvSpPr>
          <p:cNvPr id="5" name="Rectangle 4"/>
          <p:cNvSpPr/>
          <p:nvPr/>
        </p:nvSpPr>
        <p:spPr>
          <a:xfrm>
            <a:off x="678225" y="5309288"/>
            <a:ext cx="7832728" cy="369332"/>
          </a:xfrm>
          <a:prstGeom prst="rect">
            <a:avLst/>
          </a:prstGeom>
        </p:spPr>
        <p:txBody>
          <a:bodyPr wrap="square">
            <a:spAutoFit/>
          </a:bodyPr>
          <a:lstStyle/>
          <a:p>
            <a:r>
              <a:rPr lang="fr-FR" dirty="0"/>
              <a:t>Sans effets secondaires, sans pathologie induite, sans thérapeutique adjuvante</a:t>
            </a:r>
          </a:p>
        </p:txBody>
      </p:sp>
      <p:sp>
        <p:nvSpPr>
          <p:cNvPr id="17" name="ZoneTexte 16"/>
          <p:cNvSpPr txBox="1"/>
          <p:nvPr/>
        </p:nvSpPr>
        <p:spPr>
          <a:xfrm>
            <a:off x="2917366" y="421593"/>
            <a:ext cx="6025239" cy="1200329"/>
          </a:xfrm>
          <a:prstGeom prst="rect">
            <a:avLst/>
          </a:prstGeom>
          <a:noFill/>
        </p:spPr>
        <p:txBody>
          <a:bodyPr wrap="none" rtlCol="0">
            <a:spAutoFit/>
          </a:bodyPr>
          <a:lstStyle/>
          <a:p>
            <a:pPr marL="257175" indent="-257175">
              <a:buFont typeface="Arial" panose="020B0604020202020204" pitchFamily="34" charset="0"/>
              <a:buChar char="•"/>
            </a:pPr>
            <a:r>
              <a:rPr lang="fr-FR" dirty="0"/>
              <a:t>Pas d’effets secondaires</a:t>
            </a:r>
          </a:p>
          <a:p>
            <a:pPr marL="257175" indent="-257175">
              <a:buFont typeface="Arial" panose="020B0604020202020204" pitchFamily="34" charset="0"/>
              <a:buChar char="•"/>
            </a:pPr>
            <a:r>
              <a:rPr lang="fr-FR" dirty="0"/>
              <a:t>Pas de pathologies induites</a:t>
            </a:r>
          </a:p>
          <a:p>
            <a:pPr marL="257175" indent="-257175">
              <a:buFont typeface="Arial" panose="020B0604020202020204" pitchFamily="34" charset="0"/>
              <a:buChar char="•"/>
            </a:pPr>
            <a:r>
              <a:rPr lang="fr-FR" dirty="0"/>
              <a:t>Pas de perte de chance</a:t>
            </a:r>
          </a:p>
          <a:p>
            <a:pPr marL="257175" indent="-257175">
              <a:buFont typeface="Arial" panose="020B0604020202020204" pitchFamily="34" charset="0"/>
              <a:buChar char="•"/>
            </a:pPr>
            <a:r>
              <a:rPr lang="fr-FR" dirty="0"/>
              <a:t>Diminution de la consommation de médicaments adjuvants</a:t>
            </a:r>
          </a:p>
        </p:txBody>
      </p:sp>
    </p:spTree>
    <p:extLst>
      <p:ext uri="{BB962C8B-B14F-4D97-AF65-F5344CB8AC3E}">
        <p14:creationId xmlns:p14="http://schemas.microsoft.com/office/powerpoint/2010/main" val="84234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23563" y="1772816"/>
            <a:ext cx="7721600" cy="4154984"/>
          </a:xfrm>
          <a:prstGeom prst="rect">
            <a:avLst/>
          </a:prstGeom>
          <a:noFill/>
          <a:ln>
            <a:noFill/>
          </a:ln>
        </p:spPr>
        <p:txBody>
          <a:bodyPr>
            <a:spAutoFit/>
          </a:bodyPr>
          <a:lstStyle>
            <a:lvl1pPr>
              <a:tabLst>
                <a:tab pos="355600"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3556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3556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3556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3556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556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556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556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55600" algn="l"/>
              </a:tabLs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sz="2200" dirty="0">
                <a:latin typeface="+mj-lt"/>
                <a:cs typeface="Arial" panose="020B0604020202020204" pitchFamily="34" charset="0"/>
              </a:rPr>
              <a:t>Médecin saxon et découvreur de l’homéopathie </a:t>
            </a:r>
          </a:p>
          <a:p>
            <a:pPr>
              <a:defRPr/>
            </a:pPr>
            <a:r>
              <a:rPr lang="fr-FR" altLang="fr-FR" sz="2200" dirty="0">
                <a:latin typeface="+mj-lt"/>
                <a:cs typeface="Arial" panose="020B0604020202020204" pitchFamily="34" charset="0"/>
              </a:rPr>
              <a:t>(Meissen 1755 - Paris 1843 à l’âge de 88 ans)</a:t>
            </a:r>
          </a:p>
          <a:p>
            <a:pPr>
              <a:defRPr/>
            </a:pPr>
            <a:endParaRPr lang="fr-FR" altLang="fr-FR" sz="2200" dirty="0">
              <a:latin typeface="+mj-lt"/>
              <a:cs typeface="Arial" panose="020B0604020202020204" pitchFamily="34" charset="0"/>
            </a:endParaRPr>
          </a:p>
          <a:p>
            <a:pPr>
              <a:defRPr/>
            </a:pPr>
            <a:r>
              <a:rPr lang="fr-FR" altLang="fr-FR" sz="2200" dirty="0">
                <a:latin typeface="+mj-lt"/>
                <a:cs typeface="Arial" panose="020B0604020202020204" pitchFamily="34" charset="0"/>
              </a:rPr>
              <a:t>Propriétés du quinquina, toxiques et </a:t>
            </a:r>
          </a:p>
          <a:p>
            <a:pPr>
              <a:defRPr/>
            </a:pPr>
            <a:r>
              <a:rPr lang="fr-FR" altLang="fr-FR" sz="2200" dirty="0">
                <a:latin typeface="+mj-lt"/>
                <a:cs typeface="Arial" panose="020B0604020202020204" pitchFamily="34" charset="0"/>
              </a:rPr>
              <a:t>thérapeutiques sur la fièvre et l’estomac</a:t>
            </a:r>
          </a:p>
          <a:p>
            <a:pPr>
              <a:defRPr/>
            </a:pPr>
            <a:endParaRPr lang="fr-FR" altLang="fr-FR" sz="2200" dirty="0">
              <a:latin typeface="+mj-lt"/>
              <a:cs typeface="Arial" panose="020B0604020202020204" pitchFamily="34" charset="0"/>
            </a:endParaRPr>
          </a:p>
          <a:p>
            <a:pPr>
              <a:defRPr/>
            </a:pPr>
            <a:r>
              <a:rPr lang="fr-FR" altLang="fr-FR" sz="2200" u="sng" dirty="0">
                <a:latin typeface="+mj-lt"/>
                <a:cs typeface="Arial" panose="020B0604020202020204" pitchFamily="34" charset="0"/>
              </a:rPr>
              <a:t>2 ouvrages clés : </a:t>
            </a:r>
          </a:p>
          <a:p>
            <a:pPr marL="342900" indent="-342900">
              <a:buClr>
                <a:srgbClr val="3494BA"/>
              </a:buClr>
              <a:buSzPct val="85000"/>
              <a:buFont typeface="Wingdings" panose="05000000000000000000" pitchFamily="2" charset="2"/>
              <a:buChar char="ü"/>
              <a:defRPr/>
            </a:pPr>
            <a:r>
              <a:rPr lang="fr-FR" altLang="fr-FR" sz="2200" i="1" dirty="0">
                <a:latin typeface="+mj-lt"/>
                <a:cs typeface="Arial" panose="020B0604020202020204" pitchFamily="34" charset="0"/>
              </a:rPr>
              <a:t>L’Organon de la médecine rationnelle, </a:t>
            </a:r>
            <a:r>
              <a:rPr lang="fr-FR" altLang="fr-FR" sz="2200" dirty="0">
                <a:latin typeface="+mj-lt"/>
                <a:cs typeface="Arial" panose="020B0604020202020204" pitchFamily="34" charset="0"/>
              </a:rPr>
              <a:t>1810</a:t>
            </a:r>
            <a:r>
              <a:rPr lang="fr-FR" altLang="fr-FR" sz="2200" i="1" dirty="0">
                <a:latin typeface="+mj-lt"/>
                <a:cs typeface="Arial" panose="020B0604020202020204" pitchFamily="34" charset="0"/>
              </a:rPr>
              <a:t> </a:t>
            </a:r>
          </a:p>
          <a:p>
            <a:pPr>
              <a:buClr>
                <a:srgbClr val="3494BA"/>
              </a:buClr>
              <a:defRPr/>
            </a:pPr>
            <a:r>
              <a:rPr lang="fr-FR" altLang="fr-FR" sz="2200" dirty="0">
                <a:latin typeface="+mj-lt"/>
                <a:cs typeface="Arial" panose="020B0604020202020204" pitchFamily="34" charset="0"/>
              </a:rPr>
              <a:t>(6 éditions au total) </a:t>
            </a:r>
            <a:r>
              <a:rPr lang="fr-FR" altLang="fr-FR" sz="2200" dirty="0">
                <a:solidFill>
                  <a:srgbClr val="58B6C0"/>
                </a:solidFill>
                <a:latin typeface="+mj-lt"/>
                <a:cs typeface="Arial" panose="020B0604020202020204" pitchFamily="34" charset="0"/>
                <a:sym typeface="Wingdings" panose="05000000000000000000" pitchFamily="2" charset="2"/>
              </a:rPr>
              <a:t> </a:t>
            </a:r>
            <a:r>
              <a:rPr lang="fr-FR" altLang="fr-FR" sz="2200" dirty="0">
                <a:latin typeface="+mj-lt"/>
                <a:cs typeface="Arial" panose="020B0604020202020204" pitchFamily="34" charset="0"/>
                <a:sym typeface="Wingdings" panose="05000000000000000000" pitchFamily="2" charset="2"/>
              </a:rPr>
              <a:t>découverte du principe de Similitude</a:t>
            </a:r>
            <a:endParaRPr lang="fr-FR" altLang="fr-FR" sz="2200" dirty="0">
              <a:latin typeface="+mj-lt"/>
              <a:cs typeface="Arial" panose="020B0604020202020204" pitchFamily="34" charset="0"/>
            </a:endParaRPr>
          </a:p>
          <a:p>
            <a:pPr marL="342900" indent="-342900">
              <a:buClr>
                <a:srgbClr val="3494BA"/>
              </a:buClr>
              <a:buSzPct val="85000"/>
              <a:buFont typeface="Wingdings" panose="05000000000000000000" pitchFamily="2" charset="2"/>
              <a:buChar char="ü"/>
              <a:defRPr/>
            </a:pPr>
            <a:r>
              <a:rPr lang="fr-FR" altLang="fr-FR" sz="2200" i="1" dirty="0">
                <a:latin typeface="+mj-lt"/>
                <a:cs typeface="Arial" panose="020B0604020202020204" pitchFamily="34" charset="0"/>
              </a:rPr>
              <a:t>Traité des Maladies Chroniques</a:t>
            </a:r>
            <a:r>
              <a:rPr lang="fr-FR" altLang="fr-FR" sz="2200" dirty="0">
                <a:latin typeface="+mj-lt"/>
                <a:cs typeface="Arial" panose="020B0604020202020204" pitchFamily="34" charset="0"/>
              </a:rPr>
              <a:t>, 1828</a:t>
            </a:r>
            <a:r>
              <a:rPr lang="fr-FR" altLang="fr-FR" sz="2200" i="1" dirty="0">
                <a:latin typeface="+mj-lt"/>
                <a:cs typeface="Arial" panose="020B0604020202020204" pitchFamily="34" charset="0"/>
              </a:rPr>
              <a:t> </a:t>
            </a:r>
            <a:r>
              <a:rPr lang="fr-FR" altLang="fr-FR" sz="2200" dirty="0">
                <a:solidFill>
                  <a:srgbClr val="58B6C0"/>
                </a:solidFill>
                <a:latin typeface="+mj-lt"/>
                <a:cs typeface="Arial" panose="020B0604020202020204" pitchFamily="34" charset="0"/>
                <a:sym typeface="Wingdings" panose="05000000000000000000" pitchFamily="2" charset="2"/>
              </a:rPr>
              <a:t></a:t>
            </a:r>
            <a:r>
              <a:rPr lang="fr-FR" altLang="fr-FR" sz="2200" dirty="0">
                <a:latin typeface="+mj-lt"/>
                <a:cs typeface="Arial" panose="020B0604020202020204" pitchFamily="34" charset="0"/>
                <a:sym typeface="Wingdings" panose="05000000000000000000" pitchFamily="2" charset="2"/>
              </a:rPr>
              <a:t> découverte de la notion de Terrain pathologique sous-jacent à toute affection : les modes réactionnels chroniques (MRC, ou diathèses)</a:t>
            </a:r>
          </a:p>
        </p:txBody>
      </p:sp>
      <p:sp>
        <p:nvSpPr>
          <p:cNvPr id="30724" name="Rectangle 4"/>
          <p:cNvSpPr>
            <a:spLocks noChangeArrowheads="1"/>
          </p:cNvSpPr>
          <p:nvPr/>
        </p:nvSpPr>
        <p:spPr bwMode="auto">
          <a:xfrm>
            <a:off x="956950" y="929658"/>
            <a:ext cx="3960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dirty="0">
                <a:solidFill>
                  <a:srgbClr val="58B6C0"/>
                </a:solidFill>
                <a:latin typeface="+mj-lt"/>
                <a:cs typeface="Arial" panose="020B0604020202020204" pitchFamily="34" charset="0"/>
              </a:rPr>
              <a:t>une découverte empirique</a:t>
            </a:r>
          </a:p>
        </p:txBody>
      </p:sp>
      <p:pic>
        <p:nvPicPr>
          <p:cNvPr id="6" name="Image 5"/>
          <p:cNvPicPr>
            <a:picLocks noChangeAspect="1"/>
          </p:cNvPicPr>
          <p:nvPr/>
        </p:nvPicPr>
        <p:blipFill>
          <a:blip r:embed="rId2" cstate="email">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a:ext>
            </a:extLst>
          </a:blip>
          <a:stretch>
            <a:fillRect/>
          </a:stretch>
        </p:blipFill>
        <p:spPr>
          <a:xfrm flipH="1">
            <a:off x="6372200" y="390525"/>
            <a:ext cx="2381916" cy="3143755"/>
          </a:xfrm>
          <a:prstGeom prst="rect">
            <a:avLst/>
          </a:prstGeom>
          <a:ln>
            <a:noFill/>
          </a:ln>
          <a:effectLst>
            <a:outerShdw blurRad="190500" algn="tl" rotWithShape="0">
              <a:srgbClr val="000000">
                <a:alpha val="70000"/>
              </a:srgbClr>
            </a:outerShdw>
          </a:effectLst>
        </p:spPr>
      </p:pic>
      <p:sp>
        <p:nvSpPr>
          <p:cNvPr id="7" name="Rectangle 6"/>
          <p:cNvSpPr/>
          <p:nvPr/>
        </p:nvSpPr>
        <p:spPr>
          <a:xfrm>
            <a:off x="956950" y="442009"/>
            <a:ext cx="6063322" cy="523220"/>
          </a:xfrm>
          <a:prstGeom prst="rect">
            <a:avLst/>
          </a:prstGeom>
        </p:spPr>
        <p:txBody>
          <a:bodyPr wrap="square">
            <a:spAutoFit/>
          </a:bodyPr>
          <a:lstStyle/>
          <a:p>
            <a:pPr>
              <a:buNone/>
            </a:pPr>
            <a:r>
              <a:rPr lang="fr-FR" sz="2800" b="1" dirty="0">
                <a:solidFill>
                  <a:schemeClr val="tx2"/>
                </a:solidFill>
                <a:latin typeface="MV Boli" panose="02000500030200090000" pitchFamily="2" charset="0"/>
                <a:cs typeface="MV Boli" panose="02000500030200090000" pitchFamily="2" charset="0"/>
              </a:rPr>
              <a:t>Samuel Hahnemann</a:t>
            </a:r>
          </a:p>
        </p:txBody>
      </p:sp>
      <p:sp>
        <p:nvSpPr>
          <p:cNvPr id="8" name="Étoile à 5 branches 7"/>
          <p:cNvSpPr/>
          <p:nvPr/>
        </p:nvSpPr>
        <p:spPr>
          <a:xfrm>
            <a:off x="311595" y="246599"/>
            <a:ext cx="691906" cy="648072"/>
          </a:xfrm>
          <a:prstGeom prst="star5">
            <a:avLst>
              <a:gd name="adj" fmla="val 17769"/>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815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9600" y="1272041"/>
            <a:ext cx="7894638"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a:r>
              <a:rPr lang="fr-FR" altLang="fr-FR" sz="2200" dirty="0">
                <a:latin typeface="Arial" panose="020B0604020202020204" pitchFamily="34" charset="0"/>
                <a:cs typeface="Arial" panose="020B0604020202020204" pitchFamily="34" charset="0"/>
              </a:rPr>
              <a:t>Il est obtenu par une méthode de dilution et de dynamisation, différente selon qu’il s’agisse d’une souche végétale, animale ou </a:t>
            </a:r>
            <a:r>
              <a:rPr lang="fr-FR" altLang="fr-FR" sz="2200" dirty="0">
                <a:latin typeface="+mj-lt"/>
                <a:cs typeface="Arial" panose="020B0604020202020204" pitchFamily="34" charset="0"/>
              </a:rPr>
              <a:t>minérale</a:t>
            </a:r>
            <a:r>
              <a:rPr lang="fr-FR" altLang="fr-FR" sz="2200" dirty="0">
                <a:latin typeface="Arial" panose="020B0604020202020204" pitchFamily="34" charset="0"/>
                <a:cs typeface="Arial" panose="020B0604020202020204" pitchFamily="34" charset="0"/>
              </a:rPr>
              <a:t> pour les premières dilutions-dynamisations, puis commune.</a:t>
            </a:r>
          </a:p>
          <a:p>
            <a:pPr algn="just"/>
            <a:endParaRPr lang="fr-FR" altLang="fr-FR" sz="2200" dirty="0">
              <a:latin typeface="Arial" panose="020B0604020202020204" pitchFamily="34" charset="0"/>
              <a:cs typeface="Arial" panose="020B0604020202020204" pitchFamily="34" charset="0"/>
            </a:endParaRPr>
          </a:p>
          <a:p>
            <a:pPr algn="just"/>
            <a:r>
              <a:rPr lang="fr-FR" altLang="fr-FR" sz="2200" dirty="0">
                <a:latin typeface="Arial" panose="020B0604020202020204" pitchFamily="34" charset="0"/>
                <a:cs typeface="Arial" panose="020B0604020202020204" pitchFamily="34" charset="0"/>
              </a:rPr>
              <a:t>Exemple de la souche végétale :</a:t>
            </a:r>
          </a:p>
          <a:p>
            <a:pPr algn="just"/>
            <a:r>
              <a:rPr lang="fr-FR" altLang="fr-FR" sz="2200" dirty="0">
                <a:latin typeface="Arial" panose="020B0604020202020204" pitchFamily="34" charset="0"/>
                <a:cs typeface="Arial" panose="020B0604020202020204" pitchFamily="34" charset="0"/>
              </a:rPr>
              <a:t>La teinture mère</a:t>
            </a:r>
          </a:p>
          <a:p>
            <a:pPr algn="just"/>
            <a:endParaRPr lang="fr-FR" altLang="fr-FR" sz="2200" dirty="0">
              <a:latin typeface="Arial" panose="020B0604020202020204" pitchFamily="34" charset="0"/>
              <a:cs typeface="Arial" panose="020B0604020202020204" pitchFamily="34" charset="0"/>
            </a:endParaRPr>
          </a:p>
          <a:p>
            <a:pPr algn="just"/>
            <a:r>
              <a:rPr lang="fr-FR" altLang="fr-FR" sz="2200" dirty="0">
                <a:latin typeface="Arial" panose="020B0604020202020204" pitchFamily="34" charset="0"/>
                <a:cs typeface="Arial" panose="020B0604020202020204" pitchFamily="34" charset="0"/>
              </a:rPr>
              <a:t>Les dilutions : </a:t>
            </a:r>
          </a:p>
        </p:txBody>
      </p:sp>
      <p:pic>
        <p:nvPicPr>
          <p:cNvPr id="49156" name="Diagramme 2"/>
          <p:cNvPicPr>
            <a:picLocks noChangeArrowheads="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9600" y="4699000"/>
            <a:ext cx="7785100" cy="1054100"/>
          </a:xfrm>
          <a:prstGeom prst="rect">
            <a:avLst/>
          </a:prstGeom>
          <a:noFill/>
          <a:ln>
            <a:noFill/>
          </a:ln>
        </p:spPr>
      </p:pic>
      <p:sp>
        <p:nvSpPr>
          <p:cNvPr id="39940" name="ZoneTexte 1"/>
          <p:cNvSpPr txBox="1">
            <a:spLocks noChangeArrowheads="1"/>
          </p:cNvSpPr>
          <p:nvPr/>
        </p:nvSpPr>
        <p:spPr bwMode="auto">
          <a:xfrm>
            <a:off x="1108075" y="461963"/>
            <a:ext cx="43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a:solidFill>
                  <a:schemeClr val="bg1"/>
                </a:solidFill>
                <a:latin typeface="Arial" panose="020B0604020202020204" pitchFamily="34" charset="0"/>
                <a:cs typeface="Arial" panose="020B0604020202020204" pitchFamily="34" charset="0"/>
              </a:rPr>
              <a:t>3</a:t>
            </a:r>
          </a:p>
        </p:txBody>
      </p:sp>
      <p:sp>
        <p:nvSpPr>
          <p:cNvPr id="6" name="Rectangle 5"/>
          <p:cNvSpPr/>
          <p:nvPr/>
        </p:nvSpPr>
        <p:spPr>
          <a:xfrm>
            <a:off x="956950" y="442009"/>
            <a:ext cx="6063322" cy="523220"/>
          </a:xfrm>
          <a:prstGeom prst="rect">
            <a:avLst/>
          </a:prstGeom>
        </p:spPr>
        <p:txBody>
          <a:bodyPr wrap="square">
            <a:spAutoFit/>
          </a:bodyPr>
          <a:lstStyle/>
          <a:p>
            <a:pPr>
              <a:buNone/>
            </a:pPr>
            <a:r>
              <a:rPr lang="fr-FR" sz="2800" b="1" dirty="0">
                <a:solidFill>
                  <a:schemeClr val="tx2"/>
                </a:solidFill>
                <a:latin typeface="MV Boli" panose="02000500030200090000" pitchFamily="2" charset="0"/>
                <a:cs typeface="MV Boli" panose="02000500030200090000" pitchFamily="2" charset="0"/>
              </a:rPr>
              <a:t>Le médicament homéopathique</a:t>
            </a:r>
          </a:p>
        </p:txBody>
      </p:sp>
      <p:sp>
        <p:nvSpPr>
          <p:cNvPr id="7" name="Étoile à 5 branches 6"/>
          <p:cNvSpPr/>
          <p:nvPr/>
        </p:nvSpPr>
        <p:spPr>
          <a:xfrm>
            <a:off x="311595" y="246599"/>
            <a:ext cx="691906" cy="648072"/>
          </a:xfrm>
          <a:prstGeom prst="star5">
            <a:avLst>
              <a:gd name="adj" fmla="val 17769"/>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093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oneTexte 6"/>
          <p:cNvSpPr txBox="1">
            <a:spLocks noChangeArrowheads="1"/>
          </p:cNvSpPr>
          <p:nvPr/>
        </p:nvSpPr>
        <p:spPr bwMode="auto">
          <a:xfrm>
            <a:off x="684213" y="449263"/>
            <a:ext cx="7740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dirty="0">
                <a:solidFill>
                  <a:srgbClr val="3494BA"/>
                </a:solidFill>
                <a:latin typeface="+mj-lt"/>
                <a:cs typeface="Arial" panose="020B0604020202020204" pitchFamily="34" charset="0"/>
              </a:rPr>
              <a:t>La dilution </a:t>
            </a:r>
          </a:p>
          <a:p>
            <a:pPr>
              <a:defRPr/>
            </a:pPr>
            <a:r>
              <a:rPr lang="fr-FR" altLang="fr-FR" dirty="0">
                <a:solidFill>
                  <a:srgbClr val="3494BA"/>
                </a:solidFill>
                <a:latin typeface="+mj-lt"/>
                <a:cs typeface="Arial" panose="020B0604020202020204" pitchFamily="34" charset="0"/>
              </a:rPr>
              <a:t>Centésimale Hahnemannienne</a:t>
            </a:r>
          </a:p>
        </p:txBody>
      </p:sp>
      <p:sp>
        <p:nvSpPr>
          <p:cNvPr id="40963" name="Rectangle 5"/>
          <p:cNvSpPr>
            <a:spLocks noChangeArrowheads="1"/>
          </p:cNvSpPr>
          <p:nvPr/>
        </p:nvSpPr>
        <p:spPr bwMode="auto">
          <a:xfrm>
            <a:off x="539750" y="5715000"/>
            <a:ext cx="372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1200" i="1">
                <a:latin typeface="Arial" panose="020B0604020202020204" pitchFamily="34" charset="0"/>
                <a:cs typeface="Arial" panose="020B0604020202020204" pitchFamily="34" charset="0"/>
              </a:rPr>
              <a:t>Extrait de « l’Homéopathie pour les nuls »</a:t>
            </a:r>
          </a:p>
          <a:p>
            <a:endParaRPr lang="fr-FR" altLang="fr-FR" sz="1600" i="1"/>
          </a:p>
        </p:txBody>
      </p:sp>
      <p:pic>
        <p:nvPicPr>
          <p:cNvPr id="40964" name="Image 4"/>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3113" y="2205038"/>
            <a:ext cx="73088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6"/>
          <p:cNvSpPr txBox="1">
            <a:spLocks noChangeArrowheads="1"/>
          </p:cNvSpPr>
          <p:nvPr/>
        </p:nvSpPr>
        <p:spPr bwMode="auto">
          <a:xfrm>
            <a:off x="557213" y="1941513"/>
            <a:ext cx="1081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600"/>
              <a:t>1 goutte</a:t>
            </a:r>
          </a:p>
        </p:txBody>
      </p:sp>
      <p:sp>
        <p:nvSpPr>
          <p:cNvPr id="40966" name="Text Box 7"/>
          <p:cNvSpPr txBox="1">
            <a:spLocks noChangeArrowheads="1"/>
          </p:cNvSpPr>
          <p:nvPr/>
        </p:nvSpPr>
        <p:spPr bwMode="auto">
          <a:xfrm>
            <a:off x="1420813" y="1941513"/>
            <a:ext cx="1081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600"/>
              <a:t>99 gouttes</a:t>
            </a:r>
          </a:p>
        </p:txBody>
      </p:sp>
      <p:sp>
        <p:nvSpPr>
          <p:cNvPr id="40967" name="Text Box 8"/>
          <p:cNvSpPr txBox="1">
            <a:spLocks noChangeArrowheads="1"/>
          </p:cNvSpPr>
          <p:nvPr/>
        </p:nvSpPr>
        <p:spPr bwMode="auto">
          <a:xfrm>
            <a:off x="268288" y="3741738"/>
            <a:ext cx="13700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1400"/>
              <a:t>Teinture </a:t>
            </a:r>
          </a:p>
          <a:p>
            <a:pPr algn="ctr"/>
            <a:r>
              <a:rPr lang="fr-FR" altLang="fr-FR" sz="1400"/>
              <a:t>mère </a:t>
            </a:r>
          </a:p>
          <a:p>
            <a:pPr algn="ctr"/>
            <a:r>
              <a:rPr lang="fr-FR" altLang="fr-FR" sz="1400"/>
              <a:t>(TM)</a:t>
            </a:r>
          </a:p>
        </p:txBody>
      </p:sp>
      <p:sp>
        <p:nvSpPr>
          <p:cNvPr id="40968" name="Text Box 9"/>
          <p:cNvSpPr txBox="1">
            <a:spLocks noChangeArrowheads="1"/>
          </p:cNvSpPr>
          <p:nvPr/>
        </p:nvSpPr>
        <p:spPr bwMode="auto">
          <a:xfrm>
            <a:off x="1276350" y="3717925"/>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600"/>
              <a:t>solvant</a:t>
            </a:r>
          </a:p>
        </p:txBody>
      </p:sp>
      <p:sp>
        <p:nvSpPr>
          <p:cNvPr id="40969" name="Text Box 10"/>
          <p:cNvSpPr txBox="1">
            <a:spLocks noChangeArrowheads="1"/>
          </p:cNvSpPr>
          <p:nvPr/>
        </p:nvSpPr>
        <p:spPr bwMode="auto">
          <a:xfrm>
            <a:off x="2212975" y="2925763"/>
            <a:ext cx="1081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000"/>
              <a:t>dynamisation</a:t>
            </a:r>
          </a:p>
        </p:txBody>
      </p:sp>
      <p:sp>
        <p:nvSpPr>
          <p:cNvPr id="40970" name="Text Box 11"/>
          <p:cNvSpPr txBox="1">
            <a:spLocks noChangeArrowheads="1"/>
          </p:cNvSpPr>
          <p:nvPr/>
        </p:nvSpPr>
        <p:spPr bwMode="auto">
          <a:xfrm>
            <a:off x="3003550" y="3717925"/>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600"/>
              <a:t>1 CH</a:t>
            </a:r>
          </a:p>
        </p:txBody>
      </p:sp>
      <p:sp>
        <p:nvSpPr>
          <p:cNvPr id="40971" name="Text Box 12"/>
          <p:cNvSpPr txBox="1">
            <a:spLocks noChangeArrowheads="1"/>
          </p:cNvSpPr>
          <p:nvPr/>
        </p:nvSpPr>
        <p:spPr bwMode="auto">
          <a:xfrm>
            <a:off x="3076575" y="1917700"/>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600"/>
              <a:t>1 goutte</a:t>
            </a:r>
          </a:p>
        </p:txBody>
      </p:sp>
      <p:sp>
        <p:nvSpPr>
          <p:cNvPr id="40972" name="Text Box 13"/>
          <p:cNvSpPr txBox="1">
            <a:spLocks noChangeArrowheads="1"/>
          </p:cNvSpPr>
          <p:nvPr/>
        </p:nvSpPr>
        <p:spPr bwMode="auto">
          <a:xfrm>
            <a:off x="3940175" y="1917700"/>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600"/>
              <a:t>99 gouttes</a:t>
            </a:r>
          </a:p>
        </p:txBody>
      </p:sp>
      <p:sp>
        <p:nvSpPr>
          <p:cNvPr id="40973" name="Text Box 14"/>
          <p:cNvSpPr txBox="1">
            <a:spLocks noChangeArrowheads="1"/>
          </p:cNvSpPr>
          <p:nvPr/>
        </p:nvSpPr>
        <p:spPr bwMode="auto">
          <a:xfrm>
            <a:off x="5668963" y="1917700"/>
            <a:ext cx="1081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600"/>
              <a:t>1 goutte</a:t>
            </a:r>
          </a:p>
        </p:txBody>
      </p:sp>
      <p:sp>
        <p:nvSpPr>
          <p:cNvPr id="40974" name="Text Box 15"/>
          <p:cNvSpPr txBox="1">
            <a:spLocks noChangeArrowheads="1"/>
          </p:cNvSpPr>
          <p:nvPr/>
        </p:nvSpPr>
        <p:spPr bwMode="auto">
          <a:xfrm>
            <a:off x="6532563" y="1917700"/>
            <a:ext cx="1081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fr-FR" altLang="fr-FR" sz="1600"/>
              <a:t>99 gouttes</a:t>
            </a:r>
          </a:p>
        </p:txBody>
      </p:sp>
      <p:sp>
        <p:nvSpPr>
          <p:cNvPr id="40975" name="Text Box 16"/>
          <p:cNvSpPr txBox="1">
            <a:spLocks noChangeArrowheads="1"/>
          </p:cNvSpPr>
          <p:nvPr/>
        </p:nvSpPr>
        <p:spPr bwMode="auto">
          <a:xfrm>
            <a:off x="4803775" y="2925763"/>
            <a:ext cx="1081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000"/>
              <a:t>dynamisation</a:t>
            </a:r>
          </a:p>
        </p:txBody>
      </p:sp>
      <p:sp>
        <p:nvSpPr>
          <p:cNvPr id="40976" name="Text Box 17"/>
          <p:cNvSpPr txBox="1">
            <a:spLocks noChangeArrowheads="1"/>
          </p:cNvSpPr>
          <p:nvPr/>
        </p:nvSpPr>
        <p:spPr bwMode="auto">
          <a:xfrm>
            <a:off x="5595938" y="3717925"/>
            <a:ext cx="1081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600"/>
              <a:t>2 CH</a:t>
            </a:r>
          </a:p>
        </p:txBody>
      </p:sp>
      <p:sp>
        <p:nvSpPr>
          <p:cNvPr id="40977" name="Text Box 18"/>
          <p:cNvSpPr txBox="1">
            <a:spLocks noChangeArrowheads="1"/>
          </p:cNvSpPr>
          <p:nvPr/>
        </p:nvSpPr>
        <p:spPr bwMode="auto">
          <a:xfrm>
            <a:off x="7829550" y="2925763"/>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fr-FR" altLang="fr-FR" sz="1600"/>
              <a:t>30 CH</a:t>
            </a:r>
          </a:p>
        </p:txBody>
      </p:sp>
    </p:spTree>
    <p:extLst>
      <p:ext uri="{BB962C8B-B14F-4D97-AF65-F5344CB8AC3E}">
        <p14:creationId xmlns:p14="http://schemas.microsoft.com/office/powerpoint/2010/main" val="24792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contenu 2"/>
          <p:cNvSpPr>
            <a:spLocks noGrp="1"/>
          </p:cNvSpPr>
          <p:nvPr>
            <p:ph idx="4294967295"/>
          </p:nvPr>
        </p:nvSpPr>
        <p:spPr>
          <a:xfrm>
            <a:off x="533400" y="1484313"/>
            <a:ext cx="8075613" cy="3816350"/>
          </a:xfrm>
        </p:spPr>
        <p:txBody>
          <a:bodyPr>
            <a:normAutofit/>
          </a:bodyPr>
          <a:lstStyle/>
          <a:p>
            <a:pPr marL="0" indent="0" eaLnBrk="1" hangingPunct="1">
              <a:spcBef>
                <a:spcPts val="0"/>
              </a:spcBef>
              <a:buFontTx/>
              <a:buNone/>
              <a:defRPr/>
            </a:pPr>
            <a:r>
              <a:rPr lang="fr-FR" altLang="fr-FR" sz="2200" dirty="0">
                <a:solidFill>
                  <a:srgbClr val="58B6C0"/>
                </a:solidFill>
                <a:latin typeface="+mj-lt"/>
                <a:ea typeface="ＭＳ Ｐゴシック" panose="020B0600070205080204" pitchFamily="34" charset="-128"/>
                <a:cs typeface="Arial" panose="020B0604020202020204" pitchFamily="34" charset="0"/>
              </a:rPr>
              <a:t>Technique appartenant au monde de l’homéopathie </a:t>
            </a:r>
          </a:p>
          <a:p>
            <a:pPr marL="0" indent="0" eaLnBrk="1" hangingPunct="1">
              <a:spcBef>
                <a:spcPts val="0"/>
              </a:spcBef>
              <a:buFontTx/>
              <a:buNone/>
              <a:defRPr/>
            </a:pPr>
            <a:r>
              <a:rPr lang="fr-FR" altLang="fr-FR" sz="2200" dirty="0">
                <a:solidFill>
                  <a:srgbClr val="58B6C0"/>
                </a:solidFill>
                <a:latin typeface="+mj-lt"/>
                <a:ea typeface="ＭＳ Ｐゴシック" panose="020B0600070205080204" pitchFamily="34" charset="-128"/>
                <a:cs typeface="Arial" panose="020B0604020202020204" pitchFamily="34" charset="0"/>
              </a:rPr>
              <a:t>visant à stimuler les organes d’élimination.</a:t>
            </a:r>
          </a:p>
          <a:p>
            <a:pPr marL="0" indent="0" eaLnBrk="1" hangingPunct="1">
              <a:spcBef>
                <a:spcPts val="0"/>
              </a:spcBef>
              <a:buFontTx/>
              <a:buNone/>
              <a:defRPr/>
            </a:pPr>
            <a:r>
              <a:rPr lang="fr-FR" altLang="fr-FR" sz="2200" dirty="0">
                <a:solidFill>
                  <a:schemeClr val="tx1"/>
                </a:solidFill>
                <a:latin typeface="+mj-lt"/>
                <a:ea typeface="ＭＳ Ｐゴシック" panose="020B0600070205080204" pitchFamily="34" charset="-128"/>
                <a:cs typeface="Arial" panose="020B0604020202020204" pitchFamily="34" charset="0"/>
              </a:rPr>
              <a:t>Permet</a:t>
            </a:r>
            <a:r>
              <a:rPr lang="fr-FR" altLang="fr-FR" sz="2200" dirty="0">
                <a:solidFill>
                  <a:srgbClr val="B31166"/>
                </a:solidFill>
                <a:latin typeface="+mj-lt"/>
                <a:ea typeface="ＭＳ Ｐゴシック" panose="020B0600070205080204" pitchFamily="34" charset="-128"/>
                <a:cs typeface="Arial" panose="020B0604020202020204" pitchFamily="34" charset="0"/>
              </a:rPr>
              <a:t> </a:t>
            </a:r>
            <a:r>
              <a:rPr lang="fr-FR" altLang="fr-FR" sz="2200" dirty="0">
                <a:latin typeface="+mj-lt"/>
                <a:ea typeface="ＭＳ Ｐゴシック" panose="020B0600070205080204" pitchFamily="34" charset="-128"/>
                <a:cs typeface="Arial" panose="020B0604020202020204" pitchFamily="34" charset="0"/>
              </a:rPr>
              <a:t>de faciliter l’action des médicaments de la similitude.</a:t>
            </a:r>
          </a:p>
          <a:p>
            <a:pPr marL="0" indent="0" eaLnBrk="1" hangingPunct="1">
              <a:spcBef>
                <a:spcPts val="0"/>
              </a:spcBef>
              <a:buFontTx/>
              <a:buNone/>
              <a:defRPr/>
            </a:pPr>
            <a:endParaRPr lang="fr-FR" altLang="fr-FR" sz="2200" dirty="0">
              <a:latin typeface="+mj-lt"/>
              <a:ea typeface="ＭＳ Ｐゴシック" panose="020B0600070205080204" pitchFamily="34" charset="-128"/>
              <a:cs typeface="Arial" panose="020B0604020202020204" pitchFamily="34" charset="0"/>
            </a:endParaRPr>
          </a:p>
          <a:p>
            <a:pPr marL="0" indent="0" eaLnBrk="1" hangingPunct="1">
              <a:spcBef>
                <a:spcPts val="0"/>
              </a:spcBef>
              <a:buFontTx/>
              <a:buNone/>
              <a:defRPr/>
            </a:pPr>
            <a:r>
              <a:rPr lang="fr-FR" altLang="fr-FR" sz="2200" dirty="0">
                <a:solidFill>
                  <a:schemeClr val="tx1"/>
                </a:solidFill>
                <a:latin typeface="+mj-lt"/>
                <a:ea typeface="ＭＳ Ｐゴシック" panose="020B0600070205080204" pitchFamily="34" charset="-128"/>
                <a:cs typeface="Arial" panose="020B0604020202020204" pitchFamily="34" charset="0"/>
              </a:rPr>
              <a:t>Utilise :</a:t>
            </a:r>
          </a:p>
          <a:p>
            <a:pPr eaLnBrk="1" hangingPunct="1">
              <a:spcBef>
                <a:spcPts val="0"/>
              </a:spcBef>
              <a:buFont typeface="Wingdings" panose="05000000000000000000" pitchFamily="2" charset="2"/>
              <a:buChar char="§"/>
              <a:defRPr/>
            </a:pPr>
            <a:r>
              <a:rPr lang="fr-FR" altLang="fr-FR" sz="2200" dirty="0">
                <a:solidFill>
                  <a:schemeClr val="tx1"/>
                </a:solidFill>
                <a:latin typeface="+mj-lt"/>
                <a:ea typeface="ＭＳ Ｐゴシック" panose="020B0600070205080204" pitchFamily="34" charset="-128"/>
                <a:cs typeface="Arial" panose="020B0604020202020204" pitchFamily="34" charset="0"/>
              </a:rPr>
              <a:t>Médicaments végétaux en basses dilutions</a:t>
            </a:r>
          </a:p>
          <a:p>
            <a:pPr eaLnBrk="1" hangingPunct="1">
              <a:spcBef>
                <a:spcPts val="0"/>
              </a:spcBef>
              <a:buFont typeface="Wingdings" panose="05000000000000000000" pitchFamily="2" charset="2"/>
              <a:buChar char="§"/>
              <a:defRPr/>
            </a:pPr>
            <a:r>
              <a:rPr lang="fr-FR" altLang="fr-FR" sz="2200" dirty="0">
                <a:solidFill>
                  <a:schemeClr val="tx1"/>
                </a:solidFill>
                <a:latin typeface="+mj-lt"/>
                <a:ea typeface="ＭＳ Ｐゴシック" panose="020B0600070205080204" pitchFamily="34" charset="-128"/>
                <a:cs typeface="Arial" panose="020B0604020202020204" pitchFamily="34" charset="0"/>
              </a:rPr>
              <a:t>Médicaments végétaux embryonnaires</a:t>
            </a:r>
          </a:p>
          <a:p>
            <a:pPr eaLnBrk="1" hangingPunct="1">
              <a:spcBef>
                <a:spcPts val="0"/>
              </a:spcBef>
              <a:buFont typeface="Wingdings" panose="05000000000000000000" pitchFamily="2" charset="2"/>
              <a:buChar char="§"/>
              <a:defRPr/>
            </a:pPr>
            <a:r>
              <a:rPr lang="fr-FR" altLang="fr-FR" sz="2200" dirty="0">
                <a:solidFill>
                  <a:schemeClr val="tx1"/>
                </a:solidFill>
                <a:latin typeface="+mj-lt"/>
                <a:ea typeface="ＭＳ Ｐゴシック" panose="020B0600070205080204" pitchFamily="34" charset="-128"/>
                <a:cs typeface="Arial" panose="020B0604020202020204" pitchFamily="34" charset="0"/>
              </a:rPr>
              <a:t>Médicaments lithiques</a:t>
            </a:r>
          </a:p>
          <a:p>
            <a:pPr eaLnBrk="1" hangingPunct="1">
              <a:spcBef>
                <a:spcPts val="0"/>
              </a:spcBef>
              <a:buFont typeface="Wingdings" panose="05000000000000000000" pitchFamily="2" charset="2"/>
              <a:buChar char="§"/>
              <a:defRPr/>
            </a:pPr>
            <a:r>
              <a:rPr lang="fr-FR" altLang="fr-FR" sz="2200" dirty="0">
                <a:solidFill>
                  <a:schemeClr val="tx1"/>
                </a:solidFill>
                <a:latin typeface="+mj-lt"/>
                <a:ea typeface="ＭＳ Ｐゴシック" panose="020B0600070205080204" pitchFamily="34" charset="-128"/>
                <a:cs typeface="Arial" panose="020B0604020202020204" pitchFamily="34" charset="0"/>
              </a:rPr>
              <a:t>Médicaments organiques</a:t>
            </a:r>
          </a:p>
          <a:p>
            <a:pPr eaLnBrk="1" hangingPunct="1">
              <a:spcBef>
                <a:spcPts val="0"/>
              </a:spcBef>
              <a:buFont typeface="Wingdings" panose="05000000000000000000" pitchFamily="2" charset="2"/>
              <a:buChar char="§"/>
              <a:defRPr/>
            </a:pPr>
            <a:r>
              <a:rPr lang="fr-FR" altLang="fr-FR" sz="2200" dirty="0">
                <a:solidFill>
                  <a:schemeClr val="tx1"/>
                </a:solidFill>
                <a:latin typeface="+mj-lt"/>
                <a:ea typeface="ＭＳ Ｐゴシック" panose="020B0600070205080204" pitchFamily="34" charset="-128"/>
                <a:cs typeface="Arial" panose="020B0604020202020204" pitchFamily="34" charset="0"/>
              </a:rPr>
              <a:t>Médicaments mycéliens</a:t>
            </a:r>
          </a:p>
          <a:p>
            <a:pPr eaLnBrk="1" hangingPunct="1">
              <a:spcBef>
                <a:spcPts val="0"/>
              </a:spcBef>
              <a:buFont typeface="Wingdings" panose="05000000000000000000" pitchFamily="2" charset="2"/>
              <a:buChar char="§"/>
              <a:defRPr/>
            </a:pPr>
            <a:endParaRPr lang="fr-FR" altLang="fr-FR" sz="2200" dirty="0">
              <a:solidFill>
                <a:schemeClr val="tx1"/>
              </a:solidFill>
              <a:latin typeface="+mj-lt"/>
              <a:ea typeface="ＭＳ Ｐゴシック" panose="020B0600070205080204" pitchFamily="34" charset="-128"/>
              <a:cs typeface="Arial" panose="020B0604020202020204" pitchFamily="34" charset="0"/>
            </a:endParaRPr>
          </a:p>
        </p:txBody>
      </p:sp>
      <p:sp>
        <p:nvSpPr>
          <p:cNvPr id="4" name="Rectangle 12"/>
          <p:cNvSpPr>
            <a:spLocks noChangeArrowheads="1"/>
          </p:cNvSpPr>
          <p:nvPr/>
        </p:nvSpPr>
        <p:spPr bwMode="auto">
          <a:xfrm>
            <a:off x="533400" y="420688"/>
            <a:ext cx="7423150" cy="461665"/>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dirty="0">
                <a:solidFill>
                  <a:srgbClr val="3494BA"/>
                </a:solidFill>
                <a:latin typeface="+mj-lt"/>
                <a:cs typeface="Arial" panose="020B0604020202020204" pitchFamily="34" charset="0"/>
              </a:rPr>
              <a:t>Le drainage</a:t>
            </a:r>
          </a:p>
        </p:txBody>
      </p:sp>
    </p:spTree>
    <p:extLst>
      <p:ext uri="{BB962C8B-B14F-4D97-AF65-F5344CB8AC3E}">
        <p14:creationId xmlns:p14="http://schemas.microsoft.com/office/powerpoint/2010/main" val="10026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107950" y="2349500"/>
            <a:ext cx="3455988" cy="35877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 name="Rectangle à coins arrondis 10"/>
          <p:cNvSpPr/>
          <p:nvPr/>
        </p:nvSpPr>
        <p:spPr>
          <a:xfrm>
            <a:off x="-107950" y="4437063"/>
            <a:ext cx="3455988" cy="36036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9874" name="Text Box 2"/>
          <p:cNvSpPr txBox="1">
            <a:spLocks noChangeArrowheads="1"/>
          </p:cNvSpPr>
          <p:nvPr/>
        </p:nvSpPr>
        <p:spPr bwMode="auto">
          <a:xfrm>
            <a:off x="533400" y="1354138"/>
            <a:ext cx="8142288" cy="4970462"/>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3043238">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sz="2200" dirty="0">
                <a:latin typeface="+mj-lt"/>
                <a:cs typeface="Times New Roman" panose="02020603050405020304" pitchFamily="18" charset="0"/>
              </a:rPr>
              <a:t>Formes pharmaceutiques citées dans la nomenclature.</a:t>
            </a:r>
          </a:p>
          <a:p>
            <a:pPr>
              <a:defRPr/>
            </a:pPr>
            <a:r>
              <a:rPr lang="fr-FR" altLang="fr-FR" sz="2200" i="1" dirty="0">
                <a:latin typeface="+mj-lt"/>
                <a:cs typeface="Times New Roman" panose="02020603050405020304" pitchFamily="18" charset="0"/>
              </a:rPr>
              <a:t>Les 2 formes pharmaceutiques les </a:t>
            </a:r>
            <a:r>
              <a:rPr lang="fr-FR" altLang="fr-FR" sz="2200" i="1" dirty="0">
                <a:latin typeface="+mj-lt"/>
              </a:rPr>
              <a:t>plus courantes :</a:t>
            </a:r>
            <a:endParaRPr lang="fr-FR" altLang="fr-FR" sz="2200" i="1" dirty="0">
              <a:latin typeface="+mj-lt"/>
              <a:cs typeface="Times New Roman" panose="02020603050405020304" pitchFamily="18" charset="0"/>
            </a:endParaRPr>
          </a:p>
          <a:p>
            <a:pPr>
              <a:defRPr/>
            </a:pPr>
            <a:endParaRPr lang="fr-FR" altLang="fr-FR" sz="1800" b="1" u="sng" dirty="0">
              <a:solidFill>
                <a:srgbClr val="FF0000"/>
              </a:solidFill>
              <a:latin typeface="+mj-lt"/>
              <a:cs typeface="Times New Roman" panose="02020603050405020304" pitchFamily="18" charset="0"/>
            </a:endParaRPr>
          </a:p>
          <a:p>
            <a:pPr>
              <a:defRPr/>
            </a:pPr>
            <a:r>
              <a:rPr lang="fr-FR" altLang="fr-FR" sz="2200" dirty="0">
                <a:solidFill>
                  <a:schemeClr val="bg1"/>
                </a:solidFill>
                <a:latin typeface="+mj-lt"/>
              </a:rPr>
              <a:t>Les granules</a:t>
            </a:r>
          </a:p>
          <a:p>
            <a:pPr>
              <a:defRPr/>
            </a:pPr>
            <a:endParaRPr lang="fr-FR" altLang="fr-FR" sz="800" dirty="0">
              <a:solidFill>
                <a:srgbClr val="000000"/>
              </a:solidFill>
              <a:latin typeface="+mj-lt"/>
            </a:endParaRPr>
          </a:p>
          <a:p>
            <a:pPr>
              <a:defRPr/>
            </a:pPr>
            <a:r>
              <a:rPr lang="fr-FR" altLang="fr-FR" sz="2200" dirty="0">
                <a:solidFill>
                  <a:srgbClr val="000000"/>
                </a:solidFill>
                <a:latin typeface="+mj-lt"/>
              </a:rPr>
              <a:t>Tubes de 4g, 80 granules environ.</a:t>
            </a:r>
          </a:p>
          <a:p>
            <a:pPr>
              <a:defRPr/>
            </a:pPr>
            <a:r>
              <a:rPr lang="fr-FR" altLang="fr-FR" sz="2200" dirty="0">
                <a:solidFill>
                  <a:srgbClr val="000000"/>
                </a:solidFill>
                <a:latin typeface="+mj-lt"/>
              </a:rPr>
              <a:t>Le granule est une sphère de lactose (15%)/saccharose (85%), </a:t>
            </a:r>
          </a:p>
          <a:p>
            <a:pPr>
              <a:defRPr/>
            </a:pPr>
            <a:r>
              <a:rPr lang="fr-FR" altLang="fr-FR" sz="2200" dirty="0">
                <a:solidFill>
                  <a:srgbClr val="000000"/>
                </a:solidFill>
                <a:latin typeface="+mj-lt"/>
              </a:rPr>
              <a:t>pesant </a:t>
            </a:r>
            <a:r>
              <a:rPr lang="fr-FR" altLang="fr-FR" sz="2200" dirty="0">
                <a:solidFill>
                  <a:srgbClr val="000000"/>
                </a:solidFill>
                <a:latin typeface="+mj-lt"/>
                <a:sym typeface="Symbol" panose="05050102010706020507" pitchFamily="18" charset="2"/>
              </a:rPr>
              <a:t></a:t>
            </a:r>
            <a:r>
              <a:rPr lang="fr-FR" altLang="fr-FR" sz="2200" dirty="0">
                <a:solidFill>
                  <a:srgbClr val="000000"/>
                </a:solidFill>
                <a:latin typeface="+mj-lt"/>
              </a:rPr>
              <a:t> 50mg.</a:t>
            </a:r>
          </a:p>
          <a:p>
            <a:pPr>
              <a:defRPr/>
            </a:pPr>
            <a:r>
              <a:rPr lang="fr-FR" altLang="fr-FR" sz="2200" dirty="0">
                <a:solidFill>
                  <a:srgbClr val="000000"/>
                </a:solidFill>
                <a:latin typeface="+mj-lt"/>
              </a:rPr>
              <a:t>Facilite la répétition des prises pour une action ciblée et rapide.</a:t>
            </a:r>
          </a:p>
          <a:p>
            <a:pPr>
              <a:defRPr/>
            </a:pPr>
            <a:endParaRPr lang="fr-FR" altLang="fr-FR" sz="1800" dirty="0">
              <a:solidFill>
                <a:schemeClr val="bg1"/>
              </a:solidFill>
              <a:latin typeface="+mj-lt"/>
            </a:endParaRPr>
          </a:p>
          <a:p>
            <a:pPr>
              <a:defRPr/>
            </a:pPr>
            <a:r>
              <a:rPr lang="fr-FR" altLang="fr-FR" sz="2200" dirty="0">
                <a:solidFill>
                  <a:schemeClr val="bg1"/>
                </a:solidFill>
                <a:latin typeface="+mj-lt"/>
              </a:rPr>
              <a:t>Les doses-globules </a:t>
            </a:r>
          </a:p>
          <a:p>
            <a:pPr>
              <a:defRPr/>
            </a:pPr>
            <a:endParaRPr lang="fr-FR" altLang="fr-FR" sz="800" dirty="0">
              <a:solidFill>
                <a:srgbClr val="000000"/>
              </a:solidFill>
              <a:latin typeface="+mj-lt"/>
            </a:endParaRPr>
          </a:p>
          <a:p>
            <a:pPr>
              <a:defRPr/>
            </a:pPr>
            <a:r>
              <a:rPr lang="fr-FR" altLang="fr-FR" sz="2200" dirty="0">
                <a:solidFill>
                  <a:srgbClr val="000000"/>
                </a:solidFill>
                <a:latin typeface="+mj-lt"/>
              </a:rPr>
              <a:t>Tubes de 1g, soit 200 globules environ.</a:t>
            </a:r>
          </a:p>
          <a:p>
            <a:pPr>
              <a:defRPr/>
            </a:pPr>
            <a:r>
              <a:rPr lang="fr-FR" altLang="fr-FR" sz="2200" dirty="0">
                <a:solidFill>
                  <a:srgbClr val="000000"/>
                </a:solidFill>
                <a:latin typeface="+mj-lt"/>
              </a:rPr>
              <a:t>Le globule est une sphère de lactose (15%)/saccharose (85%),</a:t>
            </a:r>
          </a:p>
          <a:p>
            <a:pPr>
              <a:defRPr/>
            </a:pPr>
            <a:r>
              <a:rPr lang="fr-FR" altLang="fr-FR" sz="2200" dirty="0">
                <a:solidFill>
                  <a:srgbClr val="000000"/>
                </a:solidFill>
                <a:latin typeface="+mj-lt"/>
              </a:rPr>
              <a:t>pesant </a:t>
            </a:r>
            <a:r>
              <a:rPr lang="fr-FR" altLang="fr-FR" sz="2200" dirty="0">
                <a:solidFill>
                  <a:srgbClr val="000000"/>
                </a:solidFill>
                <a:latin typeface="+mj-lt"/>
                <a:sym typeface="Symbol" panose="05050102010706020507" pitchFamily="18" charset="2"/>
              </a:rPr>
              <a:t></a:t>
            </a:r>
            <a:r>
              <a:rPr lang="fr-FR" altLang="fr-FR" sz="2200" dirty="0">
                <a:solidFill>
                  <a:srgbClr val="000000"/>
                </a:solidFill>
                <a:latin typeface="+mj-lt"/>
              </a:rPr>
              <a:t> 5mg.</a:t>
            </a:r>
          </a:p>
          <a:p>
            <a:pPr>
              <a:defRPr/>
            </a:pPr>
            <a:r>
              <a:rPr lang="fr-FR" altLang="fr-FR" sz="2200" dirty="0">
                <a:solidFill>
                  <a:srgbClr val="000000"/>
                </a:solidFill>
                <a:latin typeface="+mj-lt"/>
              </a:rPr>
              <a:t>Prise unique. Médicaments de Terrain.</a:t>
            </a:r>
          </a:p>
        </p:txBody>
      </p:sp>
      <p:sp>
        <p:nvSpPr>
          <p:cNvPr id="74757" name="Rectangle 5"/>
          <p:cNvSpPr>
            <a:spLocks noChangeArrowheads="1"/>
          </p:cNvSpPr>
          <p:nvPr/>
        </p:nvSpPr>
        <p:spPr bwMode="auto">
          <a:xfrm>
            <a:off x="565150" y="423863"/>
            <a:ext cx="4583113" cy="460375"/>
          </a:xfrm>
          <a:prstGeom prst="wedgeRectCallout">
            <a:avLst>
              <a:gd name="adj1" fmla="val -20833"/>
              <a:gd name="adj2" fmla="val 62500"/>
            </a:avLst>
          </a:prstGeom>
          <a:noFill/>
          <a:ln>
            <a:noFill/>
          </a:ln>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dirty="0">
                <a:solidFill>
                  <a:srgbClr val="3494BA"/>
                </a:solidFill>
                <a:latin typeface="+mj-lt"/>
                <a:cs typeface="Arial" panose="020B0604020202020204" pitchFamily="34" charset="0"/>
              </a:rPr>
              <a:t>Les formes pharmaceutiques</a:t>
            </a: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4535" y="884238"/>
            <a:ext cx="952084" cy="2408633"/>
          </a:xfrm>
          <a:prstGeom prst="rect">
            <a:avLst/>
          </a:prstGeom>
        </p:spPr>
      </p:pic>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8068" y="3140969"/>
            <a:ext cx="1508448" cy="684604"/>
          </a:xfrm>
          <a:prstGeom prst="rect">
            <a:avLst/>
          </a:prstGeom>
        </p:spPr>
      </p:pic>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9709" y="4098329"/>
            <a:ext cx="786134" cy="1988805"/>
          </a:xfrm>
          <a:prstGeom prst="rect">
            <a:avLst/>
          </a:prstGeom>
        </p:spPr>
      </p:pic>
      <p:grpSp>
        <p:nvGrpSpPr>
          <p:cNvPr id="9" name="Groupe 8"/>
          <p:cNvGrpSpPr/>
          <p:nvPr/>
        </p:nvGrpSpPr>
        <p:grpSpPr>
          <a:xfrm>
            <a:off x="7253033" y="5977969"/>
            <a:ext cx="1296144" cy="505252"/>
            <a:chOff x="4779445" y="4275600"/>
            <a:chExt cx="2038133" cy="915410"/>
          </a:xfrm>
        </p:grpSpPr>
        <p:grpSp>
          <p:nvGrpSpPr>
            <p:cNvPr id="12" name="Groupe 11"/>
            <p:cNvGrpSpPr/>
            <p:nvPr/>
          </p:nvGrpSpPr>
          <p:grpSpPr>
            <a:xfrm>
              <a:off x="4779445" y="4275600"/>
              <a:ext cx="1491660" cy="915410"/>
              <a:chOff x="4779445" y="4275600"/>
              <a:chExt cx="1491660" cy="915410"/>
            </a:xfrm>
          </p:grpSpPr>
          <p:pic>
            <p:nvPicPr>
              <p:cNvPr id="14" name="Imag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1190494">
                <a:off x="4779445" y="4685758"/>
                <a:ext cx="1113267" cy="505252"/>
              </a:xfrm>
              <a:prstGeom prst="rect">
                <a:avLst/>
              </a:prstGeom>
            </p:spPr>
          </p:pic>
          <p:pic>
            <p:nvPicPr>
              <p:cNvPr id="15" name="Imag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66048">
                <a:off x="5157838" y="4528226"/>
                <a:ext cx="1113267" cy="505252"/>
              </a:xfrm>
              <a:prstGeom prst="rect">
                <a:avLst/>
              </a:prstGeom>
            </p:spPr>
          </p:pic>
          <p:pic>
            <p:nvPicPr>
              <p:cNvPr id="16" name="Imag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8735" y="4275600"/>
                <a:ext cx="1113267" cy="505252"/>
              </a:xfrm>
              <a:prstGeom prst="rect">
                <a:avLst/>
              </a:prstGeom>
            </p:spPr>
          </p:pic>
        </p:grpSp>
        <p:pic>
          <p:nvPicPr>
            <p:cNvPr id="13" name="Imag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316109">
              <a:off x="5704311" y="4325919"/>
              <a:ext cx="1113267" cy="505252"/>
            </a:xfrm>
            <a:prstGeom prst="rect">
              <a:avLst/>
            </a:prstGeom>
          </p:spPr>
        </p:pic>
      </p:grpSp>
    </p:spTree>
    <p:extLst>
      <p:ext uri="{BB962C8B-B14F-4D97-AF65-F5344CB8AC3E}">
        <p14:creationId xmlns:p14="http://schemas.microsoft.com/office/powerpoint/2010/main" val="77955200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TotalTime>
  <Words>658</Words>
  <Application>Microsoft Office PowerPoint</Application>
  <PresentationFormat>Affichage à l'écran (4:3)</PresentationFormat>
  <Paragraphs>133</Paragraphs>
  <Slides>13</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ＭＳ Ｐゴシック</vt:lpstr>
      <vt:lpstr>Arial</vt:lpstr>
      <vt:lpstr>Calibri</vt:lpstr>
      <vt:lpstr>Freestyle Script</vt:lpstr>
      <vt:lpstr>Lucida Handwriting</vt:lpstr>
      <vt:lpstr>MV Boli</vt:lpstr>
      <vt:lpstr>Times New Roman</vt:lpstr>
      <vt:lpstr>Wingdings</vt:lpstr>
      <vt:lpstr>Thème Office</vt:lpstr>
      <vt:lpstr>Initiation  Cas Cliniques Filmés (ICCF)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Bases Fondamentales</dc:title>
  <dc:creator>dr.Pigeot</dc:creator>
  <cp:lastModifiedBy>POCHON Elodie</cp:lastModifiedBy>
  <cp:revision>112</cp:revision>
  <dcterms:created xsi:type="dcterms:W3CDTF">2022-10-10T09:30:47Z</dcterms:created>
  <dcterms:modified xsi:type="dcterms:W3CDTF">2024-03-27T08:00:40Z</dcterms:modified>
</cp:coreProperties>
</file>