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7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6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E3C"/>
    <a:srgbClr val="A25693"/>
    <a:srgbClr val="800080"/>
    <a:srgbClr val="FF00FF"/>
    <a:srgbClr val="00FFFF"/>
    <a:srgbClr val="996633"/>
    <a:srgbClr val="00FF00"/>
    <a:srgbClr val="FF8000"/>
    <a:srgbClr val="66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37008-1809-402D-9D74-1E2B88C7EC8F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89691-5BE8-4503-B8FF-7B100A191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17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C56-E810-4656-B479-486B61710D89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C8A-90B9-4E50-BC32-FBE9C28E3940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E2B-12BD-48FF-80F6-FC6291F42E2D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2031-1C62-491B-A937-22D1AB0C28FF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05B0-24EF-4B5A-819B-A3976C774066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5DD6-4454-48F6-9532-DE9E15E48CB2}" type="datetime1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BED0-8F7E-4F6B-9A83-19EF261198F0}" type="datetime1">
              <a:rPr lang="fr-FR" smtClean="0"/>
              <a:t>27/03/2024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46C0-A835-42B7-A730-D63330BFA996}" type="datetime1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5EEF-092F-4A89-BF79-DB8841A79C68}" type="datetime1">
              <a:rPr lang="fr-FR" smtClean="0"/>
              <a:t>27/03/2024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C878-D64C-4907-B193-8293F2C98283}" type="datetime1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45BA-9CDF-4C38-AB92-C2CA5C7CA289}" type="datetime1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BA6F8-39AD-4D48-A015-06DF81ADF44E}" type="datetime1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1749-E14F-564C-8231-209509D672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8670" y="260648"/>
            <a:ext cx="7630616" cy="1459631"/>
          </a:xfrm>
        </p:spPr>
        <p:txBody>
          <a:bodyPr/>
          <a:lstStyle/>
          <a:p>
            <a:r>
              <a:rPr lang="fr-FR" b="1" dirty="0">
                <a:solidFill>
                  <a:srgbClr val="EA3E3C"/>
                </a:solidFill>
              </a:rPr>
              <a:t>Le côlon irritable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049" y="5959776"/>
            <a:ext cx="2520701" cy="7315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81150"/>
            <a:ext cx="7620000" cy="408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8367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7689"/>
            <a:ext cx="5760640" cy="789024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chemeClr val="bg1"/>
                </a:solidFill>
                <a:latin typeface="Berlin Sans FB" panose="020E0602020502020306" pitchFamily="34" charset="0"/>
              </a:rPr>
              <a:t>Diarrhées</a:t>
            </a:r>
            <a:endParaRPr lang="fr-FR" sz="4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fr-FR" sz="3600" b="1" dirty="0" err="1">
                <a:solidFill>
                  <a:srgbClr val="008000"/>
                </a:solidFill>
                <a:latin typeface="+mj-lt"/>
                <a:ea typeface="+mj-ea"/>
                <a:cs typeface="+mj-cs"/>
              </a:rPr>
              <a:t>Aloe</a:t>
            </a:r>
            <a:endParaRPr lang="fr-FR" sz="3600" b="1" dirty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  <a:p>
            <a:endParaRPr lang="fr-FR" sz="2400" dirty="0"/>
          </a:p>
          <a:p>
            <a:r>
              <a:rPr lang="fr-FR" sz="2400" dirty="0"/>
              <a:t>Selles aqueuses, en jet</a:t>
            </a:r>
          </a:p>
          <a:p>
            <a:r>
              <a:rPr lang="fr-FR" sz="2400" dirty="0"/>
              <a:t>Besoins impérieux après avoir mangé</a:t>
            </a:r>
          </a:p>
          <a:p>
            <a:r>
              <a:rPr lang="fr-FR" sz="2400" dirty="0"/>
              <a:t>Gaz abondants et malodorants</a:t>
            </a:r>
          </a:p>
        </p:txBody>
      </p:sp>
      <p:pic>
        <p:nvPicPr>
          <p:cNvPr id="4" name="Image 3" descr="1200px-Aloe_ferox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544" y="4191000"/>
            <a:ext cx="2634465" cy="234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821" y="102870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err="1">
                <a:solidFill>
                  <a:srgbClr val="008000"/>
                </a:solidFill>
              </a:rPr>
              <a:t>Antimonium</a:t>
            </a:r>
            <a:r>
              <a:rPr lang="fr-FR" sz="3600" b="1" dirty="0">
                <a:solidFill>
                  <a:srgbClr val="008000"/>
                </a:solidFill>
              </a:rPr>
              <a:t> </a:t>
            </a:r>
            <a:r>
              <a:rPr lang="fr-FR" sz="3600" b="1" dirty="0" err="1">
                <a:solidFill>
                  <a:srgbClr val="008000"/>
                </a:solidFill>
              </a:rPr>
              <a:t>crudum</a:t>
            </a:r>
            <a:endParaRPr lang="fr-FR" sz="3600" b="1" dirty="0">
              <a:solidFill>
                <a:srgbClr val="008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400" dirty="0"/>
              <a:t>Suite de repas copieux</a:t>
            </a:r>
          </a:p>
          <a:p>
            <a:r>
              <a:rPr lang="fr-FR" sz="2400" dirty="0"/>
              <a:t>Nombreux gaz</a:t>
            </a:r>
          </a:p>
          <a:p>
            <a:r>
              <a:rPr lang="fr-FR" sz="2400" dirty="0"/>
              <a:t>Langue chargée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8367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23528" y="47689"/>
            <a:ext cx="5760640" cy="78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Diarrhées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EA034E-4F91-4559-AFC0-B392F90D5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27"/>
          <a:stretch/>
        </p:blipFill>
        <p:spPr>
          <a:xfrm>
            <a:off x="0" y="3429000"/>
            <a:ext cx="9144000" cy="34606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4049" y="1565920"/>
            <a:ext cx="3888431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8000"/>
                </a:solidFill>
              </a:rPr>
              <a:t>China </a:t>
            </a:r>
            <a:r>
              <a:rPr lang="fr-FR" sz="3600" b="1" dirty="0" err="1">
                <a:solidFill>
                  <a:srgbClr val="008000"/>
                </a:solidFill>
              </a:rPr>
              <a:t>rubra</a:t>
            </a:r>
            <a:endParaRPr lang="fr-FR" sz="3600" b="1" dirty="0">
              <a:solidFill>
                <a:srgbClr val="008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9263" y="2852936"/>
            <a:ext cx="4456906" cy="2260848"/>
          </a:xfrm>
        </p:spPr>
        <p:txBody>
          <a:bodyPr>
            <a:normAutofit/>
          </a:bodyPr>
          <a:lstStyle/>
          <a:p>
            <a:r>
              <a:rPr lang="fr-FR" sz="2400" dirty="0"/>
              <a:t>Diarrhée avec débris alimentaires, indolore avec gaz</a:t>
            </a:r>
          </a:p>
          <a:p>
            <a:r>
              <a:rPr lang="fr-FR" sz="2400" dirty="0"/>
              <a:t>Grande fatigue</a:t>
            </a:r>
          </a:p>
          <a:p>
            <a:r>
              <a:rPr lang="fr-FR" sz="2400" dirty="0"/>
              <a:t>Fruits et laitages</a:t>
            </a:r>
          </a:p>
        </p:txBody>
      </p:sp>
      <p:pic>
        <p:nvPicPr>
          <p:cNvPr id="4" name="Image 3" descr="cover-r4x3w1000-5bc86bae91bc1-cc8121638815cae532e7f6e7e935f86777be3228-jp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70892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9144000" cy="8367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3528" y="47689"/>
            <a:ext cx="5760640" cy="78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Diarrhées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284" y="798513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err="1">
                <a:solidFill>
                  <a:srgbClr val="008000"/>
                </a:solidFill>
              </a:rPr>
              <a:t>Podophyllum</a:t>
            </a:r>
            <a:endParaRPr lang="fr-FR" sz="3600" b="1" dirty="0">
              <a:solidFill>
                <a:srgbClr val="008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41513"/>
            <a:ext cx="8229600" cy="12527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400" dirty="0"/>
              <a:t>Douleurs coliques et borborygmes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Surtout le matin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Couleur moutarde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379" y="3254210"/>
            <a:ext cx="6147048" cy="3457715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9144000" cy="8367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23528" y="47689"/>
            <a:ext cx="5760640" cy="78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Diarrhées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 algn="ctr">
              <a:spcBef>
                <a:spcPct val="0"/>
              </a:spcBef>
              <a:buNone/>
            </a:pPr>
            <a:r>
              <a:rPr lang="fr-FR" sz="36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                                                     Alumina</a:t>
            </a:r>
          </a:p>
          <a:p>
            <a:pPr>
              <a:buNone/>
            </a:pPr>
            <a:endParaRPr lang="fr-FR" sz="2400" dirty="0"/>
          </a:p>
          <a:p>
            <a:r>
              <a:rPr lang="fr-FR" sz="2400" dirty="0"/>
              <a:t>Accumulation de matières dans le rectum</a:t>
            </a:r>
          </a:p>
          <a:p>
            <a:r>
              <a:rPr lang="fr-FR" sz="2400" dirty="0"/>
              <a:t>Gros efforts pour émettre une selle</a:t>
            </a:r>
          </a:p>
        </p:txBody>
      </p:sp>
      <p:pic>
        <p:nvPicPr>
          <p:cNvPr id="4" name="Image 3" descr="poudre-alumin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794" y="4077072"/>
            <a:ext cx="2538411" cy="2538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9144000" cy="8367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3528" y="47689"/>
            <a:ext cx="5760640" cy="78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chemeClr val="bg1"/>
                </a:solidFill>
                <a:latin typeface="Berlin Sans FB" panose="020E0602020502020306" pitchFamily="34" charset="0"/>
              </a:rPr>
              <a:t>Constipations</a:t>
            </a:r>
            <a:endParaRPr lang="fr-FR" sz="4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7308" y="1158640"/>
            <a:ext cx="4258816" cy="652934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8000"/>
                </a:solidFill>
              </a:rPr>
              <a:t>Opium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Inertie rectale</a:t>
            </a:r>
          </a:p>
          <a:p>
            <a:r>
              <a:rPr lang="fr-FR" sz="2400" dirty="0"/>
              <a:t>Petites selles dures et sèches</a:t>
            </a:r>
          </a:p>
          <a:p>
            <a:r>
              <a:rPr lang="fr-FR" sz="2400" dirty="0" err="1"/>
              <a:t>Sub</a:t>
            </a:r>
            <a:r>
              <a:rPr lang="fr-FR" sz="2400" dirty="0"/>
              <a:t> occlusion post opératoire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31" y="3068960"/>
            <a:ext cx="7956376" cy="360417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8367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23528" y="47689"/>
            <a:ext cx="5760640" cy="78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chemeClr val="bg1"/>
                </a:solidFill>
                <a:latin typeface="Berlin Sans FB" panose="020E0602020502020306" pitchFamily="34" charset="0"/>
              </a:rPr>
              <a:t>Constipations</a:t>
            </a:r>
            <a:endParaRPr lang="fr-FR" sz="4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70230" y="1092361"/>
            <a:ext cx="4047751" cy="1143000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err="1">
                <a:solidFill>
                  <a:srgbClr val="008000"/>
                </a:solidFill>
              </a:rPr>
              <a:t>Bryonia</a:t>
            </a:r>
            <a:r>
              <a:rPr lang="fr-FR" sz="3600" b="1" dirty="0">
                <a:solidFill>
                  <a:srgbClr val="008000"/>
                </a:solidFill>
              </a:rPr>
              <a:t> alba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5687" y="2692636"/>
            <a:ext cx="8229600" cy="1656184"/>
          </a:xfrm>
        </p:spPr>
        <p:txBody>
          <a:bodyPr>
            <a:normAutofit/>
          </a:bodyPr>
          <a:lstStyle/>
          <a:p>
            <a:r>
              <a:rPr lang="fr-FR" sz="2400" dirty="0"/>
              <a:t>Grosses selles sèches et dures </a:t>
            </a:r>
          </a:p>
          <a:p>
            <a:r>
              <a:rPr lang="fr-FR" sz="2400" dirty="0"/>
              <a:t>Difficiles à évacuer</a:t>
            </a:r>
          </a:p>
          <a:p>
            <a:r>
              <a:rPr lang="fr-FR" sz="2400" dirty="0"/>
              <a:t>Soif de grande quantité d’eau froide</a:t>
            </a:r>
          </a:p>
        </p:txBody>
      </p:sp>
      <p:pic>
        <p:nvPicPr>
          <p:cNvPr id="4" name="Image 3" descr="Bryonia-alba-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949" y="4221088"/>
            <a:ext cx="288290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950" y="2313112"/>
            <a:ext cx="2815850" cy="190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4000" cy="8367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23528" y="47689"/>
            <a:ext cx="5760640" cy="78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chemeClr val="bg1"/>
                </a:solidFill>
                <a:latin typeface="Berlin Sans FB" panose="020E0602020502020306" pitchFamily="34" charset="0"/>
              </a:rPr>
              <a:t>Constipations</a:t>
            </a:r>
            <a:endParaRPr lang="fr-FR" sz="4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04647"/>
            <a:ext cx="4752528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8000"/>
                </a:solidFill>
              </a:rPr>
              <a:t>Hydrastis </a:t>
            </a:r>
            <a:r>
              <a:rPr lang="fr-FR" sz="3600" b="1" dirty="0" err="1">
                <a:solidFill>
                  <a:srgbClr val="008000"/>
                </a:solidFill>
              </a:rPr>
              <a:t>canadensis</a:t>
            </a:r>
            <a:endParaRPr lang="fr-FR" sz="3600" b="1" dirty="0">
              <a:solidFill>
                <a:srgbClr val="008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3437384"/>
            <a:ext cx="5122912" cy="2116832"/>
          </a:xfrm>
        </p:spPr>
        <p:txBody>
          <a:bodyPr>
            <a:normAutofit/>
          </a:bodyPr>
          <a:lstStyle/>
          <a:p>
            <a:r>
              <a:rPr lang="fr-FR" sz="2400" dirty="0"/>
              <a:t>Constipation chronique sans envie</a:t>
            </a:r>
          </a:p>
          <a:p>
            <a:r>
              <a:rPr lang="fr-FR" sz="2400" dirty="0"/>
              <a:t>Selles dures</a:t>
            </a:r>
          </a:p>
          <a:p>
            <a:r>
              <a:rPr lang="fr-FR" sz="2400" dirty="0"/>
              <a:t>Abus de laxatifs</a:t>
            </a:r>
          </a:p>
          <a:p>
            <a:r>
              <a:rPr lang="fr-FR" sz="2400" dirty="0"/>
              <a:t>Bouchon</a:t>
            </a:r>
          </a:p>
          <a:p>
            <a:endParaRPr lang="fr-FR" sz="2400" dirty="0"/>
          </a:p>
          <a:p>
            <a:pPr>
              <a:buNone/>
            </a:pPr>
            <a:endParaRPr lang="fr-FR" sz="2400" dirty="0"/>
          </a:p>
        </p:txBody>
      </p:sp>
      <p:pic>
        <p:nvPicPr>
          <p:cNvPr id="4" name="Image 3" descr="hydrastis-canadensi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656" y="4495800"/>
            <a:ext cx="3186793" cy="2027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2560px-Hydrastis_canadensis_berri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656" y="1752600"/>
            <a:ext cx="3186793" cy="2390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8367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23528" y="47689"/>
            <a:ext cx="5760640" cy="78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chemeClr val="bg1"/>
                </a:solidFill>
                <a:latin typeface="Berlin Sans FB" panose="020E0602020502020306" pitchFamily="34" charset="0"/>
              </a:rPr>
              <a:t>Constipations</a:t>
            </a:r>
            <a:endParaRPr lang="fr-FR" sz="4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>
                <a:solidFill>
                  <a:srgbClr val="A25693"/>
                </a:solidFill>
                <a:latin typeface="+mj-lt"/>
                <a:ea typeface="+mj-ea"/>
                <a:cs typeface="+mj-cs"/>
              </a:rPr>
              <a:t>Les médicaments végétaux embryonnaires</a:t>
            </a:r>
          </a:p>
          <a:p>
            <a:pPr>
              <a:buNone/>
            </a:pPr>
            <a:r>
              <a:rPr lang="fr-FR" sz="28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Ficus </a:t>
            </a:r>
            <a:r>
              <a:rPr lang="fr-FR" sz="2800" b="1" dirty="0" err="1">
                <a:solidFill>
                  <a:srgbClr val="008000"/>
                </a:solidFill>
                <a:latin typeface="+mj-lt"/>
                <a:ea typeface="+mj-ea"/>
                <a:cs typeface="+mj-cs"/>
              </a:rPr>
              <a:t>carica</a:t>
            </a:r>
            <a:r>
              <a:rPr lang="fr-FR" sz="28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 en bourgeons MG 1DH</a:t>
            </a:r>
            <a:r>
              <a:rPr lang="fr-FR" sz="2800" dirty="0"/>
              <a:t> </a:t>
            </a:r>
          </a:p>
          <a:p>
            <a:pPr>
              <a:buNone/>
            </a:pPr>
            <a:r>
              <a:rPr lang="fr-FR" dirty="0"/>
              <a:t>(le figuier)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b="1" dirty="0">
                <a:solidFill>
                  <a:srgbClr val="A25693"/>
                </a:solidFill>
                <a:latin typeface="+mj-lt"/>
                <a:ea typeface="+mj-ea"/>
                <a:cs typeface="+mj-cs"/>
              </a:rPr>
              <a:t>Les médicaments </a:t>
            </a:r>
          </a:p>
          <a:p>
            <a:pPr>
              <a:buNone/>
            </a:pPr>
            <a:r>
              <a:rPr lang="fr-FR" b="1" dirty="0">
                <a:solidFill>
                  <a:srgbClr val="A25693"/>
                </a:solidFill>
                <a:latin typeface="+mj-lt"/>
                <a:ea typeface="+mj-ea"/>
                <a:cs typeface="+mj-cs"/>
              </a:rPr>
              <a:t>mycéliens</a:t>
            </a:r>
          </a:p>
          <a:p>
            <a:pPr>
              <a:buNone/>
            </a:pPr>
            <a:r>
              <a:rPr lang="fr-FR" sz="28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Monilia </a:t>
            </a:r>
            <a:r>
              <a:rPr lang="fr-FR" sz="2800" b="1" dirty="0" err="1">
                <a:solidFill>
                  <a:srgbClr val="008000"/>
                </a:solidFill>
                <a:latin typeface="+mj-lt"/>
                <a:ea typeface="+mj-ea"/>
                <a:cs typeface="+mj-cs"/>
              </a:rPr>
              <a:t>albicans</a:t>
            </a:r>
            <a:r>
              <a:rPr lang="fr-FR" sz="28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 8DH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00" r="17240" b="9680"/>
          <a:stretch/>
        </p:blipFill>
        <p:spPr>
          <a:xfrm>
            <a:off x="2511398" y="1484784"/>
            <a:ext cx="2363688" cy="223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115" y="4350327"/>
            <a:ext cx="4176464" cy="2407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54" y="3433167"/>
            <a:ext cx="6300192" cy="1656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381000"/>
            <a:ext cx="8223448" cy="609600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800" dirty="0"/>
          </a:p>
          <a:p>
            <a:pPr>
              <a:buNone/>
            </a:pPr>
            <a:r>
              <a:rPr lang="fr-FR" sz="2400" dirty="0"/>
              <a:t>Caractérisé par :</a:t>
            </a:r>
          </a:p>
          <a:p>
            <a:pPr>
              <a:buFont typeface="Wingdings 2" panose="05020102010507070707" pitchFamily="18" charset="2"/>
              <a:buChar char="P"/>
            </a:pPr>
            <a:r>
              <a:rPr lang="fr-FR" sz="2400" dirty="0"/>
              <a:t>Douleurs abdominales</a:t>
            </a:r>
          </a:p>
          <a:p>
            <a:pPr>
              <a:buFont typeface="Wingdings 2" panose="05020102010507070707" pitchFamily="18" charset="2"/>
              <a:buChar char="P"/>
            </a:pPr>
            <a:r>
              <a:rPr lang="fr-FR" sz="2400" dirty="0"/>
              <a:t>Ballonnements</a:t>
            </a:r>
          </a:p>
          <a:p>
            <a:pPr>
              <a:buFont typeface="Wingdings 2" panose="05020102010507070707" pitchFamily="18" charset="2"/>
              <a:buChar char="P"/>
            </a:pPr>
            <a:r>
              <a:rPr lang="fr-FR" sz="2400" dirty="0"/>
              <a:t>Inconfort</a:t>
            </a:r>
          </a:p>
          <a:p>
            <a:pPr>
              <a:buFont typeface="Wingdings 2" panose="05020102010507070707" pitchFamily="18" charset="2"/>
              <a:buChar char="P"/>
            </a:pPr>
            <a:r>
              <a:rPr lang="fr-FR" sz="2400" dirty="0"/>
              <a:t>Troubles du transit</a:t>
            </a:r>
          </a:p>
          <a:p>
            <a:pPr>
              <a:buFontTx/>
              <a:buChar char="-"/>
            </a:pPr>
            <a:endParaRPr lang="fr-FR" sz="2800" dirty="0"/>
          </a:p>
          <a:p>
            <a:pPr>
              <a:buNone/>
            </a:pPr>
            <a:r>
              <a:rPr lang="fr-FR" sz="2400" dirty="0">
                <a:solidFill>
                  <a:schemeClr val="bg1"/>
                </a:solidFill>
              </a:rPr>
              <a:t>5 à 15% population française</a:t>
            </a:r>
          </a:p>
          <a:p>
            <a:pPr>
              <a:buNone/>
            </a:pPr>
            <a:r>
              <a:rPr lang="fr-FR" sz="2400" dirty="0">
                <a:solidFill>
                  <a:schemeClr val="bg1"/>
                </a:solidFill>
              </a:rPr>
              <a:t>Surtout ente 30 et 40 ans</a:t>
            </a:r>
          </a:p>
          <a:p>
            <a:pPr>
              <a:buNone/>
            </a:pPr>
            <a:r>
              <a:rPr lang="fr-FR" sz="2400" dirty="0">
                <a:solidFill>
                  <a:schemeClr val="bg1"/>
                </a:solidFill>
              </a:rPr>
              <a:t>2 fois plus fréquent chez les femmes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 facteurs favorisants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Char char=""/>
            </a:pPr>
            <a:r>
              <a:rPr lang="fr-FR" sz="2400" dirty="0"/>
              <a:t>La fatigue</a:t>
            </a:r>
          </a:p>
          <a:p>
            <a:pPr>
              <a:buFont typeface="Wingdings 2" panose="05020102010507070707" pitchFamily="18" charset="2"/>
              <a:buChar char=""/>
            </a:pPr>
            <a:r>
              <a:rPr lang="fr-FR" sz="2400" dirty="0"/>
              <a:t>Les situations de stress : voyages, changements,…</a:t>
            </a:r>
          </a:p>
          <a:p>
            <a:pPr>
              <a:buFont typeface="Wingdings 2" panose="05020102010507070707" pitchFamily="18" charset="2"/>
              <a:buChar char=""/>
            </a:pPr>
            <a:r>
              <a:rPr lang="fr-FR" sz="2400" dirty="0"/>
              <a:t>Les facteurs psychologiques : anxiété, angoisses…</a:t>
            </a:r>
          </a:p>
          <a:p>
            <a:pPr>
              <a:buFont typeface="Wingdings 2" panose="05020102010507070707" pitchFamily="18" charset="2"/>
              <a:buChar char=""/>
            </a:pPr>
            <a:r>
              <a:rPr lang="fr-FR" sz="2400" dirty="0"/>
              <a:t>Les facteurs alimentaires</a:t>
            </a:r>
          </a:p>
          <a:p>
            <a:pPr>
              <a:buFontTx/>
              <a:buChar char="-"/>
            </a:pPr>
            <a:endParaRPr lang="fr-FR" sz="2800" dirty="0"/>
          </a:p>
          <a:p>
            <a:pPr algn="r">
              <a:buNone/>
            </a:pPr>
            <a:r>
              <a:rPr lang="fr-FR" sz="2800" dirty="0">
                <a:solidFill>
                  <a:srgbClr val="FFC000"/>
                </a:solidFill>
              </a:rPr>
              <a:t>Repos et vacances soulagent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442" y="3933056"/>
            <a:ext cx="4418856" cy="248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" y="2276872"/>
            <a:ext cx="6552728" cy="43826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40656"/>
            <a:ext cx="8229600" cy="695828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err="1">
                <a:solidFill>
                  <a:schemeClr val="accent6"/>
                </a:solidFill>
              </a:rPr>
              <a:t>Colocynthis</a:t>
            </a:r>
            <a:r>
              <a:rPr lang="fr-FR" sz="3600" b="1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207" y="1005168"/>
            <a:ext cx="8229600" cy="35353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Douleurs paroxystiques, </a:t>
            </a:r>
            <a:r>
              <a:rPr lang="fr-FR" sz="2400" dirty="0" err="1"/>
              <a:t>crampoïdes</a:t>
            </a:r>
            <a:endParaRPr lang="fr-FR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Météorisme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Amélioré par la flexion et la pression forte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8" name="Image 7" descr="Une image contenant calebasse, citrouille, Cucurbita, courge&#10;&#10;Description générée automatiquement">
            <a:extLst>
              <a:ext uri="{FF2B5EF4-FFF2-40B4-BE49-F238E27FC236}">
                <a16:creationId xmlns:a16="http://schemas.microsoft.com/office/drawing/2014/main" id="{2737554C-6751-414F-A9BD-28E541C06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47" b="23019"/>
          <a:stretch/>
        </p:blipFill>
        <p:spPr>
          <a:xfrm>
            <a:off x="6754353" y="161370"/>
            <a:ext cx="2389647" cy="15277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err="1">
                <a:solidFill>
                  <a:srgbClr val="008000"/>
                </a:solidFill>
              </a:rPr>
              <a:t>Cuprum</a:t>
            </a:r>
            <a:r>
              <a:rPr lang="fr-FR" sz="3600" b="1" dirty="0">
                <a:solidFill>
                  <a:srgbClr val="008000"/>
                </a:solidFill>
              </a:rPr>
              <a:t> </a:t>
            </a:r>
            <a:r>
              <a:rPr lang="fr-FR" sz="3600" b="1" dirty="0" err="1">
                <a:solidFill>
                  <a:srgbClr val="008000"/>
                </a:solidFill>
              </a:rPr>
              <a:t>metallicum</a:t>
            </a:r>
            <a:endParaRPr lang="fr-FR" sz="3600" b="1" dirty="0">
              <a:solidFill>
                <a:srgbClr val="008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27397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/>
              <a:t>  </a:t>
            </a:r>
            <a:r>
              <a:rPr lang="fr-FR" sz="2400" dirty="0"/>
              <a:t>Coliques violentes à début et fin brusque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   Coups de poignard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   Hoquet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   Bruits intestinaux</a:t>
            </a:r>
          </a:p>
        </p:txBody>
      </p:sp>
      <p:pic>
        <p:nvPicPr>
          <p:cNvPr id="4" name="Image 3" descr="cuiv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157" y="4343400"/>
            <a:ext cx="3750643" cy="219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err="1">
                <a:solidFill>
                  <a:srgbClr val="008000"/>
                </a:solidFill>
              </a:rPr>
              <a:t>Magnesia</a:t>
            </a:r>
            <a:r>
              <a:rPr lang="fr-FR" sz="3600" b="1" dirty="0">
                <a:solidFill>
                  <a:srgbClr val="008000"/>
                </a:solidFill>
              </a:rPr>
              <a:t> </a:t>
            </a:r>
            <a:r>
              <a:rPr lang="fr-FR" sz="3600" b="1" dirty="0" err="1">
                <a:solidFill>
                  <a:srgbClr val="008000"/>
                </a:solidFill>
              </a:rPr>
              <a:t>phosphorica</a:t>
            </a:r>
            <a:endParaRPr lang="fr-FR" sz="3600" b="1" dirty="0">
              <a:solidFill>
                <a:srgbClr val="008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400" dirty="0"/>
              <a:t>Spasmes brusques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Amélioré par l’</a:t>
            </a:r>
            <a:r>
              <a:rPr lang="fr-FR" sz="2400" dirty="0" err="1"/>
              <a:t>hyperflexion</a:t>
            </a:r>
            <a:r>
              <a:rPr lang="fr-FR" sz="2400" dirty="0"/>
              <a:t>, pression forte, chaleur locale</a:t>
            </a:r>
          </a:p>
        </p:txBody>
      </p:sp>
      <p:pic>
        <p:nvPicPr>
          <p:cNvPr id="4" name="Image 3" descr="T226977665_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645024"/>
            <a:ext cx="2838450" cy="2838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err="1">
                <a:solidFill>
                  <a:srgbClr val="008000"/>
                </a:solidFill>
              </a:rPr>
              <a:t>Carbo</a:t>
            </a:r>
            <a:r>
              <a:rPr lang="fr-FR" sz="3600" b="1" dirty="0">
                <a:solidFill>
                  <a:srgbClr val="008000"/>
                </a:solidFill>
              </a:rPr>
              <a:t> </a:t>
            </a:r>
            <a:r>
              <a:rPr lang="fr-FR" sz="3600" b="1" dirty="0" err="1">
                <a:solidFill>
                  <a:srgbClr val="008000"/>
                </a:solidFill>
              </a:rPr>
              <a:t>vegetabilis</a:t>
            </a:r>
            <a:endParaRPr lang="fr-FR" sz="3600" b="1" dirty="0">
              <a:solidFill>
                <a:srgbClr val="008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400" dirty="0"/>
          </a:p>
          <a:p>
            <a:pPr>
              <a:spcBef>
                <a:spcPts val="0"/>
              </a:spcBef>
            </a:pPr>
            <a:r>
              <a:rPr lang="fr-FR" sz="2400" dirty="0"/>
              <a:t>Météorisme gastrique et intestinal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Distension sus-ombilicale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Surtout après abus de matières grasses</a:t>
            </a:r>
          </a:p>
        </p:txBody>
      </p:sp>
      <p:pic>
        <p:nvPicPr>
          <p:cNvPr id="4" name="Image 3" descr="Charb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005064"/>
            <a:ext cx="2895600" cy="201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 err="1">
                <a:solidFill>
                  <a:srgbClr val="008000"/>
                </a:solidFill>
              </a:rPr>
              <a:t>Nux</a:t>
            </a:r>
            <a:r>
              <a:rPr lang="fr-FR" sz="3600" b="1" dirty="0">
                <a:solidFill>
                  <a:srgbClr val="008000"/>
                </a:solidFill>
              </a:rPr>
              <a:t> </a:t>
            </a:r>
            <a:r>
              <a:rPr lang="fr-FR" sz="3600" b="1" dirty="0" err="1">
                <a:solidFill>
                  <a:srgbClr val="008000"/>
                </a:solidFill>
              </a:rPr>
              <a:t>vomica</a:t>
            </a:r>
            <a:endParaRPr lang="fr-FR" sz="3600" b="1" dirty="0">
              <a:solidFill>
                <a:srgbClr val="008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5662" y="882805"/>
            <a:ext cx="8229600" cy="2058641"/>
          </a:xfrm>
        </p:spPr>
        <p:txBody>
          <a:bodyPr>
            <a:normAutofit/>
          </a:bodyPr>
          <a:lstStyle/>
          <a:p>
            <a:pPr marL="288000">
              <a:spcBef>
                <a:spcPts val="0"/>
              </a:spcBef>
            </a:pPr>
            <a:r>
              <a:rPr lang="fr-FR" sz="2400" dirty="0"/>
              <a:t>Spasmes digestifs</a:t>
            </a:r>
          </a:p>
          <a:p>
            <a:pPr marL="288000">
              <a:spcBef>
                <a:spcPts val="0"/>
              </a:spcBef>
            </a:pPr>
            <a:r>
              <a:rPr lang="fr-FR" sz="2400" dirty="0"/>
              <a:t>Dyspepsie</a:t>
            </a:r>
          </a:p>
          <a:p>
            <a:pPr marL="288000">
              <a:spcBef>
                <a:spcPts val="0"/>
              </a:spcBef>
            </a:pPr>
            <a:r>
              <a:rPr lang="fr-FR" sz="2400" dirty="0"/>
              <a:t>&lt; excitants</a:t>
            </a:r>
          </a:p>
          <a:p>
            <a:pPr marL="288000">
              <a:spcBef>
                <a:spcPts val="0"/>
              </a:spcBef>
            </a:pPr>
            <a:r>
              <a:rPr lang="fr-FR" sz="2400" dirty="0"/>
              <a:t>&gt; sieste</a:t>
            </a:r>
          </a:p>
          <a:p>
            <a:pPr marL="288000">
              <a:spcBef>
                <a:spcPts val="0"/>
              </a:spcBef>
            </a:pPr>
            <a:r>
              <a:rPr lang="fr-FR" sz="2400" dirty="0"/>
              <a:t>Terrain hyperexcitable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2" y="3246940"/>
            <a:ext cx="5510336" cy="30971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41127"/>
            <a:ext cx="3600425" cy="270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err="1">
                <a:solidFill>
                  <a:srgbClr val="008000"/>
                </a:solidFill>
              </a:rPr>
              <a:t>Cocculus</a:t>
            </a:r>
            <a:r>
              <a:rPr lang="fr-FR" sz="3600" b="1" dirty="0">
                <a:solidFill>
                  <a:srgbClr val="008000"/>
                </a:solidFill>
              </a:rPr>
              <a:t> </a:t>
            </a:r>
            <a:r>
              <a:rPr lang="fr-FR" sz="3600" b="1" dirty="0" err="1">
                <a:solidFill>
                  <a:srgbClr val="008000"/>
                </a:solidFill>
              </a:rPr>
              <a:t>indicus</a:t>
            </a:r>
            <a:endParaRPr lang="fr-FR" sz="3600" b="1" dirty="0">
              <a:solidFill>
                <a:srgbClr val="008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Coliques avec météorisme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Douleurs </a:t>
            </a:r>
            <a:r>
              <a:rPr lang="fr-FR" sz="2400" dirty="0" err="1"/>
              <a:t>crampoïdes</a:t>
            </a:r>
            <a:r>
              <a:rPr lang="fr-FR" sz="2400" dirty="0"/>
              <a:t> et spasmodiques</a:t>
            </a:r>
          </a:p>
        </p:txBody>
      </p:sp>
      <p:pic>
        <p:nvPicPr>
          <p:cNvPr id="4" name="Image 3" descr="220px-Anamirta_cocculus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816" y="3552949"/>
            <a:ext cx="3674368" cy="275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749-E14F-564C-8231-209509D672A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291</Words>
  <Application>Microsoft Office PowerPoint</Application>
  <PresentationFormat>Affichage à l'écran (4:3)</PresentationFormat>
  <Paragraphs>115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Berlin Sans FB</vt:lpstr>
      <vt:lpstr>Calibri</vt:lpstr>
      <vt:lpstr>Wingdings 2</vt:lpstr>
      <vt:lpstr>Thème Office</vt:lpstr>
      <vt:lpstr>Le côlon irritable</vt:lpstr>
      <vt:lpstr>Présentation PowerPoint</vt:lpstr>
      <vt:lpstr>Les facteurs favorisants</vt:lpstr>
      <vt:lpstr>Colocynthis </vt:lpstr>
      <vt:lpstr>Cuprum metallicum</vt:lpstr>
      <vt:lpstr>Magnesia phosphorica</vt:lpstr>
      <vt:lpstr>Carbo vegetabilis</vt:lpstr>
      <vt:lpstr>Nux vomica</vt:lpstr>
      <vt:lpstr>Cocculus indicus</vt:lpstr>
      <vt:lpstr>Diarrhées</vt:lpstr>
      <vt:lpstr>Antimonium crudum</vt:lpstr>
      <vt:lpstr>China rubra</vt:lpstr>
      <vt:lpstr>Podophyllum</vt:lpstr>
      <vt:lpstr>Présentation PowerPoint</vt:lpstr>
      <vt:lpstr>Opium</vt:lpstr>
      <vt:lpstr>Bryonia alba</vt:lpstr>
      <vt:lpstr>Hydrastis canadensis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Colon Irritable</dc:title>
  <dc:creator>dr.Pigeot</dc:creator>
  <cp:lastModifiedBy>POCHON Elodie</cp:lastModifiedBy>
  <cp:revision>91</cp:revision>
  <dcterms:created xsi:type="dcterms:W3CDTF">2022-06-06T12:08:17Z</dcterms:created>
  <dcterms:modified xsi:type="dcterms:W3CDTF">2024-03-27T08:02:42Z</dcterms:modified>
</cp:coreProperties>
</file>