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FF25B2"/>
    <a:srgbClr val="27BEFF"/>
    <a:srgbClr val="7F29FF"/>
    <a:srgbClr val="E012FF"/>
    <a:srgbClr val="FF8C6F"/>
    <a:srgbClr val="FF512C"/>
    <a:srgbClr val="000000"/>
    <a:srgbClr val="6C39FE"/>
    <a:srgbClr val="3F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100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1ECF-4DF5-4456-BF6C-A98FBF73B260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7B537-9478-4E7F-B213-037108D2B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84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C8A0-D02D-4FD6-9E74-1927DC84239D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3834-2BEE-4589-BAB3-71DA9EF2568B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0E04-017C-413C-8173-2EA8933AEA3D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ADD7-BBDD-49BB-BD43-DCBA2227A232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80C4-8B11-4D27-9E26-B0F9A1E8E976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D7E6-5F5E-48A4-8843-BE1FA4C8BA7C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164-F3EE-4D09-973D-4CA66158D38E}" type="datetime1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862B0-565A-4284-B23C-8A29F30102B5}" type="datetime1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2995-A764-43AF-8183-2CAAD4062D73}" type="datetime1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B029-A67E-4B92-B7CF-D22D7630AB1E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D39-F8CF-4821-8432-64B83EB41571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AAA0-51D3-4B95-BC4F-2F4FAB2BA0E7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6576-6684-5F43-9624-118B868D7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7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39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3851978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Que faire quand une démangeaison devient insupportable ?">
            <a:extLst>
              <a:ext uri="{FF2B5EF4-FFF2-40B4-BE49-F238E27FC236}">
                <a16:creationId xmlns:a16="http://schemas.microsoft.com/office/drawing/2014/main" id="{09A28226-1CEB-E23D-9D75-EAB7782EF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2" r="21520"/>
          <a:stretch/>
        </p:blipFill>
        <p:spPr bwMode="auto">
          <a:xfrm>
            <a:off x="2186591" y="10"/>
            <a:ext cx="6957409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233" y="2780928"/>
            <a:ext cx="3571507" cy="2640247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accent6"/>
                </a:solidFill>
              </a:rPr>
              <a:t>DERMATOLOGIE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80"/>
            <a:ext cx="2520701" cy="7315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7960" y="5379"/>
            <a:ext cx="3326040" cy="1185276"/>
          </a:xfrm>
          <a:solidFill>
            <a:schemeClr val="accent2"/>
          </a:solidFill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dirty="0">
                <a:solidFill>
                  <a:schemeClr val="bg1"/>
                </a:solidFill>
              </a:rPr>
              <a:t>Les éruptions inflammatoires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15615" b="-3"/>
          <a:stretch/>
        </p:blipFill>
        <p:spPr>
          <a:xfrm>
            <a:off x="209357" y="299508"/>
            <a:ext cx="3916219" cy="30103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7088" b="-3"/>
          <a:stretch/>
        </p:blipFill>
        <p:spPr>
          <a:xfrm>
            <a:off x="209357" y="3548095"/>
            <a:ext cx="3916219" cy="301039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2453" y="2204864"/>
            <a:ext cx="3954026" cy="3710427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fr-FR" sz="2400" b="1" i="1" dirty="0">
                <a:solidFill>
                  <a:schemeClr val="tx1">
                    <a:alpha val="80000"/>
                  </a:schemeClr>
                </a:solidFill>
              </a:rPr>
              <a:t>Apis mellifica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chemeClr val="tx1">
                    <a:alpha val="80000"/>
                  </a:schemeClr>
                </a:solidFill>
              </a:rPr>
              <a:t>Œdème rosé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chemeClr val="tx1">
                    <a:alpha val="80000"/>
                  </a:schemeClr>
                </a:solidFill>
              </a:rPr>
              <a:t>Douleurs piquantes, </a:t>
            </a:r>
            <a:r>
              <a:rPr lang="fr-FR" sz="2200" dirty="0" err="1">
                <a:solidFill>
                  <a:schemeClr val="tx1">
                    <a:alpha val="80000"/>
                  </a:schemeClr>
                </a:solidFill>
              </a:rPr>
              <a:t>pruriantes</a:t>
            </a:r>
            <a:endParaRPr lang="fr-FR" sz="22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200" dirty="0" err="1">
                <a:solidFill>
                  <a:schemeClr val="tx1">
                    <a:alpha val="80000"/>
                  </a:schemeClr>
                </a:solidFill>
              </a:rPr>
              <a:t>Amél</a:t>
            </a:r>
            <a:r>
              <a:rPr lang="fr-FR" sz="2200" dirty="0">
                <a:solidFill>
                  <a:schemeClr val="tx1">
                    <a:alpha val="80000"/>
                  </a:schemeClr>
                </a:solidFill>
              </a:rPr>
              <a:t> froid (urticaire, Quincke, dermographisme)</a:t>
            </a:r>
          </a:p>
          <a:p>
            <a:pPr>
              <a:buNone/>
            </a:pPr>
            <a:endParaRPr lang="fr-FR" sz="22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r>
              <a:rPr lang="fr-FR" sz="2400" b="1" i="1" dirty="0" err="1">
                <a:solidFill>
                  <a:schemeClr val="tx1">
                    <a:alpha val="80000"/>
                  </a:schemeClr>
                </a:solidFill>
              </a:rPr>
              <a:t>Belladonna</a:t>
            </a:r>
            <a:endParaRPr lang="fr-FR" sz="2400" b="1" i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200" dirty="0">
                <a:solidFill>
                  <a:schemeClr val="tx1">
                    <a:alpha val="80000"/>
                  </a:schemeClr>
                </a:solidFill>
              </a:rPr>
              <a:t>Peau rouge, chaude, moite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chemeClr val="tx1">
                    <a:alpha val="80000"/>
                  </a:schemeClr>
                </a:solidFill>
              </a:rPr>
              <a:t>Éruptions scarlatiniformes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 smtClean="0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fr-FR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fr-FR" sz="2800" b="1" i="1"/>
              <a:t>Les éruptions vésiculeuses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2200" b="1" i="1" dirty="0"/>
              <a:t>Anagallis </a:t>
            </a:r>
            <a:r>
              <a:rPr lang="fr-FR" sz="2200" b="1" i="1" dirty="0" err="1"/>
              <a:t>arvensis</a:t>
            </a:r>
            <a:endParaRPr lang="fr-FR" sz="2200" b="1" i="1" dirty="0"/>
          </a:p>
          <a:p>
            <a:pPr>
              <a:lnSpc>
                <a:spcPct val="90000"/>
              </a:lnSpc>
              <a:buFontTx/>
              <a:buChar char="-"/>
            </a:pPr>
            <a:endParaRPr lang="fr-FR" sz="12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600" dirty="0"/>
              <a:t>Petites vésicules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600" dirty="0"/>
              <a:t>Prurit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600" dirty="0"/>
              <a:t>Paume des mains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600" dirty="0"/>
              <a:t>Bout des doigts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600" dirty="0"/>
              <a:t>Plante des pieds</a:t>
            </a:r>
            <a:endParaRPr lang="fr-FR" sz="1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pic>
        <p:nvPicPr>
          <p:cNvPr id="7" name="Image 6" descr="Une image contenant doigt, personne, ongle, pouce&#10;&#10;Description générée automatiquement">
            <a:extLst>
              <a:ext uri="{FF2B5EF4-FFF2-40B4-BE49-F238E27FC236}">
                <a16:creationId xmlns:a16="http://schemas.microsoft.com/office/drawing/2014/main" id="{F70A62FB-0039-1853-46BB-83D2854E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6672"/>
            <a:ext cx="5558358" cy="3705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61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2" name="Group 2063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65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4" name="Rectangle 206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5DF01D-37CA-006C-A8EB-18B3CE01570B}"/>
              </a:ext>
            </a:extLst>
          </p:cNvPr>
          <p:cNvSpPr txBox="1"/>
          <p:nvPr/>
        </p:nvSpPr>
        <p:spPr>
          <a:xfrm>
            <a:off x="4945437" y="847827"/>
            <a:ext cx="3532009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i="1">
                <a:latin typeface="+mj-lt"/>
                <a:ea typeface="+mj-ea"/>
                <a:cs typeface="+mj-cs"/>
              </a:rPr>
              <a:t>Mezereum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 r="33310"/>
          <a:stretch/>
        </p:blipFill>
        <p:spPr>
          <a:xfrm>
            <a:off x="685800" y="847827"/>
            <a:ext cx="3696824" cy="5289986"/>
          </a:xfrm>
          <a:prstGeom prst="rect">
            <a:avLst/>
          </a:prstGeom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75782" y="2188548"/>
            <a:ext cx="329184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6421" y="2508105"/>
            <a:ext cx="3532008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Vésicules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Dos des mains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Blanc jaunâtre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Croûtes épaisses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Prurit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1946576-6684-5F43-9624-118B868D7AC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ge">
            <a:extLst>
              <a:ext uri="{FF2B5EF4-FFF2-40B4-BE49-F238E27FC236}">
                <a16:creationId xmlns:a16="http://schemas.microsoft.com/office/drawing/2014/main" id="{661E347A-3B6A-F9E6-1106-2429528B4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r="1" b="18356"/>
          <a:stretch/>
        </p:blipFill>
        <p:spPr bwMode="auto">
          <a:xfrm>
            <a:off x="3416427" y="6"/>
            <a:ext cx="5727572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Image 6" descr="Unknown.jpg">
            <a:extLst>
              <a:ext uri="{FF2B5EF4-FFF2-40B4-BE49-F238E27FC236}">
                <a16:creationId xmlns:a16="http://schemas.microsoft.com/office/drawing/2014/main" id="{C93FD94A-B472-C3E6-FAF8-BB1C1CF5E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2" r="16595" b="2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E639144-328C-03AD-9C83-793FC68B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3" y="3455208"/>
            <a:ext cx="5208576" cy="2344708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fr-FR" sz="2400" b="1" i="1" dirty="0" err="1"/>
              <a:t>Cantharis</a:t>
            </a:r>
            <a:endParaRPr lang="fr-FR" sz="2400" b="1" i="1" dirty="0"/>
          </a:p>
          <a:p>
            <a:pPr>
              <a:buNone/>
            </a:pPr>
            <a:endParaRPr lang="fr-FR" sz="2200" b="1" i="1" dirty="0"/>
          </a:p>
          <a:p>
            <a:pPr>
              <a:buFontTx/>
              <a:buChar char="-"/>
            </a:pPr>
            <a:r>
              <a:rPr lang="fr-FR" sz="2200" dirty="0"/>
              <a:t>Nombreuses vésicules qui augmentent de volume</a:t>
            </a:r>
          </a:p>
          <a:p>
            <a:pPr>
              <a:buFontTx/>
              <a:buChar char="-"/>
            </a:pPr>
            <a:r>
              <a:rPr lang="fr-FR" sz="2200" dirty="0"/>
              <a:t>Brûlantes</a:t>
            </a:r>
          </a:p>
          <a:p>
            <a:pPr>
              <a:buFontTx/>
              <a:buChar char="-"/>
            </a:pPr>
            <a:r>
              <a:rPr lang="fr-FR" sz="2200" dirty="0"/>
              <a:t>Prurit</a:t>
            </a:r>
          </a:p>
          <a:p>
            <a:pPr>
              <a:buFontTx/>
              <a:buChar char="-"/>
            </a:pPr>
            <a:r>
              <a:rPr lang="fr-FR" sz="2200" dirty="0"/>
              <a:t>Amélioré par les applications chaudes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3AA659-0F0A-F221-89CD-9420FB70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9135" y="6356350"/>
            <a:ext cx="9762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/>
              <a:pPr>
                <a:spcAft>
                  <a:spcPts val="600"/>
                </a:spcAft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10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r="-1" b="-1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60759" y="6356350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51946576-6684-5F43-9624-118B868D7AC3}" type="slidenum">
              <a:rPr lang="fr-FR" sz="100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i="1" dirty="0"/>
              <a:t>Graphites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i="1" dirty="0" err="1"/>
              <a:t>Antimonium</a:t>
            </a:r>
            <a:r>
              <a:rPr lang="fr-FR" sz="2400" b="1" i="1" dirty="0"/>
              <a:t> </a:t>
            </a:r>
            <a:r>
              <a:rPr lang="fr-FR" sz="2400" b="1" i="1" dirty="0" err="1"/>
              <a:t>crudum</a:t>
            </a:r>
            <a:endParaRPr lang="fr-FR" sz="2400" b="1" i="1" dirty="0"/>
          </a:p>
          <a:p>
            <a:pPr>
              <a:buFontTx/>
              <a:buChar char="-"/>
            </a:pPr>
            <a:r>
              <a:rPr lang="fr-FR" sz="2200" dirty="0"/>
              <a:t>Éruptions suintantes</a:t>
            </a:r>
          </a:p>
          <a:p>
            <a:pPr>
              <a:buFontTx/>
              <a:buChar char="-"/>
            </a:pPr>
            <a:r>
              <a:rPr lang="fr-FR" sz="2200" dirty="0"/>
              <a:t>Croûtes épaisses</a:t>
            </a:r>
          </a:p>
          <a:p>
            <a:pPr>
              <a:buFontTx/>
              <a:buChar char="-"/>
            </a:pPr>
            <a:r>
              <a:rPr lang="fr-FR" sz="2200" dirty="0"/>
              <a:t>Cuir chevelu</a:t>
            </a:r>
          </a:p>
          <a:p>
            <a:pPr>
              <a:buFontTx/>
              <a:buChar char="-"/>
            </a:pPr>
            <a:r>
              <a:rPr lang="fr-FR" sz="2200" dirty="0"/>
              <a:t>Commissures</a:t>
            </a:r>
          </a:p>
          <a:p>
            <a:pPr>
              <a:buNone/>
            </a:pPr>
            <a:endParaRPr lang="fr-FR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15676A4-01E2-F0F6-0404-0FE310DF461A}"/>
              </a:ext>
            </a:extLst>
          </p:cNvPr>
          <p:cNvSpPr txBox="1">
            <a:spLocks/>
          </p:cNvSpPr>
          <p:nvPr/>
        </p:nvSpPr>
        <p:spPr>
          <a:xfrm>
            <a:off x="5868144" y="116632"/>
            <a:ext cx="3208382" cy="155678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chemeClr val="bg1"/>
                </a:solidFill>
              </a:rPr>
              <a:t>Les éruptions suintantes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956" r="13756" b="-2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2200" b="1" i="1" dirty="0"/>
              <a:t>Alumina</a:t>
            </a:r>
          </a:p>
          <a:p>
            <a:pPr>
              <a:buNone/>
            </a:pPr>
            <a:endParaRPr lang="fr-FR" sz="2200" i="1" dirty="0"/>
          </a:p>
          <a:p>
            <a:pPr>
              <a:buNone/>
            </a:pPr>
            <a:r>
              <a:rPr lang="fr-FR" sz="2200" b="1" i="1" dirty="0" err="1"/>
              <a:t>Arsenicum</a:t>
            </a:r>
            <a:r>
              <a:rPr lang="fr-FR" sz="2200" b="1" i="1" dirty="0"/>
              <a:t> album</a:t>
            </a:r>
          </a:p>
          <a:p>
            <a:pPr>
              <a:buNone/>
            </a:pPr>
            <a:endParaRPr lang="fr-FR" sz="2200" i="1" dirty="0"/>
          </a:p>
          <a:p>
            <a:pPr>
              <a:buNone/>
            </a:pPr>
            <a:r>
              <a:rPr lang="fr-FR" sz="2200" b="1" i="1" dirty="0"/>
              <a:t>Hydrocotyle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73C0BB4-D4DF-4E1E-9052-FFBB6C44C77C}"/>
              </a:ext>
            </a:extLst>
          </p:cNvPr>
          <p:cNvSpPr txBox="1">
            <a:spLocks/>
          </p:cNvSpPr>
          <p:nvPr/>
        </p:nvSpPr>
        <p:spPr>
          <a:xfrm>
            <a:off x="5868144" y="116632"/>
            <a:ext cx="3208382" cy="155678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chemeClr val="bg1"/>
                </a:solidFill>
              </a:rPr>
              <a:t>Les éruptions </a:t>
            </a:r>
            <a:r>
              <a:rPr lang="fr-FR" sz="3600" b="1" i="1" dirty="0" err="1">
                <a:solidFill>
                  <a:schemeClr val="bg1"/>
                </a:solidFill>
              </a:rPr>
              <a:t>desquamantes</a:t>
            </a:r>
            <a:endParaRPr lang="fr-FR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2950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6176" y="83001"/>
            <a:ext cx="2866642" cy="189991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fr-FR" sz="3500" b="1" i="1" dirty="0">
                <a:solidFill>
                  <a:schemeClr val="bg1"/>
                </a:solidFill>
              </a:rPr>
              <a:t>Les éruptions sèches et fissurées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2219" y="2193138"/>
            <a:ext cx="4951462" cy="3742762"/>
          </a:xfrm>
          <a:solidFill>
            <a:srgbClr val="F2DCDB">
              <a:alpha val="18824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200" b="1" i="1" dirty="0"/>
              <a:t>Alumina</a:t>
            </a:r>
          </a:p>
          <a:p>
            <a:pPr>
              <a:buNone/>
            </a:pPr>
            <a:endParaRPr lang="fr-FR" sz="2200" dirty="0"/>
          </a:p>
          <a:p>
            <a:pPr>
              <a:buNone/>
            </a:pPr>
            <a:r>
              <a:rPr lang="fr-FR" sz="2200" b="1" i="1" dirty="0" err="1"/>
              <a:t>Nitricum</a:t>
            </a:r>
            <a:r>
              <a:rPr lang="fr-FR" sz="2200" b="1" i="1" dirty="0"/>
              <a:t> </a:t>
            </a:r>
            <a:r>
              <a:rPr lang="fr-FR" sz="2200" b="1" i="1" dirty="0" err="1"/>
              <a:t>acidum</a:t>
            </a:r>
            <a:endParaRPr lang="fr-FR" sz="2200" b="1" i="1" dirty="0"/>
          </a:p>
          <a:p>
            <a:pPr>
              <a:buFontTx/>
              <a:buChar char="-"/>
            </a:pPr>
            <a:r>
              <a:rPr lang="fr-FR" sz="2200" dirty="0"/>
              <a:t>Localisation orifices cutanéo-muqueux</a:t>
            </a:r>
          </a:p>
          <a:p>
            <a:pPr>
              <a:buFontTx/>
              <a:buChar char="-"/>
            </a:pPr>
            <a:r>
              <a:rPr lang="fr-FR" sz="2200" dirty="0"/>
              <a:t>Saignement – douleur d’écharde</a:t>
            </a:r>
          </a:p>
          <a:p>
            <a:pPr>
              <a:buFontTx/>
              <a:buChar char="-"/>
            </a:pPr>
            <a:endParaRPr lang="fr-FR" sz="2200" dirty="0"/>
          </a:p>
          <a:p>
            <a:pPr>
              <a:buNone/>
            </a:pPr>
            <a:r>
              <a:rPr lang="fr-FR" sz="2200" b="1" i="1" dirty="0"/>
              <a:t>Petroleum</a:t>
            </a:r>
          </a:p>
          <a:p>
            <a:pPr>
              <a:buFontTx/>
              <a:buChar char="-"/>
            </a:pPr>
            <a:r>
              <a:rPr lang="fr-FR" sz="2200" dirty="0"/>
              <a:t>Peau épaisse, sèche</a:t>
            </a:r>
          </a:p>
          <a:p>
            <a:pPr>
              <a:buFontTx/>
              <a:buChar char="-"/>
            </a:pPr>
            <a:r>
              <a:rPr lang="fr-FR" sz="2200" dirty="0"/>
              <a:t>Fissures douloureuses, </a:t>
            </a:r>
            <a:r>
              <a:rPr lang="fr-FR" sz="2200" dirty="0" err="1"/>
              <a:t>pruriantes</a:t>
            </a:r>
            <a:r>
              <a:rPr lang="fr-FR" sz="2200" dirty="0"/>
              <a:t>, </a:t>
            </a:r>
          </a:p>
          <a:p>
            <a:pPr>
              <a:buFontTx/>
              <a:buChar char="-"/>
            </a:pPr>
            <a:r>
              <a:rPr lang="fr-FR" sz="2200" dirty="0"/>
              <a:t>Aggravé l’hiver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/>
              <a:pPr>
                <a:spcAft>
                  <a:spcPts val="60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900" b="1" i="1" dirty="0" err="1"/>
              <a:t>Arsenicum</a:t>
            </a:r>
            <a:r>
              <a:rPr lang="fr-FR" sz="1900" b="1" i="1" dirty="0"/>
              <a:t> album</a:t>
            </a:r>
          </a:p>
          <a:p>
            <a:pPr>
              <a:buNone/>
            </a:pPr>
            <a:endParaRPr lang="fr-FR" sz="1900" dirty="0"/>
          </a:p>
          <a:p>
            <a:pPr>
              <a:buFontTx/>
              <a:buChar char="-"/>
            </a:pPr>
            <a:r>
              <a:rPr lang="fr-FR" sz="1900" dirty="0"/>
              <a:t>Éruption sèche et squameuse</a:t>
            </a:r>
          </a:p>
          <a:p>
            <a:pPr>
              <a:buFontTx/>
              <a:buChar char="-"/>
            </a:pPr>
            <a:r>
              <a:rPr lang="fr-FR" sz="1900" dirty="0"/>
              <a:t>Prurit brûlant</a:t>
            </a:r>
          </a:p>
          <a:p>
            <a:pPr>
              <a:buFontTx/>
              <a:buChar char="-"/>
            </a:pPr>
            <a:r>
              <a:rPr lang="fr-FR" sz="1900" dirty="0"/>
              <a:t>Aggravé la nuit et au froid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566" r="2646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8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60759" y="6356350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51946576-6684-5F43-9624-118B868D7AC3}" type="slidenum">
              <a:rPr lang="fr-FR" sz="100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1600" b="1" i="1" dirty="0"/>
              <a:t>	</a:t>
            </a:r>
            <a:r>
              <a:rPr lang="fr-FR" sz="2400" b="1" i="1" dirty="0"/>
              <a:t>Alumina</a:t>
            </a:r>
            <a:endParaRPr lang="fr-FR" sz="1600" b="1" i="1" dirty="0"/>
          </a:p>
          <a:p>
            <a:pPr marL="0" indent="0">
              <a:buNone/>
            </a:pPr>
            <a:endParaRPr lang="fr-FR" sz="1600" dirty="0"/>
          </a:p>
          <a:p>
            <a:pPr>
              <a:buFontTx/>
              <a:buChar char="-"/>
            </a:pPr>
            <a:r>
              <a:rPr lang="fr-FR" sz="2200" dirty="0"/>
              <a:t>Peau très sèche</a:t>
            </a:r>
          </a:p>
          <a:p>
            <a:pPr>
              <a:buFontTx/>
              <a:buChar char="-"/>
            </a:pPr>
            <a:r>
              <a:rPr lang="fr-FR" sz="2200" dirty="0"/>
              <a:t>Violent prurit</a:t>
            </a:r>
          </a:p>
          <a:p>
            <a:pPr>
              <a:buFontTx/>
              <a:buChar char="-"/>
            </a:pPr>
            <a:r>
              <a:rPr lang="fr-FR" sz="2200" dirty="0"/>
              <a:t>Aggravé par la chaleur du lit et l’hiver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172" y="4061112"/>
            <a:ext cx="6207019" cy="229523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r-FR" sz="2400" b="1" i="1" dirty="0"/>
              <a:t>Petroleum</a:t>
            </a:r>
            <a:endParaRPr lang="fr-FR" sz="2800" b="1" i="1" dirty="0"/>
          </a:p>
          <a:p>
            <a:pPr>
              <a:buNone/>
            </a:pP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Peau sèche et rugueuse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Fissures : mains, bout doigts, orteils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Aggravé par le froid et hiver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 sz="900"/>
              <a:pPr>
                <a:spcAft>
                  <a:spcPts val="600"/>
                </a:spcAft>
              </a:pPr>
              <a:t>4</a:t>
            </a:fld>
            <a:endParaRPr lang="fr-FR" sz="9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945"/>
            <a:ext cx="7232363" cy="3661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301864"/>
            <a:ext cx="5614060" cy="2287587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2400" b="1" i="1" dirty="0"/>
              <a:t>Graphites</a:t>
            </a:r>
          </a:p>
          <a:p>
            <a:pPr>
              <a:lnSpc>
                <a:spcPct val="90000"/>
              </a:lnSpc>
              <a:buNone/>
            </a:pPr>
            <a:endParaRPr lang="fr-FR" sz="15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200" dirty="0"/>
              <a:t>Peau sèche avec éruptions de liquide visqueux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200" dirty="0"/>
              <a:t>Comme du miel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200" dirty="0"/>
              <a:t>Croûtes jaunâtres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200" dirty="0"/>
              <a:t>Conduit auditif, plis de flexion, derrière les oreilles, cuir chevelu, commissures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7522" r="-1" b="19448"/>
          <a:stretch/>
        </p:blipFill>
        <p:spPr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72464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 sz="100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5</a:t>
            </a:fld>
            <a:endParaRPr lang="fr-FR" sz="10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918" r="20287" b="-1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60759" y="6356350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51946576-6684-5F43-9624-118B868D7AC3}" type="slidenum">
              <a:rPr lang="fr-FR" sz="100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300" y="1340768"/>
            <a:ext cx="3968747" cy="3752849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600" b="1" i="1" dirty="0"/>
          </a:p>
          <a:p>
            <a:pPr>
              <a:buNone/>
            </a:pPr>
            <a:r>
              <a:rPr lang="fr-FR" sz="2400" b="1" i="1" dirty="0"/>
              <a:t>Hydrocotyle</a:t>
            </a:r>
            <a:endParaRPr lang="fr-FR" sz="1600" b="1" i="1" dirty="0"/>
          </a:p>
          <a:p>
            <a:pPr>
              <a:buNone/>
            </a:pPr>
            <a:endParaRPr lang="fr-FR" sz="1600" dirty="0"/>
          </a:p>
          <a:p>
            <a:pPr>
              <a:buFontTx/>
              <a:buChar char="-"/>
            </a:pPr>
            <a:endParaRPr lang="fr-FR" sz="2200" dirty="0"/>
          </a:p>
          <a:p>
            <a:pPr>
              <a:buFontTx/>
              <a:buChar char="-"/>
            </a:pPr>
            <a:r>
              <a:rPr lang="fr-FR" sz="2200" dirty="0"/>
              <a:t>Éruptions en plaques arrondies</a:t>
            </a:r>
          </a:p>
          <a:p>
            <a:pPr>
              <a:buFontTx/>
              <a:buChar char="-"/>
            </a:pPr>
            <a:r>
              <a:rPr lang="fr-FR" sz="2200" dirty="0"/>
              <a:t>Bord écailleux</a:t>
            </a:r>
          </a:p>
          <a:p>
            <a:pPr>
              <a:buFontTx/>
              <a:buChar char="-"/>
            </a:pPr>
            <a:r>
              <a:rPr lang="fr-FR" sz="2200" dirty="0"/>
              <a:t>Grosse desquamation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2" r="-2" b="8495"/>
          <a:stretch/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fr-FR" sz="2200" b="1" i="1" dirty="0"/>
              <a:t>Kalium </a:t>
            </a:r>
            <a:r>
              <a:rPr lang="fr-FR" sz="2200" b="1" i="1" dirty="0" err="1"/>
              <a:t>arsenicosum</a:t>
            </a:r>
            <a:endParaRPr lang="fr-FR" sz="2200" b="1" i="1" dirty="0"/>
          </a:p>
          <a:p>
            <a:pPr>
              <a:buNone/>
            </a:pPr>
            <a:endParaRPr lang="fr-FR" sz="1600" dirty="0"/>
          </a:p>
          <a:p>
            <a:pPr>
              <a:buFontTx/>
              <a:buChar char="-"/>
            </a:pPr>
            <a:r>
              <a:rPr lang="fr-FR" sz="2000" dirty="0"/>
              <a:t>Prurit intolérable</a:t>
            </a:r>
          </a:p>
          <a:p>
            <a:pPr>
              <a:buFontTx/>
              <a:buChar char="-"/>
            </a:pPr>
            <a:r>
              <a:rPr lang="fr-FR" sz="2000" dirty="0"/>
              <a:t>Peau sèche et squameuse, flétrie et fissurée</a:t>
            </a:r>
          </a:p>
          <a:p>
            <a:pPr>
              <a:buFontTx/>
              <a:buChar char="-"/>
            </a:pPr>
            <a:r>
              <a:rPr lang="fr-FR" sz="2000" dirty="0"/>
              <a:t>Genoux et coudes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089" r="23412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3010" y="1557619"/>
            <a:ext cx="3171765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i="1" dirty="0" err="1"/>
              <a:t>Rhus</a:t>
            </a:r>
            <a:r>
              <a:rPr lang="fr-FR" sz="2400" b="1" i="1" dirty="0"/>
              <a:t> toxicodendron</a:t>
            </a:r>
          </a:p>
          <a:p>
            <a:pPr>
              <a:buFontTx/>
              <a:buChar char="-"/>
            </a:pPr>
            <a:r>
              <a:rPr lang="fr-FR" sz="2200" dirty="0"/>
              <a:t>Éruption très rouge et brûlante</a:t>
            </a:r>
          </a:p>
          <a:p>
            <a:pPr>
              <a:buFontTx/>
              <a:buChar char="-"/>
            </a:pPr>
            <a:r>
              <a:rPr lang="fr-FR" sz="2200" dirty="0"/>
              <a:t>Prurit intense</a:t>
            </a:r>
          </a:p>
          <a:p>
            <a:pPr>
              <a:buFontTx/>
              <a:buChar char="-"/>
            </a:pPr>
            <a:r>
              <a:rPr lang="fr-FR" sz="2200" dirty="0"/>
              <a:t>Nombreuses petites vésicules à liquide transparent</a:t>
            </a:r>
          </a:p>
          <a:p>
            <a:pPr>
              <a:buFontTx/>
              <a:buChar char="-"/>
            </a:pPr>
            <a:r>
              <a:rPr lang="fr-FR" sz="2200" dirty="0"/>
              <a:t>Amélioré par le chaud</a:t>
            </a:r>
          </a:p>
          <a:p>
            <a:pPr>
              <a:buFontTx/>
              <a:buChar char="-"/>
            </a:pPr>
            <a:endParaRPr lang="fr-FR" sz="17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642107" y="484632"/>
            <a:ext cx="3142435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119" y="541251"/>
            <a:ext cx="2804085" cy="3546801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200" b="1" i="1" dirty="0"/>
          </a:p>
          <a:p>
            <a:pPr>
              <a:buNone/>
            </a:pPr>
            <a:r>
              <a:rPr lang="fr-FR" sz="2400" b="1" i="1" dirty="0" err="1"/>
              <a:t>Dolichos</a:t>
            </a:r>
            <a:r>
              <a:rPr lang="fr-FR" sz="2400" b="1" i="1" dirty="0"/>
              <a:t> </a:t>
            </a:r>
            <a:r>
              <a:rPr lang="fr-FR" sz="2400" b="1" i="1" dirty="0" err="1"/>
              <a:t>pruriens</a:t>
            </a:r>
            <a:endParaRPr lang="fr-FR" sz="2400" b="1" i="1" dirty="0"/>
          </a:p>
          <a:p>
            <a:pPr>
              <a:buNone/>
            </a:pPr>
            <a:endParaRPr lang="fr-FR" sz="2200" dirty="0"/>
          </a:p>
          <a:p>
            <a:pPr>
              <a:buFontTx/>
              <a:buChar char="-"/>
            </a:pPr>
            <a:r>
              <a:rPr lang="fr-FR" sz="2200" dirty="0"/>
              <a:t>Prurit essentiel</a:t>
            </a:r>
          </a:p>
          <a:p>
            <a:pPr>
              <a:buFontTx/>
              <a:buChar char="-"/>
            </a:pPr>
            <a:r>
              <a:rPr lang="fr-FR" sz="2200" dirty="0"/>
              <a:t>Prurit sénile</a:t>
            </a:r>
          </a:p>
          <a:p>
            <a:pPr>
              <a:buFontTx/>
              <a:buChar char="-"/>
            </a:pPr>
            <a:r>
              <a:rPr lang="fr-FR" sz="2200" dirty="0"/>
              <a:t>Prurit sans éruption</a:t>
            </a:r>
          </a:p>
          <a:p>
            <a:pPr>
              <a:buFontTx/>
              <a:buChar char="-"/>
            </a:pPr>
            <a:r>
              <a:rPr lang="fr-FR" sz="2200" dirty="0"/>
              <a:t>Prurit de l’urticaire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 rotWithShape="1">
          <a:blip r:embed="rId2"/>
          <a:srcRect l="18025" r="19563" b="-1"/>
          <a:stretch/>
        </p:blipFill>
        <p:spPr>
          <a:xfrm>
            <a:off x="359458" y="484633"/>
            <a:ext cx="4906661" cy="588873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46576-6684-5F43-9624-118B868D7AC3}" type="slidenum">
              <a:rPr lang="fr-FR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012BC0-8C86-79E9-54B0-404D62A2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58" y="3496540"/>
            <a:ext cx="1755448" cy="2664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263</Words>
  <Application>Microsoft Office PowerPoint</Application>
  <PresentationFormat>Affichage à l'écran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DERMATOLOGIE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éruptions inflammatoires</vt:lpstr>
      <vt:lpstr>Les éruptions vésiculeuses</vt:lpstr>
      <vt:lpstr>Présentation PowerPoint</vt:lpstr>
      <vt:lpstr>Présentation PowerPoint</vt:lpstr>
      <vt:lpstr>Présentation PowerPoint</vt:lpstr>
      <vt:lpstr>Présentation PowerPoint</vt:lpstr>
      <vt:lpstr>Les éruptions sèches et fissurées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Prurit</dc:title>
  <dc:creator>Pigeot</dc:creator>
  <cp:lastModifiedBy>POCHON Elodie</cp:lastModifiedBy>
  <cp:revision>66</cp:revision>
  <dcterms:created xsi:type="dcterms:W3CDTF">2022-10-10T09:28:38Z</dcterms:created>
  <dcterms:modified xsi:type="dcterms:W3CDTF">2024-03-27T08:08:15Z</dcterms:modified>
</cp:coreProperties>
</file>