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77" r:id="rId5"/>
    <p:sldId id="260" r:id="rId6"/>
    <p:sldId id="284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9" r:id="rId25"/>
    <p:sldId id="280" r:id="rId26"/>
    <p:sldId id="281" r:id="rId27"/>
    <p:sldId id="350" r:id="rId28"/>
    <p:sldId id="283" r:id="rId2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BAAC"/>
    <a:srgbClr val="365C92"/>
    <a:srgbClr val="FF0000"/>
    <a:srgbClr val="996633"/>
    <a:srgbClr val="FF00FF"/>
    <a:srgbClr val="FFA75E"/>
    <a:srgbClr val="2B69FE"/>
    <a:srgbClr val="FF58F1"/>
    <a:srgbClr val="45C1C4"/>
    <a:srgbClr val="DB40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04" d="100"/>
          <a:sy n="104" d="100"/>
        </p:scale>
        <p:origin x="1746" y="108"/>
      </p:cViewPr>
      <p:guideLst>
        <p:guide orient="horz" pos="2160"/>
        <p:guide pos="3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AE0C9-2F74-4256-90DE-D3D86C900878}" type="datetimeFigureOut">
              <a:rPr lang="fr-FR" smtClean="0"/>
              <a:t>27/03/2024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200C3-44A0-4446-9BFD-2A5E879A35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6448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D23B-F149-403D-AB23-69B69752385A}" type="datetime1">
              <a:rPr lang="fr-FR" smtClean="0"/>
              <a:t>27/03/2024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1E80-A5DD-3942-9FBA-967B5550A57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F313-7079-420A-A788-5A8A33CE9C5D}" type="datetime1">
              <a:rPr lang="fr-FR" smtClean="0"/>
              <a:t>27/03/2024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1E80-A5DD-3942-9FBA-967B5550A57A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 descr="Une image contenant Graphique, capture d’écran, graphisme, cercle&#10;&#10;Description générée automatiquement">
            <a:extLst>
              <a:ext uri="{FF2B5EF4-FFF2-40B4-BE49-F238E27FC236}">
                <a16:creationId xmlns:a16="http://schemas.microsoft.com/office/drawing/2014/main" id="{5EB944A5-0867-FE67-247B-3428C9CE90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355" y="6308725"/>
            <a:ext cx="590338" cy="320703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E15D9-9DC7-4C98-9026-9D3FB7FC611C}" type="datetime1">
              <a:rPr lang="fr-FR" smtClean="0"/>
              <a:t>27/03/2024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11E80-A5DD-3942-9FBA-967B5550A57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447625" y="548680"/>
            <a:ext cx="6393655" cy="4567137"/>
          </a:xfrm>
          <a:prstGeom prst="ellipse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l" defTabSz="914400"/>
            <a:r>
              <a:rPr lang="fr-FR" b="1" kern="1200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Rhinopharyngites</a:t>
            </a:r>
          </a:p>
        </p:txBody>
      </p:sp>
      <p:pic>
        <p:nvPicPr>
          <p:cNvPr id="6" name="Image 5" descr="Une image contenant personne, intérieur, Visage humain, habits&#10;&#10;Description générée automatiquement">
            <a:extLst>
              <a:ext uri="{FF2B5EF4-FFF2-40B4-BE49-F238E27FC236}">
                <a16:creationId xmlns:a16="http://schemas.microsoft.com/office/drawing/2014/main" id="{B3FA9DF1-E614-D87D-3BFA-3C3F6BBEE8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981" r="10545"/>
          <a:stretch/>
        </p:blipFill>
        <p:spPr>
          <a:xfrm>
            <a:off x="4671911" y="10"/>
            <a:ext cx="4472089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10" name="Image 9" descr="Une image contenant Graphique, capture d’écran, graphisme, cercle&#10;&#10;Description générée automatiquement">
            <a:extLst>
              <a:ext uri="{FF2B5EF4-FFF2-40B4-BE49-F238E27FC236}">
                <a16:creationId xmlns:a16="http://schemas.microsoft.com/office/drawing/2014/main" id="{0DB27475-EC66-B161-08AD-CCA353686F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293" y="5805264"/>
            <a:ext cx="1526701" cy="829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750" y="381000"/>
            <a:ext cx="8375650" cy="6019800"/>
          </a:xfrm>
        </p:spPr>
        <p:txBody>
          <a:bodyPr/>
          <a:lstStyle/>
          <a:p>
            <a:pPr>
              <a:buNone/>
            </a:pPr>
            <a:r>
              <a:rPr lang="fr-FR" sz="4000" b="1" dirty="0" err="1">
                <a:solidFill>
                  <a:srgbClr val="FF0000"/>
                </a:solidFill>
              </a:rPr>
              <a:t>Sabadilla</a:t>
            </a:r>
            <a:endParaRPr lang="fr-FR" sz="40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fr-FR" dirty="0"/>
          </a:p>
          <a:p>
            <a:pPr>
              <a:buFontTx/>
              <a:buChar char="-"/>
            </a:pPr>
            <a:r>
              <a:rPr lang="fr-FR" sz="2800" dirty="0"/>
              <a:t>Éternuements en salves</a:t>
            </a:r>
          </a:p>
          <a:p>
            <a:pPr>
              <a:buFontTx/>
              <a:buChar char="-"/>
            </a:pPr>
            <a:endParaRPr lang="fr-FR" sz="2800" dirty="0"/>
          </a:p>
          <a:p>
            <a:pPr>
              <a:buFontTx/>
              <a:buChar char="-"/>
            </a:pPr>
            <a:endParaRPr lang="fr-FR" sz="2800" dirty="0"/>
          </a:p>
          <a:p>
            <a:pPr>
              <a:buFontTx/>
              <a:buChar char="-"/>
            </a:pPr>
            <a:endParaRPr lang="fr-FR" sz="2800" dirty="0"/>
          </a:p>
          <a:p>
            <a:pPr>
              <a:buFontTx/>
              <a:buChar char="-"/>
            </a:pPr>
            <a:endParaRPr lang="fr-FR" sz="2800" dirty="0"/>
          </a:p>
          <a:p>
            <a:pPr>
              <a:buFontTx/>
              <a:buChar char="-"/>
            </a:pPr>
            <a:endParaRPr lang="fr-FR" sz="2800" dirty="0"/>
          </a:p>
          <a:p>
            <a:pPr>
              <a:buFontTx/>
              <a:buChar char="-"/>
            </a:pPr>
            <a:r>
              <a:rPr lang="fr-FR" sz="2800" dirty="0"/>
              <a:t>Prurit du nez et palais</a:t>
            </a:r>
          </a:p>
          <a:p>
            <a:pPr>
              <a:buFontTx/>
              <a:buChar char="-"/>
            </a:pPr>
            <a:r>
              <a:rPr lang="fr-FR" sz="2800" dirty="0"/>
              <a:t>Aggravé au grand air</a:t>
            </a:r>
          </a:p>
        </p:txBody>
      </p:sp>
      <p:pic>
        <p:nvPicPr>
          <p:cNvPr id="4" name="Image 3" descr="Unknow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868" y="83939"/>
            <a:ext cx="2335932" cy="3523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1E80-A5DD-3942-9FBA-967B5550A57A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98" y="2249413"/>
            <a:ext cx="4073180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381001"/>
            <a:ext cx="8075240" cy="4488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4000" b="1" dirty="0">
                <a:solidFill>
                  <a:srgbClr val="FF0000"/>
                </a:solidFill>
              </a:rPr>
              <a:t>Kalium</a:t>
            </a:r>
            <a:r>
              <a:rPr lang="fr-FR" sz="4000" b="1" dirty="0">
                <a:solidFill>
                  <a:srgbClr val="6935B0"/>
                </a:solidFill>
              </a:rPr>
              <a:t> </a:t>
            </a:r>
          </a:p>
          <a:p>
            <a:pPr>
              <a:buNone/>
            </a:pPr>
            <a:r>
              <a:rPr lang="fr-FR" sz="4000" b="1" dirty="0" err="1">
                <a:solidFill>
                  <a:srgbClr val="FF0000"/>
                </a:solidFill>
              </a:rPr>
              <a:t>bichromicum</a:t>
            </a:r>
            <a:endParaRPr lang="fr-FR" sz="40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fr-FR" dirty="0"/>
          </a:p>
          <a:p>
            <a:pPr>
              <a:buFontTx/>
              <a:buChar char="-"/>
            </a:pPr>
            <a:endParaRPr lang="fr-FR" sz="2800" dirty="0"/>
          </a:p>
          <a:p>
            <a:pPr>
              <a:buFontTx/>
              <a:buChar char="-"/>
            </a:pPr>
            <a:r>
              <a:rPr lang="fr-FR" sz="2800" dirty="0"/>
              <a:t>Écoulement visqueux</a:t>
            </a:r>
          </a:p>
          <a:p>
            <a:pPr>
              <a:buFontTx/>
              <a:buChar char="-"/>
            </a:pPr>
            <a:r>
              <a:rPr lang="fr-FR" sz="2800" dirty="0"/>
              <a:t>Croûtes nez verdâtres</a:t>
            </a:r>
          </a:p>
          <a:p>
            <a:pPr>
              <a:buFontTx/>
              <a:buChar char="-"/>
            </a:pPr>
            <a:r>
              <a:rPr lang="fr-FR" sz="2800" dirty="0"/>
              <a:t>Ulcérations</a:t>
            </a:r>
          </a:p>
        </p:txBody>
      </p:sp>
      <p:pic>
        <p:nvPicPr>
          <p:cNvPr id="4" name="Image 3" descr="Unknow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0"/>
            <a:ext cx="4038600" cy="4038600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1E80-A5DD-3942-9FBA-967B5550A57A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437732"/>
            <a:ext cx="2286000" cy="22860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>
              <a:buNone/>
            </a:pPr>
            <a:endParaRPr lang="fr-FR" sz="4000" b="1" dirty="0">
              <a:solidFill>
                <a:srgbClr val="3DCAC1"/>
              </a:solidFill>
            </a:endParaRPr>
          </a:p>
          <a:p>
            <a:pPr>
              <a:buNone/>
            </a:pPr>
            <a:r>
              <a:rPr lang="fr-FR" sz="4000" b="1" dirty="0">
                <a:solidFill>
                  <a:srgbClr val="FF0000"/>
                </a:solidFill>
              </a:rPr>
              <a:t>Hydrastis</a:t>
            </a:r>
            <a:r>
              <a:rPr lang="fr-FR" sz="4000" b="1" dirty="0">
                <a:solidFill>
                  <a:srgbClr val="3DCAC1"/>
                </a:solidFill>
              </a:rPr>
              <a:t> </a:t>
            </a:r>
          </a:p>
          <a:p>
            <a:pPr>
              <a:buNone/>
            </a:pPr>
            <a:r>
              <a:rPr lang="fr-FR" sz="4000" b="1" dirty="0" err="1">
                <a:solidFill>
                  <a:srgbClr val="FF0000"/>
                </a:solidFill>
              </a:rPr>
              <a:t>canadensis</a:t>
            </a:r>
            <a:endParaRPr lang="fr-FR" sz="40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/>
              <a:t>- </a:t>
            </a:r>
            <a:r>
              <a:rPr lang="fr-FR" sz="2800" dirty="0"/>
              <a:t>Pus épais et visqueux</a:t>
            </a:r>
          </a:p>
          <a:p>
            <a:pPr marL="0" indent="0">
              <a:buNone/>
            </a:pPr>
            <a:r>
              <a:rPr lang="fr-FR" sz="2800" dirty="0"/>
              <a:t>- Obstruction du nez dans une pièce chaude</a:t>
            </a:r>
          </a:p>
        </p:txBody>
      </p:sp>
      <p:pic>
        <p:nvPicPr>
          <p:cNvPr id="4" name="Image 3" descr="hydrastis-canadensi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533400"/>
            <a:ext cx="3505200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1E80-A5DD-3942-9FBA-967B5550A57A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50" t="16081" r="6492" b="12982"/>
          <a:stretch/>
        </p:blipFill>
        <p:spPr>
          <a:xfrm>
            <a:off x="3707532" y="4149080"/>
            <a:ext cx="1152500" cy="939074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33400"/>
            <a:ext cx="8382000" cy="5943600"/>
          </a:xfrm>
        </p:spPr>
        <p:txBody>
          <a:bodyPr/>
          <a:lstStyle/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sz="4000" b="1" dirty="0">
                <a:solidFill>
                  <a:srgbClr val="FF0000"/>
                </a:solidFill>
              </a:rPr>
              <a:t>Kalium</a:t>
            </a:r>
            <a:r>
              <a:rPr lang="fr-FR" sz="4000" b="1" dirty="0">
                <a:solidFill>
                  <a:srgbClr val="41ADD7"/>
                </a:solidFill>
              </a:rPr>
              <a:t> </a:t>
            </a:r>
          </a:p>
          <a:p>
            <a:pPr>
              <a:buNone/>
            </a:pPr>
            <a:r>
              <a:rPr lang="fr-FR" sz="4000" b="1" dirty="0" err="1">
                <a:solidFill>
                  <a:srgbClr val="FF0000"/>
                </a:solidFill>
              </a:rPr>
              <a:t>muriaticum</a:t>
            </a:r>
            <a:endParaRPr lang="fr-FR" sz="40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FontTx/>
              <a:buChar char="-"/>
            </a:pPr>
            <a:r>
              <a:rPr lang="fr-FR" sz="2800" dirty="0"/>
              <a:t>Catarrhe tubaire avec surdité intermittente</a:t>
            </a:r>
          </a:p>
          <a:p>
            <a:pPr>
              <a:buFontTx/>
              <a:buChar char="-"/>
            </a:pPr>
            <a:r>
              <a:rPr lang="fr-FR" sz="2800" dirty="0"/>
              <a:t>Bruits dans l’oreille</a:t>
            </a:r>
          </a:p>
        </p:txBody>
      </p:sp>
      <p:pic>
        <p:nvPicPr>
          <p:cNvPr id="4" name="Image 3" descr="Unknow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700" y="0"/>
            <a:ext cx="3429000" cy="3429000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1E80-A5DD-3942-9FBA-967B5550A57A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4525963"/>
          </a:xfrm>
        </p:spPr>
        <p:txBody>
          <a:bodyPr/>
          <a:lstStyle/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sz="4000" b="1" dirty="0">
                <a:solidFill>
                  <a:srgbClr val="B6F40B"/>
                </a:solidFill>
              </a:rPr>
              <a:t>	</a:t>
            </a:r>
            <a:r>
              <a:rPr lang="fr-FR" sz="4000" b="1" dirty="0" err="1">
                <a:solidFill>
                  <a:srgbClr val="FF0000"/>
                </a:solidFill>
              </a:rPr>
              <a:t>Camphora</a:t>
            </a:r>
            <a:endParaRPr lang="fr-FR" sz="40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FontTx/>
              <a:buChar char="-"/>
            </a:pPr>
            <a:r>
              <a:rPr lang="fr-FR" dirty="0"/>
              <a:t>Début de rhume banal</a:t>
            </a:r>
          </a:p>
          <a:p>
            <a:pPr>
              <a:buFontTx/>
              <a:buChar char="-"/>
            </a:pPr>
            <a:r>
              <a:rPr lang="fr-FR" dirty="0"/>
              <a:t>Sensation d’air glacé</a:t>
            </a:r>
          </a:p>
          <a:p>
            <a:pPr>
              <a:buFontTx/>
              <a:buChar char="-"/>
            </a:pPr>
            <a:r>
              <a:rPr lang="fr-FR" dirty="0"/>
              <a:t>Obstruction du nez</a:t>
            </a:r>
          </a:p>
        </p:txBody>
      </p:sp>
      <p:pic>
        <p:nvPicPr>
          <p:cNvPr id="4" name="Image 3" descr="Unknow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304800"/>
            <a:ext cx="3453547" cy="24761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1E80-A5DD-3942-9FBA-967B5550A57A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9973" y="4123687"/>
            <a:ext cx="1944216" cy="20237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9512" y="679188"/>
            <a:ext cx="5740449" cy="720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548680"/>
            <a:ext cx="5824711" cy="72008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algn="ctr">
              <a:buNone/>
            </a:pPr>
            <a:r>
              <a:rPr lang="fr-FR" sz="4800" b="1" dirty="0">
                <a:solidFill>
                  <a:schemeClr val="bg1"/>
                </a:solidFill>
              </a:rPr>
              <a:t>La toux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1E80-A5DD-3942-9FBA-967B5550A57A}" type="slidenum">
              <a:rPr lang="fr-FR" smtClean="0"/>
              <a:pPr/>
              <a:t>15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1988840"/>
            <a:ext cx="6120680" cy="408045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750" y="304800"/>
            <a:ext cx="8147050" cy="5821363"/>
          </a:xfrm>
        </p:spPr>
        <p:txBody>
          <a:bodyPr/>
          <a:lstStyle/>
          <a:p>
            <a:pPr>
              <a:buNone/>
            </a:pPr>
            <a:r>
              <a:rPr lang="fr-FR" sz="4000" b="1" dirty="0" err="1">
                <a:solidFill>
                  <a:srgbClr val="FF0000"/>
                </a:solidFill>
              </a:rPr>
              <a:t>Cuprum</a:t>
            </a:r>
            <a:endParaRPr lang="fr-FR" sz="40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fr-FR" sz="4000" b="1" dirty="0" err="1">
                <a:solidFill>
                  <a:srgbClr val="FF0000"/>
                </a:solidFill>
              </a:rPr>
              <a:t>metallicum</a:t>
            </a:r>
            <a:endParaRPr lang="fr-FR" sz="40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fr-FR" sz="40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fr-FR" dirty="0"/>
          </a:p>
          <a:p>
            <a:pPr>
              <a:buFontTx/>
              <a:buChar char="-"/>
            </a:pPr>
            <a:r>
              <a:rPr lang="fr-FR" sz="2800" dirty="0"/>
              <a:t>Toux spasmodique</a:t>
            </a:r>
          </a:p>
          <a:p>
            <a:pPr>
              <a:buFontTx/>
              <a:buChar char="-"/>
            </a:pPr>
            <a:r>
              <a:rPr lang="fr-FR" sz="2800" dirty="0"/>
              <a:t>Cyanose</a:t>
            </a:r>
          </a:p>
          <a:p>
            <a:pPr>
              <a:buFontTx/>
              <a:buChar char="-"/>
            </a:pPr>
            <a:r>
              <a:rPr lang="fr-FR" sz="2800" dirty="0"/>
              <a:t>Amélioré par une gorgée d’eau froide</a:t>
            </a:r>
          </a:p>
        </p:txBody>
      </p:sp>
      <p:pic>
        <p:nvPicPr>
          <p:cNvPr id="4" name="Image 3" descr="Unknow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609600"/>
            <a:ext cx="3733800" cy="2171700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1E80-A5DD-3942-9FBA-967B5550A57A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750" y="609600"/>
            <a:ext cx="8147050" cy="594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4000" b="1" dirty="0">
                <a:solidFill>
                  <a:srgbClr val="FF0000"/>
                </a:solidFill>
              </a:rPr>
              <a:t>Drosera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r>
              <a:rPr lang="fr-FR" sz="2800" dirty="0"/>
              <a:t>Toux dès qu’il est allongé</a:t>
            </a:r>
          </a:p>
          <a:p>
            <a:pPr>
              <a:buFontTx/>
              <a:buChar char="-"/>
            </a:pPr>
            <a:r>
              <a:rPr lang="fr-FR" sz="2800" dirty="0"/>
              <a:t>Toux laryngée, </a:t>
            </a:r>
            <a:r>
              <a:rPr lang="fr-FR" sz="2800" dirty="0" err="1"/>
              <a:t>coqueluchoïde</a:t>
            </a:r>
            <a:endParaRPr lang="fr-FR" sz="2800" dirty="0"/>
          </a:p>
          <a:p>
            <a:pPr>
              <a:buFontTx/>
              <a:buChar char="-"/>
            </a:pPr>
            <a:r>
              <a:rPr lang="fr-FR" sz="2800" dirty="0"/>
              <a:t>Douleurs du thorax</a:t>
            </a:r>
          </a:p>
          <a:p>
            <a:pPr>
              <a:buFontTx/>
              <a:buChar char="-"/>
            </a:pPr>
            <a:endParaRPr lang="fr-FR" dirty="0"/>
          </a:p>
        </p:txBody>
      </p:sp>
      <p:pic>
        <p:nvPicPr>
          <p:cNvPr id="4" name="Image 3" descr="237209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914"/>
          <a:stretch/>
        </p:blipFill>
        <p:spPr>
          <a:xfrm>
            <a:off x="4508351" y="188640"/>
            <a:ext cx="4460210" cy="2755776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1E80-A5DD-3942-9FBA-967B5550A57A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019800"/>
          </a:xfrm>
        </p:spPr>
        <p:txBody>
          <a:bodyPr/>
          <a:lstStyle/>
          <a:p>
            <a:pPr>
              <a:buNone/>
            </a:pPr>
            <a:r>
              <a:rPr lang="fr-FR" sz="4000" b="1" dirty="0" err="1">
                <a:solidFill>
                  <a:srgbClr val="FF0000"/>
                </a:solidFill>
              </a:rPr>
              <a:t>Ipeca</a:t>
            </a:r>
            <a:endParaRPr lang="fr-FR" sz="40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fr-FR" dirty="0"/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r>
              <a:rPr lang="fr-FR" sz="2800" dirty="0"/>
              <a:t>Toux sèche, sifflante, suffocante</a:t>
            </a:r>
          </a:p>
          <a:p>
            <a:pPr>
              <a:buFontTx/>
              <a:buChar char="-"/>
            </a:pPr>
            <a:r>
              <a:rPr lang="fr-FR" sz="2800" dirty="0"/>
              <a:t>Toux en quintes avec vomissements</a:t>
            </a:r>
          </a:p>
          <a:p>
            <a:pPr>
              <a:buFontTx/>
              <a:buChar char="-"/>
            </a:pPr>
            <a:r>
              <a:rPr lang="fr-FR" sz="2800" dirty="0"/>
              <a:t>Accumulation de mucosités dans bronches</a:t>
            </a:r>
          </a:p>
          <a:p>
            <a:pPr>
              <a:buFontTx/>
              <a:buChar char="-"/>
            </a:pPr>
            <a:r>
              <a:rPr lang="fr-FR" sz="2800" dirty="0"/>
              <a:t>Asthme infantile</a:t>
            </a:r>
          </a:p>
        </p:txBody>
      </p:sp>
      <p:pic>
        <p:nvPicPr>
          <p:cNvPr id="4" name="Image 3" descr="Unknow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4300" y="188640"/>
            <a:ext cx="3492500" cy="2324100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1E80-A5DD-3942-9FBA-967B5550A57A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95056"/>
          </a:xfrm>
        </p:spPr>
        <p:txBody>
          <a:bodyPr/>
          <a:lstStyle/>
          <a:p>
            <a:pPr>
              <a:buNone/>
            </a:pPr>
            <a:r>
              <a:rPr lang="fr-FR" sz="4000" b="1" dirty="0" err="1">
                <a:solidFill>
                  <a:srgbClr val="FF0000"/>
                </a:solidFill>
              </a:rPr>
              <a:t>Spongia</a:t>
            </a:r>
            <a:endParaRPr lang="fr-FR" sz="40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r>
              <a:rPr lang="fr-FR" sz="2800" dirty="0"/>
              <a:t>Toux sèche, sifflante, </a:t>
            </a:r>
            <a:r>
              <a:rPr lang="fr-FR" sz="2800" dirty="0" err="1"/>
              <a:t>aboyante</a:t>
            </a:r>
            <a:endParaRPr lang="fr-FR" sz="2800" dirty="0"/>
          </a:p>
          <a:p>
            <a:pPr>
              <a:buFontTx/>
              <a:buChar char="-"/>
            </a:pPr>
            <a:r>
              <a:rPr lang="fr-FR" sz="2800" dirty="0"/>
              <a:t>Larynx douloureux</a:t>
            </a:r>
          </a:p>
          <a:p>
            <a:pPr>
              <a:buFontTx/>
              <a:buChar char="-"/>
            </a:pPr>
            <a:r>
              <a:rPr lang="fr-FR" sz="2800" dirty="0"/>
              <a:t>Angoisse</a:t>
            </a:r>
          </a:p>
          <a:p>
            <a:pPr>
              <a:buFontTx/>
              <a:buChar char="-"/>
            </a:pPr>
            <a:r>
              <a:rPr lang="fr-FR" sz="2800" dirty="0"/>
              <a:t>Sensation de constriction laryngée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1E80-A5DD-3942-9FBA-967B5550A57A}" type="slidenum">
              <a:rPr lang="fr-FR" smtClean="0"/>
              <a:pPr/>
              <a:t>19</a:t>
            </a:fld>
            <a:endParaRPr lang="fr-FR"/>
          </a:p>
        </p:txBody>
      </p:sp>
      <p:pic>
        <p:nvPicPr>
          <p:cNvPr id="6" name="Image 5" descr="Une image contenant barrière de corail&#10;&#10;Description générée automatiquement">
            <a:extLst>
              <a:ext uri="{FF2B5EF4-FFF2-40B4-BE49-F238E27FC236}">
                <a16:creationId xmlns:a16="http://schemas.microsoft.com/office/drawing/2014/main" id="{70934057-FB14-641E-45AE-C97713DFD3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05"/>
          <a:stretch/>
        </p:blipFill>
        <p:spPr>
          <a:xfrm>
            <a:off x="4772604" y="273050"/>
            <a:ext cx="3898776" cy="27695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8086" y="1742255"/>
            <a:ext cx="8208714" cy="2952328"/>
          </a:xfrm>
        </p:spPr>
        <p:txBody>
          <a:bodyPr/>
          <a:lstStyle/>
          <a:p>
            <a:pPr>
              <a:buNone/>
            </a:pPr>
            <a:r>
              <a:rPr lang="fr-FR" sz="4000" b="1" dirty="0" err="1">
                <a:solidFill>
                  <a:srgbClr val="FF0000"/>
                </a:solidFill>
              </a:rPr>
              <a:t>Aconitum</a:t>
            </a:r>
            <a:r>
              <a:rPr lang="fr-FR" sz="4000" b="1" dirty="0">
                <a:solidFill>
                  <a:srgbClr val="FF0000"/>
                </a:solidFill>
              </a:rPr>
              <a:t> </a:t>
            </a:r>
            <a:r>
              <a:rPr lang="fr-FR" sz="4000" b="1" dirty="0" err="1">
                <a:solidFill>
                  <a:srgbClr val="FF0000"/>
                </a:solidFill>
              </a:rPr>
              <a:t>napellus</a:t>
            </a:r>
            <a:endParaRPr lang="fr-FR" sz="4000" b="1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fr-FR" sz="2800" dirty="0"/>
              <a:t>Fièvre d’apparition brutale suite à coup froid</a:t>
            </a:r>
          </a:p>
          <a:p>
            <a:pPr>
              <a:buFontTx/>
              <a:buChar char="-"/>
            </a:pPr>
            <a:r>
              <a:rPr lang="fr-FR" sz="2800" dirty="0"/>
              <a:t>Agitation anxieuse</a:t>
            </a:r>
          </a:p>
          <a:p>
            <a:pPr>
              <a:buFontTx/>
              <a:buChar char="-"/>
            </a:pPr>
            <a:r>
              <a:rPr lang="fr-FR" sz="2800" dirty="0"/>
              <a:t>Peau sèche et chaude, visage brûlant</a:t>
            </a:r>
          </a:p>
          <a:p>
            <a:pPr>
              <a:buFontTx/>
              <a:buChar char="-"/>
            </a:pPr>
            <a:r>
              <a:rPr lang="fr-FR" sz="2800" dirty="0"/>
              <a:t>Soif intense</a:t>
            </a:r>
          </a:p>
          <a:p>
            <a:pPr>
              <a:buFontTx/>
              <a:buChar char="-"/>
            </a:pPr>
            <a:endParaRPr lang="fr-FR" dirty="0"/>
          </a:p>
          <a:p>
            <a:pPr>
              <a:buNone/>
            </a:pPr>
            <a:endParaRPr lang="fr-FR" dirty="0"/>
          </a:p>
        </p:txBody>
      </p:sp>
      <p:pic>
        <p:nvPicPr>
          <p:cNvPr id="4" name="Image 3" descr="Unknow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8073" y="3400982"/>
            <a:ext cx="2383854" cy="31379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1E80-A5DD-3942-9FBA-967B5550A57A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79512" y="580979"/>
            <a:ext cx="5740449" cy="720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0" y="450471"/>
            <a:ext cx="5824711" cy="72008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4800" b="1" dirty="0">
                <a:solidFill>
                  <a:schemeClr val="bg1"/>
                </a:solidFill>
              </a:rPr>
              <a:t>La fièvre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4223" y="130035"/>
            <a:ext cx="1512168" cy="136095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38800"/>
          </a:xfrm>
        </p:spPr>
        <p:txBody>
          <a:bodyPr/>
          <a:lstStyle/>
          <a:p>
            <a:pPr>
              <a:buNone/>
            </a:pPr>
            <a:r>
              <a:rPr lang="fr-FR" sz="4000" b="1" dirty="0">
                <a:solidFill>
                  <a:srgbClr val="FF0000"/>
                </a:solidFill>
              </a:rPr>
              <a:t>Rumex</a:t>
            </a:r>
            <a:r>
              <a:rPr lang="fr-FR" sz="4000" b="1" dirty="0">
                <a:solidFill>
                  <a:srgbClr val="9444FF"/>
                </a:solidFill>
              </a:rPr>
              <a:t> </a:t>
            </a:r>
            <a:r>
              <a:rPr lang="fr-FR" sz="4000" b="1" dirty="0" err="1">
                <a:solidFill>
                  <a:srgbClr val="FF0000"/>
                </a:solidFill>
              </a:rPr>
              <a:t>crispus</a:t>
            </a:r>
            <a:endParaRPr lang="fr-FR" sz="40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fr-FR" sz="4000" b="1" i="1" dirty="0">
              <a:solidFill>
                <a:srgbClr val="FF0000"/>
              </a:solidFill>
            </a:endParaRPr>
          </a:p>
          <a:p>
            <a:pPr>
              <a:buNone/>
            </a:pPr>
            <a:endParaRPr lang="fr-FR" sz="4000" b="1" i="1" dirty="0">
              <a:solidFill>
                <a:srgbClr val="FF0000"/>
              </a:solidFill>
            </a:endParaRPr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FontTx/>
              <a:buChar char="-"/>
            </a:pPr>
            <a:r>
              <a:rPr lang="fr-FR" dirty="0"/>
              <a:t>Toux en inhalant air frais</a:t>
            </a:r>
          </a:p>
          <a:p>
            <a:pPr>
              <a:buFontTx/>
              <a:buChar char="-"/>
            </a:pPr>
            <a:r>
              <a:rPr lang="fr-FR" dirty="0"/>
              <a:t>Toux sèche, douloureuse, laryngée</a:t>
            </a:r>
          </a:p>
          <a:p>
            <a:pPr>
              <a:buFontTx/>
              <a:buChar char="-"/>
            </a:pPr>
            <a:r>
              <a:rPr lang="fr-FR" dirty="0"/>
              <a:t>Incontinence urinaire</a:t>
            </a:r>
          </a:p>
        </p:txBody>
      </p:sp>
      <p:pic>
        <p:nvPicPr>
          <p:cNvPr id="4" name="Image 3" descr="256770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440"/>
          <a:stretch/>
        </p:blipFill>
        <p:spPr>
          <a:xfrm>
            <a:off x="5562600" y="228600"/>
            <a:ext cx="2857500" cy="3488432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1E80-A5DD-3942-9FBA-967B5550A57A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750" y="609600"/>
            <a:ext cx="8147050" cy="6019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4000" b="1" dirty="0" err="1">
                <a:solidFill>
                  <a:srgbClr val="FF0000"/>
                </a:solidFill>
              </a:rPr>
              <a:t>Antimonium</a:t>
            </a:r>
            <a:r>
              <a:rPr lang="fr-FR" sz="4000" b="1" dirty="0">
                <a:solidFill>
                  <a:srgbClr val="E26B41"/>
                </a:solidFill>
              </a:rPr>
              <a:t> </a:t>
            </a:r>
          </a:p>
          <a:p>
            <a:pPr>
              <a:buNone/>
            </a:pPr>
            <a:r>
              <a:rPr lang="fr-FR" sz="4000" b="1" dirty="0" err="1">
                <a:solidFill>
                  <a:srgbClr val="FF0000"/>
                </a:solidFill>
              </a:rPr>
              <a:t>tartaricum</a:t>
            </a:r>
            <a:endParaRPr lang="fr-FR" sz="40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FontTx/>
              <a:buChar char="-"/>
            </a:pPr>
            <a:r>
              <a:rPr lang="fr-FR" sz="2800" dirty="0"/>
              <a:t>Toux grasse, suffocante</a:t>
            </a:r>
          </a:p>
          <a:p>
            <a:pPr>
              <a:buFontTx/>
              <a:buChar char="-"/>
            </a:pPr>
            <a:r>
              <a:rPr lang="fr-FR" sz="2800" dirty="0"/>
              <a:t>Accumulation de mucosités</a:t>
            </a:r>
          </a:p>
          <a:p>
            <a:pPr>
              <a:buFontTx/>
              <a:buChar char="-"/>
            </a:pPr>
            <a:r>
              <a:rPr lang="fr-FR" sz="2800" dirty="0"/>
              <a:t>Respiration bruyante</a:t>
            </a:r>
          </a:p>
          <a:p>
            <a:pPr>
              <a:buFontTx/>
              <a:buChar char="-"/>
            </a:pPr>
            <a:r>
              <a:rPr lang="fr-FR" sz="2800" dirty="0"/>
              <a:t>Cyanose</a:t>
            </a:r>
          </a:p>
          <a:p>
            <a:pPr>
              <a:buFontTx/>
              <a:buChar char="-"/>
            </a:pPr>
            <a:r>
              <a:rPr lang="fr-FR" sz="2800" dirty="0"/>
              <a:t>Somnolence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4" name="Image 3" descr="Unknow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371" y="304800"/>
            <a:ext cx="4626429" cy="2590800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1E80-A5DD-3942-9FBA-967B5550A57A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None/>
            </a:pPr>
            <a:r>
              <a:rPr lang="fr-FR" sz="4000" b="1" dirty="0">
                <a:solidFill>
                  <a:srgbClr val="FF0000"/>
                </a:solidFill>
              </a:rPr>
              <a:t>Coccus</a:t>
            </a:r>
            <a:r>
              <a:rPr lang="fr-FR" sz="4000" b="1" dirty="0">
                <a:solidFill>
                  <a:srgbClr val="A92ADA"/>
                </a:solidFill>
              </a:rPr>
              <a:t> </a:t>
            </a:r>
            <a:r>
              <a:rPr lang="fr-FR" sz="4000" b="1" dirty="0" err="1">
                <a:solidFill>
                  <a:srgbClr val="FF0000"/>
                </a:solidFill>
              </a:rPr>
              <a:t>cacti</a:t>
            </a:r>
            <a:endParaRPr lang="fr-FR" sz="40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r>
              <a:rPr lang="fr-FR" sz="2800" dirty="0"/>
              <a:t>Toux avec mucosités en filaments</a:t>
            </a:r>
          </a:p>
          <a:p>
            <a:pPr>
              <a:buFontTx/>
              <a:buChar char="-"/>
            </a:pPr>
            <a:r>
              <a:rPr lang="fr-FR" sz="2800" dirty="0"/>
              <a:t>Toux en quintes</a:t>
            </a:r>
          </a:p>
          <a:p>
            <a:pPr>
              <a:buFontTx/>
              <a:buChar char="-"/>
            </a:pPr>
            <a:r>
              <a:rPr lang="fr-FR" sz="2800" dirty="0"/>
              <a:t>Rhinite avec écoulement filant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1E80-A5DD-3942-9FBA-967B5550A57A}" type="slidenum">
              <a:rPr lang="fr-FR" smtClean="0"/>
              <a:pPr/>
              <a:t>22</a:t>
            </a:fld>
            <a:endParaRPr lang="fr-FR"/>
          </a:p>
        </p:txBody>
      </p:sp>
      <p:pic>
        <p:nvPicPr>
          <p:cNvPr id="6" name="Image 5" descr="Une image contenant invertébré, arthropode, Organisme, Macrophotographie&#10;&#10;Description générée automatiquement">
            <a:extLst>
              <a:ext uri="{FF2B5EF4-FFF2-40B4-BE49-F238E27FC236}">
                <a16:creationId xmlns:a16="http://schemas.microsoft.com/office/drawing/2014/main" id="{E6A3AE73-C205-3CC8-7B7E-DBDFBF06D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4494" y="60645"/>
            <a:ext cx="4809506" cy="3269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5556" y="1844824"/>
            <a:ext cx="8458200" cy="352839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b="1" i="1" dirty="0">
                <a:solidFill>
                  <a:schemeClr val="accent3">
                    <a:lumMod val="50000"/>
                  </a:schemeClr>
                </a:solidFill>
              </a:rPr>
              <a:t>Le thym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 marL="0" indent="0">
              <a:buNone/>
            </a:pPr>
            <a:r>
              <a:rPr lang="fr-FR" sz="2800" dirty="0"/>
              <a:t>Il est bactéricide, expectorant, anti-inflammatoire voire antiseptique.</a:t>
            </a:r>
          </a:p>
          <a:p>
            <a:pPr marL="0" indent="0">
              <a:buNone/>
            </a:pPr>
            <a:r>
              <a:rPr lang="fr-FR" sz="2800" dirty="0"/>
              <a:t>En huile essentielle : 2 à 3 gouttes dans une cc de miel 2 fois par jour.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1E80-A5DD-3942-9FBA-967B5550A57A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79512" y="471594"/>
            <a:ext cx="5740449" cy="720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341086"/>
            <a:ext cx="5824711" cy="72008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4400" b="1" dirty="0">
                <a:solidFill>
                  <a:schemeClr val="bg1"/>
                </a:solidFill>
              </a:rPr>
              <a:t>Ne pas oublier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4657" y="188640"/>
            <a:ext cx="2512143" cy="25199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750" y="681298"/>
            <a:ext cx="4074045" cy="2709602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304800"/>
            <a:ext cx="8231832" cy="6172200"/>
          </a:xfrm>
        </p:spPr>
        <p:txBody>
          <a:bodyPr/>
          <a:lstStyle/>
          <a:p>
            <a:pPr>
              <a:buNone/>
            </a:pPr>
            <a:r>
              <a:rPr lang="fr-FR" b="1" dirty="0">
                <a:solidFill>
                  <a:srgbClr val="4479AF"/>
                </a:solidFill>
              </a:rPr>
              <a:t>Eucalyptus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sz="2800" dirty="0"/>
              <a:t>Propriété bactéricide, antiseptique, expectorant, </a:t>
            </a:r>
          </a:p>
          <a:p>
            <a:pPr>
              <a:buNone/>
            </a:pPr>
            <a:r>
              <a:rPr lang="fr-FR" sz="2800" dirty="0"/>
              <a:t>Anti-inflammatoire, décongestionnant</a:t>
            </a:r>
          </a:p>
          <a:p>
            <a:pPr>
              <a:buNone/>
            </a:pPr>
            <a:r>
              <a:rPr lang="fr-FR" sz="2800" dirty="0"/>
              <a:t>Gouttes huile essentielle - inhalation </a:t>
            </a:r>
          </a:p>
        </p:txBody>
      </p:sp>
      <p:pic>
        <p:nvPicPr>
          <p:cNvPr id="4" name="Image 3" descr="Unknow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331" y="1124744"/>
            <a:ext cx="3695434" cy="206944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1E80-A5DD-3942-9FBA-967B5550A57A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982" y="1052736"/>
            <a:ext cx="8229600" cy="46085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b="1" i="1" dirty="0">
                <a:solidFill>
                  <a:srgbClr val="BE13DD"/>
                </a:solidFill>
              </a:rPr>
              <a:t>Echinacée</a:t>
            </a:r>
          </a:p>
          <a:p>
            <a:pPr>
              <a:buNone/>
            </a:pPr>
            <a:endParaRPr lang="fr-FR" b="1" i="1" dirty="0">
              <a:solidFill>
                <a:srgbClr val="BE13DD"/>
              </a:solidFill>
            </a:endParaRPr>
          </a:p>
          <a:p>
            <a:pPr>
              <a:buNone/>
            </a:pPr>
            <a:endParaRPr lang="fr-FR" b="1" i="1" dirty="0">
              <a:solidFill>
                <a:srgbClr val="BE13DD"/>
              </a:solidFill>
            </a:endParaRPr>
          </a:p>
          <a:p>
            <a:pPr>
              <a:buNone/>
            </a:pPr>
            <a:endParaRPr lang="fr-FR" b="1" i="1" dirty="0">
              <a:solidFill>
                <a:srgbClr val="BE13DD"/>
              </a:solidFill>
            </a:endParaRPr>
          </a:p>
          <a:p>
            <a:pPr>
              <a:buNone/>
            </a:pPr>
            <a:endParaRPr lang="fr-FR" dirty="0">
              <a:solidFill>
                <a:srgbClr val="BE13DD"/>
              </a:solidFill>
            </a:endParaRPr>
          </a:p>
          <a:p>
            <a:pPr>
              <a:buNone/>
            </a:pPr>
            <a:r>
              <a:rPr lang="fr-FR" sz="2800" dirty="0">
                <a:solidFill>
                  <a:srgbClr val="000000"/>
                </a:solidFill>
              </a:rPr>
              <a:t>Essentiellement immunostimulante</a:t>
            </a:r>
          </a:p>
          <a:p>
            <a:pPr>
              <a:buNone/>
            </a:pPr>
            <a:r>
              <a:rPr lang="fr-FR" sz="2800" dirty="0">
                <a:solidFill>
                  <a:srgbClr val="000000"/>
                </a:solidFill>
              </a:rPr>
              <a:t>10 jours/mois 2 gélules le matin</a:t>
            </a:r>
          </a:p>
          <a:p>
            <a:pPr>
              <a:buNone/>
            </a:pPr>
            <a:r>
              <a:rPr lang="fr-FR" sz="2800" dirty="0">
                <a:solidFill>
                  <a:srgbClr val="000000"/>
                </a:solidFill>
              </a:rPr>
              <a:t>ou </a:t>
            </a:r>
            <a:r>
              <a:rPr lang="fr-FR" sz="2800" dirty="0" err="1">
                <a:solidFill>
                  <a:srgbClr val="000000"/>
                </a:solidFill>
              </a:rPr>
              <a:t>Echinacea</a:t>
            </a:r>
            <a:r>
              <a:rPr lang="fr-FR" sz="2800" dirty="0">
                <a:solidFill>
                  <a:srgbClr val="000000"/>
                </a:solidFill>
              </a:rPr>
              <a:t> TM 50 gouttes par jour</a:t>
            </a:r>
          </a:p>
        </p:txBody>
      </p:sp>
      <p:pic>
        <p:nvPicPr>
          <p:cNvPr id="4" name="Image 3" descr="Unknow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614" y="357633"/>
            <a:ext cx="4170968" cy="3046611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1E80-A5DD-3942-9FBA-967B5550A57A}" type="slidenum">
              <a:rPr lang="fr-FR" smtClean="0"/>
              <a:pPr/>
              <a:t>25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365465"/>
            <a:ext cx="1579790" cy="30837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47864" y="548680"/>
            <a:ext cx="720080" cy="504056"/>
          </a:xfrm>
          <a:prstGeom prst="rect">
            <a:avLst/>
          </a:prstGeom>
          <a:solidFill>
            <a:srgbClr val="365C9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>
                <a:solidFill>
                  <a:schemeClr val="accent6"/>
                </a:solidFill>
              </a:rPr>
              <a:t>Et aussi…</a:t>
            </a:r>
          </a:p>
          <a:p>
            <a:pPr algn="ctr">
              <a:buNone/>
            </a:pPr>
            <a:r>
              <a:rPr lang="fr-FR" b="1" i="1" dirty="0" err="1">
                <a:solidFill>
                  <a:schemeClr val="tx2"/>
                </a:solidFill>
              </a:rPr>
              <a:t>Ravintsara</a:t>
            </a:r>
            <a:endParaRPr lang="fr-FR" b="1" i="1" dirty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fr-FR" b="1" i="1" dirty="0">
                <a:solidFill>
                  <a:schemeClr val="tx2"/>
                </a:solidFill>
              </a:rPr>
              <a:t>Niaouli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sz="2800" dirty="0"/>
              <a:t>2 gouttes dans du miel 2 à 3 fois par jour</a:t>
            </a:r>
          </a:p>
          <a:p>
            <a:pPr>
              <a:buNone/>
            </a:pPr>
            <a:r>
              <a:rPr lang="fr-FR" sz="2800" dirty="0"/>
              <a:t>CI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1E80-A5DD-3942-9FBA-967B5550A57A}" type="slidenum">
              <a:rPr lang="fr-FR" smtClean="0"/>
              <a:pPr/>
              <a:t>26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933056"/>
            <a:ext cx="1760984" cy="1760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85185E-6 L 0.93541 -0.1178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71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b="1" dirty="0"/>
              <a:t>Ribes </a:t>
            </a:r>
            <a:r>
              <a:rPr lang="fr-FR" b="1" dirty="0" err="1"/>
              <a:t>nigrum</a:t>
            </a:r>
            <a:r>
              <a:rPr lang="fr-FR" b="1" dirty="0"/>
              <a:t> </a:t>
            </a:r>
            <a:r>
              <a:rPr lang="fr-FR" b="1" dirty="0" err="1"/>
              <a:t>Bg</a:t>
            </a:r>
            <a:r>
              <a:rPr lang="fr-FR" b="1" dirty="0"/>
              <a:t> Mg 1DH</a:t>
            </a:r>
          </a:p>
          <a:p>
            <a:pPr>
              <a:buNone/>
            </a:pPr>
            <a:r>
              <a:rPr lang="fr-FR" sz="2800" dirty="0"/>
              <a:t>50 gouttes matin </a:t>
            </a:r>
          </a:p>
          <a:p>
            <a:pPr>
              <a:buNone/>
            </a:pPr>
            <a:r>
              <a:rPr lang="fr-FR" sz="2800" dirty="0"/>
              <a:t>50 gouttes soir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b="1" dirty="0" err="1"/>
              <a:t>Histaminum</a:t>
            </a:r>
            <a:r>
              <a:rPr lang="fr-FR" b="1" dirty="0"/>
              <a:t> 15CH</a:t>
            </a:r>
          </a:p>
          <a:p>
            <a:pPr>
              <a:buNone/>
            </a:pPr>
            <a:r>
              <a:rPr lang="fr-FR" sz="2800" dirty="0"/>
              <a:t>5 granules par jour</a:t>
            </a:r>
          </a:p>
        </p:txBody>
      </p:sp>
      <p:pic>
        <p:nvPicPr>
          <p:cNvPr id="4" name="Image 3" descr="Unknown.jpg"/>
          <p:cNvPicPr>
            <a:picLocks noChangeAspect="1"/>
          </p:cNvPicPr>
          <p:nvPr/>
        </p:nvPicPr>
        <p:blipFill rotWithShape="1">
          <a:blip r:embed="rId2"/>
          <a:srcRect l="17524"/>
          <a:stretch/>
        </p:blipFill>
        <p:spPr>
          <a:xfrm>
            <a:off x="5364088" y="438150"/>
            <a:ext cx="3322712" cy="2740118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811E80-A5DD-3942-9FBA-967B5550A57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Image 10" descr="Une image contenant texte, médicament&#10;&#10;Description générée automatiquement">
            <a:extLst>
              <a:ext uri="{FF2B5EF4-FFF2-40B4-BE49-F238E27FC236}">
                <a16:creationId xmlns:a16="http://schemas.microsoft.com/office/drawing/2014/main" id="{F6B23FF3-40BB-14A7-E352-9EF1484598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7171" y="3998821"/>
            <a:ext cx="2448273" cy="244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4245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750" y="642305"/>
            <a:ext cx="8136706" cy="25922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2800" dirty="0" err="1"/>
              <a:t>Influenzinum</a:t>
            </a:r>
            <a:r>
              <a:rPr lang="fr-FR" sz="2800" dirty="0"/>
              <a:t> 9CH</a:t>
            </a:r>
          </a:p>
          <a:p>
            <a:pPr algn="ctr">
              <a:buNone/>
            </a:pPr>
            <a:r>
              <a:rPr lang="fr-FR" sz="2800" dirty="0" err="1"/>
              <a:t>Serum</a:t>
            </a:r>
            <a:r>
              <a:rPr lang="fr-FR" sz="2800" dirty="0"/>
              <a:t> de </a:t>
            </a:r>
            <a:r>
              <a:rPr lang="fr-FR" sz="2800" dirty="0" err="1"/>
              <a:t>yersin</a:t>
            </a:r>
            <a:r>
              <a:rPr lang="fr-FR" sz="2800" dirty="0"/>
              <a:t> 9CH</a:t>
            </a:r>
          </a:p>
          <a:p>
            <a:pPr algn="ctr">
              <a:buNone/>
            </a:pPr>
            <a:r>
              <a:rPr lang="fr-FR" sz="2800" dirty="0" err="1"/>
              <a:t>Thymuline</a:t>
            </a:r>
            <a:r>
              <a:rPr lang="fr-FR" sz="2800" dirty="0"/>
              <a:t> 9CH</a:t>
            </a:r>
          </a:p>
          <a:p>
            <a:pPr algn="ctr">
              <a:buNone/>
            </a:pPr>
            <a:endParaRPr lang="fr-FR" sz="2800" dirty="0"/>
          </a:p>
          <a:p>
            <a:pPr algn="ctr">
              <a:buNone/>
            </a:pPr>
            <a:r>
              <a:rPr lang="fr-FR" sz="2800" dirty="0"/>
              <a:t>Oligoéléments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E8B62C7-7744-4065-8E31-CDD94A57E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84386"/>
            <a:ext cx="9144000" cy="3073614"/>
          </a:xfrm>
          <a:prstGeom prst="rect">
            <a:avLst/>
          </a:prstGeom>
        </p:spPr>
      </p:pic>
      <p:pic>
        <p:nvPicPr>
          <p:cNvPr id="15" name="Graphique 14" descr="Flocon de neige avec un remplissage uni">
            <a:extLst>
              <a:ext uri="{FF2B5EF4-FFF2-40B4-BE49-F238E27FC236}">
                <a16:creationId xmlns:a16="http://schemas.microsoft.com/office/drawing/2014/main" id="{F91BCD04-D7D4-4B5E-BC66-3126CFFBD22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47964" y="2218395"/>
            <a:ext cx="540060" cy="5400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8600"/>
            <a:ext cx="8458200" cy="6248400"/>
          </a:xfrm>
        </p:spPr>
        <p:txBody>
          <a:bodyPr/>
          <a:lstStyle/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sz="4000" b="1" dirty="0" err="1">
                <a:solidFill>
                  <a:srgbClr val="FF0000"/>
                </a:solidFill>
              </a:rPr>
              <a:t>Belladonna</a:t>
            </a:r>
            <a:endParaRPr lang="fr-FR" sz="40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fr-FR" dirty="0"/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r>
              <a:rPr lang="fr-FR" sz="2800" dirty="0"/>
              <a:t>Fièvre élevée</a:t>
            </a:r>
          </a:p>
          <a:p>
            <a:pPr>
              <a:buFontTx/>
              <a:buChar char="-"/>
            </a:pPr>
            <a:r>
              <a:rPr lang="fr-FR" sz="2800" dirty="0"/>
              <a:t>Visage rouge, chaud et moite</a:t>
            </a:r>
          </a:p>
          <a:p>
            <a:pPr>
              <a:buFontTx/>
              <a:buChar char="-"/>
            </a:pPr>
            <a:r>
              <a:rPr lang="fr-FR" sz="2800" dirty="0"/>
              <a:t>Mydriase</a:t>
            </a:r>
          </a:p>
          <a:p>
            <a:pPr>
              <a:buFontTx/>
              <a:buChar char="-"/>
            </a:pPr>
            <a:r>
              <a:rPr lang="fr-FR" sz="2800" dirty="0"/>
              <a:t>Céphalées</a:t>
            </a:r>
          </a:p>
          <a:p>
            <a:pPr>
              <a:buFontTx/>
              <a:buChar char="-"/>
            </a:pPr>
            <a:r>
              <a:rPr lang="fr-FR" sz="2800" dirty="0"/>
              <a:t>Hyperesthésie générale</a:t>
            </a:r>
          </a:p>
        </p:txBody>
      </p:sp>
      <p:pic>
        <p:nvPicPr>
          <p:cNvPr id="4" name="Imag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6051" y="228600"/>
            <a:ext cx="3850749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1E80-A5DD-3942-9FBA-967B5550A57A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750" y="260648"/>
            <a:ext cx="8208714" cy="5911552"/>
          </a:xfrm>
        </p:spPr>
        <p:txBody>
          <a:bodyPr>
            <a:normAutofit/>
          </a:bodyPr>
          <a:lstStyle/>
          <a:p>
            <a:pPr>
              <a:buNone/>
            </a:pPr>
            <a:endParaRPr lang="fr-FR" sz="4000" b="1" dirty="0">
              <a:solidFill>
                <a:srgbClr val="B237DC"/>
              </a:solidFill>
            </a:endParaRPr>
          </a:p>
          <a:p>
            <a:pPr>
              <a:buNone/>
            </a:pPr>
            <a:r>
              <a:rPr lang="fr-FR" sz="4000" b="1" dirty="0" err="1">
                <a:solidFill>
                  <a:srgbClr val="FF0000"/>
                </a:solidFill>
              </a:rPr>
              <a:t>Bryonia</a:t>
            </a:r>
            <a:r>
              <a:rPr lang="fr-FR" sz="4000" b="1" dirty="0">
                <a:solidFill>
                  <a:srgbClr val="FF0000"/>
                </a:solidFill>
              </a:rPr>
              <a:t> alba</a:t>
            </a:r>
          </a:p>
          <a:p>
            <a:pPr>
              <a:buNone/>
            </a:pPr>
            <a:endParaRPr lang="fr-FR" dirty="0"/>
          </a:p>
          <a:p>
            <a:pPr>
              <a:buFontTx/>
              <a:buChar char="-"/>
            </a:pPr>
            <a:endParaRPr lang="fr-FR" dirty="0"/>
          </a:p>
          <a:p>
            <a:pPr>
              <a:buNone/>
            </a:pPr>
            <a:r>
              <a:rPr lang="fr-FR" dirty="0"/>
              <a:t>-  </a:t>
            </a:r>
            <a:r>
              <a:rPr lang="fr-FR" sz="2800" dirty="0"/>
              <a:t>Fièvre d’évolution continue, en plateau</a:t>
            </a:r>
          </a:p>
          <a:p>
            <a:pPr>
              <a:buFontTx/>
              <a:buChar char="-"/>
            </a:pPr>
            <a:r>
              <a:rPr lang="fr-FR" sz="2800" dirty="0"/>
              <a:t>Soif grandes quantités eau froide</a:t>
            </a:r>
          </a:p>
          <a:p>
            <a:pPr>
              <a:buFontTx/>
              <a:buChar char="-"/>
            </a:pPr>
            <a:r>
              <a:rPr lang="fr-FR" sz="2800" dirty="0"/>
              <a:t>Immobilité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4" name="Image 3" descr="bryonia-cretica-bryone-navet-du-diable-graine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315144"/>
            <a:ext cx="2386608" cy="2386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1E80-A5DD-3942-9FBA-967B5550A57A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5964" y="4148112"/>
            <a:ext cx="476250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750" y="381000"/>
            <a:ext cx="8147050" cy="5745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4000" b="1" dirty="0" err="1">
                <a:solidFill>
                  <a:srgbClr val="FF0000"/>
                </a:solidFill>
              </a:rPr>
              <a:t>Ferrum</a:t>
            </a:r>
            <a:r>
              <a:rPr lang="fr-FR" sz="4000" b="1" i="1" dirty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fr-FR" sz="4000" b="1" dirty="0" err="1">
                <a:solidFill>
                  <a:srgbClr val="FF0000"/>
                </a:solidFill>
              </a:rPr>
              <a:t>phosphoricum</a:t>
            </a:r>
            <a:endParaRPr lang="fr-FR" sz="40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fr-FR" dirty="0"/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r>
              <a:rPr lang="fr-FR" dirty="0"/>
              <a:t>Fièvre modérée &lt; 38.5</a:t>
            </a:r>
          </a:p>
          <a:p>
            <a:pPr>
              <a:buFontTx/>
              <a:buChar char="-"/>
            </a:pPr>
            <a:r>
              <a:rPr lang="fr-FR" dirty="0"/>
              <a:t>Bouffées de chaleur</a:t>
            </a:r>
          </a:p>
          <a:p>
            <a:pPr>
              <a:buFontTx/>
              <a:buChar char="-"/>
            </a:pPr>
            <a:r>
              <a:rPr lang="fr-FR" dirty="0"/>
              <a:t>Otites</a:t>
            </a:r>
          </a:p>
          <a:p>
            <a:pPr>
              <a:buFontTx/>
              <a:buChar char="-"/>
            </a:pPr>
            <a:r>
              <a:rPr lang="fr-FR" dirty="0"/>
              <a:t>Toux sèche</a:t>
            </a:r>
          </a:p>
        </p:txBody>
      </p:sp>
      <p:pic>
        <p:nvPicPr>
          <p:cNvPr id="4" name="Image 3" descr="phosphate-ferrique-4776244z0-084802132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02" b="12770"/>
          <a:stretch/>
        </p:blipFill>
        <p:spPr>
          <a:xfrm>
            <a:off x="4936331" y="180554"/>
            <a:ext cx="3759200" cy="2304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1E80-A5DD-3942-9FBA-967B5550A57A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750" y="381000"/>
            <a:ext cx="8147050" cy="5745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4000" b="1" dirty="0" err="1">
                <a:solidFill>
                  <a:srgbClr val="FF0000"/>
                </a:solidFill>
              </a:rPr>
              <a:t>Eupatorium</a:t>
            </a:r>
            <a:r>
              <a:rPr lang="fr-FR" sz="4000" b="1" dirty="0">
                <a:solidFill>
                  <a:srgbClr val="FF0000"/>
                </a:solidFill>
              </a:rPr>
              <a:t> </a:t>
            </a:r>
            <a:r>
              <a:rPr lang="fr-FR" sz="4000" b="1" dirty="0" err="1">
                <a:solidFill>
                  <a:srgbClr val="FF0000"/>
                </a:solidFill>
              </a:rPr>
              <a:t>perfoliatum</a:t>
            </a:r>
            <a:endParaRPr lang="fr-FR" sz="4000" b="1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r>
              <a:rPr lang="fr-FR" dirty="0"/>
              <a:t>Fièvre avec courbature</a:t>
            </a:r>
          </a:p>
          <a:p>
            <a:pPr>
              <a:buFontTx/>
              <a:buChar char="-"/>
            </a:pPr>
            <a:r>
              <a:rPr lang="fr-FR" dirty="0"/>
              <a:t>Douleurs des globes oculaires</a:t>
            </a:r>
          </a:p>
          <a:p>
            <a:pPr>
              <a:buFontTx/>
              <a:buChar char="-"/>
            </a:pPr>
            <a:r>
              <a:rPr lang="fr-FR" dirty="0"/>
              <a:t>Arthralgies 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811E80-A5DD-3942-9FBA-967B5550A57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9861" y="3390017"/>
            <a:ext cx="4997187" cy="3331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7096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vignette-focus-wid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752599"/>
            <a:ext cx="6356183" cy="4427693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1E80-A5DD-3942-9FBA-967B5550A57A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79512" y="679188"/>
            <a:ext cx="5740449" cy="720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548680"/>
            <a:ext cx="5824711" cy="72008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4400" b="1" dirty="0">
                <a:solidFill>
                  <a:schemeClr val="bg1"/>
                </a:solidFill>
              </a:rPr>
              <a:t>Le nez qui coule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04800"/>
            <a:ext cx="8458200" cy="6172200"/>
          </a:xfrm>
        </p:spPr>
        <p:txBody>
          <a:bodyPr/>
          <a:lstStyle/>
          <a:p>
            <a:pPr>
              <a:buNone/>
            </a:pPr>
            <a:endParaRPr lang="fr-FR" sz="4000" b="1" i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fr-FR" sz="4000" b="1" dirty="0">
                <a:solidFill>
                  <a:srgbClr val="FF0000"/>
                </a:solidFill>
              </a:rPr>
              <a:t>Allium</a:t>
            </a:r>
            <a:r>
              <a:rPr lang="fr-FR" sz="4000" b="1" i="1" dirty="0">
                <a:solidFill>
                  <a:srgbClr val="FF0000"/>
                </a:solidFill>
              </a:rPr>
              <a:t> </a:t>
            </a:r>
            <a:r>
              <a:rPr lang="fr-FR" sz="4000" b="1" dirty="0" err="1">
                <a:solidFill>
                  <a:srgbClr val="FF0000"/>
                </a:solidFill>
              </a:rPr>
              <a:t>cepa</a:t>
            </a:r>
            <a:endParaRPr lang="fr-FR" sz="40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fr-FR" dirty="0"/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endParaRPr lang="fr-FR" dirty="0"/>
          </a:p>
          <a:p>
            <a:pPr>
              <a:buNone/>
            </a:pPr>
            <a:r>
              <a:rPr lang="fr-FR" dirty="0"/>
              <a:t>-  </a:t>
            </a:r>
            <a:r>
              <a:rPr lang="fr-FR" sz="2800" dirty="0"/>
              <a:t>Écoulement limpide, brûlant, excoriant</a:t>
            </a:r>
          </a:p>
          <a:p>
            <a:pPr>
              <a:buFontTx/>
              <a:buChar char="-"/>
            </a:pPr>
            <a:r>
              <a:rPr lang="fr-FR" sz="2800" dirty="0"/>
              <a:t>Amélioration à l’air frais</a:t>
            </a:r>
          </a:p>
          <a:p>
            <a:pPr>
              <a:buFontTx/>
              <a:buChar char="-"/>
            </a:pPr>
            <a:r>
              <a:rPr lang="fr-FR" sz="2800" dirty="0"/>
              <a:t>Eternuements</a:t>
            </a:r>
          </a:p>
          <a:p>
            <a:pPr>
              <a:buFontTx/>
              <a:buChar char="-"/>
            </a:pPr>
            <a:r>
              <a:rPr lang="fr-FR" sz="2800" dirty="0"/>
              <a:t>Allergie aux pollens</a:t>
            </a:r>
          </a:p>
          <a:p>
            <a:pPr>
              <a:buFontTx/>
              <a:buChar char="-"/>
            </a:pPr>
            <a:endParaRPr lang="fr-FR" dirty="0"/>
          </a:p>
        </p:txBody>
      </p:sp>
      <p:pic>
        <p:nvPicPr>
          <p:cNvPr id="4" name="Image 3" descr="allium-cep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304800"/>
            <a:ext cx="3723662" cy="2798952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1E80-A5DD-3942-9FBA-967B5550A57A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04800"/>
            <a:ext cx="8534400" cy="6248400"/>
          </a:xfrm>
        </p:spPr>
        <p:txBody>
          <a:bodyPr/>
          <a:lstStyle/>
          <a:p>
            <a:pPr>
              <a:buNone/>
            </a:pPr>
            <a:endParaRPr lang="fr-FR" sz="4000" b="1" i="1" dirty="0">
              <a:solidFill>
                <a:srgbClr val="41A3FF"/>
              </a:solidFill>
            </a:endParaRPr>
          </a:p>
          <a:p>
            <a:pPr>
              <a:buNone/>
            </a:pPr>
            <a:r>
              <a:rPr lang="fr-FR" sz="4000" b="1" i="1" dirty="0">
                <a:solidFill>
                  <a:srgbClr val="41A3FF"/>
                </a:solidFill>
              </a:rPr>
              <a:t>	</a:t>
            </a:r>
            <a:r>
              <a:rPr lang="fr-FR" sz="4000" b="1" dirty="0" err="1">
                <a:solidFill>
                  <a:srgbClr val="FF0000"/>
                </a:solidFill>
              </a:rPr>
              <a:t>Euphrasia</a:t>
            </a:r>
            <a:endParaRPr lang="fr-FR" sz="40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fr-FR" dirty="0"/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r>
              <a:rPr lang="fr-FR" sz="2800" dirty="0"/>
              <a:t>Ecoulement clair</a:t>
            </a:r>
          </a:p>
          <a:p>
            <a:pPr>
              <a:buFontTx/>
              <a:buChar char="-"/>
            </a:pPr>
            <a:r>
              <a:rPr lang="fr-FR" sz="2800" dirty="0"/>
              <a:t>Larmoiement irritant</a:t>
            </a:r>
          </a:p>
          <a:p>
            <a:pPr>
              <a:buFontTx/>
              <a:buChar char="-"/>
            </a:pPr>
            <a:r>
              <a:rPr lang="fr-FR" sz="2800" dirty="0"/>
              <a:t>Aggravation à l’air frais</a:t>
            </a:r>
          </a:p>
        </p:txBody>
      </p:sp>
      <p:pic>
        <p:nvPicPr>
          <p:cNvPr id="4" name="Imag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515083"/>
            <a:ext cx="3505200" cy="4095017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1E80-A5DD-3942-9FBA-967B5550A57A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399</Words>
  <Application>Microsoft Office PowerPoint</Application>
  <PresentationFormat>Affichage à l'écran (4:3)</PresentationFormat>
  <Paragraphs>219</Paragraphs>
  <Slides>28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1" baseType="lpstr">
      <vt:lpstr>Arial</vt:lpstr>
      <vt:lpstr>Calibri</vt:lpstr>
      <vt:lpstr>Thème Office</vt:lpstr>
      <vt:lpstr>Rhinopharyngites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Rhinopharyngites</dc:title>
  <dc:creator>Pigeot</dc:creator>
  <cp:lastModifiedBy>POCHON Elodie</cp:lastModifiedBy>
  <cp:revision>99</cp:revision>
  <dcterms:created xsi:type="dcterms:W3CDTF">2022-09-25T12:19:40Z</dcterms:created>
  <dcterms:modified xsi:type="dcterms:W3CDTF">2024-03-27T08:47:14Z</dcterms:modified>
</cp:coreProperties>
</file>