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40"/>
  </p:notesMasterIdLst>
  <p:sldIdLst>
    <p:sldId id="288" r:id="rId3"/>
    <p:sldId id="295" r:id="rId4"/>
    <p:sldId id="256" r:id="rId5"/>
    <p:sldId id="262" r:id="rId6"/>
    <p:sldId id="263" r:id="rId7"/>
    <p:sldId id="277" r:id="rId8"/>
    <p:sldId id="278" r:id="rId9"/>
    <p:sldId id="257" r:id="rId10"/>
    <p:sldId id="280" r:id="rId11"/>
    <p:sldId id="281" r:id="rId12"/>
    <p:sldId id="264" r:id="rId13"/>
    <p:sldId id="265" r:id="rId14"/>
    <p:sldId id="266" r:id="rId15"/>
    <p:sldId id="267" r:id="rId16"/>
    <p:sldId id="268" r:id="rId17"/>
    <p:sldId id="258" r:id="rId18"/>
    <p:sldId id="270" r:id="rId19"/>
    <p:sldId id="271" r:id="rId20"/>
    <p:sldId id="272" r:id="rId21"/>
    <p:sldId id="275" r:id="rId22"/>
    <p:sldId id="276" r:id="rId23"/>
    <p:sldId id="286" r:id="rId24"/>
    <p:sldId id="283" r:id="rId25"/>
    <p:sldId id="284" r:id="rId26"/>
    <p:sldId id="285" r:id="rId27"/>
    <p:sldId id="294" r:id="rId28"/>
    <p:sldId id="297" r:id="rId29"/>
    <p:sldId id="298" r:id="rId30"/>
    <p:sldId id="299" r:id="rId31"/>
    <p:sldId id="300" r:id="rId32"/>
    <p:sldId id="301" r:id="rId33"/>
    <p:sldId id="302" r:id="rId34"/>
    <p:sldId id="303" r:id="rId35"/>
    <p:sldId id="304" r:id="rId36"/>
    <p:sldId id="305" r:id="rId37"/>
    <p:sldId id="306" r:id="rId38"/>
    <p:sldId id="290"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BE9"/>
    <a:srgbClr val="FFCCFF"/>
    <a:srgbClr val="FF0066"/>
    <a:srgbClr val="468628"/>
    <a:srgbClr val="A52F59"/>
    <a:srgbClr val="8BBDF8"/>
    <a:srgbClr val="ECFBFF"/>
    <a:srgbClr val="FFFFFF"/>
    <a:srgbClr val="F8F8F8"/>
    <a:srgbClr val="01C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81"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3F741A-7D80-49DD-99A5-BCE55A322CB7}" type="datetimeFigureOut">
              <a:rPr lang="fr-FR" smtClean="0"/>
              <a:t>02/10/2023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AF43B8-B55F-451D-92CD-3F71ED163C33}" type="slidenum">
              <a:rPr lang="fr-FR" smtClean="0"/>
              <a:t>‹N°›</a:t>
            </a:fld>
            <a:endParaRPr lang="fr-FR"/>
          </a:p>
        </p:txBody>
      </p:sp>
    </p:spTree>
    <p:extLst>
      <p:ext uri="{BB962C8B-B14F-4D97-AF65-F5344CB8AC3E}">
        <p14:creationId xmlns:p14="http://schemas.microsoft.com/office/powerpoint/2010/main" val="2334830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u numéro de diapositive 6">
            <a:extLst>
              <a:ext uri="{FF2B5EF4-FFF2-40B4-BE49-F238E27FC236}">
                <a16:creationId xmlns:a16="http://schemas.microsoft.com/office/drawing/2014/main" id="{3ABCD52D-A7E9-5EB4-5873-24A45B6216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ea typeface="Microsoft YaHei" panose="020B0503020204020204" pitchFamily="34" charset="-122"/>
                <a:cs typeface="Arial" panose="020B0604020202020204" pitchFamily="34" charset="0"/>
              </a:defRPr>
            </a:lvl1pPr>
            <a:lvl2pPr marL="687388" indent="-263525">
              <a:spcBef>
                <a:spcPct val="30000"/>
              </a:spcBef>
              <a:defRPr sz="1200">
                <a:solidFill>
                  <a:schemeClr val="tx1"/>
                </a:solidFill>
                <a:latin typeface="Calibri" panose="020F0502020204030204" pitchFamily="34" charset="0"/>
                <a:ea typeface="Microsoft YaHei" panose="020B0503020204020204" pitchFamily="34" charset="-122"/>
              </a:defRPr>
            </a:lvl2pPr>
            <a:lvl3pPr marL="1058863" indent="-211138">
              <a:spcBef>
                <a:spcPct val="30000"/>
              </a:spcBef>
              <a:defRPr sz="1200">
                <a:solidFill>
                  <a:schemeClr val="tx1"/>
                </a:solidFill>
                <a:latin typeface="Calibri" panose="020F0502020204030204" pitchFamily="34" charset="0"/>
                <a:ea typeface="Microsoft YaHei" panose="020B0503020204020204" pitchFamily="34" charset="-122"/>
              </a:defRPr>
            </a:lvl3pPr>
            <a:lvl4pPr marL="1481138" indent="-211138">
              <a:spcBef>
                <a:spcPct val="30000"/>
              </a:spcBef>
              <a:defRPr sz="1200">
                <a:solidFill>
                  <a:schemeClr val="tx1"/>
                </a:solidFill>
                <a:latin typeface="Calibri" panose="020F0502020204030204" pitchFamily="34" charset="0"/>
                <a:ea typeface="Microsoft YaHei" panose="020B0503020204020204" pitchFamily="34" charset="-122"/>
              </a:defRPr>
            </a:lvl4pPr>
            <a:lvl5pPr marL="1905000" indent="-211138">
              <a:spcBef>
                <a:spcPct val="30000"/>
              </a:spcBef>
              <a:defRPr sz="1200">
                <a:solidFill>
                  <a:schemeClr val="tx1"/>
                </a:solidFill>
                <a:latin typeface="Calibri" panose="020F0502020204030204" pitchFamily="34" charset="0"/>
                <a:ea typeface="Microsoft YaHei" panose="020B0503020204020204" pitchFamily="34" charset="-122"/>
              </a:defRPr>
            </a:lvl5pPr>
            <a:lvl6pPr marL="2362200" indent="-211138"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819400" indent="-211138"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276600" indent="-211138"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733800" indent="-211138"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spcBef>
                <a:spcPct val="0"/>
              </a:spcBef>
            </a:pPr>
            <a:fld id="{8A5E6DD4-6CF8-4031-BD3D-32FAADCC978F}" type="slidenum">
              <a:rPr lang="fr-FR" altLang="fr-FR" sz="1300">
                <a:latin typeface="Times New Roman" panose="02020603050405020304" pitchFamily="18" charset="0"/>
                <a:ea typeface="Lucida Sans Unicode" panose="020B0602030504020204" pitchFamily="34" charset="0"/>
                <a:cs typeface="Tahoma" panose="020B0604030504040204" pitchFamily="34" charset="0"/>
              </a:rPr>
              <a:pPr>
                <a:spcBef>
                  <a:spcPct val="0"/>
                </a:spcBef>
              </a:pPr>
              <a:t>37</a:t>
            </a:fld>
            <a:endParaRPr lang="fr-FR" altLang="fr-FR" sz="1300">
              <a:latin typeface="Times New Roman" panose="02020603050405020304" pitchFamily="18" charset="0"/>
              <a:ea typeface="Lucida Sans Unicode" panose="020B0602030504020204" pitchFamily="34" charset="0"/>
              <a:cs typeface="Tahoma" panose="020B0604030504040204" pitchFamily="34" charset="0"/>
            </a:endParaRPr>
          </a:p>
        </p:txBody>
      </p:sp>
      <p:sp>
        <p:nvSpPr>
          <p:cNvPr id="2" name="Espace réservé de l'image des diapositives 1">
            <a:extLst>
              <a:ext uri="{FF2B5EF4-FFF2-40B4-BE49-F238E27FC236}">
                <a16:creationId xmlns:a16="http://schemas.microsoft.com/office/drawing/2014/main" id="{7C91B618-D8E1-84CE-7484-B8C22E39D054}"/>
              </a:ext>
            </a:extLst>
          </p:cNvPr>
          <p:cNvSpPr>
            <a:spLocks noGrp="1" noRot="1" noChangeAspect="1" noResize="1"/>
          </p:cNvSpPr>
          <p:nvPr>
            <p:ph type="sldImg"/>
          </p:nvPr>
        </p:nvSpPr>
        <p:spPr>
          <a:xfrm>
            <a:off x="-3175" y="706438"/>
            <a:ext cx="6200775" cy="3489325"/>
          </a:xfrm>
          <a:solidFill>
            <a:schemeClr val="accent1"/>
          </a:solidFill>
          <a:ln w="25400">
            <a:solidFill>
              <a:schemeClr val="accent1">
                <a:shade val="50000"/>
              </a:schemeClr>
            </a:solidFill>
          </a:ln>
        </p:spPr>
      </p:sp>
      <p:sp>
        <p:nvSpPr>
          <p:cNvPr id="58372" name="Espace réservé des notes 2">
            <a:extLst>
              <a:ext uri="{FF2B5EF4-FFF2-40B4-BE49-F238E27FC236}">
                <a16:creationId xmlns:a16="http://schemas.microsoft.com/office/drawing/2014/main" id="{81620AF8-D35A-6333-94C8-C5004BE99433}"/>
              </a:ext>
            </a:extLst>
          </p:cNvPr>
          <p:cNvSpPr txBox="1">
            <a:spLocks noGrp="1" noChangeArrowheads="1"/>
          </p:cNvSpPr>
          <p:nvPr>
            <p:ph type="body" sz="quarter" idx="1"/>
          </p:nvPr>
        </p:nvSpPr>
        <p:spPr bwMode="auto">
          <a:xfrm>
            <a:off x="619125" y="4418013"/>
            <a:ext cx="4954588"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3783470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67340E-2B28-EA64-DA63-F37E22F99F1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DAAE661-DF6C-CBFD-A221-E83994B52A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37F923C-B8F0-8EF8-7582-903578DB03E2}"/>
              </a:ext>
            </a:extLst>
          </p:cNvPr>
          <p:cNvSpPr>
            <a:spLocks noGrp="1"/>
          </p:cNvSpPr>
          <p:nvPr>
            <p:ph type="dt" sz="half" idx="10"/>
          </p:nvPr>
        </p:nvSpPr>
        <p:spPr/>
        <p:txBody>
          <a:bodyPr/>
          <a:lstStyle/>
          <a:p>
            <a:fld id="{307EB82A-F68D-40B0-AEE1-85BD78FBF778}" type="datetimeFigureOut">
              <a:rPr lang="fr-FR" smtClean="0"/>
              <a:t>02/10/2023</a:t>
            </a:fld>
            <a:endParaRPr lang="fr-FR"/>
          </a:p>
        </p:txBody>
      </p:sp>
      <p:sp>
        <p:nvSpPr>
          <p:cNvPr id="5" name="Espace réservé du pied de page 4">
            <a:extLst>
              <a:ext uri="{FF2B5EF4-FFF2-40B4-BE49-F238E27FC236}">
                <a16:creationId xmlns:a16="http://schemas.microsoft.com/office/drawing/2014/main" id="{6040F74C-4811-8B76-B9BE-F4ACD0558C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6CE934-72EF-FD68-EC37-169E1762B56F}"/>
              </a:ext>
            </a:extLst>
          </p:cNvPr>
          <p:cNvSpPr>
            <a:spLocks noGrp="1"/>
          </p:cNvSpPr>
          <p:nvPr>
            <p:ph type="sldNum" sz="quarter" idx="12"/>
          </p:nvPr>
        </p:nvSpPr>
        <p:spPr/>
        <p:txBody>
          <a:bodyPr/>
          <a:lstStyle/>
          <a:p>
            <a:fld id="{F870E77D-0F42-4818-B987-7CD20346A615}" type="slidenum">
              <a:rPr lang="fr-FR" smtClean="0"/>
              <a:t>‹N°›</a:t>
            </a:fld>
            <a:endParaRPr lang="fr-FR"/>
          </a:p>
        </p:txBody>
      </p:sp>
    </p:spTree>
    <p:extLst>
      <p:ext uri="{BB962C8B-B14F-4D97-AF65-F5344CB8AC3E}">
        <p14:creationId xmlns:p14="http://schemas.microsoft.com/office/powerpoint/2010/main" val="398707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E1B7C0-F395-45AD-D5D4-0A5A88EFDB0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3E59CB0-D900-A319-150E-9A724E70986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977165-0D8D-002A-45A6-E5F514EB9E8F}"/>
              </a:ext>
            </a:extLst>
          </p:cNvPr>
          <p:cNvSpPr>
            <a:spLocks noGrp="1"/>
          </p:cNvSpPr>
          <p:nvPr>
            <p:ph type="dt" sz="half" idx="10"/>
          </p:nvPr>
        </p:nvSpPr>
        <p:spPr/>
        <p:txBody>
          <a:bodyPr/>
          <a:lstStyle/>
          <a:p>
            <a:fld id="{307EB82A-F68D-40B0-AEE1-85BD78FBF778}" type="datetimeFigureOut">
              <a:rPr lang="fr-FR" smtClean="0"/>
              <a:t>02/10/2023</a:t>
            </a:fld>
            <a:endParaRPr lang="fr-FR"/>
          </a:p>
        </p:txBody>
      </p:sp>
      <p:sp>
        <p:nvSpPr>
          <p:cNvPr id="5" name="Espace réservé du pied de page 4">
            <a:extLst>
              <a:ext uri="{FF2B5EF4-FFF2-40B4-BE49-F238E27FC236}">
                <a16:creationId xmlns:a16="http://schemas.microsoft.com/office/drawing/2014/main" id="{9A766637-AC91-F2AE-6932-0F67919507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134D3C2-F6BF-DF02-D561-51F0C67437A3}"/>
              </a:ext>
            </a:extLst>
          </p:cNvPr>
          <p:cNvSpPr>
            <a:spLocks noGrp="1"/>
          </p:cNvSpPr>
          <p:nvPr>
            <p:ph type="sldNum" sz="quarter" idx="12"/>
          </p:nvPr>
        </p:nvSpPr>
        <p:spPr/>
        <p:txBody>
          <a:bodyPr/>
          <a:lstStyle/>
          <a:p>
            <a:fld id="{F870E77D-0F42-4818-B987-7CD20346A615}" type="slidenum">
              <a:rPr lang="fr-FR" smtClean="0"/>
              <a:t>‹N°›</a:t>
            </a:fld>
            <a:endParaRPr lang="fr-FR"/>
          </a:p>
        </p:txBody>
      </p:sp>
    </p:spTree>
    <p:extLst>
      <p:ext uri="{BB962C8B-B14F-4D97-AF65-F5344CB8AC3E}">
        <p14:creationId xmlns:p14="http://schemas.microsoft.com/office/powerpoint/2010/main" val="39005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FD3E6D-BC3A-307F-1F2F-87CC3FA6D28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3100134-F0CA-404F-58D7-C08845A4D877}"/>
              </a:ext>
            </a:extLst>
          </p:cNvPr>
          <p:cNvSpPr>
            <a:spLocks noGrp="1"/>
          </p:cNvSpPr>
          <p:nvPr>
            <p:ph type="dt" sz="half" idx="10"/>
          </p:nvPr>
        </p:nvSpPr>
        <p:spPr/>
        <p:txBody>
          <a:bodyPr/>
          <a:lstStyle/>
          <a:p>
            <a:fld id="{307EB82A-F68D-40B0-AEE1-85BD78FBF778}" type="datetimeFigureOut">
              <a:rPr lang="fr-FR" smtClean="0"/>
              <a:t>02/10/2023</a:t>
            </a:fld>
            <a:endParaRPr lang="fr-FR"/>
          </a:p>
        </p:txBody>
      </p:sp>
      <p:sp>
        <p:nvSpPr>
          <p:cNvPr id="4" name="Espace réservé du pied de page 3">
            <a:extLst>
              <a:ext uri="{FF2B5EF4-FFF2-40B4-BE49-F238E27FC236}">
                <a16:creationId xmlns:a16="http://schemas.microsoft.com/office/drawing/2014/main" id="{03BD21A0-C678-5D9A-ED9A-95801FACB37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87A5BD9-535E-715C-5C61-5A630F8551A0}"/>
              </a:ext>
            </a:extLst>
          </p:cNvPr>
          <p:cNvSpPr>
            <a:spLocks noGrp="1"/>
          </p:cNvSpPr>
          <p:nvPr>
            <p:ph type="sldNum" sz="quarter" idx="12"/>
          </p:nvPr>
        </p:nvSpPr>
        <p:spPr/>
        <p:txBody>
          <a:bodyPr/>
          <a:lstStyle/>
          <a:p>
            <a:fld id="{F870E77D-0F42-4818-B987-7CD20346A615}" type="slidenum">
              <a:rPr lang="fr-FR" smtClean="0"/>
              <a:t>‹N°›</a:t>
            </a:fld>
            <a:endParaRPr lang="fr-FR"/>
          </a:p>
        </p:txBody>
      </p:sp>
    </p:spTree>
    <p:extLst>
      <p:ext uri="{BB962C8B-B14F-4D97-AF65-F5344CB8AC3E}">
        <p14:creationId xmlns:p14="http://schemas.microsoft.com/office/powerpoint/2010/main" val="386052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54A41531-19D0-B1F5-B783-883B95F5A87E}"/>
              </a:ext>
            </a:extLst>
          </p:cNvPr>
          <p:cNvSpPr txBox="1">
            <a:spLocks noGrp="1"/>
          </p:cNvSpPr>
          <p:nvPr>
            <p:ph type="dt" sz="half" idx="10"/>
          </p:nvPr>
        </p:nvSpPr>
        <p:spPr>
          <a:ln/>
        </p:spPr>
        <p:txBody>
          <a:bodyPr/>
          <a:lstStyle>
            <a:lvl1pPr>
              <a:defRPr/>
            </a:lvl1pPr>
          </a:lstStyle>
          <a:p>
            <a:pPr>
              <a:defRPr/>
            </a:pPr>
            <a:endParaRPr/>
          </a:p>
        </p:txBody>
      </p:sp>
      <p:sp>
        <p:nvSpPr>
          <p:cNvPr id="3" name="Espace réservé du pied de page 4">
            <a:extLst>
              <a:ext uri="{FF2B5EF4-FFF2-40B4-BE49-F238E27FC236}">
                <a16:creationId xmlns:a16="http://schemas.microsoft.com/office/drawing/2014/main" id="{F7E3F2BD-337E-9FD7-93A1-5A5F22327B9A}"/>
              </a:ext>
            </a:extLst>
          </p:cNvPr>
          <p:cNvSpPr txBox="1">
            <a:spLocks noGrp="1"/>
          </p:cNvSpPr>
          <p:nvPr>
            <p:ph type="ftr" sz="quarter" idx="11"/>
          </p:nvPr>
        </p:nvSpPr>
        <p:spPr>
          <a:ln/>
        </p:spPr>
        <p:txBody>
          <a:bodyPr/>
          <a:lstStyle>
            <a:lvl1pPr>
              <a:defRPr/>
            </a:lvl1pPr>
          </a:lstStyle>
          <a:p>
            <a:pPr>
              <a:defRPr/>
            </a:pPr>
            <a:endParaRPr/>
          </a:p>
        </p:txBody>
      </p:sp>
      <p:sp>
        <p:nvSpPr>
          <p:cNvPr id="4" name="Espace réservé du numéro de diapositive 5">
            <a:extLst>
              <a:ext uri="{FF2B5EF4-FFF2-40B4-BE49-F238E27FC236}">
                <a16:creationId xmlns:a16="http://schemas.microsoft.com/office/drawing/2014/main" id="{A0FEB424-6F47-7FDB-DCD8-C6338A891B51}"/>
              </a:ext>
            </a:extLst>
          </p:cNvPr>
          <p:cNvSpPr txBox="1">
            <a:spLocks noGrp="1"/>
          </p:cNvSpPr>
          <p:nvPr>
            <p:ph type="sldNum" sz="quarter" idx="12"/>
          </p:nvPr>
        </p:nvSpPr>
        <p:spPr>
          <a:ln/>
        </p:spPr>
        <p:txBody>
          <a:bodyPr/>
          <a:lstStyle>
            <a:lvl1pPr>
              <a:defRPr/>
            </a:lvl1pPr>
          </a:lstStyle>
          <a:p>
            <a:fld id="{E48F3ADC-6B3F-4F68-A311-2F8B0C10C447}" type="slidenum">
              <a:rPr lang="fr-FR" altLang="fr-FR"/>
              <a:pPr/>
              <a:t>‹N°›</a:t>
            </a:fld>
            <a:endParaRPr lang="fr-FR" altLang="fr-FR"/>
          </a:p>
        </p:txBody>
      </p:sp>
    </p:spTree>
    <p:extLst>
      <p:ext uri="{BB962C8B-B14F-4D97-AF65-F5344CB8AC3E}">
        <p14:creationId xmlns:p14="http://schemas.microsoft.com/office/powerpoint/2010/main" val="345133584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135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154627" y="927099"/>
            <a:ext cx="8458229" cy="709865"/>
          </a:xfrm>
          <a:prstGeom prst="rect">
            <a:avLst/>
          </a:prstGeom>
        </p:spPr>
        <p:txBody>
          <a:bodyPr/>
          <a:lstStyle>
            <a:lvl1pPr>
              <a:defRPr sz="32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241589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55700" y="927101"/>
            <a:ext cx="8460317" cy="709613"/>
          </a:xfrm>
          <a:prstGeom prst="rect">
            <a:avLst/>
          </a:prstGeo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9891" y="2489200"/>
            <a:ext cx="4844669"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55253" y="3248491"/>
            <a:ext cx="4849307" cy="2771311"/>
          </a:xfrm>
        </p:spPr>
        <p:txBody>
          <a:bodyPr>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187442" y="2489201"/>
            <a:ext cx="4849305"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87441" y="3245836"/>
            <a:ext cx="4849307" cy="277396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401219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Cliquez et modifiez le titre</a:t>
            </a:r>
          </a:p>
        </p:txBody>
      </p:sp>
      <p:sp>
        <p:nvSpPr>
          <p:cNvPr id="3" name="Espace réservé du contenu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2478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fr-FR"/>
              <a:t>Cliquez et modifiez le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fld id="{FFDBF49C-B322-40A9-AFFA-8E8A7CD76F0C}" type="datetimeFigureOut">
              <a:rPr lang="fr-FR"/>
              <a:pPr>
                <a:defRPr/>
              </a:pPr>
              <a:t>02/10/2023</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271D0EB-8E82-46B6-B750-8275C70AE6AF}" type="slidenum">
              <a:rPr lang="fr-FR" altLang="fr-FR"/>
              <a:pPr>
                <a:defRPr/>
              </a:pPr>
              <a:t>‹N°›</a:t>
            </a:fld>
            <a:endParaRPr lang="fr-FR" altLang="fr-FR"/>
          </a:p>
        </p:txBody>
      </p:sp>
    </p:spTree>
    <p:extLst>
      <p:ext uri="{BB962C8B-B14F-4D97-AF65-F5344CB8AC3E}">
        <p14:creationId xmlns:p14="http://schemas.microsoft.com/office/powerpoint/2010/main" val="3541808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800AFD5-C5C5-C4AB-6409-BD2F704FE9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27A7521-82C8-2030-E0CE-C6EADC40D3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8DDE8A-9690-6C22-BAB5-6809F48FAA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EB82A-F68D-40B0-AEE1-85BD78FBF778}" type="datetimeFigureOut">
              <a:rPr lang="fr-FR" smtClean="0"/>
              <a:t>02/10/2023</a:t>
            </a:fld>
            <a:endParaRPr lang="fr-FR"/>
          </a:p>
        </p:txBody>
      </p:sp>
      <p:sp>
        <p:nvSpPr>
          <p:cNvPr id="5" name="Espace réservé du pied de page 4">
            <a:extLst>
              <a:ext uri="{FF2B5EF4-FFF2-40B4-BE49-F238E27FC236}">
                <a16:creationId xmlns:a16="http://schemas.microsoft.com/office/drawing/2014/main" id="{0C9AD84A-8AE0-AD65-7277-7AB7CC26B2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229B024-7B0D-7923-2E13-8A13B48B3D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0E77D-0F42-4818-B987-7CD20346A615}" type="slidenum">
              <a:rPr lang="fr-FR" smtClean="0"/>
              <a:t>‹N°›</a:t>
            </a:fld>
            <a:endParaRPr lang="fr-FR"/>
          </a:p>
        </p:txBody>
      </p:sp>
    </p:spTree>
    <p:extLst>
      <p:ext uri="{BB962C8B-B14F-4D97-AF65-F5344CB8AC3E}">
        <p14:creationId xmlns:p14="http://schemas.microsoft.com/office/powerpoint/2010/main" val="985337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a:xfrm>
            <a:off x="10608733"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0" name="Text Box 30"/>
          <p:cNvSpPr txBox="1">
            <a:spLocks noChangeArrowheads="1"/>
          </p:cNvSpPr>
          <p:nvPr/>
        </p:nvSpPr>
        <p:spPr bwMode="auto">
          <a:xfrm>
            <a:off x="10896601" y="355600"/>
            <a:ext cx="1056217" cy="336550"/>
          </a:xfrm>
          <a:prstGeom prst="rect">
            <a:avLst/>
          </a:prstGeom>
          <a:noFill/>
          <a:ln>
            <a:noFill/>
          </a:ln>
          <a:effec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defRPr/>
            </a:pPr>
            <a:fld id="{B82CAC85-7F13-4BE8-88FC-D4CC324939DC}" type="slidenum">
              <a:rPr lang="fr-FR" altLang="fr-FR" sz="1600" smtClean="0">
                <a:solidFill>
                  <a:schemeClr val="bg1"/>
                </a:solidFill>
                <a:latin typeface="Arial" panose="020B0604020202020204" pitchFamily="34" charset="0"/>
              </a:rPr>
              <a:pPr>
                <a:spcBef>
                  <a:spcPct val="50000"/>
                </a:spcBef>
                <a:defRPr/>
              </a:pPr>
              <a:t>‹N°›</a:t>
            </a:fld>
            <a:endParaRPr lang="fr-FR" altLang="fr-FR" sz="1600" smtClean="0">
              <a:solidFill>
                <a:schemeClr val="bg1"/>
              </a:solidFill>
              <a:latin typeface="Arial" panose="020B0604020202020204" pitchFamily="34" charset="0"/>
            </a:endParaRPr>
          </a:p>
        </p:txBody>
      </p:sp>
      <p:sp>
        <p:nvSpPr>
          <p:cNvPr id="1028" name="Text Placeholder 2"/>
          <p:cNvSpPr>
            <a:spLocks noGrp="1"/>
          </p:cNvSpPr>
          <p:nvPr>
            <p:ph type="body" idx="1"/>
          </p:nvPr>
        </p:nvSpPr>
        <p:spPr bwMode="auto">
          <a:xfrm>
            <a:off x="1151468" y="2489200"/>
            <a:ext cx="8462433"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Tree>
    <p:extLst>
      <p:ext uri="{BB962C8B-B14F-4D97-AF65-F5344CB8AC3E}">
        <p14:creationId xmlns:p14="http://schemas.microsoft.com/office/powerpoint/2010/main" val="154310082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200" kern="1200">
          <a:solidFill>
            <a:schemeClr val="bg1"/>
          </a:solidFill>
          <a:latin typeface="+mn-lt"/>
          <a:ea typeface="+mj-ea"/>
          <a:cs typeface="+mj-cs"/>
        </a:defRPr>
      </a:lvl1pPr>
      <a:lvl2pPr algn="l" defTabSz="457200" rtl="0" eaLnBrk="0" fontAlgn="base" hangingPunct="0">
        <a:spcBef>
          <a:spcPct val="0"/>
        </a:spcBef>
        <a:spcAft>
          <a:spcPct val="0"/>
        </a:spcAft>
        <a:defRPr sz="3200">
          <a:solidFill>
            <a:schemeClr val="bg1"/>
          </a:solidFill>
          <a:latin typeface="Arial" panose="020B0604020202020204" pitchFamily="34" charset="0"/>
        </a:defRPr>
      </a:lvl2pPr>
      <a:lvl3pPr algn="l" defTabSz="457200" rtl="0" eaLnBrk="0" fontAlgn="base" hangingPunct="0">
        <a:spcBef>
          <a:spcPct val="0"/>
        </a:spcBef>
        <a:spcAft>
          <a:spcPct val="0"/>
        </a:spcAft>
        <a:defRPr sz="3200">
          <a:solidFill>
            <a:schemeClr val="bg1"/>
          </a:solidFill>
          <a:latin typeface="Arial" panose="020B0604020202020204" pitchFamily="34" charset="0"/>
        </a:defRPr>
      </a:lvl3pPr>
      <a:lvl4pPr algn="l" defTabSz="457200" rtl="0" eaLnBrk="0" fontAlgn="base" hangingPunct="0">
        <a:spcBef>
          <a:spcPct val="0"/>
        </a:spcBef>
        <a:spcAft>
          <a:spcPct val="0"/>
        </a:spcAft>
        <a:defRPr sz="3200">
          <a:solidFill>
            <a:schemeClr val="bg1"/>
          </a:solidFill>
          <a:latin typeface="Arial" panose="020B0604020202020204" pitchFamily="34" charset="0"/>
        </a:defRPr>
      </a:lvl4pPr>
      <a:lvl5pPr algn="l" defTabSz="457200" rtl="0" eaLnBrk="0" fontAlgn="base" hangingPunct="0">
        <a:spcBef>
          <a:spcPct val="0"/>
        </a:spcBef>
        <a:spcAft>
          <a:spcPct val="0"/>
        </a:spcAft>
        <a:defRPr sz="3200">
          <a:solidFill>
            <a:schemeClr val="bg1"/>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400"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4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4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4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8.png"/><Relationship Id="rId5" Type="http://schemas.microsoft.com/office/2007/relationships/hdphoto" Target="../media/hdphoto6.wdp"/><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png"/><Relationship Id="rId18" Type="http://schemas.openxmlformats.org/officeDocument/2006/relationships/image" Target="../media/image56.jpeg"/><Relationship Id="rId3" Type="http://schemas.openxmlformats.org/officeDocument/2006/relationships/image" Target="../media/image41.jpeg"/><Relationship Id="rId21" Type="http://schemas.openxmlformats.org/officeDocument/2006/relationships/image" Target="../media/image59.jpeg"/><Relationship Id="rId7" Type="http://schemas.openxmlformats.org/officeDocument/2006/relationships/image" Target="../media/image45.jpeg"/><Relationship Id="rId12" Type="http://schemas.openxmlformats.org/officeDocument/2006/relationships/image" Target="../media/image50.png"/><Relationship Id="rId17" Type="http://schemas.openxmlformats.org/officeDocument/2006/relationships/image" Target="../media/image55.jpeg"/><Relationship Id="rId25" Type="http://schemas.openxmlformats.org/officeDocument/2006/relationships/image" Target="../media/image63.jpeg"/><Relationship Id="rId2" Type="http://schemas.openxmlformats.org/officeDocument/2006/relationships/notesSlide" Target="../notesSlides/notesSlide1.xml"/><Relationship Id="rId16" Type="http://schemas.openxmlformats.org/officeDocument/2006/relationships/image" Target="../media/image54.png"/><Relationship Id="rId20" Type="http://schemas.openxmlformats.org/officeDocument/2006/relationships/image" Target="../media/image58.jpeg"/><Relationship Id="rId1" Type="http://schemas.openxmlformats.org/officeDocument/2006/relationships/slideLayout" Target="../slideLayouts/slideLayout4.xml"/><Relationship Id="rId6" Type="http://schemas.openxmlformats.org/officeDocument/2006/relationships/image" Target="../media/image44.jpeg"/><Relationship Id="rId11" Type="http://schemas.openxmlformats.org/officeDocument/2006/relationships/image" Target="../media/image49.png"/><Relationship Id="rId24" Type="http://schemas.openxmlformats.org/officeDocument/2006/relationships/image" Target="../media/image62.jpeg"/><Relationship Id="rId5" Type="http://schemas.openxmlformats.org/officeDocument/2006/relationships/image" Target="../media/image43.jpeg"/><Relationship Id="rId15" Type="http://schemas.openxmlformats.org/officeDocument/2006/relationships/image" Target="../media/image53.png"/><Relationship Id="rId23" Type="http://schemas.openxmlformats.org/officeDocument/2006/relationships/image" Target="../media/image61.jpeg"/><Relationship Id="rId10" Type="http://schemas.openxmlformats.org/officeDocument/2006/relationships/image" Target="../media/image48.png"/><Relationship Id="rId19" Type="http://schemas.openxmlformats.org/officeDocument/2006/relationships/image" Target="../media/image57.jpe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image" Target="../media/image52.png"/><Relationship Id="rId22" Type="http://schemas.openxmlformats.org/officeDocument/2006/relationships/image" Target="../media/image60.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BEBA8EAE-BF5A-486C-A8C5-ECC9F3942E4B}">
                <a14:imgProps xmlns:a14="http://schemas.microsoft.com/office/drawing/2010/main">
                  <a14:imgLayer r:embed="rId3">
                    <a14:imgEffect>
                      <a14:sharpenSoften amount="-36000"/>
                    </a14:imgEffect>
                    <a14:imgEffect>
                      <a14:colorTemperature colorTemp="5890"/>
                    </a14:imgEffect>
                    <a14:imgEffect>
                      <a14:saturation sat="169000"/>
                    </a14:imgEffect>
                    <a14:imgEffect>
                      <a14:brightnessContrast bright="1000" contrast="-11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accent1"/>
          </a:solidFill>
        </p:spPr>
      </p:pic>
      <p:sp>
        <p:nvSpPr>
          <p:cNvPr id="6" name="ZoneTexte 5"/>
          <p:cNvSpPr txBox="1"/>
          <p:nvPr/>
        </p:nvSpPr>
        <p:spPr>
          <a:xfrm>
            <a:off x="7168896" y="5934456"/>
            <a:ext cx="4556206" cy="646331"/>
          </a:xfrm>
          <a:prstGeom prst="rect">
            <a:avLst/>
          </a:prstGeom>
          <a:solidFill>
            <a:schemeClr val="bg1"/>
          </a:solidFill>
          <a:effectLst>
            <a:softEdge rad="63500"/>
          </a:effectLst>
        </p:spPr>
        <p:txBody>
          <a:bodyPr wrap="square" rtlCol="0">
            <a:spAutoFit/>
          </a:bodyPr>
          <a:lstStyle/>
          <a:p>
            <a:r>
              <a:rPr lang="fr-FR" dirty="0" smtClean="0">
                <a:solidFill>
                  <a:schemeClr val="tx2"/>
                </a:solidFill>
              </a:rPr>
              <a:t>Webinaire de l’</a:t>
            </a:r>
            <a:r>
              <a:rPr lang="fr-FR" dirty="0" err="1" smtClean="0">
                <a:solidFill>
                  <a:schemeClr val="tx2"/>
                </a:solidFill>
              </a:rPr>
              <a:t>Homéopratique</a:t>
            </a:r>
            <a:endParaRPr lang="fr-FR" dirty="0" smtClean="0">
              <a:solidFill>
                <a:schemeClr val="tx2"/>
              </a:solidFill>
            </a:endParaRPr>
          </a:p>
          <a:p>
            <a:r>
              <a:rPr lang="fr-FR" dirty="0" smtClean="0">
                <a:solidFill>
                  <a:schemeClr val="tx2"/>
                </a:solidFill>
              </a:rPr>
              <a:t>Episode 2</a:t>
            </a:r>
            <a:endParaRPr lang="fr-FR" dirty="0">
              <a:solidFill>
                <a:schemeClr val="tx2"/>
              </a:solidFill>
            </a:endParaRPr>
          </a:p>
        </p:txBody>
      </p:sp>
      <p:grpSp>
        <p:nvGrpSpPr>
          <p:cNvPr id="2" name="Groupe 1"/>
          <p:cNvGrpSpPr/>
          <p:nvPr/>
        </p:nvGrpSpPr>
        <p:grpSpPr>
          <a:xfrm>
            <a:off x="477982" y="616530"/>
            <a:ext cx="4023360" cy="4152756"/>
            <a:chOff x="477981" y="173741"/>
            <a:chExt cx="4023360" cy="4152756"/>
          </a:xfrm>
        </p:grpSpPr>
        <p:sp>
          <p:nvSpPr>
            <p:cNvPr id="5" name="Titre 1"/>
            <p:cNvSpPr txBox="1">
              <a:spLocks/>
            </p:cNvSpPr>
            <p:nvPr/>
          </p:nvSpPr>
          <p:spPr>
            <a:xfrm>
              <a:off x="477981" y="173741"/>
              <a:ext cx="4023360" cy="4152756"/>
            </a:xfrm>
            <a:prstGeom prst="rect">
              <a:avLst/>
            </a:prstGeom>
            <a:solidFill>
              <a:schemeClr val="bg1"/>
            </a:solidFill>
            <a:effectLst>
              <a:softEdge rad="63500"/>
            </a:effectLst>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smtClean="0">
                  <a:solidFill>
                    <a:srgbClr val="A52F59"/>
                  </a:solidFill>
                </a:rPr>
                <a:t>1</a:t>
              </a:r>
              <a:r>
                <a:rPr lang="fr-FR" sz="4800" b="1" baseline="30000" dirty="0" smtClean="0">
                  <a:solidFill>
                    <a:srgbClr val="A52F59"/>
                  </a:solidFill>
                </a:rPr>
                <a:t>ères</a:t>
              </a:r>
              <a:r>
                <a:rPr lang="fr-FR" sz="4800" b="1" dirty="0" smtClean="0">
                  <a:solidFill>
                    <a:srgbClr val="A52F59"/>
                  </a:solidFill>
                </a:rPr>
                <a:t> ordonnances </a:t>
              </a:r>
              <a:r>
                <a:rPr lang="fr-FR" sz="4800" b="1" dirty="0" smtClean="0"/>
                <a:t/>
              </a:r>
              <a:br>
                <a:rPr lang="fr-FR" sz="4800" b="1" dirty="0" smtClean="0"/>
              </a:br>
              <a:r>
                <a:rPr lang="fr-FR" sz="4800" b="1" dirty="0" smtClean="0">
                  <a:solidFill>
                    <a:schemeClr val="tx2"/>
                  </a:solidFill>
                </a:rPr>
                <a:t>Le respiratoire</a:t>
              </a:r>
              <a:endParaRPr lang="fr-FR" sz="4800" b="1" dirty="0">
                <a:solidFill>
                  <a:schemeClr val="tx2"/>
                </a:solidFill>
              </a:endParaRPr>
            </a:p>
          </p:txBody>
        </p:sp>
        <p:pic>
          <p:nvPicPr>
            <p:cNvPr id="7" name="Image 6"/>
            <p:cNvPicPr>
              <a:picLocks noChangeAspect="1"/>
            </p:cNvPicPr>
            <p:nvPr/>
          </p:nvPicPr>
          <p:blipFill rotWithShape="1">
            <a:blip r:embed="rId4" cstate="hqprint">
              <a:extLst>
                <a:ext uri="{28A0092B-C50C-407E-A947-70E740481C1C}">
                  <a14:useLocalDpi xmlns:a14="http://schemas.microsoft.com/office/drawing/2010/main"/>
                </a:ext>
              </a:extLst>
            </a:blip>
            <a:srcRect l="14093" t="30321" r="15033" b="31419"/>
            <a:stretch/>
          </p:blipFill>
          <p:spPr>
            <a:xfrm>
              <a:off x="688293" y="374910"/>
              <a:ext cx="2548683" cy="773230"/>
            </a:xfrm>
            <a:prstGeom prst="rect">
              <a:avLst/>
            </a:prstGeom>
          </p:spPr>
        </p:pic>
      </p:grpSp>
    </p:spTree>
    <p:extLst>
      <p:ext uri="{BB962C8B-B14F-4D97-AF65-F5344CB8AC3E}">
        <p14:creationId xmlns:p14="http://schemas.microsoft.com/office/powerpoint/2010/main" val="3733496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37B2035-1FCB-439A-B421-095E136C7E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76D6CDF-C512-4739-B158-55EE955EFA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images.jpg"/>
          <p:cNvPicPr>
            <a:picLocks noChangeAspect="1"/>
          </p:cNvPicPr>
          <p:nvPr/>
        </p:nvPicPr>
        <p:blipFill rotWithShape="1">
          <a:blip r:embed="rId2">
            <a:extLst>
              <a:ext uri="{28A0092B-C50C-407E-A947-70E740481C1C}">
                <a14:useLocalDpi xmlns:a14="http://schemas.microsoft.com/office/drawing/2010/main"/>
              </a:ext>
            </a:extLst>
          </a:blip>
          <a:srcRect t="24379" b="25806"/>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Espace réservé du contenu 2"/>
          <p:cNvSpPr>
            <a:spLocks noGrp="1"/>
          </p:cNvSpPr>
          <p:nvPr>
            <p:ph idx="1"/>
          </p:nvPr>
        </p:nvSpPr>
        <p:spPr>
          <a:xfrm>
            <a:off x="6797004" y="670559"/>
            <a:ext cx="4555782" cy="5445076"/>
          </a:xfrm>
        </p:spPr>
        <p:txBody>
          <a:bodyPr anchor="t">
            <a:normAutofit/>
          </a:bodyPr>
          <a:lstStyle/>
          <a:p>
            <a:pPr>
              <a:buNone/>
            </a:pPr>
            <a:endParaRPr lang="fr-FR" sz="2000" b="1" i="1" dirty="0"/>
          </a:p>
          <a:p>
            <a:pPr>
              <a:buNone/>
            </a:pPr>
            <a:r>
              <a:rPr lang="fr-FR" b="1" dirty="0" err="1">
                <a:solidFill>
                  <a:srgbClr val="A52F59"/>
                </a:solidFill>
              </a:rPr>
              <a:t>Euphrasia</a:t>
            </a:r>
            <a:endParaRPr lang="fr-FR" b="1" dirty="0">
              <a:solidFill>
                <a:srgbClr val="A52F59"/>
              </a:solidFill>
            </a:endParaRPr>
          </a:p>
          <a:p>
            <a:pPr>
              <a:buFontTx/>
              <a:buChar char="-"/>
            </a:pPr>
            <a:endParaRPr lang="fr-FR" sz="2400" dirty="0"/>
          </a:p>
          <a:p>
            <a:pPr>
              <a:buFontTx/>
              <a:buChar char="-"/>
            </a:pPr>
            <a:r>
              <a:rPr lang="fr-FR" sz="2400" dirty="0"/>
              <a:t>Ecoulement clair</a:t>
            </a:r>
          </a:p>
          <a:p>
            <a:pPr>
              <a:buFontTx/>
              <a:buChar char="-"/>
            </a:pPr>
            <a:r>
              <a:rPr lang="fr-FR" sz="2400" dirty="0"/>
              <a:t>Larmoiement irritant</a:t>
            </a:r>
          </a:p>
          <a:p>
            <a:pPr>
              <a:buFontTx/>
              <a:buChar char="-"/>
            </a:pPr>
            <a:r>
              <a:rPr lang="fr-FR" sz="2400" dirty="0" smtClean="0"/>
              <a:t>Aggravation </a:t>
            </a:r>
            <a:r>
              <a:rPr lang="fr-FR" sz="2400" dirty="0"/>
              <a:t>à l’air frais</a:t>
            </a:r>
          </a:p>
        </p:txBody>
      </p:sp>
      <p:sp>
        <p:nvSpPr>
          <p:cNvPr id="2" name="Espace réservé du numéro de diapositive 1"/>
          <p:cNvSpPr>
            <a:spLocks noGrp="1"/>
          </p:cNvSpPr>
          <p:nvPr>
            <p:ph type="sldNum" sz="quarter" idx="12"/>
          </p:nvPr>
        </p:nvSpPr>
        <p:spPr>
          <a:xfrm>
            <a:off x="8610600" y="6356350"/>
            <a:ext cx="2743200" cy="365125"/>
          </a:xfrm>
        </p:spPr>
        <p:txBody>
          <a:bodyPr>
            <a:normAutofit/>
          </a:bodyPr>
          <a:lstStyle/>
          <a:p>
            <a:pPr>
              <a:spcAft>
                <a:spcPts val="600"/>
              </a:spcAft>
            </a:pPr>
            <a:fld id="{C2811E80-A5DD-3942-9FBA-967B5550A57A}" type="slidenum">
              <a:rPr lang="fr-FR" sz="1000"/>
              <a:pPr>
                <a:spcAft>
                  <a:spcPts val="600"/>
                </a:spcAft>
              </a:pPr>
              <a:t>10</a:t>
            </a:fld>
            <a:endParaRPr lang="fr-FR" sz="1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3896A03-3945-419A-B66B-4EE266EDD1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4F5AD2-EDBD-4BBD-A55C-EAFFD0C709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0D3AD2-FA80-415F-A9CE-54D884561C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2267042"/>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numéro de diapositive 1"/>
          <p:cNvSpPr>
            <a:spLocks noGrp="1"/>
          </p:cNvSpPr>
          <p:nvPr>
            <p:ph type="sldNum" sz="quarter" idx="12"/>
          </p:nvPr>
        </p:nvSpPr>
        <p:spPr>
          <a:xfrm>
            <a:off x="11133667" y="6384751"/>
            <a:ext cx="672957" cy="343768"/>
          </a:xfrm>
        </p:spPr>
        <p:txBody>
          <a:bodyPr anchor="ctr">
            <a:normAutofit/>
          </a:bodyPr>
          <a:lstStyle/>
          <a:p>
            <a:pPr algn="ctr">
              <a:spcAft>
                <a:spcPts val="600"/>
              </a:spcAft>
            </a:pPr>
            <a:fld id="{C2811E80-A5DD-3942-9FBA-967B5550A57A}" type="slidenum">
              <a:rPr lang="fr-FR" sz="1400">
                <a:solidFill>
                  <a:schemeClr val="bg1"/>
                </a:solidFill>
              </a:rPr>
              <a:pPr algn="ctr">
                <a:spcAft>
                  <a:spcPts val="600"/>
                </a:spcAft>
              </a:pPr>
              <a:t>11</a:t>
            </a:fld>
            <a:endParaRPr lang="fr-FR" sz="1400" dirty="0">
              <a:solidFill>
                <a:schemeClr val="bg1"/>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89206" y="1991808"/>
            <a:ext cx="4284407" cy="2423750"/>
          </a:xfrm>
          <a:prstGeom prst="rect">
            <a:avLst/>
          </a:prstGeom>
        </p:spPr>
      </p:pic>
      <p:pic>
        <p:nvPicPr>
          <p:cNvPr id="4" name="Image 3" descr="Unknow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30500" y="2312253"/>
            <a:ext cx="2744826" cy="4139740"/>
          </a:xfrm>
          <a:prstGeom prst="rect">
            <a:avLst/>
          </a:prstGeom>
        </p:spPr>
      </p:pic>
      <p:sp>
        <p:nvSpPr>
          <p:cNvPr id="3" name="Espace réservé du contenu 2"/>
          <p:cNvSpPr>
            <a:spLocks noGrp="1"/>
          </p:cNvSpPr>
          <p:nvPr>
            <p:ph idx="1"/>
          </p:nvPr>
        </p:nvSpPr>
        <p:spPr>
          <a:xfrm>
            <a:off x="6459482" y="360797"/>
            <a:ext cx="4310702" cy="1545449"/>
          </a:xfrm>
        </p:spPr>
        <p:txBody>
          <a:bodyPr>
            <a:normAutofit/>
          </a:bodyPr>
          <a:lstStyle/>
          <a:p>
            <a:pPr>
              <a:buFontTx/>
              <a:buChar char="-"/>
            </a:pPr>
            <a:r>
              <a:rPr lang="fr-FR" sz="2400" dirty="0" smtClean="0"/>
              <a:t>Éternuements </a:t>
            </a:r>
            <a:r>
              <a:rPr lang="fr-FR" sz="2400" dirty="0"/>
              <a:t>en salves</a:t>
            </a:r>
          </a:p>
          <a:p>
            <a:pPr>
              <a:buFontTx/>
              <a:buChar char="-"/>
            </a:pPr>
            <a:r>
              <a:rPr lang="fr-FR" sz="2400" dirty="0" smtClean="0"/>
              <a:t>Prurit </a:t>
            </a:r>
            <a:r>
              <a:rPr lang="fr-FR" sz="2400" dirty="0"/>
              <a:t>du nez et palais</a:t>
            </a:r>
          </a:p>
          <a:p>
            <a:pPr>
              <a:buFontTx/>
              <a:buChar char="-"/>
            </a:pPr>
            <a:r>
              <a:rPr lang="fr-FR" sz="2400" dirty="0" smtClean="0"/>
              <a:t>Aggravation au </a:t>
            </a:r>
            <a:r>
              <a:rPr lang="fr-FR" sz="2400" dirty="0"/>
              <a:t>grand air</a:t>
            </a:r>
          </a:p>
        </p:txBody>
      </p:sp>
      <p:sp>
        <p:nvSpPr>
          <p:cNvPr id="5" name="Rectangle 4"/>
          <p:cNvSpPr/>
          <p:nvPr/>
        </p:nvSpPr>
        <p:spPr>
          <a:xfrm>
            <a:off x="4262284" y="360797"/>
            <a:ext cx="1537600" cy="523220"/>
          </a:xfrm>
          <a:prstGeom prst="rect">
            <a:avLst/>
          </a:prstGeom>
        </p:spPr>
        <p:txBody>
          <a:bodyPr wrap="none">
            <a:spAutoFit/>
          </a:bodyPr>
          <a:lstStyle/>
          <a:p>
            <a:r>
              <a:rPr lang="fr-FR" sz="2800" b="1" dirty="0" err="1">
                <a:solidFill>
                  <a:schemeClr val="bg1"/>
                </a:solidFill>
              </a:rPr>
              <a:t>Sabadilla</a:t>
            </a:r>
            <a:endParaRPr lang="fr-FR"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7000"/>
                                  </p:stCondLst>
                                  <p:childTnLst>
                                    <p:set>
                                      <p:cBhvr>
                                        <p:cTn id="6" dur="1" fill="hold">
                                          <p:stCondLst>
                                            <p:cond delay="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normAutofit/>
          </a:bodyPr>
          <a:lstStyle/>
          <a:p>
            <a:pPr>
              <a:spcAft>
                <a:spcPts val="600"/>
              </a:spcAft>
            </a:pPr>
            <a:fld id="{C2811E80-A5DD-3942-9FBA-967B5550A57A}" type="slidenum">
              <a:rPr lang="fr-FR" sz="1000"/>
              <a:pPr>
                <a:spcAft>
                  <a:spcPts val="600"/>
                </a:spcAft>
              </a:pPr>
              <a:t>12</a:t>
            </a:fld>
            <a:endParaRPr lang="fr-FR" sz="1000"/>
          </a:p>
        </p:txBody>
      </p:sp>
      <p:sp>
        <p:nvSpPr>
          <p:cNvPr id="3" name="Espace réservé du contenu 2"/>
          <p:cNvSpPr>
            <a:spLocks noGrp="1"/>
          </p:cNvSpPr>
          <p:nvPr>
            <p:ph idx="4294967295"/>
          </p:nvPr>
        </p:nvSpPr>
        <p:spPr>
          <a:xfrm>
            <a:off x="6739129" y="669925"/>
            <a:ext cx="5452872" cy="5445125"/>
          </a:xfrm>
        </p:spPr>
        <p:txBody>
          <a:bodyPr anchor="t">
            <a:normAutofit/>
          </a:bodyPr>
          <a:lstStyle/>
          <a:p>
            <a:pPr>
              <a:buNone/>
            </a:pPr>
            <a:r>
              <a:rPr lang="fr-FR" b="1" dirty="0">
                <a:solidFill>
                  <a:srgbClr val="A52F59"/>
                </a:solidFill>
              </a:rPr>
              <a:t>Kalium</a:t>
            </a:r>
            <a:r>
              <a:rPr lang="fr-FR" sz="2400" b="1" dirty="0"/>
              <a:t> </a:t>
            </a:r>
            <a:r>
              <a:rPr lang="fr-FR" b="1" dirty="0" err="1">
                <a:solidFill>
                  <a:srgbClr val="A52F59"/>
                </a:solidFill>
              </a:rPr>
              <a:t>bichromicum</a:t>
            </a:r>
            <a:endParaRPr lang="fr-FR" b="1" dirty="0">
              <a:solidFill>
                <a:srgbClr val="A52F59"/>
              </a:solidFill>
            </a:endParaRPr>
          </a:p>
          <a:p>
            <a:pPr>
              <a:buNone/>
            </a:pPr>
            <a:endParaRPr lang="fr-FR" sz="2400" dirty="0"/>
          </a:p>
          <a:p>
            <a:pPr>
              <a:buFontTx/>
              <a:buChar char="-"/>
            </a:pPr>
            <a:r>
              <a:rPr lang="fr-FR" sz="2400" dirty="0" smtClean="0"/>
              <a:t>Écoulement </a:t>
            </a:r>
            <a:r>
              <a:rPr lang="fr-FR" sz="2400" dirty="0"/>
              <a:t>visqueux</a:t>
            </a:r>
          </a:p>
          <a:p>
            <a:pPr>
              <a:buFontTx/>
              <a:buChar char="-"/>
            </a:pPr>
            <a:r>
              <a:rPr lang="fr-FR" sz="2400" dirty="0"/>
              <a:t>Croûtes </a:t>
            </a:r>
            <a:r>
              <a:rPr lang="fr-FR" sz="2400" dirty="0" smtClean="0"/>
              <a:t>de nez </a:t>
            </a:r>
            <a:r>
              <a:rPr lang="fr-FR" sz="2400" dirty="0"/>
              <a:t>verdâtres</a:t>
            </a:r>
          </a:p>
          <a:p>
            <a:pPr>
              <a:buFontTx/>
              <a:buChar char="-"/>
            </a:pPr>
            <a:r>
              <a:rPr lang="fr-FR" sz="2400" dirty="0"/>
              <a:t>Ulcérations</a:t>
            </a:r>
          </a:p>
        </p:txBody>
      </p:sp>
      <p:pic>
        <p:nvPicPr>
          <p:cNvPr id="5" name="Image 4"/>
          <p:cNvPicPr>
            <a:picLocks noChangeAspect="1"/>
          </p:cNvPicPr>
          <p:nvPr/>
        </p:nvPicPr>
        <p:blipFill rotWithShape="1">
          <a:blip r:embed="rId2">
            <a:extLst>
              <a:ext uri="{BEBA8EAE-BF5A-486C-A8C5-ECC9F3942E4B}">
                <a14:imgProps xmlns:a14="http://schemas.microsoft.com/office/drawing/2010/main">
                  <a14:imgLayer r:embed="rId3">
                    <a14:imgEffect>
                      <a14:backgroundRemoval t="40000" b="88889" l="22667" r="75556">
                        <a14:foregroundMark x1="48889" y1="82222" x2="48889" y2="82222"/>
                        <a14:foregroundMark x1="52000" y1="85778" x2="52000" y2="85778"/>
                      </a14:backgroundRemoval>
                    </a14:imgEffect>
                    <a14:imgEffect>
                      <a14:artisticCrisscrossEtching/>
                    </a14:imgEffect>
                  </a14:imgLayer>
                </a14:imgProps>
              </a:ext>
              <a:ext uri="{28A0092B-C50C-407E-A947-70E740481C1C}">
                <a14:useLocalDpi xmlns:a14="http://schemas.microsoft.com/office/drawing/2010/main"/>
              </a:ext>
            </a:extLst>
          </a:blip>
          <a:srcRect l="20276" t="35157" r="18285" b="10657"/>
          <a:stretch/>
        </p:blipFill>
        <p:spPr>
          <a:xfrm>
            <a:off x="9982200" y="1540825"/>
            <a:ext cx="2099522" cy="1851662"/>
          </a:xfrm>
          <a:prstGeom prst="rect">
            <a:avLst/>
          </a:prstGeom>
        </p:spPr>
      </p:pic>
      <p:pic>
        <p:nvPicPr>
          <p:cNvPr id="6" name="Image 5"/>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73845" y="3101975"/>
            <a:ext cx="5541739" cy="323978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hydrastis-canadensis.jpg"/>
          <p:cNvPicPr>
            <a:picLocks noChangeAspect="1"/>
          </p:cNvPicPr>
          <p:nvPr/>
        </p:nvPicPr>
        <p:blipFill rotWithShape="1">
          <a:blip r:embed="rId2" cstate="email">
            <a:extLst>
              <a:ext uri="{28A0092B-C50C-407E-A947-70E740481C1C}">
                <a14:useLocalDpi xmlns:a14="http://schemas.microsoft.com/office/drawing/2010/main"/>
              </a:ext>
            </a:extLst>
          </a:blip>
          <a:srcRect t="633" r="2" b="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Espace réservé du contenu 2"/>
          <p:cNvSpPr>
            <a:spLocks noGrp="1"/>
          </p:cNvSpPr>
          <p:nvPr>
            <p:ph idx="1"/>
          </p:nvPr>
        </p:nvSpPr>
        <p:spPr>
          <a:xfrm>
            <a:off x="7194339" y="2311240"/>
            <a:ext cx="4558747" cy="3908586"/>
          </a:xfrm>
        </p:spPr>
        <p:txBody>
          <a:bodyPr>
            <a:normAutofit/>
          </a:bodyPr>
          <a:lstStyle/>
          <a:p>
            <a:pPr>
              <a:buNone/>
            </a:pPr>
            <a:r>
              <a:rPr lang="fr-FR" b="1" dirty="0">
                <a:solidFill>
                  <a:srgbClr val="A52F59"/>
                </a:solidFill>
              </a:rPr>
              <a:t>Hydrastis</a:t>
            </a:r>
            <a:r>
              <a:rPr lang="fr-FR" sz="2400" b="1" dirty="0" smtClean="0"/>
              <a:t> </a:t>
            </a:r>
            <a:r>
              <a:rPr lang="fr-FR" b="1" dirty="0" err="1">
                <a:solidFill>
                  <a:srgbClr val="A52F59"/>
                </a:solidFill>
              </a:rPr>
              <a:t>canadensis</a:t>
            </a:r>
            <a:endParaRPr lang="fr-FR" b="1" dirty="0">
              <a:solidFill>
                <a:srgbClr val="A52F59"/>
              </a:solidFill>
            </a:endParaRPr>
          </a:p>
          <a:p>
            <a:pPr>
              <a:buNone/>
            </a:pPr>
            <a:endParaRPr lang="fr-FR" sz="2400" dirty="0"/>
          </a:p>
          <a:p>
            <a:pPr>
              <a:buNone/>
            </a:pPr>
            <a:r>
              <a:rPr lang="fr-FR" sz="2400" dirty="0"/>
              <a:t>- Pus épais et visqueux</a:t>
            </a:r>
          </a:p>
          <a:p>
            <a:pPr>
              <a:buNone/>
            </a:pPr>
            <a:r>
              <a:rPr lang="fr-FR" sz="2400" dirty="0"/>
              <a:t>- Obstruction du nez dans une pièce chaude</a:t>
            </a:r>
          </a:p>
        </p:txBody>
      </p:sp>
      <p:sp>
        <p:nvSpPr>
          <p:cNvPr id="2" name="Espace réservé du numéro de diapositive 1"/>
          <p:cNvSpPr>
            <a:spLocks noGrp="1"/>
          </p:cNvSpPr>
          <p:nvPr>
            <p:ph type="sldNum" sz="quarter" idx="12"/>
          </p:nvPr>
        </p:nvSpPr>
        <p:spPr>
          <a:xfrm>
            <a:off x="8610600" y="6356350"/>
            <a:ext cx="2743200" cy="365125"/>
          </a:xfrm>
        </p:spPr>
        <p:txBody>
          <a:bodyPr>
            <a:normAutofit/>
          </a:bodyPr>
          <a:lstStyle/>
          <a:p>
            <a:pPr>
              <a:spcAft>
                <a:spcPts val="600"/>
              </a:spcAft>
            </a:pPr>
            <a:fld id="{C2811E80-A5DD-3942-9FBA-967B5550A57A}" type="slidenum">
              <a:rPr lang="fr-FR" sz="1000" smtClean="0">
                <a:solidFill>
                  <a:schemeClr val="tx1">
                    <a:lumMod val="50000"/>
                    <a:lumOff val="50000"/>
                  </a:schemeClr>
                </a:solidFill>
              </a:rPr>
              <a:pPr>
                <a:spcAft>
                  <a:spcPts val="600"/>
                </a:spcAft>
              </a:pPr>
              <a:t>13</a:t>
            </a:fld>
            <a:endParaRPr lang="fr-FR" sz="100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61293230-B0F6-45B1-96D1-13D18E2429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1">
            <a:extLst>
              <a:ext uri="{FF2B5EF4-FFF2-40B4-BE49-F238E27FC236}">
                <a16:creationId xmlns:a16="http://schemas.microsoft.com/office/drawing/2014/main" id="{DB74BAD7-F0FC-4719-A31F-1ABDB62116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p:cNvSpPr>
            <a:spLocks noGrp="1"/>
          </p:cNvSpPr>
          <p:nvPr>
            <p:ph idx="1"/>
          </p:nvPr>
        </p:nvSpPr>
        <p:spPr>
          <a:xfrm>
            <a:off x="643258" y="639621"/>
            <a:ext cx="6433805" cy="3908585"/>
          </a:xfrm>
        </p:spPr>
        <p:txBody>
          <a:bodyPr>
            <a:normAutofit/>
          </a:bodyPr>
          <a:lstStyle/>
          <a:p>
            <a:pPr>
              <a:buNone/>
            </a:pPr>
            <a:endParaRPr lang="fr-FR" sz="2000" dirty="0"/>
          </a:p>
          <a:p>
            <a:pPr>
              <a:buNone/>
            </a:pPr>
            <a:r>
              <a:rPr lang="fr-FR" b="1" dirty="0">
                <a:solidFill>
                  <a:srgbClr val="A52F59"/>
                </a:solidFill>
              </a:rPr>
              <a:t>Kalium</a:t>
            </a:r>
            <a:r>
              <a:rPr lang="fr-FR" sz="2400" b="1" dirty="0"/>
              <a:t> </a:t>
            </a:r>
            <a:r>
              <a:rPr lang="fr-FR" b="1" dirty="0" err="1">
                <a:solidFill>
                  <a:srgbClr val="A52F59"/>
                </a:solidFill>
              </a:rPr>
              <a:t>muriaticum</a:t>
            </a:r>
            <a:endParaRPr lang="fr-FR" b="1" dirty="0">
              <a:solidFill>
                <a:srgbClr val="A52F59"/>
              </a:solidFill>
            </a:endParaRPr>
          </a:p>
          <a:p>
            <a:pPr>
              <a:buNone/>
            </a:pPr>
            <a:endParaRPr lang="fr-FR" sz="2000" b="1" dirty="0"/>
          </a:p>
          <a:p>
            <a:pPr>
              <a:buNone/>
            </a:pPr>
            <a:endParaRPr lang="fr-FR" sz="2000" dirty="0"/>
          </a:p>
          <a:p>
            <a:pPr>
              <a:buFontTx/>
              <a:buChar char="-"/>
            </a:pPr>
            <a:r>
              <a:rPr lang="fr-FR" sz="2000" dirty="0"/>
              <a:t>Catarrhe tubaire avec surdité intermittente</a:t>
            </a:r>
          </a:p>
          <a:p>
            <a:pPr>
              <a:buFontTx/>
              <a:buChar char="-"/>
            </a:pPr>
            <a:r>
              <a:rPr lang="fr-FR" sz="2000" dirty="0"/>
              <a:t>Bruits dans l’oreille</a:t>
            </a:r>
          </a:p>
        </p:txBody>
      </p:sp>
      <p:pic>
        <p:nvPicPr>
          <p:cNvPr id="5" name="Image 4"/>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5108" b="86331" l="6475" r="94245">
                        <a14:foregroundMark x1="44604" y1="53957" x2="44604" y2="53957"/>
                        <a14:foregroundMark x1="34532" y1="48921" x2="34532" y2="48921"/>
                        <a14:foregroundMark x1="26619" y1="48921" x2="26619" y2="48921"/>
                        <a14:foregroundMark x1="21583" y1="48921" x2="21583" y2="48921"/>
                        <a14:foregroundMark x1="15827" y1="50360" x2="15827" y2="50360"/>
                        <a14:foregroundMark x1="35971" y1="31655" x2="35971" y2="31655"/>
                        <a14:foregroundMark x1="40288" y1="62590" x2="40288" y2="62590"/>
                        <a14:foregroundMark x1="31655" y1="67626" x2="31655" y2="67626"/>
                        <a14:backgroundMark x1="44604" y1="43885" x2="44604" y2="43885"/>
                        <a14:backgroundMark x1="47482" y1="50360" x2="47482" y2="50360"/>
                        <a14:backgroundMark x1="48201" y1="60432" x2="48201" y2="60432"/>
                        <a14:backgroundMark x1="44604" y1="53957" x2="44604" y2="53957"/>
                      </a14:backgroundRemoval>
                    </a14:imgEffect>
                    <a14:imgEffect>
                      <a14:artisticPhotocopy/>
                    </a14:imgEffect>
                  </a14:imgLayer>
                </a14:imgProps>
              </a:ext>
              <a:ext uri="{28A0092B-C50C-407E-A947-70E740481C1C}">
                <a14:useLocalDpi xmlns:a14="http://schemas.microsoft.com/office/drawing/2010/main"/>
              </a:ext>
            </a:extLst>
          </a:blip>
          <a:srcRect l="6450" t="16081" r="6492" b="12982"/>
          <a:stretch/>
        </p:blipFill>
        <p:spPr>
          <a:xfrm>
            <a:off x="3746120" y="639620"/>
            <a:ext cx="1683174" cy="1371491"/>
          </a:xfrm>
          <a:prstGeom prst="rect">
            <a:avLst/>
          </a:prstGeom>
        </p:spPr>
      </p:pic>
      <p:pic>
        <p:nvPicPr>
          <p:cNvPr id="4" name="Image 3" descr="Unknown.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59624" y="2321216"/>
            <a:ext cx="3317847" cy="3317847"/>
          </a:xfrm>
          <a:prstGeom prst="rect">
            <a:avLst/>
          </a:prstGeom>
        </p:spPr>
      </p:pic>
      <p:sp>
        <p:nvSpPr>
          <p:cNvPr id="2" name="Espace réservé du numéro de diapositive 1"/>
          <p:cNvSpPr>
            <a:spLocks noGrp="1"/>
          </p:cNvSpPr>
          <p:nvPr>
            <p:ph type="sldNum" sz="quarter" idx="12"/>
          </p:nvPr>
        </p:nvSpPr>
        <p:spPr>
          <a:xfrm>
            <a:off x="8610600" y="6356350"/>
            <a:ext cx="2743200" cy="365125"/>
          </a:xfrm>
        </p:spPr>
        <p:txBody>
          <a:bodyPr>
            <a:normAutofit/>
          </a:bodyPr>
          <a:lstStyle/>
          <a:p>
            <a:pPr>
              <a:spcAft>
                <a:spcPts val="600"/>
              </a:spcAft>
            </a:pPr>
            <a:fld id="{C2811E80-A5DD-3942-9FBA-967B5550A57A}" type="slidenum">
              <a:rPr lang="fr-FR" sz="1000"/>
              <a:pPr>
                <a:spcAft>
                  <a:spcPts val="600"/>
                </a:spcAft>
              </a:pPr>
              <a:t>14</a:t>
            </a:fld>
            <a:endParaRPr lang="fr-FR" sz="1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A203437-703A-4E00-A8C0-91D328D6C7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known.jpg"/>
          <p:cNvPicPr>
            <a:picLocks noChangeAspect="1"/>
          </p:cNvPicPr>
          <p:nvPr/>
        </p:nvPicPr>
        <p:blipFill rotWithShape="1">
          <a:blip r:embed="rId2">
            <a:extLst>
              <a:ext uri="{28A0092B-C50C-407E-A947-70E740481C1C}">
                <a14:useLocalDpi xmlns:a14="http://schemas.microsoft.com/office/drawing/2010/main"/>
              </a:ext>
            </a:extLst>
          </a:blip>
          <a:srcRect t="27366" b="22177"/>
          <a:stretch/>
        </p:blipFill>
        <p:spPr>
          <a:xfrm>
            <a:off x="4555236" y="6"/>
            <a:ext cx="7636763" cy="2762724"/>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CD84038B-4A56-439B-A184-79B2D45066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5" name="Image 4"/>
          <p:cNvPicPr>
            <a:picLocks noChangeAspect="1"/>
          </p:cNvPicPr>
          <p:nvPr/>
        </p:nvPicPr>
        <p:blipFill rotWithShape="1">
          <a:blip r:embed="rId3" cstate="email">
            <a:extLst>
              <a:ext uri="{28A0092B-C50C-407E-A947-70E740481C1C}">
                <a14:useLocalDpi xmlns:a14="http://schemas.microsoft.com/office/drawing/2010/main"/>
              </a:ext>
            </a:extLst>
          </a:blip>
          <a:srcRect b="15023"/>
          <a:stretch/>
        </p:blipFill>
        <p:spPr>
          <a:xfrm>
            <a:off x="-1" y="2826737"/>
            <a:ext cx="4565779" cy="4031263"/>
          </a:xfrm>
          <a:prstGeom prst="rect">
            <a:avLst/>
          </a:prstGeom>
        </p:spPr>
      </p:pic>
      <p:sp>
        <p:nvSpPr>
          <p:cNvPr id="3" name="Espace réservé du contenu 2"/>
          <p:cNvSpPr>
            <a:spLocks noGrp="1"/>
          </p:cNvSpPr>
          <p:nvPr>
            <p:ph idx="1"/>
          </p:nvPr>
        </p:nvSpPr>
        <p:spPr>
          <a:xfrm>
            <a:off x="5449633" y="3455208"/>
            <a:ext cx="5742432" cy="2344708"/>
          </a:xfrm>
        </p:spPr>
        <p:txBody>
          <a:bodyPr anchor="ctr">
            <a:noAutofit/>
          </a:bodyPr>
          <a:lstStyle/>
          <a:p>
            <a:pPr>
              <a:buNone/>
            </a:pPr>
            <a:endParaRPr lang="fr-FR" sz="2400" dirty="0"/>
          </a:p>
          <a:p>
            <a:pPr>
              <a:buFontTx/>
              <a:buChar char="-"/>
            </a:pPr>
            <a:r>
              <a:rPr lang="fr-FR" sz="2400" dirty="0" smtClean="0"/>
              <a:t>Début </a:t>
            </a:r>
            <a:r>
              <a:rPr lang="fr-FR" sz="2400" dirty="0"/>
              <a:t>de rhume </a:t>
            </a:r>
            <a:r>
              <a:rPr lang="fr-FR" sz="2400" dirty="0" smtClean="0"/>
              <a:t>banal</a:t>
            </a:r>
          </a:p>
          <a:p>
            <a:pPr>
              <a:buFontTx/>
              <a:buChar char="-"/>
            </a:pPr>
            <a:r>
              <a:rPr lang="fr-FR" sz="2400" dirty="0" smtClean="0"/>
              <a:t>Sensation </a:t>
            </a:r>
            <a:r>
              <a:rPr lang="fr-FR" sz="2400" dirty="0"/>
              <a:t>d’air glacé</a:t>
            </a:r>
          </a:p>
          <a:p>
            <a:pPr>
              <a:buFontTx/>
              <a:buChar char="-"/>
            </a:pPr>
            <a:r>
              <a:rPr lang="fr-FR" sz="2400" dirty="0"/>
              <a:t>Obstruction du nez</a:t>
            </a:r>
          </a:p>
        </p:txBody>
      </p:sp>
      <p:sp>
        <p:nvSpPr>
          <p:cNvPr id="21" name="Rectangle 20">
            <a:extLst>
              <a:ext uri="{FF2B5EF4-FFF2-40B4-BE49-F238E27FC236}">
                <a16:creationId xmlns:a16="http://schemas.microsoft.com/office/drawing/2014/main" id="{4F96EE13-2C4D-4262-812E-DDE5FC35F0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Espace réservé du numéro de diapositive 1"/>
          <p:cNvSpPr>
            <a:spLocks noGrp="1"/>
          </p:cNvSpPr>
          <p:nvPr>
            <p:ph type="sldNum" sz="quarter" idx="12"/>
          </p:nvPr>
        </p:nvSpPr>
        <p:spPr>
          <a:xfrm>
            <a:off x="10052180" y="6356350"/>
            <a:ext cx="1301620" cy="365125"/>
          </a:xfrm>
        </p:spPr>
        <p:txBody>
          <a:bodyPr anchor="ctr">
            <a:normAutofit/>
          </a:bodyPr>
          <a:lstStyle/>
          <a:p>
            <a:pPr>
              <a:spcAft>
                <a:spcPts val="600"/>
              </a:spcAft>
            </a:pPr>
            <a:fld id="{C2811E80-A5DD-3942-9FBA-967B5550A57A}" type="slidenum">
              <a:rPr lang="fr-FR"/>
              <a:pPr>
                <a:spcAft>
                  <a:spcPts val="600"/>
                </a:spcAft>
              </a:pPr>
              <a:t>15</a:t>
            </a:fld>
            <a:endParaRPr lang="fr-FR"/>
          </a:p>
        </p:txBody>
      </p:sp>
      <p:sp>
        <p:nvSpPr>
          <p:cNvPr id="6" name="Rectangle 5"/>
          <p:cNvSpPr/>
          <p:nvPr/>
        </p:nvSpPr>
        <p:spPr>
          <a:xfrm>
            <a:off x="1108964" y="1041920"/>
            <a:ext cx="1720471" cy="523220"/>
          </a:xfrm>
          <a:prstGeom prst="rect">
            <a:avLst/>
          </a:prstGeom>
        </p:spPr>
        <p:txBody>
          <a:bodyPr wrap="none">
            <a:spAutoFit/>
          </a:bodyPr>
          <a:lstStyle/>
          <a:p>
            <a:r>
              <a:rPr lang="fr-FR" sz="2800" b="1" dirty="0" err="1">
                <a:solidFill>
                  <a:srgbClr val="A52F59"/>
                </a:solidFill>
              </a:rPr>
              <a:t>Camphora</a:t>
            </a:r>
            <a:endParaRPr lang="fr-FR" sz="2800" b="1" dirty="0">
              <a:solidFill>
                <a:srgbClr val="A52F5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C628BF-EC16-9C98-51A2-676ABA1D1066}"/>
              </a:ext>
            </a:extLst>
          </p:cNvPr>
          <p:cNvSpPr>
            <a:spLocks noGrp="1"/>
          </p:cNvSpPr>
          <p:nvPr>
            <p:ph type="title"/>
          </p:nvPr>
        </p:nvSpPr>
        <p:spPr>
          <a:xfrm>
            <a:off x="862924" y="826347"/>
            <a:ext cx="4620584" cy="4567137"/>
          </a:xfrm>
        </p:spPr>
        <p:txBody>
          <a:bodyPr vert="horz" lIns="91440" tIns="45720" rIns="91440" bIns="45720" rtlCol="0" anchor="b">
            <a:normAutofit/>
          </a:bodyPr>
          <a:lstStyle/>
          <a:p>
            <a:r>
              <a:rPr lang="en-US" sz="6000" b="1" dirty="0">
                <a:solidFill>
                  <a:srgbClr val="A52F59"/>
                </a:solidFill>
              </a:rPr>
              <a:t>La </a:t>
            </a:r>
            <a:r>
              <a:rPr lang="en-US" sz="6000" b="1" dirty="0" err="1">
                <a:solidFill>
                  <a:srgbClr val="A52F59"/>
                </a:solidFill>
              </a:rPr>
              <a:t>toux</a:t>
            </a:r>
            <a:endParaRPr lang="en-US" sz="6000" b="1" dirty="0">
              <a:solidFill>
                <a:srgbClr val="A52F59"/>
              </a:solidFill>
            </a:endParaRPr>
          </a:p>
        </p:txBody>
      </p:sp>
      <p:pic>
        <p:nvPicPr>
          <p:cNvPr id="2050" name="Picture 2" descr="adolescente portant des vêtements décontractés se sentant mal et toussant sur fond orange - tousser photos et images de collection">
            <a:extLst>
              <a:ext uri="{FF2B5EF4-FFF2-40B4-BE49-F238E27FC236}">
                <a16:creationId xmlns:a16="http://schemas.microsoft.com/office/drawing/2014/main" id="{E45E0870-E78E-55AF-8643-1F7A09E95872}"/>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20482" r="21481"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953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ile de tige de cuivre de ferraille - cuivre photos et images de collection">
            <a:extLst>
              <a:ext uri="{FF2B5EF4-FFF2-40B4-BE49-F238E27FC236}">
                <a16:creationId xmlns:a16="http://schemas.microsoft.com/office/drawing/2014/main" id="{CF8A3646-3341-C564-6520-1E7CFF85EBF0}"/>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5884" r="-1"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p:cNvSpPr>
            <a:spLocks noGrp="1"/>
          </p:cNvSpPr>
          <p:nvPr>
            <p:ph idx="1"/>
          </p:nvPr>
        </p:nvSpPr>
        <p:spPr>
          <a:xfrm>
            <a:off x="8071105" y="1730113"/>
            <a:ext cx="3822189" cy="3742762"/>
          </a:xfrm>
        </p:spPr>
        <p:txBody>
          <a:bodyPr>
            <a:normAutofit/>
          </a:bodyPr>
          <a:lstStyle/>
          <a:p>
            <a:pPr>
              <a:buNone/>
            </a:pPr>
            <a:r>
              <a:rPr lang="fr-FR" b="1" dirty="0" err="1">
                <a:solidFill>
                  <a:srgbClr val="A52F59"/>
                </a:solidFill>
              </a:rPr>
              <a:t>Cuprum</a:t>
            </a:r>
            <a:r>
              <a:rPr lang="fr-FR" sz="2400" b="1" dirty="0" smtClean="0"/>
              <a:t> </a:t>
            </a:r>
            <a:r>
              <a:rPr lang="fr-FR" b="1" dirty="0" err="1">
                <a:solidFill>
                  <a:srgbClr val="A52F59"/>
                </a:solidFill>
              </a:rPr>
              <a:t>metallicum</a:t>
            </a:r>
            <a:endParaRPr lang="fr-FR" b="1" dirty="0">
              <a:solidFill>
                <a:srgbClr val="A52F59"/>
              </a:solidFill>
            </a:endParaRPr>
          </a:p>
          <a:p>
            <a:pPr>
              <a:buNone/>
            </a:pPr>
            <a:endParaRPr lang="fr-FR" sz="2400" dirty="0"/>
          </a:p>
          <a:p>
            <a:pPr>
              <a:buFontTx/>
              <a:buChar char="-"/>
            </a:pPr>
            <a:r>
              <a:rPr lang="fr-FR" sz="2400" dirty="0"/>
              <a:t>Toux spasmodique</a:t>
            </a:r>
          </a:p>
          <a:p>
            <a:pPr>
              <a:buFontTx/>
              <a:buChar char="-"/>
            </a:pPr>
            <a:r>
              <a:rPr lang="fr-FR" sz="2400" dirty="0"/>
              <a:t>Cyanose</a:t>
            </a:r>
          </a:p>
          <a:p>
            <a:pPr>
              <a:buFontTx/>
              <a:buChar char="-"/>
            </a:pPr>
            <a:r>
              <a:rPr lang="fr-FR" sz="2400" dirty="0" smtClean="0"/>
              <a:t>Amélioration par une </a:t>
            </a:r>
            <a:r>
              <a:rPr lang="fr-FR" sz="2400" dirty="0"/>
              <a:t>gorgée </a:t>
            </a:r>
            <a:r>
              <a:rPr lang="fr-FR" sz="2400" dirty="0" smtClean="0"/>
              <a:t>d’eau </a:t>
            </a:r>
            <a:r>
              <a:rPr lang="fr-FR" sz="2400" dirty="0"/>
              <a:t>froide</a:t>
            </a:r>
          </a:p>
        </p:txBody>
      </p:sp>
      <p:sp>
        <p:nvSpPr>
          <p:cNvPr id="2" name="Espace réservé du numéro de diapositive 1"/>
          <p:cNvSpPr>
            <a:spLocks noGrp="1"/>
          </p:cNvSpPr>
          <p:nvPr>
            <p:ph type="sldNum" sz="quarter" idx="12"/>
          </p:nvPr>
        </p:nvSpPr>
        <p:spPr>
          <a:xfrm>
            <a:off x="8610600" y="6356350"/>
            <a:ext cx="2743200" cy="365125"/>
          </a:xfrm>
        </p:spPr>
        <p:txBody>
          <a:bodyPr>
            <a:normAutofit/>
          </a:bodyPr>
          <a:lstStyle/>
          <a:p>
            <a:pPr>
              <a:spcAft>
                <a:spcPts val="600"/>
              </a:spcAft>
            </a:pPr>
            <a:fld id="{C2811E80-A5DD-3942-9FBA-967B5550A57A}" type="slidenum">
              <a:rPr lang="fr-FR" smtClean="0"/>
              <a:pPr>
                <a:spcAft>
                  <a:spcPts val="600"/>
                </a:spcAft>
              </a:pPr>
              <a:t>17</a:t>
            </a:fld>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6D6CDF-C512-4739-B158-55EE955EFA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237209.jpg"/>
          <p:cNvPicPr>
            <a:picLocks noChangeAspect="1"/>
          </p:cNvPicPr>
          <p:nvPr/>
        </p:nvPicPr>
        <p:blipFill rotWithShape="1">
          <a:blip r:embed="rId2" cstate="email">
            <a:extLst>
              <a:ext uri="{28A0092B-C50C-407E-A947-70E740481C1C}">
                <a14:useLocalDpi xmlns:a14="http://schemas.microsoft.com/office/drawing/2010/main"/>
              </a:ext>
            </a:extLst>
          </a:blip>
          <a:srcRect t="2785" b="9699"/>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Espace réservé du contenu 2"/>
          <p:cNvSpPr>
            <a:spLocks noGrp="1"/>
          </p:cNvSpPr>
          <p:nvPr>
            <p:ph idx="1"/>
          </p:nvPr>
        </p:nvSpPr>
        <p:spPr>
          <a:xfrm>
            <a:off x="6797004" y="670559"/>
            <a:ext cx="4555782" cy="5445076"/>
          </a:xfrm>
        </p:spPr>
        <p:txBody>
          <a:bodyPr anchor="t">
            <a:normAutofit/>
          </a:bodyPr>
          <a:lstStyle/>
          <a:p>
            <a:pPr>
              <a:buNone/>
            </a:pPr>
            <a:r>
              <a:rPr lang="fr-FR" b="1" dirty="0">
                <a:solidFill>
                  <a:srgbClr val="A52F59"/>
                </a:solidFill>
              </a:rPr>
              <a:t>Drosera</a:t>
            </a:r>
          </a:p>
          <a:p>
            <a:pPr>
              <a:buFontTx/>
              <a:buChar char="-"/>
            </a:pPr>
            <a:endParaRPr lang="fr-FR" sz="2400" b="1" dirty="0"/>
          </a:p>
          <a:p>
            <a:pPr>
              <a:buFontTx/>
              <a:buChar char="-"/>
            </a:pPr>
            <a:r>
              <a:rPr lang="fr-FR" sz="2400" dirty="0"/>
              <a:t>Toux dès qu’il est allongé</a:t>
            </a:r>
          </a:p>
          <a:p>
            <a:pPr>
              <a:buFontTx/>
              <a:buChar char="-"/>
            </a:pPr>
            <a:r>
              <a:rPr lang="fr-FR" sz="2400" dirty="0"/>
              <a:t>Toux laryngée, </a:t>
            </a:r>
            <a:r>
              <a:rPr lang="fr-FR" sz="2400" dirty="0" err="1"/>
              <a:t>coqueluchoïde</a:t>
            </a:r>
            <a:endParaRPr lang="fr-FR" sz="2400" dirty="0"/>
          </a:p>
          <a:p>
            <a:pPr>
              <a:buFontTx/>
              <a:buChar char="-"/>
            </a:pPr>
            <a:r>
              <a:rPr lang="fr-FR" sz="2400" dirty="0"/>
              <a:t>Douleurs du thorax</a:t>
            </a:r>
          </a:p>
          <a:p>
            <a:pPr>
              <a:buFontTx/>
              <a:buChar char="-"/>
            </a:pPr>
            <a:endParaRPr lang="fr-FR" sz="2400" dirty="0"/>
          </a:p>
        </p:txBody>
      </p:sp>
      <p:sp>
        <p:nvSpPr>
          <p:cNvPr id="2" name="Espace réservé du numéro de diapositive 1"/>
          <p:cNvSpPr>
            <a:spLocks noGrp="1"/>
          </p:cNvSpPr>
          <p:nvPr>
            <p:ph type="sldNum" sz="quarter" idx="12"/>
          </p:nvPr>
        </p:nvSpPr>
        <p:spPr>
          <a:xfrm>
            <a:off x="8610600" y="6356350"/>
            <a:ext cx="2743200" cy="365125"/>
          </a:xfrm>
        </p:spPr>
        <p:txBody>
          <a:bodyPr>
            <a:normAutofit/>
          </a:bodyPr>
          <a:lstStyle/>
          <a:p>
            <a:pPr>
              <a:spcAft>
                <a:spcPts val="600"/>
              </a:spcAft>
            </a:pPr>
            <a:fld id="{C2811E80-A5DD-3942-9FBA-967B5550A57A}" type="slidenum">
              <a:rPr lang="fr-FR" sz="1000"/>
              <a:pPr>
                <a:spcAft>
                  <a:spcPts val="600"/>
                </a:spcAft>
              </a:pPr>
              <a:t>18</a:t>
            </a:fld>
            <a:endParaRPr lang="fr-FR" sz="1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6D6CDF-C512-4739-B158-55EE955EFA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known.jpg"/>
          <p:cNvPicPr>
            <a:picLocks noChangeAspect="1"/>
          </p:cNvPicPr>
          <p:nvPr/>
        </p:nvPicPr>
        <p:blipFill rotWithShape="1">
          <a:blip r:embed="rId2">
            <a:extLst>
              <a:ext uri="{28A0092B-C50C-407E-A947-70E740481C1C}">
                <a14:useLocalDpi xmlns:a14="http://schemas.microsoft.com/office/drawing/2010/main"/>
              </a:ext>
            </a:extLst>
          </a:blip>
          <a:srcRect t="12544" r="1" b="1"/>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Espace réservé du contenu 2"/>
          <p:cNvSpPr>
            <a:spLocks noGrp="1"/>
          </p:cNvSpPr>
          <p:nvPr>
            <p:ph idx="1"/>
          </p:nvPr>
        </p:nvSpPr>
        <p:spPr>
          <a:xfrm>
            <a:off x="4937760" y="670559"/>
            <a:ext cx="6415026" cy="5445076"/>
          </a:xfrm>
        </p:spPr>
        <p:txBody>
          <a:bodyPr anchor="t">
            <a:normAutofit/>
          </a:bodyPr>
          <a:lstStyle/>
          <a:p>
            <a:pPr>
              <a:buNone/>
            </a:pPr>
            <a:r>
              <a:rPr lang="fr-FR" b="1" dirty="0" err="1">
                <a:solidFill>
                  <a:srgbClr val="A52F59"/>
                </a:solidFill>
              </a:rPr>
              <a:t>Ipeca</a:t>
            </a:r>
            <a:endParaRPr lang="fr-FR" b="1" dirty="0">
              <a:solidFill>
                <a:srgbClr val="A52F59"/>
              </a:solidFill>
            </a:endParaRPr>
          </a:p>
          <a:p>
            <a:pPr>
              <a:buFontTx/>
              <a:buChar char="-"/>
            </a:pPr>
            <a:endParaRPr lang="fr-FR" sz="2400" dirty="0"/>
          </a:p>
          <a:p>
            <a:pPr>
              <a:buFontTx/>
              <a:buChar char="-"/>
            </a:pPr>
            <a:r>
              <a:rPr lang="fr-FR" sz="2400" dirty="0"/>
              <a:t>Toux sèche, sifflante, suffocante</a:t>
            </a:r>
          </a:p>
          <a:p>
            <a:pPr>
              <a:buFontTx/>
              <a:buChar char="-"/>
            </a:pPr>
            <a:r>
              <a:rPr lang="fr-FR" sz="2400" dirty="0"/>
              <a:t>Toux en quintes avec vomissements</a:t>
            </a:r>
          </a:p>
          <a:p>
            <a:pPr>
              <a:buFontTx/>
              <a:buChar char="-"/>
            </a:pPr>
            <a:r>
              <a:rPr lang="fr-FR" sz="2400" dirty="0"/>
              <a:t>Accumulation de mucosités dans </a:t>
            </a:r>
            <a:r>
              <a:rPr lang="fr-FR" sz="2400" dirty="0" smtClean="0"/>
              <a:t>les bronches</a:t>
            </a:r>
            <a:endParaRPr lang="fr-FR" sz="2400" dirty="0"/>
          </a:p>
          <a:p>
            <a:pPr>
              <a:buFontTx/>
              <a:buChar char="-"/>
            </a:pPr>
            <a:r>
              <a:rPr lang="fr-FR" sz="2400" dirty="0"/>
              <a:t>Asthme infantile</a:t>
            </a:r>
          </a:p>
        </p:txBody>
      </p:sp>
      <p:sp>
        <p:nvSpPr>
          <p:cNvPr id="2" name="Espace réservé du numéro de diapositive 1"/>
          <p:cNvSpPr>
            <a:spLocks noGrp="1"/>
          </p:cNvSpPr>
          <p:nvPr>
            <p:ph type="sldNum" sz="quarter" idx="12"/>
          </p:nvPr>
        </p:nvSpPr>
        <p:spPr>
          <a:xfrm>
            <a:off x="8610600" y="6356350"/>
            <a:ext cx="2743200" cy="365125"/>
          </a:xfrm>
        </p:spPr>
        <p:txBody>
          <a:bodyPr>
            <a:normAutofit/>
          </a:bodyPr>
          <a:lstStyle/>
          <a:p>
            <a:pPr>
              <a:spcAft>
                <a:spcPts val="600"/>
              </a:spcAft>
            </a:pPr>
            <a:fld id="{C2811E80-A5DD-3942-9FBA-967B5550A57A}" type="slidenum">
              <a:rPr lang="fr-FR" sz="1000"/>
              <a:pPr>
                <a:spcAft>
                  <a:spcPts val="600"/>
                </a:spcAft>
              </a:pPr>
              <a:t>19</a:t>
            </a:fld>
            <a:endParaRPr lang="fr-FR" sz="10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Imag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0" y="2130425"/>
            <a:ext cx="91440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Bulle ronde 10"/>
          <p:cNvSpPr>
            <a:spLocks noChangeArrowheads="1"/>
          </p:cNvSpPr>
          <p:nvPr/>
        </p:nvSpPr>
        <p:spPr bwMode="auto">
          <a:xfrm>
            <a:off x="2351088" y="387351"/>
            <a:ext cx="2736850" cy="2035175"/>
          </a:xfrm>
          <a:prstGeom prst="wedgeEllipseCallout">
            <a:avLst>
              <a:gd name="adj1" fmla="val 8250"/>
              <a:gd name="adj2" fmla="val 61060"/>
            </a:avLst>
          </a:prstGeom>
          <a:solidFill>
            <a:srgbClr val="FFBE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fr-FR" altLang="fr-FR" sz="2200">
              <a:solidFill>
                <a:schemeClr val="bg1"/>
              </a:solidFill>
              <a:latin typeface="Arial" panose="020B0604020202020204" pitchFamily="34" charset="0"/>
            </a:endParaRPr>
          </a:p>
          <a:p>
            <a:pPr algn="ctr" eaLnBrk="1" hangingPunct="1"/>
            <a:r>
              <a:rPr lang="fr-FR" altLang="fr-FR" sz="2200">
                <a:solidFill>
                  <a:schemeClr val="bg1"/>
                </a:solidFill>
                <a:latin typeface="Arial" panose="020B0604020202020204" pitchFamily="34" charset="0"/>
              </a:rPr>
              <a:t>présentation rapide</a:t>
            </a:r>
          </a:p>
          <a:p>
            <a:pPr algn="ctr" eaLnBrk="1" hangingPunct="1"/>
            <a:endParaRPr lang="fr-FR" altLang="fr-FR" sz="2200">
              <a:solidFill>
                <a:schemeClr val="bg1"/>
              </a:solidFill>
              <a:latin typeface="Arial" panose="020B0604020202020204" pitchFamily="34" charset="0"/>
            </a:endParaRPr>
          </a:p>
        </p:txBody>
      </p:sp>
      <p:sp>
        <p:nvSpPr>
          <p:cNvPr id="6149" name="Bulle ronde 11"/>
          <p:cNvSpPr>
            <a:spLocks noChangeArrowheads="1"/>
          </p:cNvSpPr>
          <p:nvPr/>
        </p:nvSpPr>
        <p:spPr bwMode="auto">
          <a:xfrm>
            <a:off x="6086475" y="481014"/>
            <a:ext cx="2736850" cy="1557337"/>
          </a:xfrm>
          <a:prstGeom prst="wedgeEllipseCallout">
            <a:avLst>
              <a:gd name="adj1" fmla="val 11963"/>
              <a:gd name="adj2" fmla="val 75120"/>
            </a:avLst>
          </a:prstGeom>
          <a:solidFill>
            <a:srgbClr val="FFBE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fr-FR" altLang="fr-FR" sz="2200">
              <a:solidFill>
                <a:schemeClr val="bg1"/>
              </a:solidFill>
              <a:latin typeface="Arial" panose="020B0604020202020204" pitchFamily="34" charset="0"/>
            </a:endParaRPr>
          </a:p>
          <a:p>
            <a:pPr algn="ctr" eaLnBrk="1" hangingPunct="1"/>
            <a:r>
              <a:rPr lang="fr-FR" altLang="fr-FR" sz="2200">
                <a:solidFill>
                  <a:schemeClr val="bg1"/>
                </a:solidFill>
                <a:latin typeface="Arial" panose="020B0604020202020204" pitchFamily="34" charset="0"/>
              </a:rPr>
              <a:t>attentes</a:t>
            </a:r>
          </a:p>
          <a:p>
            <a:pPr algn="ctr" eaLnBrk="1" hangingPunct="1"/>
            <a:endParaRPr lang="fr-FR" altLang="fr-FR" sz="2200">
              <a:solidFill>
                <a:schemeClr val="bg1"/>
              </a:solidFill>
              <a:latin typeface="Arial" panose="020B0604020202020204" pitchFamily="34" charset="0"/>
            </a:endParaRPr>
          </a:p>
        </p:txBody>
      </p:sp>
    </p:spTree>
    <p:extLst>
      <p:ext uri="{BB962C8B-B14F-4D97-AF65-F5344CB8AC3E}">
        <p14:creationId xmlns:p14="http://schemas.microsoft.com/office/powerpoint/2010/main" val="3322042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6D6CDF-C512-4739-B158-55EE955EFA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known.jpg"/>
          <p:cNvPicPr>
            <a:picLocks noChangeAspect="1"/>
          </p:cNvPicPr>
          <p:nvPr/>
        </p:nvPicPr>
        <p:blipFill rotWithShape="1">
          <a:blip r:embed="rId2">
            <a:extLst>
              <a:ext uri="{28A0092B-C50C-407E-A947-70E740481C1C}">
                <a14:useLocalDpi xmlns:a14="http://schemas.microsoft.com/office/drawing/2010/main"/>
              </a:ext>
            </a:extLst>
          </a:blip>
          <a:srcRect r="3775" b="-2"/>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Espace réservé du contenu 2"/>
          <p:cNvSpPr>
            <a:spLocks noGrp="1"/>
          </p:cNvSpPr>
          <p:nvPr>
            <p:ph idx="1"/>
          </p:nvPr>
        </p:nvSpPr>
        <p:spPr>
          <a:xfrm>
            <a:off x="6797004" y="670559"/>
            <a:ext cx="4555782" cy="5445076"/>
          </a:xfrm>
        </p:spPr>
        <p:txBody>
          <a:bodyPr anchor="t">
            <a:normAutofit/>
          </a:bodyPr>
          <a:lstStyle/>
          <a:p>
            <a:pPr>
              <a:buNone/>
            </a:pPr>
            <a:r>
              <a:rPr lang="fr-FR" b="1" dirty="0" err="1">
                <a:solidFill>
                  <a:srgbClr val="A52F59"/>
                </a:solidFill>
              </a:rPr>
              <a:t>Antimonium</a:t>
            </a:r>
            <a:r>
              <a:rPr lang="fr-FR" sz="2400" b="1" dirty="0"/>
              <a:t> </a:t>
            </a:r>
            <a:r>
              <a:rPr lang="fr-FR" b="1" dirty="0" err="1">
                <a:solidFill>
                  <a:srgbClr val="A52F59"/>
                </a:solidFill>
              </a:rPr>
              <a:t>tartaricum</a:t>
            </a:r>
            <a:endParaRPr lang="fr-FR" b="1" dirty="0">
              <a:solidFill>
                <a:srgbClr val="A52F59"/>
              </a:solidFill>
            </a:endParaRPr>
          </a:p>
          <a:p>
            <a:pPr>
              <a:buNone/>
            </a:pPr>
            <a:endParaRPr lang="fr-FR" sz="2000" dirty="0"/>
          </a:p>
          <a:p>
            <a:pPr>
              <a:buNone/>
            </a:pPr>
            <a:endParaRPr lang="fr-FR" sz="2400" dirty="0"/>
          </a:p>
          <a:p>
            <a:pPr>
              <a:buFontTx/>
              <a:buChar char="-"/>
            </a:pPr>
            <a:r>
              <a:rPr lang="fr-FR" sz="2400" dirty="0"/>
              <a:t>Toux grasse, suffocante</a:t>
            </a:r>
          </a:p>
          <a:p>
            <a:pPr>
              <a:buFontTx/>
              <a:buChar char="-"/>
            </a:pPr>
            <a:r>
              <a:rPr lang="fr-FR" sz="2400" dirty="0"/>
              <a:t>Accumulation de mucosités</a:t>
            </a:r>
          </a:p>
          <a:p>
            <a:pPr>
              <a:buFontTx/>
              <a:buChar char="-"/>
            </a:pPr>
            <a:r>
              <a:rPr lang="fr-FR" sz="2400" dirty="0"/>
              <a:t>Respiration bruyante</a:t>
            </a:r>
          </a:p>
          <a:p>
            <a:pPr>
              <a:buFontTx/>
              <a:buChar char="-"/>
            </a:pPr>
            <a:r>
              <a:rPr lang="fr-FR" sz="2400" dirty="0"/>
              <a:t>Cyanose</a:t>
            </a:r>
          </a:p>
          <a:p>
            <a:pPr>
              <a:buFontTx/>
              <a:buChar char="-"/>
            </a:pPr>
            <a:r>
              <a:rPr lang="fr-FR" sz="2400" dirty="0"/>
              <a:t>Somnolence</a:t>
            </a:r>
          </a:p>
          <a:p>
            <a:pPr>
              <a:buNone/>
            </a:pPr>
            <a:endParaRPr lang="fr-FR" sz="2000" dirty="0"/>
          </a:p>
        </p:txBody>
      </p:sp>
      <p:sp>
        <p:nvSpPr>
          <p:cNvPr id="2" name="Espace réservé du numéro de diapositive 1"/>
          <p:cNvSpPr>
            <a:spLocks noGrp="1"/>
          </p:cNvSpPr>
          <p:nvPr>
            <p:ph type="sldNum" sz="quarter" idx="12"/>
          </p:nvPr>
        </p:nvSpPr>
        <p:spPr>
          <a:xfrm>
            <a:off x="8610600" y="6356350"/>
            <a:ext cx="2743200" cy="365125"/>
          </a:xfrm>
        </p:spPr>
        <p:txBody>
          <a:bodyPr>
            <a:normAutofit/>
          </a:bodyPr>
          <a:lstStyle/>
          <a:p>
            <a:pPr>
              <a:spcAft>
                <a:spcPts val="600"/>
              </a:spcAft>
            </a:pPr>
            <a:fld id="{C2811E80-A5DD-3942-9FBA-967B5550A57A}" type="slidenum">
              <a:rPr lang="fr-FR" sz="1000"/>
              <a:pPr>
                <a:spcAft>
                  <a:spcPts val="600"/>
                </a:spcAft>
              </a:pPr>
              <a:t>20</a:t>
            </a:fld>
            <a:endParaRPr lang="fr-FR" sz="10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6D6CDF-C512-4739-B158-55EE955EFA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known.jpg"/>
          <p:cNvPicPr>
            <a:picLocks noChangeAspect="1"/>
          </p:cNvPicPr>
          <p:nvPr/>
        </p:nvPicPr>
        <p:blipFill rotWithShape="1">
          <a:blip r:embed="rId2">
            <a:extLst>
              <a:ext uri="{28A0092B-C50C-407E-A947-70E740481C1C}">
                <a14:useLocalDpi xmlns:a14="http://schemas.microsoft.com/office/drawing/2010/main"/>
              </a:ext>
            </a:extLst>
          </a:blip>
          <a:srcRect t="3019" r="1" b="9526"/>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Espace réservé du contenu 2"/>
          <p:cNvSpPr>
            <a:spLocks noGrp="1"/>
          </p:cNvSpPr>
          <p:nvPr>
            <p:ph idx="1"/>
          </p:nvPr>
        </p:nvSpPr>
        <p:spPr>
          <a:xfrm>
            <a:off x="6797004" y="670559"/>
            <a:ext cx="4555782" cy="5445076"/>
          </a:xfrm>
        </p:spPr>
        <p:txBody>
          <a:bodyPr anchor="t">
            <a:normAutofit/>
          </a:bodyPr>
          <a:lstStyle/>
          <a:p>
            <a:pPr>
              <a:buNone/>
            </a:pPr>
            <a:r>
              <a:rPr lang="fr-FR" b="1" dirty="0">
                <a:solidFill>
                  <a:srgbClr val="A52F59"/>
                </a:solidFill>
              </a:rPr>
              <a:t>Coccus</a:t>
            </a:r>
            <a:r>
              <a:rPr lang="fr-FR" sz="2400" b="1" dirty="0"/>
              <a:t> </a:t>
            </a:r>
            <a:r>
              <a:rPr lang="fr-FR" b="1" dirty="0" err="1">
                <a:solidFill>
                  <a:srgbClr val="A52F59"/>
                </a:solidFill>
              </a:rPr>
              <a:t>cacti</a:t>
            </a:r>
            <a:endParaRPr lang="fr-FR" b="1" dirty="0">
              <a:solidFill>
                <a:srgbClr val="A52F59"/>
              </a:solidFill>
            </a:endParaRPr>
          </a:p>
          <a:p>
            <a:pPr>
              <a:buNone/>
            </a:pPr>
            <a:endParaRPr lang="fr-FR" sz="2400" dirty="0"/>
          </a:p>
          <a:p>
            <a:pPr>
              <a:buFontTx/>
              <a:buChar char="-"/>
            </a:pPr>
            <a:endParaRPr lang="fr-FR" sz="2400" dirty="0"/>
          </a:p>
          <a:p>
            <a:pPr>
              <a:buFontTx/>
              <a:buChar char="-"/>
            </a:pPr>
            <a:r>
              <a:rPr lang="fr-FR" sz="2400" dirty="0"/>
              <a:t>Toux avec mucosités en filaments</a:t>
            </a:r>
          </a:p>
          <a:p>
            <a:pPr>
              <a:buFontTx/>
              <a:buChar char="-"/>
            </a:pPr>
            <a:r>
              <a:rPr lang="fr-FR" sz="2400" dirty="0"/>
              <a:t>Toux en quintes</a:t>
            </a:r>
          </a:p>
          <a:p>
            <a:pPr>
              <a:buFontTx/>
              <a:buChar char="-"/>
            </a:pPr>
            <a:r>
              <a:rPr lang="fr-FR" sz="2400" dirty="0"/>
              <a:t>Rhinite avec écoulement filant</a:t>
            </a:r>
          </a:p>
        </p:txBody>
      </p:sp>
      <p:sp>
        <p:nvSpPr>
          <p:cNvPr id="2" name="Espace réservé du numéro de diapositive 1"/>
          <p:cNvSpPr>
            <a:spLocks noGrp="1"/>
          </p:cNvSpPr>
          <p:nvPr>
            <p:ph type="sldNum" sz="quarter" idx="12"/>
          </p:nvPr>
        </p:nvSpPr>
        <p:spPr>
          <a:xfrm>
            <a:off x="8610600" y="6356350"/>
            <a:ext cx="2743200" cy="365125"/>
          </a:xfrm>
        </p:spPr>
        <p:txBody>
          <a:bodyPr>
            <a:normAutofit/>
          </a:bodyPr>
          <a:lstStyle/>
          <a:p>
            <a:pPr>
              <a:spcAft>
                <a:spcPts val="600"/>
              </a:spcAft>
            </a:pPr>
            <a:fld id="{C2811E80-A5DD-3942-9FBA-967B5550A57A}" type="slidenum">
              <a:rPr lang="fr-FR" sz="1000"/>
              <a:pPr>
                <a:spcAft>
                  <a:spcPts val="600"/>
                </a:spcAft>
              </a:pPr>
              <a:t>21</a:t>
            </a:fld>
            <a:endParaRPr lang="fr-FR" sz="1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vignette-focus-wide.jpg">
            <a:extLst>
              <a:ext uri="{FF2B5EF4-FFF2-40B4-BE49-F238E27FC236}">
                <a16:creationId xmlns:a16="http://schemas.microsoft.com/office/drawing/2014/main" id="{0D4AB0F9-1020-E5A1-6532-1D82E13D866E}"/>
              </a:ext>
            </a:extLst>
          </p:cNvPr>
          <p:cNvPicPr>
            <a:picLocks noChangeAspect="1"/>
          </p:cNvPicPr>
          <p:nvPr/>
        </p:nvPicPr>
        <p:blipFill rotWithShape="1">
          <a:blip r:embed="rId2">
            <a:alphaModFix amt="50000"/>
            <a:extLst>
              <a:ext uri="{28A0092B-C50C-407E-A947-70E740481C1C}">
                <a14:useLocalDpi xmlns:a14="http://schemas.microsoft.com/office/drawing/2010/main"/>
              </a:ext>
            </a:extLst>
          </a:blip>
          <a:srcRect l="11133"/>
          <a:stretch/>
        </p:blipFill>
        <p:spPr>
          <a:xfrm>
            <a:off x="20" y="10"/>
            <a:ext cx="12188930" cy="6857990"/>
          </a:xfrm>
          <a:prstGeom prst="rect">
            <a:avLst/>
          </a:prstGeom>
        </p:spPr>
      </p:pic>
      <p:sp>
        <p:nvSpPr>
          <p:cNvPr id="2" name="Titre 1">
            <a:extLst>
              <a:ext uri="{FF2B5EF4-FFF2-40B4-BE49-F238E27FC236}">
                <a16:creationId xmlns:a16="http://schemas.microsoft.com/office/drawing/2014/main" id="{5A6DEB97-5043-6098-18A9-59283DF9B7B1}"/>
              </a:ext>
            </a:extLst>
          </p:cNvPr>
          <p:cNvSpPr>
            <a:spLocks noGrp="1"/>
          </p:cNvSpPr>
          <p:nvPr>
            <p:ph type="title"/>
          </p:nvPr>
        </p:nvSpPr>
        <p:spPr>
          <a:xfrm>
            <a:off x="582168" y="2594547"/>
            <a:ext cx="9144000" cy="3063240"/>
          </a:xfrm>
        </p:spPr>
        <p:txBody>
          <a:bodyPr vert="horz" lIns="91440" tIns="45720" rIns="91440" bIns="45720" rtlCol="0" anchor="b">
            <a:normAutofit/>
          </a:bodyPr>
          <a:lstStyle/>
          <a:p>
            <a:r>
              <a:rPr lang="en-US" sz="6000" b="1" dirty="0">
                <a:solidFill>
                  <a:srgbClr val="A52F59"/>
                </a:solidFill>
              </a:rPr>
              <a:t>La </a:t>
            </a:r>
            <a:r>
              <a:rPr lang="en-US" sz="6000" b="1" dirty="0" err="1">
                <a:solidFill>
                  <a:srgbClr val="A52F59"/>
                </a:solidFill>
              </a:rPr>
              <a:t>bronchiolite</a:t>
            </a:r>
            <a:endParaRPr lang="en-US" sz="6000" b="1" dirty="0">
              <a:solidFill>
                <a:srgbClr val="A52F59"/>
              </a:solidFill>
            </a:endParaRPr>
          </a:p>
        </p:txBody>
      </p:sp>
    </p:spTree>
    <p:extLst>
      <p:ext uri="{BB962C8B-B14F-4D97-AF65-F5344CB8AC3E}">
        <p14:creationId xmlns:p14="http://schemas.microsoft.com/office/powerpoint/2010/main" val="3902759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6D6CDF-C512-4739-B158-55EE955EFA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gaz-moutarde-ou-de-bis-2-chloroethyle-molecule-de-sulfure-egalement-connu-sous-le-nom-de-l-yperite-et-utilise-dans-les-armes-chimiques-formule-topologique-kr1k9c.jpg"/>
          <p:cNvPicPr>
            <a:picLocks noChangeAspect="1"/>
          </p:cNvPicPr>
          <p:nvPr/>
        </p:nvPicPr>
        <p:blipFill rotWithShape="1">
          <a:blip r:embed="rId2" cstate="hqprint">
            <a:extLst>
              <a:ext uri="{28A0092B-C50C-407E-A947-70E740481C1C}">
                <a14:useLocalDpi xmlns:a14="http://schemas.microsoft.com/office/drawing/2010/main"/>
              </a:ext>
            </a:extLst>
          </a:blip>
          <a:srcRect t="8721" b="19207"/>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Espace réservé du contenu 2"/>
          <p:cNvSpPr>
            <a:spLocks noGrp="1"/>
          </p:cNvSpPr>
          <p:nvPr>
            <p:ph idx="1"/>
          </p:nvPr>
        </p:nvSpPr>
        <p:spPr>
          <a:xfrm>
            <a:off x="6797004" y="670559"/>
            <a:ext cx="4555782" cy="5445076"/>
          </a:xfrm>
        </p:spPr>
        <p:txBody>
          <a:bodyPr anchor="t">
            <a:normAutofit/>
          </a:bodyPr>
          <a:lstStyle/>
          <a:p>
            <a:pPr>
              <a:buNone/>
            </a:pPr>
            <a:r>
              <a:rPr lang="fr-FR" b="1" dirty="0" err="1">
                <a:solidFill>
                  <a:srgbClr val="A52F59"/>
                </a:solidFill>
              </a:rPr>
              <a:t>Ethyl</a:t>
            </a:r>
            <a:r>
              <a:rPr lang="fr-FR" b="1" dirty="0">
                <a:solidFill>
                  <a:srgbClr val="A52F59"/>
                </a:solidFill>
              </a:rPr>
              <a:t> </a:t>
            </a:r>
            <a:r>
              <a:rPr lang="fr-FR" b="1" dirty="0" err="1">
                <a:solidFill>
                  <a:srgbClr val="A52F59"/>
                </a:solidFill>
              </a:rPr>
              <a:t>sulfur</a:t>
            </a:r>
            <a:r>
              <a:rPr lang="fr-FR" b="1" dirty="0">
                <a:solidFill>
                  <a:srgbClr val="A52F59"/>
                </a:solidFill>
              </a:rPr>
              <a:t> </a:t>
            </a:r>
            <a:r>
              <a:rPr lang="fr-FR" b="1" dirty="0" err="1">
                <a:solidFill>
                  <a:srgbClr val="A52F59"/>
                </a:solidFill>
              </a:rPr>
              <a:t>dichloratum</a:t>
            </a:r>
            <a:endParaRPr lang="fr-FR" b="1" dirty="0">
              <a:solidFill>
                <a:srgbClr val="A52F59"/>
              </a:solidFill>
            </a:endParaRPr>
          </a:p>
          <a:p>
            <a:pPr>
              <a:buNone/>
            </a:pPr>
            <a:endParaRPr lang="fr-FR" sz="2400" dirty="0"/>
          </a:p>
          <a:p>
            <a:pPr>
              <a:buFontTx/>
              <a:buChar char="-"/>
            </a:pPr>
            <a:endParaRPr lang="fr-FR" sz="2400" dirty="0"/>
          </a:p>
          <a:p>
            <a:pPr>
              <a:buFontTx/>
              <a:buChar char="-"/>
            </a:pPr>
            <a:endParaRPr lang="fr-FR" sz="2400" dirty="0"/>
          </a:p>
          <a:p>
            <a:pPr>
              <a:buNone/>
            </a:pPr>
            <a:r>
              <a:rPr lang="fr-FR" sz="2400" dirty="0"/>
              <a:t>-  Au tout début de la bronchiolite</a:t>
            </a:r>
          </a:p>
          <a:p>
            <a:pPr>
              <a:buFontTx/>
              <a:buChar char="-"/>
            </a:pPr>
            <a:r>
              <a:rPr lang="fr-FR" sz="2400" dirty="0"/>
              <a:t>Dyspnée intense avec cyanose et battements ailes du nez</a:t>
            </a:r>
          </a:p>
          <a:p>
            <a:pPr>
              <a:buFontTx/>
              <a:buChar char="-"/>
            </a:pPr>
            <a:r>
              <a:rPr lang="fr-FR" sz="2400" dirty="0"/>
              <a:t>Asthme</a:t>
            </a:r>
          </a:p>
          <a:p>
            <a:pPr>
              <a:buNone/>
            </a:pPr>
            <a:endParaRPr lang="fr-FR" sz="2000" dirty="0"/>
          </a:p>
        </p:txBody>
      </p:sp>
    </p:spTree>
    <p:extLst>
      <p:ext uri="{BB962C8B-B14F-4D97-AF65-F5344CB8AC3E}">
        <p14:creationId xmlns:p14="http://schemas.microsoft.com/office/powerpoint/2010/main" val="67408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6D6CDF-C512-4739-B158-55EE955EFA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antimony-potassium-tartarate-500x500.jpg"/>
          <p:cNvPicPr>
            <a:picLocks noChangeAspect="1"/>
          </p:cNvPicPr>
          <p:nvPr/>
        </p:nvPicPr>
        <p:blipFill rotWithShape="1">
          <a:blip r:embed="rId2">
            <a:extLst>
              <a:ext uri="{28A0092B-C50C-407E-A947-70E740481C1C}">
                <a14:useLocalDpi xmlns:a14="http://schemas.microsoft.com/office/drawing/2010/main"/>
              </a:ext>
            </a:extLst>
          </a:blip>
          <a:srcRect t="25296" b="16506"/>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Espace réservé du contenu 2"/>
          <p:cNvSpPr>
            <a:spLocks noGrp="1"/>
          </p:cNvSpPr>
          <p:nvPr>
            <p:ph idx="1"/>
          </p:nvPr>
        </p:nvSpPr>
        <p:spPr>
          <a:xfrm>
            <a:off x="6797004" y="670559"/>
            <a:ext cx="4555782" cy="5445076"/>
          </a:xfrm>
        </p:spPr>
        <p:txBody>
          <a:bodyPr anchor="t">
            <a:normAutofit/>
          </a:bodyPr>
          <a:lstStyle/>
          <a:p>
            <a:pPr>
              <a:buNone/>
            </a:pPr>
            <a:r>
              <a:rPr lang="fr-FR" b="1" dirty="0" err="1">
                <a:solidFill>
                  <a:srgbClr val="A52F59"/>
                </a:solidFill>
              </a:rPr>
              <a:t>Antimonium</a:t>
            </a:r>
            <a:r>
              <a:rPr lang="fr-FR" b="1" dirty="0">
                <a:solidFill>
                  <a:srgbClr val="A52F59"/>
                </a:solidFill>
              </a:rPr>
              <a:t> </a:t>
            </a:r>
            <a:r>
              <a:rPr lang="fr-FR" b="1" dirty="0" err="1">
                <a:solidFill>
                  <a:srgbClr val="A52F59"/>
                </a:solidFill>
              </a:rPr>
              <a:t>tartaricum</a:t>
            </a:r>
            <a:endParaRPr lang="fr-FR" b="1" dirty="0">
              <a:solidFill>
                <a:srgbClr val="A52F59"/>
              </a:solidFill>
            </a:endParaRPr>
          </a:p>
          <a:p>
            <a:pPr>
              <a:buNone/>
            </a:pPr>
            <a:endParaRPr lang="fr-FR" sz="2400" dirty="0"/>
          </a:p>
          <a:p>
            <a:pPr>
              <a:buFontTx/>
              <a:buChar char="-"/>
            </a:pPr>
            <a:r>
              <a:rPr lang="fr-FR" sz="2400" dirty="0"/>
              <a:t>Mucosités abondantes</a:t>
            </a:r>
          </a:p>
          <a:p>
            <a:pPr>
              <a:buFontTx/>
              <a:buChar char="-"/>
            </a:pPr>
            <a:r>
              <a:rPr lang="fr-FR" sz="2400" dirty="0"/>
              <a:t>Difficiles à éliminer</a:t>
            </a:r>
          </a:p>
          <a:p>
            <a:pPr>
              <a:buFontTx/>
              <a:buChar char="-"/>
            </a:pPr>
            <a:r>
              <a:rPr lang="fr-FR" sz="2400" dirty="0"/>
              <a:t>Cyanose</a:t>
            </a:r>
          </a:p>
          <a:p>
            <a:pPr>
              <a:buFontTx/>
              <a:buChar char="-"/>
            </a:pPr>
            <a:r>
              <a:rPr lang="fr-FR" sz="2400" dirty="0"/>
              <a:t>Somnolence</a:t>
            </a:r>
          </a:p>
          <a:p>
            <a:pPr>
              <a:buNone/>
            </a:pPr>
            <a:endParaRPr lang="fr-FR" sz="2000" dirty="0"/>
          </a:p>
        </p:txBody>
      </p:sp>
    </p:spTree>
    <p:extLst>
      <p:ext uri="{BB962C8B-B14F-4D97-AF65-F5344CB8AC3E}">
        <p14:creationId xmlns:p14="http://schemas.microsoft.com/office/powerpoint/2010/main" val="2881076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6D6CDF-C512-4739-B158-55EE955EFA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sambucus-nigra-600x450.jpg"/>
          <p:cNvPicPr>
            <a:picLocks noChangeAspect="1"/>
          </p:cNvPicPr>
          <p:nvPr/>
        </p:nvPicPr>
        <p:blipFill rotWithShape="1">
          <a:blip r:embed="rId2">
            <a:extLst>
              <a:ext uri="{28A0092B-C50C-407E-A947-70E740481C1C}">
                <a14:useLocalDpi xmlns:a14="http://schemas.microsoft.com/office/drawing/2010/main"/>
              </a:ext>
            </a:extLst>
          </a:blip>
          <a:srcRect t="5964" b="16438"/>
          <a:stretch/>
        </p:blipFill>
        <p:spPr>
          <a:xfrm>
            <a:off x="-11006" y="3105149"/>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Espace réservé du contenu 2"/>
          <p:cNvSpPr>
            <a:spLocks noGrp="1"/>
          </p:cNvSpPr>
          <p:nvPr>
            <p:ph idx="1"/>
          </p:nvPr>
        </p:nvSpPr>
        <p:spPr>
          <a:xfrm>
            <a:off x="6797004" y="670559"/>
            <a:ext cx="4555782" cy="5445076"/>
          </a:xfrm>
        </p:spPr>
        <p:txBody>
          <a:bodyPr anchor="t">
            <a:normAutofit/>
          </a:bodyPr>
          <a:lstStyle/>
          <a:p>
            <a:pPr>
              <a:buNone/>
            </a:pPr>
            <a:r>
              <a:rPr lang="fr-FR" b="1" dirty="0" err="1">
                <a:solidFill>
                  <a:srgbClr val="A52F59"/>
                </a:solidFill>
              </a:rPr>
              <a:t>Sambucus</a:t>
            </a:r>
            <a:r>
              <a:rPr lang="fr-FR" b="1" dirty="0">
                <a:solidFill>
                  <a:srgbClr val="A52F59"/>
                </a:solidFill>
              </a:rPr>
              <a:t> </a:t>
            </a:r>
            <a:r>
              <a:rPr lang="fr-FR" b="1" dirty="0" err="1">
                <a:solidFill>
                  <a:srgbClr val="A52F59"/>
                </a:solidFill>
              </a:rPr>
              <a:t>nigra</a:t>
            </a:r>
            <a:endParaRPr lang="fr-FR" b="1" dirty="0">
              <a:solidFill>
                <a:srgbClr val="A52F59"/>
              </a:solidFill>
            </a:endParaRPr>
          </a:p>
          <a:p>
            <a:pPr>
              <a:buNone/>
            </a:pPr>
            <a:endParaRPr lang="fr-FR" sz="2400" dirty="0"/>
          </a:p>
          <a:p>
            <a:pPr>
              <a:buFontTx/>
              <a:buChar char="-"/>
            </a:pPr>
            <a:r>
              <a:rPr lang="fr-FR" sz="2400" dirty="0"/>
              <a:t>Nez bouché avec tendance à s’étouffer à chaque tétée</a:t>
            </a:r>
          </a:p>
          <a:p>
            <a:pPr>
              <a:buFontTx/>
              <a:buChar char="-"/>
            </a:pPr>
            <a:r>
              <a:rPr lang="fr-FR" sz="2400" dirty="0"/>
              <a:t>Toux suffocante</a:t>
            </a:r>
          </a:p>
          <a:p>
            <a:pPr>
              <a:buFontTx/>
              <a:buChar char="-"/>
            </a:pPr>
            <a:r>
              <a:rPr lang="fr-FR" sz="2400" dirty="0"/>
              <a:t>Dyspnée expiratoire </a:t>
            </a:r>
            <a:r>
              <a:rPr lang="fr-FR" sz="2400" dirty="0" smtClean="0"/>
              <a:t>améliorée </a:t>
            </a:r>
            <a:r>
              <a:rPr lang="fr-FR" sz="2400" dirty="0"/>
              <a:t>assis</a:t>
            </a:r>
          </a:p>
        </p:txBody>
      </p:sp>
    </p:spTree>
    <p:extLst>
      <p:ext uri="{BB962C8B-B14F-4D97-AF65-F5344CB8AC3E}">
        <p14:creationId xmlns:p14="http://schemas.microsoft.com/office/powerpoint/2010/main" val="272254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0951" y="442010"/>
            <a:ext cx="3351299" cy="954107"/>
          </a:xfrm>
          <a:prstGeom prst="rect">
            <a:avLst/>
          </a:prstGeom>
        </p:spPr>
        <p:txBody>
          <a:bodyPr wrap="square">
            <a:spAutoFit/>
          </a:bodyPr>
          <a:lstStyle/>
          <a:p>
            <a:pPr>
              <a:buNone/>
            </a:pPr>
            <a:r>
              <a:rPr lang="fr-FR" sz="2800" b="1" dirty="0">
                <a:solidFill>
                  <a:schemeClr val="tx2"/>
                </a:solidFill>
                <a:latin typeface="MV Boli" panose="02000500030200090000" pitchFamily="2" charset="0"/>
                <a:cs typeface="MV Boli" panose="02000500030200090000" pitchFamily="2" charset="0"/>
              </a:rPr>
              <a:t>Le cercle d’aide à la prescription</a:t>
            </a:r>
            <a:r>
              <a:rPr lang="fr-FR" sz="2800" b="1" baseline="30000" dirty="0">
                <a:solidFill>
                  <a:schemeClr val="tx2"/>
                </a:solidFill>
                <a:latin typeface="Arial" panose="020B0604020202020204" pitchFamily="34" charset="0"/>
                <a:cs typeface="Arial" panose="020B0604020202020204" pitchFamily="34" charset="0"/>
              </a:rPr>
              <a:t>©</a:t>
            </a:r>
            <a:endParaRPr lang="fr-FR" sz="2800" b="1" baseline="30000" dirty="0">
              <a:solidFill>
                <a:schemeClr val="tx2"/>
              </a:solidFill>
              <a:latin typeface="MV Boli" panose="02000500030200090000" pitchFamily="2" charset="0"/>
              <a:cs typeface="MV Boli" panose="02000500030200090000" pitchFamily="2" charset="0"/>
            </a:endParaRPr>
          </a:p>
        </p:txBody>
      </p:sp>
      <p:sp>
        <p:nvSpPr>
          <p:cNvPr id="16" name="Étoile à 5 branches 15"/>
          <p:cNvSpPr/>
          <p:nvPr/>
        </p:nvSpPr>
        <p:spPr>
          <a:xfrm>
            <a:off x="1835595" y="246599"/>
            <a:ext cx="691906" cy="648072"/>
          </a:xfrm>
          <a:prstGeom prst="star5">
            <a:avLst>
              <a:gd name="adj" fmla="val 17769"/>
              <a:gd name="hf" fmla="val 105146"/>
              <a:gd name="vf" fmla="val 11055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nvGrpSpPr>
          <p:cNvPr id="39" name="Groupe 38"/>
          <p:cNvGrpSpPr/>
          <p:nvPr/>
        </p:nvGrpSpPr>
        <p:grpSpPr>
          <a:xfrm>
            <a:off x="3677363" y="469263"/>
            <a:ext cx="6538373" cy="5682297"/>
            <a:chOff x="2282099" y="469262"/>
            <a:chExt cx="6538373" cy="5682297"/>
          </a:xfrm>
        </p:grpSpPr>
        <p:sp>
          <p:nvSpPr>
            <p:cNvPr id="9" name="Arc 8"/>
            <p:cNvSpPr/>
            <p:nvPr/>
          </p:nvSpPr>
          <p:spPr>
            <a:xfrm>
              <a:off x="2915816" y="2500645"/>
              <a:ext cx="3816000" cy="3528392"/>
            </a:xfrm>
            <a:prstGeom prst="arc">
              <a:avLst>
                <a:gd name="adj1" fmla="val 18390978"/>
                <a:gd name="adj2" fmla="val 14276991"/>
              </a:avLst>
            </a:prstGeom>
            <a:ln w="177800">
              <a:solidFill>
                <a:schemeClr val="tx1"/>
              </a:solidFill>
            </a:ln>
            <a:effectLst>
              <a:outerShdw blurRad="50800" dist="38100" algn="l" rotWithShape="0">
                <a:prstClr val="black">
                  <a:alpha val="40000"/>
                </a:prstClr>
              </a:outerShdw>
            </a:effectLst>
            <a:scene3d>
              <a:camera prst="orthographicFront"/>
              <a:lightRig rig="threePt" dir="t"/>
            </a:scene3d>
            <a:sp3d>
              <a:bevelT w="101600" prst="rible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8" name="ZoneTexte 27"/>
            <p:cNvSpPr txBox="1"/>
            <p:nvPr/>
          </p:nvSpPr>
          <p:spPr>
            <a:xfrm>
              <a:off x="3671826" y="2040753"/>
              <a:ext cx="1894552" cy="646331"/>
            </a:xfrm>
            <a:prstGeom prst="rect">
              <a:avLst/>
            </a:prstGeom>
            <a:noFill/>
            <a:ln>
              <a:noFill/>
            </a:ln>
          </p:spPr>
          <p:txBody>
            <a:bodyPr wrap="square" rtlCol="0">
              <a:spAutoFit/>
            </a:bodyPr>
            <a:lstStyle/>
            <a:p>
              <a:pPr algn="ctr"/>
              <a:r>
                <a:rPr lang="fr-FR" b="1" dirty="0">
                  <a:solidFill>
                    <a:srgbClr val="FFC000"/>
                  </a:solidFill>
                </a:rPr>
                <a:t>Médicament homéo</a:t>
              </a:r>
              <a:endParaRPr lang="fr-FR" b="1" dirty="0">
                <a:solidFill>
                  <a:srgbClr val="FFC000"/>
                </a:solidFill>
              </a:endParaRPr>
            </a:p>
          </p:txBody>
        </p:sp>
        <p:sp>
          <p:nvSpPr>
            <p:cNvPr id="7" name="Rectangle 6"/>
            <p:cNvSpPr/>
            <p:nvPr/>
          </p:nvSpPr>
          <p:spPr>
            <a:xfrm>
              <a:off x="6393004" y="3469529"/>
              <a:ext cx="770860" cy="5456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Flèche droite 5"/>
            <p:cNvSpPr/>
            <p:nvPr/>
          </p:nvSpPr>
          <p:spPr>
            <a:xfrm rot="4623064">
              <a:off x="6344036" y="3324505"/>
              <a:ext cx="497812" cy="732169"/>
            </a:xfrm>
            <a:prstGeom prst="rightArrow">
              <a:avLst>
                <a:gd name="adj1" fmla="val 50000"/>
                <a:gd name="adj2" fmla="val 100000"/>
              </a:avLst>
            </a:prstGeom>
            <a:solidFill>
              <a:schemeClr val="tx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ZoneTexte 19"/>
            <p:cNvSpPr txBox="1"/>
            <p:nvPr/>
          </p:nvSpPr>
          <p:spPr>
            <a:xfrm>
              <a:off x="5745564" y="3931566"/>
              <a:ext cx="1907788" cy="369332"/>
            </a:xfrm>
            <a:prstGeom prst="rect">
              <a:avLst/>
            </a:prstGeom>
            <a:solidFill>
              <a:srgbClr val="FF0000"/>
            </a:solidFill>
            <a:ln>
              <a:noFill/>
            </a:ln>
            <a:effectLst>
              <a:outerShdw blurRad="50800" dist="38100" algn="l" rotWithShape="0">
                <a:prstClr val="black">
                  <a:alpha val="40000"/>
                </a:prstClr>
              </a:outerShdw>
            </a:effectLst>
          </p:spPr>
          <p:txBody>
            <a:bodyPr wrap="square" rtlCol="0">
              <a:spAutoFit/>
            </a:bodyPr>
            <a:lstStyle/>
            <a:p>
              <a:pPr algn="ctr"/>
              <a:r>
                <a:rPr lang="fr-FR" dirty="0">
                  <a:solidFill>
                    <a:schemeClr val="bg1"/>
                  </a:solidFill>
                </a:rPr>
                <a:t>Depuis quand ?</a:t>
              </a:r>
              <a:endParaRPr lang="fr-FR" dirty="0">
                <a:solidFill>
                  <a:schemeClr val="bg1"/>
                </a:solidFill>
              </a:endParaRPr>
            </a:p>
          </p:txBody>
        </p:sp>
        <p:sp>
          <p:nvSpPr>
            <p:cNvPr id="18" name="Rectangle 17"/>
            <p:cNvSpPr/>
            <p:nvPr/>
          </p:nvSpPr>
          <p:spPr>
            <a:xfrm>
              <a:off x="5961380" y="5230436"/>
              <a:ext cx="770860" cy="5456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ZoneTexte 20"/>
            <p:cNvSpPr txBox="1"/>
            <p:nvPr/>
          </p:nvSpPr>
          <p:spPr>
            <a:xfrm>
              <a:off x="5364089" y="5524981"/>
              <a:ext cx="1368152" cy="369332"/>
            </a:xfrm>
            <a:prstGeom prst="rect">
              <a:avLst/>
            </a:prstGeom>
            <a:solidFill>
              <a:srgbClr val="92D050"/>
            </a:solidFill>
            <a:ln>
              <a:noFill/>
            </a:ln>
            <a:effectLst>
              <a:outerShdw blurRad="50800" dist="38100" algn="l" rotWithShape="0">
                <a:prstClr val="black">
                  <a:alpha val="40000"/>
                </a:prstClr>
              </a:outerShdw>
            </a:effectLst>
          </p:spPr>
          <p:txBody>
            <a:bodyPr wrap="square" rtlCol="0">
              <a:spAutoFit/>
            </a:bodyPr>
            <a:lstStyle/>
            <a:p>
              <a:pPr algn="ctr"/>
              <a:r>
                <a:rPr lang="fr-FR" dirty="0">
                  <a:solidFill>
                    <a:schemeClr val="bg1"/>
                  </a:solidFill>
                </a:rPr>
                <a:t>Comment ?</a:t>
              </a:r>
              <a:endParaRPr lang="fr-FR" dirty="0">
                <a:solidFill>
                  <a:schemeClr val="bg1"/>
                </a:solidFill>
              </a:endParaRPr>
            </a:p>
          </p:txBody>
        </p:sp>
        <p:sp>
          <p:nvSpPr>
            <p:cNvPr id="19" name="Flèche droite 18"/>
            <p:cNvSpPr/>
            <p:nvPr/>
          </p:nvSpPr>
          <p:spPr>
            <a:xfrm rot="6629024">
              <a:off x="6182450" y="4876938"/>
              <a:ext cx="497812" cy="732169"/>
            </a:xfrm>
            <a:prstGeom prst="rightArrow">
              <a:avLst>
                <a:gd name="adj1" fmla="val 50000"/>
                <a:gd name="adj2" fmla="val 100000"/>
              </a:avLst>
            </a:prstGeom>
            <a:solidFill>
              <a:srgbClr val="FF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rot="824711">
              <a:off x="3329656" y="5534826"/>
              <a:ext cx="853669" cy="4808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Flèche droite 21"/>
            <p:cNvSpPr/>
            <p:nvPr/>
          </p:nvSpPr>
          <p:spPr>
            <a:xfrm rot="12967144">
              <a:off x="3916701" y="5419390"/>
              <a:ext cx="497812" cy="732169"/>
            </a:xfrm>
            <a:prstGeom prst="rightArrow">
              <a:avLst>
                <a:gd name="adj1" fmla="val 50000"/>
                <a:gd name="adj2" fmla="val 100000"/>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ZoneTexte 25"/>
            <p:cNvSpPr txBox="1"/>
            <p:nvPr/>
          </p:nvSpPr>
          <p:spPr>
            <a:xfrm>
              <a:off x="2797455" y="5187760"/>
              <a:ext cx="1368152" cy="369332"/>
            </a:xfrm>
            <a:prstGeom prst="rect">
              <a:avLst/>
            </a:prstGeom>
            <a:solidFill>
              <a:srgbClr val="4BACC6"/>
            </a:solidFill>
            <a:ln>
              <a:noFill/>
            </a:ln>
            <a:effectLst>
              <a:outerShdw blurRad="50800" dist="38100" algn="l" rotWithShape="0">
                <a:prstClr val="black">
                  <a:alpha val="40000"/>
                </a:prstClr>
              </a:outerShdw>
            </a:effectLst>
          </p:spPr>
          <p:txBody>
            <a:bodyPr wrap="square" rtlCol="0">
              <a:spAutoFit/>
            </a:bodyPr>
            <a:lstStyle/>
            <a:p>
              <a:pPr algn="ctr"/>
              <a:r>
                <a:rPr lang="fr-FR" dirty="0">
                  <a:solidFill>
                    <a:schemeClr val="bg1"/>
                  </a:solidFill>
                </a:rPr>
                <a:t>Modalités ?</a:t>
              </a:r>
              <a:endParaRPr lang="fr-FR" dirty="0">
                <a:solidFill>
                  <a:schemeClr val="bg1"/>
                </a:solidFill>
              </a:endParaRPr>
            </a:p>
          </p:txBody>
        </p:sp>
        <p:sp>
          <p:nvSpPr>
            <p:cNvPr id="23" name="Rectangle 22"/>
            <p:cNvSpPr/>
            <p:nvPr/>
          </p:nvSpPr>
          <p:spPr>
            <a:xfrm>
              <a:off x="2564440" y="3771602"/>
              <a:ext cx="1035452" cy="3701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Flèche droite 23"/>
            <p:cNvSpPr/>
            <p:nvPr/>
          </p:nvSpPr>
          <p:spPr>
            <a:xfrm rot="16200000">
              <a:off x="2666485" y="3795907"/>
              <a:ext cx="497812" cy="732169"/>
            </a:xfrm>
            <a:prstGeom prst="rightArrow">
              <a:avLst>
                <a:gd name="adj1" fmla="val 50000"/>
                <a:gd name="adj2" fmla="val 100000"/>
              </a:avLst>
            </a:prstGeom>
            <a:solidFill>
              <a:srgbClr val="4BACC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ZoneTexte 26"/>
            <p:cNvSpPr txBox="1"/>
            <p:nvPr/>
          </p:nvSpPr>
          <p:spPr>
            <a:xfrm>
              <a:off x="2282099" y="3504588"/>
              <a:ext cx="1368152" cy="369332"/>
            </a:xfrm>
            <a:prstGeom prst="rect">
              <a:avLst/>
            </a:prstGeom>
            <a:solidFill>
              <a:srgbClr val="FFC000"/>
            </a:solidFill>
            <a:ln>
              <a:noFill/>
            </a:ln>
            <a:effectLst>
              <a:outerShdw blurRad="50800" dist="38100" algn="l" rotWithShape="0">
                <a:prstClr val="black">
                  <a:alpha val="40000"/>
                </a:prstClr>
              </a:outerShdw>
            </a:effectLst>
          </p:spPr>
          <p:txBody>
            <a:bodyPr wrap="square" rtlCol="0">
              <a:spAutoFit/>
            </a:bodyPr>
            <a:lstStyle/>
            <a:p>
              <a:pPr algn="ctr"/>
              <a:r>
                <a:rPr lang="fr-FR" dirty="0"/>
                <a:t>Avec ?</a:t>
              </a:r>
              <a:endParaRPr lang="fr-FR" dirty="0"/>
            </a:p>
          </p:txBody>
        </p:sp>
        <p:sp>
          <p:nvSpPr>
            <p:cNvPr id="30" name="Bulle ronde 29"/>
            <p:cNvSpPr/>
            <p:nvPr/>
          </p:nvSpPr>
          <p:spPr>
            <a:xfrm>
              <a:off x="6861396" y="469262"/>
              <a:ext cx="1959076" cy="1512168"/>
            </a:xfrm>
            <a:prstGeom prst="wedgeEllipseCallout">
              <a:avLst>
                <a:gd name="adj1" fmla="val -65941"/>
                <a:gd name="adj2" fmla="val 31445"/>
              </a:avLst>
            </a:prstGeom>
            <a:solidFill>
              <a:schemeClr val="bg1"/>
            </a:solidFill>
            <a:ln>
              <a:solidFill>
                <a:srgbClr val="C0504D"/>
              </a:solidFill>
              <a:prstDash val="sysDash"/>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rgbClr val="1F497D"/>
                  </a:solidFill>
                </a:rPr>
                <a:t>Motif de la consultation ?</a:t>
              </a:r>
              <a:endParaRPr lang="fr-FR" sz="1600" dirty="0">
                <a:solidFill>
                  <a:srgbClr val="1F497D"/>
                </a:solidFill>
              </a:endParaRPr>
            </a:p>
          </p:txBody>
        </p:sp>
        <p:sp>
          <p:nvSpPr>
            <p:cNvPr id="31" name="Flèche droite 30"/>
            <p:cNvSpPr/>
            <p:nvPr/>
          </p:nvSpPr>
          <p:spPr>
            <a:xfrm rot="19139202">
              <a:off x="3590768" y="2394622"/>
              <a:ext cx="497812" cy="732169"/>
            </a:xfrm>
            <a:prstGeom prst="rightArrow">
              <a:avLst>
                <a:gd name="adj1" fmla="val 50000"/>
                <a:gd name="adj2" fmla="val 100000"/>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ZoneTexte 33"/>
            <p:cNvSpPr txBox="1"/>
            <p:nvPr/>
          </p:nvSpPr>
          <p:spPr>
            <a:xfrm>
              <a:off x="4113971" y="3281492"/>
              <a:ext cx="1377924" cy="261610"/>
            </a:xfrm>
            <a:prstGeom prst="rect">
              <a:avLst/>
            </a:prstGeom>
            <a:solidFill>
              <a:schemeClr val="bg1"/>
            </a:solidFill>
            <a:ln>
              <a:noFill/>
            </a:ln>
          </p:spPr>
          <p:txBody>
            <a:bodyPr wrap="square" rtlCol="0">
              <a:spAutoFit/>
            </a:bodyPr>
            <a:lstStyle/>
            <a:p>
              <a:pPr algn="ctr"/>
              <a:r>
                <a:rPr lang="fr-FR" sz="1100" b="1" dirty="0">
                  <a:solidFill>
                    <a:srgbClr val="FFC000"/>
                  </a:solidFill>
                  <a:latin typeface="Lucida Handwriting" panose="03010101010101010101" pitchFamily="66" charset="0"/>
                </a:rPr>
                <a:t>Ordonnance</a:t>
              </a:r>
              <a:endParaRPr lang="fr-FR" sz="1600" b="1" dirty="0">
                <a:solidFill>
                  <a:srgbClr val="FFC000"/>
                </a:solidFill>
                <a:latin typeface="Lucida Handwriting" panose="03010101010101010101" pitchFamily="66" charset="0"/>
              </a:endParaRPr>
            </a:p>
          </p:txBody>
        </p:sp>
        <p:pic>
          <p:nvPicPr>
            <p:cNvPr id="25" name="Image 24"/>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5417" b="100000" l="10000" r="63438"/>
                      </a14:imgEffect>
                    </a14:imgLayer>
                  </a14:imgProps>
                </a:ext>
                <a:ext uri="{28A0092B-C50C-407E-A947-70E740481C1C}">
                  <a14:useLocalDpi xmlns:a14="http://schemas.microsoft.com/office/drawing/2010/main"/>
                </a:ext>
              </a:extLst>
            </a:blip>
            <a:srcRect l="9552" r="33750"/>
            <a:stretch/>
          </p:blipFill>
          <p:spPr>
            <a:xfrm>
              <a:off x="5623514" y="1409990"/>
              <a:ext cx="1127347" cy="1491220"/>
            </a:xfrm>
            <a:prstGeom prst="rect">
              <a:avLst/>
            </a:prstGeom>
          </p:spPr>
        </p:pic>
        <p:pic>
          <p:nvPicPr>
            <p:cNvPr id="35" name="Image 34"/>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4167" b="100000" l="10000" r="60625"/>
                      </a14:imgEffect>
                    </a14:imgLayer>
                  </a14:imgProps>
                </a:ext>
                <a:ext uri="{28A0092B-C50C-407E-A947-70E740481C1C}">
                  <a14:useLocalDpi xmlns:a14="http://schemas.microsoft.com/office/drawing/2010/main"/>
                </a:ext>
              </a:extLst>
            </a:blip>
            <a:srcRect l="7476" r="38188"/>
            <a:stretch/>
          </p:blipFill>
          <p:spPr>
            <a:xfrm>
              <a:off x="4436986" y="3557062"/>
              <a:ext cx="876530" cy="1209858"/>
            </a:xfrm>
            <a:prstGeom prst="rect">
              <a:avLst/>
            </a:prstGeom>
          </p:spPr>
        </p:pic>
        <p:cxnSp>
          <p:nvCxnSpPr>
            <p:cNvPr id="37" name="Connecteur droit avec flèche 36"/>
            <p:cNvCxnSpPr>
              <a:stCxn id="28" idx="2"/>
            </p:cNvCxnSpPr>
            <p:nvPr/>
          </p:nvCxnSpPr>
          <p:spPr>
            <a:xfrm>
              <a:off x="4619102" y="2687084"/>
              <a:ext cx="0" cy="59440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pic>
        <p:nvPicPr>
          <p:cNvPr id="3" name="Imag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25445" y="4352054"/>
            <a:ext cx="1717020" cy="477831"/>
          </a:xfrm>
          <a:prstGeom prst="rect">
            <a:avLst/>
          </a:prstGeom>
        </p:spPr>
      </p:pic>
      <p:sp>
        <p:nvSpPr>
          <p:cNvPr id="4" name="ZoneTexte 3"/>
          <p:cNvSpPr txBox="1"/>
          <p:nvPr/>
        </p:nvSpPr>
        <p:spPr>
          <a:xfrm>
            <a:off x="1721334" y="6454169"/>
            <a:ext cx="3787901" cy="276999"/>
          </a:xfrm>
          <a:prstGeom prst="rect">
            <a:avLst/>
          </a:prstGeom>
          <a:noFill/>
        </p:spPr>
        <p:txBody>
          <a:bodyPr wrap="square" rtlCol="0">
            <a:spAutoFit/>
          </a:bodyPr>
          <a:lstStyle/>
          <a:p>
            <a:r>
              <a:rPr lang="fr-FR" sz="1200" i="1" dirty="0">
                <a:solidFill>
                  <a:srgbClr val="1F497D"/>
                </a:solidFill>
              </a:rPr>
              <a:t>Tous droits </a:t>
            </a:r>
            <a:r>
              <a:rPr lang="fr-FR" sz="1200" i="1" dirty="0">
                <a:solidFill>
                  <a:srgbClr val="1F497D"/>
                </a:solidFill>
              </a:rPr>
              <a:t>réservés</a:t>
            </a:r>
            <a:endParaRPr lang="fr-FR" sz="1200" i="1" dirty="0">
              <a:solidFill>
                <a:srgbClr val="1F497D"/>
              </a:solidFill>
            </a:endParaRPr>
          </a:p>
        </p:txBody>
      </p:sp>
      <p:pic>
        <p:nvPicPr>
          <p:cNvPr id="32" name="Image 3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01570" y="6354236"/>
            <a:ext cx="1227426" cy="341581"/>
          </a:xfrm>
          <a:prstGeom prst="rect">
            <a:avLst/>
          </a:prstGeom>
        </p:spPr>
      </p:pic>
    </p:spTree>
    <p:extLst>
      <p:ext uri="{BB962C8B-B14F-4D97-AF65-F5344CB8AC3E}">
        <p14:creationId xmlns:p14="http://schemas.microsoft.com/office/powerpoint/2010/main" val="3511606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3"/>
          <p:cNvPicPr>
            <a:picLocks noChangeAspect="1"/>
          </p:cNvPicPr>
          <p:nvPr/>
        </p:nvPicPr>
        <p:blipFill>
          <a:blip r:embed="rId2">
            <a:extLst>
              <a:ext uri="{28A0092B-C50C-407E-A947-70E740481C1C}">
                <a14:useLocalDpi xmlns:a14="http://schemas.microsoft.com/office/drawing/2010/main"/>
              </a:ext>
            </a:extLst>
          </a:blip>
          <a:srcRect l="29840" t="13040" r="29840" b="19760"/>
          <a:stretch>
            <a:fillRect/>
          </a:stretch>
        </p:blipFill>
        <p:spPr bwMode="auto">
          <a:xfrm>
            <a:off x="611568" y="318072"/>
            <a:ext cx="1198943" cy="199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re 1"/>
          <p:cNvSpPr>
            <a:spLocks noGrp="1"/>
          </p:cNvSpPr>
          <p:nvPr>
            <p:ph type="title"/>
          </p:nvPr>
        </p:nvSpPr>
        <p:spPr bwMode="auto">
          <a:xfrm>
            <a:off x="2098675" y="2060575"/>
            <a:ext cx="7704138" cy="19431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000"/>
              </a:spcBef>
              <a:buClr>
                <a:srgbClr val="3494BA"/>
              </a:buClr>
              <a:buSzPct val="80000"/>
              <a:defRPr/>
            </a:pPr>
            <a:r>
              <a:rPr lang="fr-FR" sz="2000" dirty="0">
                <a:solidFill>
                  <a:schemeClr val="tx1"/>
                </a:solidFill>
                <a:latin typeface="Bahnschrift SemiCondensed" panose="020B0502040204020203" pitchFamily="34" charset="0"/>
              </a:rPr>
              <a:t>Virginie 31 </a:t>
            </a:r>
            <a:r>
              <a:rPr lang="fr-FR" sz="2000" dirty="0" smtClean="0">
                <a:solidFill>
                  <a:schemeClr val="tx1"/>
                </a:solidFill>
                <a:latin typeface="Bahnschrift SemiCondensed" panose="020B0502040204020203" pitchFamily="34" charset="0"/>
              </a:rPr>
              <a:t>ans</a:t>
            </a:r>
            <a:r>
              <a:rPr lang="fr-FR" sz="2000" dirty="0">
                <a:solidFill>
                  <a:schemeClr val="tx1"/>
                </a:solidFill>
                <a:latin typeface="Bahnschrift SemiCondensed" panose="020B0502040204020203" pitchFamily="34" charset="0"/>
              </a:rPr>
              <a:t/>
            </a:r>
            <a:br>
              <a:rPr lang="fr-FR" sz="2000" dirty="0">
                <a:solidFill>
                  <a:schemeClr val="tx1"/>
                </a:solidFill>
                <a:latin typeface="Bahnschrift SemiCondensed" panose="020B0502040204020203" pitchFamily="34" charset="0"/>
              </a:rPr>
            </a:br>
            <a:r>
              <a:rPr lang="fr-FR" sz="2000" dirty="0">
                <a:solidFill>
                  <a:schemeClr val="tx1"/>
                </a:solidFill>
                <a:latin typeface="Bahnschrift SemiCondensed" panose="020B0502040204020203" pitchFamily="34" charset="0"/>
              </a:rPr>
              <a:t>Consulte en urgence pour une fièvre d’apparition brutale à 39,7°, une grande fatigue, a du mal à se déplacer et une petite toux sèche.</a:t>
            </a:r>
            <a:br>
              <a:rPr lang="fr-FR" sz="2000" dirty="0">
                <a:solidFill>
                  <a:schemeClr val="tx1"/>
                </a:solidFill>
                <a:latin typeface="Bahnschrift SemiCondensed" panose="020B0502040204020203" pitchFamily="34" charset="0"/>
              </a:rPr>
            </a:br>
            <a:r>
              <a:rPr lang="fr-FR" sz="2000" dirty="0">
                <a:solidFill>
                  <a:schemeClr val="tx1"/>
                </a:solidFill>
                <a:latin typeface="Bahnschrift SemiCondensed" panose="020B0502040204020203" pitchFamily="34" charset="0"/>
              </a:rPr>
              <a:t>Très mal à la tête, visage rouge, chaud, sa peau est moite et transpirante.</a:t>
            </a:r>
            <a:br>
              <a:rPr lang="fr-FR" sz="2000" dirty="0">
                <a:solidFill>
                  <a:schemeClr val="tx1"/>
                </a:solidFill>
                <a:latin typeface="Bahnschrift SemiCondensed" panose="020B0502040204020203" pitchFamily="34" charset="0"/>
              </a:rPr>
            </a:br>
            <a:r>
              <a:rPr lang="fr-FR" sz="2000" dirty="0">
                <a:solidFill>
                  <a:schemeClr val="tx1"/>
                </a:solidFill>
                <a:latin typeface="Bahnschrift SemiCondensed" panose="020B0502040204020203" pitchFamily="34" charset="0"/>
              </a:rPr>
              <a:t>Très gênée par la lumière et céphalées battantes.</a:t>
            </a:r>
          </a:p>
        </p:txBody>
      </p:sp>
      <p:sp>
        <p:nvSpPr>
          <p:cNvPr id="15365" name="Titre 1"/>
          <p:cNvSpPr txBox="1">
            <a:spLocks/>
          </p:cNvSpPr>
          <p:nvPr/>
        </p:nvSpPr>
        <p:spPr bwMode="auto">
          <a:xfrm>
            <a:off x="2063751" y="4694238"/>
            <a:ext cx="71278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685800" indent="-282575"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958850"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1233488"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1508125"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Depuis quand ?</a:t>
            </a:r>
          </a:p>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Comment ?</a:t>
            </a:r>
          </a:p>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Avec ?</a:t>
            </a:r>
          </a:p>
        </p:txBody>
      </p:sp>
    </p:spTree>
    <p:extLst>
      <p:ext uri="{BB962C8B-B14F-4D97-AF65-F5344CB8AC3E}">
        <p14:creationId xmlns:p14="http://schemas.microsoft.com/office/powerpoint/2010/main" val="354886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3"/>
          <p:cNvPicPr>
            <a:picLocks noChangeAspect="1"/>
          </p:cNvPicPr>
          <p:nvPr/>
        </p:nvPicPr>
        <p:blipFill>
          <a:blip r:embed="rId2">
            <a:extLst>
              <a:ext uri="{28A0092B-C50C-407E-A947-70E740481C1C}">
                <a14:useLocalDpi xmlns:a14="http://schemas.microsoft.com/office/drawing/2010/main"/>
              </a:ext>
            </a:extLst>
          </a:blip>
          <a:srcRect l="29840" t="13040" r="29840" b="19760"/>
          <a:stretch>
            <a:fillRect/>
          </a:stretch>
        </p:blipFill>
        <p:spPr bwMode="auto">
          <a:xfrm>
            <a:off x="611568" y="318072"/>
            <a:ext cx="1198943" cy="199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re 1"/>
          <p:cNvSpPr>
            <a:spLocks noGrp="1"/>
          </p:cNvSpPr>
          <p:nvPr>
            <p:ph type="title"/>
          </p:nvPr>
        </p:nvSpPr>
        <p:spPr bwMode="auto">
          <a:xfrm>
            <a:off x="2098675" y="2060575"/>
            <a:ext cx="7704138" cy="19431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000"/>
              </a:spcBef>
              <a:buClr>
                <a:srgbClr val="3494BA"/>
              </a:buClr>
              <a:buSzPct val="80000"/>
              <a:defRPr/>
            </a:pPr>
            <a:r>
              <a:rPr lang="fr-FR" sz="2000" dirty="0">
                <a:solidFill>
                  <a:schemeClr val="tx1"/>
                </a:solidFill>
                <a:latin typeface="Bahnschrift SemiCondensed" panose="020B0502040204020203" pitchFamily="34" charset="0"/>
              </a:rPr>
              <a:t>Bernard 58 </a:t>
            </a:r>
            <a:r>
              <a:rPr lang="fr-FR" sz="2000" dirty="0" smtClean="0">
                <a:solidFill>
                  <a:schemeClr val="tx1"/>
                </a:solidFill>
                <a:latin typeface="Bahnschrift SemiCondensed" panose="020B0502040204020203" pitchFamily="34" charset="0"/>
              </a:rPr>
              <a:t>ans</a:t>
            </a:r>
            <a:br>
              <a:rPr lang="fr-FR" sz="2000" dirty="0" smtClean="0">
                <a:solidFill>
                  <a:schemeClr val="tx1"/>
                </a:solidFill>
                <a:latin typeface="Bahnschrift SemiCondensed" panose="020B0502040204020203" pitchFamily="34" charset="0"/>
              </a:rPr>
            </a:br>
            <a:r>
              <a:rPr lang="fr-FR" sz="2000" dirty="0" smtClean="0">
                <a:solidFill>
                  <a:schemeClr val="tx1"/>
                </a:solidFill>
                <a:latin typeface="Bahnschrift SemiCondensed" panose="020B0502040204020203" pitchFamily="34" charset="0"/>
              </a:rPr>
              <a:t>Consulte </a:t>
            </a:r>
            <a:r>
              <a:rPr lang="fr-FR" sz="2000" dirty="0">
                <a:solidFill>
                  <a:schemeClr val="tx1"/>
                </a:solidFill>
                <a:latin typeface="Bahnschrift SemiCondensed" panose="020B0502040204020203" pitchFamily="34" charset="0"/>
              </a:rPr>
              <a:t>pour une fièvre très élevée à 39,9, mal à la tête, est épuisé et présente des douleurs musculaires intenses qui l’empêchent de se lever, douleurs à la pression des yeux.</a:t>
            </a:r>
          </a:p>
        </p:txBody>
      </p:sp>
      <p:sp>
        <p:nvSpPr>
          <p:cNvPr id="15365" name="Titre 1"/>
          <p:cNvSpPr txBox="1">
            <a:spLocks/>
          </p:cNvSpPr>
          <p:nvPr/>
        </p:nvSpPr>
        <p:spPr bwMode="auto">
          <a:xfrm>
            <a:off x="2063751" y="4694238"/>
            <a:ext cx="71278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685800" indent="-282575"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958850"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1233488"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1508125"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Depuis quand ?</a:t>
            </a:r>
          </a:p>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Comment ?</a:t>
            </a:r>
          </a:p>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Avec ?</a:t>
            </a:r>
          </a:p>
        </p:txBody>
      </p:sp>
    </p:spTree>
    <p:extLst>
      <p:ext uri="{BB962C8B-B14F-4D97-AF65-F5344CB8AC3E}">
        <p14:creationId xmlns:p14="http://schemas.microsoft.com/office/powerpoint/2010/main" val="2873139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3"/>
          <p:cNvPicPr>
            <a:picLocks noChangeAspect="1"/>
          </p:cNvPicPr>
          <p:nvPr/>
        </p:nvPicPr>
        <p:blipFill>
          <a:blip r:embed="rId2">
            <a:extLst>
              <a:ext uri="{28A0092B-C50C-407E-A947-70E740481C1C}">
                <a14:useLocalDpi xmlns:a14="http://schemas.microsoft.com/office/drawing/2010/main"/>
              </a:ext>
            </a:extLst>
          </a:blip>
          <a:srcRect l="29840" t="13040" r="29840" b="19760"/>
          <a:stretch>
            <a:fillRect/>
          </a:stretch>
        </p:blipFill>
        <p:spPr bwMode="auto">
          <a:xfrm>
            <a:off x="611568" y="318072"/>
            <a:ext cx="1198943" cy="199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re 1"/>
          <p:cNvSpPr>
            <a:spLocks noGrp="1"/>
          </p:cNvSpPr>
          <p:nvPr>
            <p:ph type="title"/>
          </p:nvPr>
        </p:nvSpPr>
        <p:spPr bwMode="auto">
          <a:xfrm>
            <a:off x="2098675" y="2060575"/>
            <a:ext cx="7704138" cy="19431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000"/>
              </a:spcBef>
              <a:buClr>
                <a:srgbClr val="3494BA"/>
              </a:buClr>
              <a:buSzPct val="80000"/>
              <a:defRPr/>
            </a:pPr>
            <a:r>
              <a:rPr lang="fr-FR" sz="2000" dirty="0">
                <a:solidFill>
                  <a:schemeClr val="tx1"/>
                </a:solidFill>
                <a:latin typeface="Bahnschrift SemiCondensed" panose="020B0502040204020203" pitchFamily="34" charset="0"/>
              </a:rPr>
              <a:t>Brigitte 48 </a:t>
            </a:r>
            <a:r>
              <a:rPr lang="fr-FR" sz="2000" dirty="0" smtClean="0">
                <a:solidFill>
                  <a:schemeClr val="tx1"/>
                </a:solidFill>
                <a:latin typeface="Bahnschrift SemiCondensed" panose="020B0502040204020203" pitchFamily="34" charset="0"/>
              </a:rPr>
              <a:t>ans</a:t>
            </a:r>
            <a:br>
              <a:rPr lang="fr-FR" sz="2000" dirty="0" smtClean="0">
                <a:solidFill>
                  <a:schemeClr val="tx1"/>
                </a:solidFill>
                <a:latin typeface="Bahnschrift SemiCondensed" panose="020B0502040204020203" pitchFamily="34" charset="0"/>
              </a:rPr>
            </a:br>
            <a:r>
              <a:rPr lang="fr-FR" sz="2000" dirty="0" smtClean="0">
                <a:solidFill>
                  <a:schemeClr val="tx1"/>
                </a:solidFill>
                <a:latin typeface="Bahnschrift SemiCondensed" panose="020B0502040204020203" pitchFamily="34" charset="0"/>
              </a:rPr>
              <a:t>Consulte </a:t>
            </a:r>
            <a:r>
              <a:rPr lang="fr-FR" sz="2000" dirty="0">
                <a:solidFill>
                  <a:schemeClr val="tx1"/>
                </a:solidFill>
                <a:latin typeface="Bahnschrift SemiCondensed" panose="020B0502040204020203" pitchFamily="34" charset="0"/>
              </a:rPr>
              <a:t>pour une fièvre qui varie de 37,ç à 39,1 avec sensation de froid et de chaud, comme des bouffées de chaleur, quelques maux de tête&gt; froid.</a:t>
            </a:r>
          </a:p>
        </p:txBody>
      </p:sp>
      <p:sp>
        <p:nvSpPr>
          <p:cNvPr id="15365" name="Titre 1"/>
          <p:cNvSpPr txBox="1">
            <a:spLocks/>
          </p:cNvSpPr>
          <p:nvPr/>
        </p:nvSpPr>
        <p:spPr bwMode="auto">
          <a:xfrm>
            <a:off x="2063751" y="4694238"/>
            <a:ext cx="71278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685800" indent="-282575"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958850"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1233488"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1508125"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Depuis quand ?</a:t>
            </a:r>
          </a:p>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Comment ?</a:t>
            </a:r>
          </a:p>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Avec ?</a:t>
            </a:r>
          </a:p>
        </p:txBody>
      </p:sp>
    </p:spTree>
    <p:extLst>
      <p:ext uri="{BB962C8B-B14F-4D97-AF65-F5344CB8AC3E}">
        <p14:creationId xmlns:p14="http://schemas.microsoft.com/office/powerpoint/2010/main" val="4025347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0A1295-61BC-4214-AA3E-D396673024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59188ED8-491B-8437-232B-F15BCF52E0D8}"/>
              </a:ext>
            </a:extLst>
          </p:cNvPr>
          <p:cNvSpPr>
            <a:spLocks noGrp="1"/>
          </p:cNvSpPr>
          <p:nvPr>
            <p:ph type="title"/>
          </p:nvPr>
        </p:nvSpPr>
        <p:spPr>
          <a:xfrm>
            <a:off x="804672" y="5116529"/>
            <a:ext cx="10592174" cy="1000655"/>
          </a:xfrm>
        </p:spPr>
        <p:txBody>
          <a:bodyPr vert="horz" lIns="91440" tIns="45720" rIns="91440" bIns="45720" rtlCol="0" anchor="t">
            <a:normAutofit/>
          </a:bodyPr>
          <a:lstStyle/>
          <a:p>
            <a:r>
              <a:rPr lang="en-US" sz="6000" b="1" dirty="0">
                <a:solidFill>
                  <a:srgbClr val="A52F59"/>
                </a:solidFill>
              </a:rPr>
              <a:t>La </a:t>
            </a:r>
            <a:r>
              <a:rPr lang="en-US" sz="6000" b="1" dirty="0" err="1">
                <a:solidFill>
                  <a:srgbClr val="A52F59"/>
                </a:solidFill>
              </a:rPr>
              <a:t>fièvre</a:t>
            </a:r>
            <a:endParaRPr lang="en-US" sz="6000" b="1" dirty="0">
              <a:solidFill>
                <a:srgbClr val="A52F59"/>
              </a:solidFill>
            </a:endParaRPr>
          </a:p>
        </p:txBody>
      </p:sp>
      <p:pic>
        <p:nvPicPr>
          <p:cNvPr id="5" name="Image 4" descr="Une image contenant thermomètre, périphérique&#10;&#10;Description générée automatiquement">
            <a:extLst>
              <a:ext uri="{FF2B5EF4-FFF2-40B4-BE49-F238E27FC236}">
                <a16:creationId xmlns:a16="http://schemas.microsoft.com/office/drawing/2014/main" id="{F490B301-6C51-3AE4-DC54-0B24C8670379}"/>
              </a:ext>
            </a:extLst>
          </p:cNvPr>
          <p:cNvPicPr>
            <a:picLocks noChangeAspect="1"/>
          </p:cNvPicPr>
          <p:nvPr/>
        </p:nvPicPr>
        <p:blipFill rotWithShape="1">
          <a:blip r:embed="rId2">
            <a:extLst>
              <a:ext uri="{28A0092B-C50C-407E-A947-70E740481C1C}">
                <a14:useLocalDpi xmlns:a14="http://schemas.microsoft.com/office/drawing/2010/main"/>
              </a:ext>
            </a:extLst>
          </a:blip>
          <a:srcRect t="8427" b="17063"/>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0B139475-2B26-4CA9-9413-DE741E49F7B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16C6BF63-6277-4C39-BE5D-3C341662CE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6EA3BAD9-C130-4A9C-9086-20D132A6CF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587D38B-9E07-4A8B-B285-5FEBF6A60DC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EF4DD4B-217B-4346-A2B8-4327936399C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8778588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3"/>
          <p:cNvPicPr>
            <a:picLocks noChangeAspect="1"/>
          </p:cNvPicPr>
          <p:nvPr/>
        </p:nvPicPr>
        <p:blipFill>
          <a:blip r:embed="rId2">
            <a:extLst>
              <a:ext uri="{28A0092B-C50C-407E-A947-70E740481C1C}">
                <a14:useLocalDpi xmlns:a14="http://schemas.microsoft.com/office/drawing/2010/main"/>
              </a:ext>
            </a:extLst>
          </a:blip>
          <a:srcRect l="29840" t="13040" r="29840" b="19760"/>
          <a:stretch>
            <a:fillRect/>
          </a:stretch>
        </p:blipFill>
        <p:spPr bwMode="auto">
          <a:xfrm>
            <a:off x="611568" y="318072"/>
            <a:ext cx="1198943" cy="199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re 1"/>
          <p:cNvSpPr>
            <a:spLocks noGrp="1"/>
          </p:cNvSpPr>
          <p:nvPr>
            <p:ph type="title"/>
          </p:nvPr>
        </p:nvSpPr>
        <p:spPr bwMode="auto">
          <a:xfrm>
            <a:off x="2098675" y="2060575"/>
            <a:ext cx="7704138" cy="19431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000"/>
              </a:spcBef>
              <a:buClr>
                <a:srgbClr val="3494BA"/>
              </a:buClr>
              <a:buSzPct val="80000"/>
              <a:defRPr/>
            </a:pPr>
            <a:r>
              <a:rPr lang="fr-FR" sz="2000" dirty="0">
                <a:solidFill>
                  <a:schemeClr val="tx1"/>
                </a:solidFill>
                <a:latin typeface="Bahnschrift SemiCondensed" panose="020B0502040204020203" pitchFamily="34" charset="0"/>
              </a:rPr>
              <a:t>Victor 12 </a:t>
            </a:r>
            <a:r>
              <a:rPr lang="fr-FR" sz="2000" dirty="0" smtClean="0">
                <a:solidFill>
                  <a:schemeClr val="tx1"/>
                </a:solidFill>
                <a:latin typeface="Bahnschrift SemiCondensed" panose="020B0502040204020203" pitchFamily="34" charset="0"/>
              </a:rPr>
              <a:t>ans</a:t>
            </a:r>
            <a:br>
              <a:rPr lang="fr-FR" sz="2000" dirty="0" smtClean="0">
                <a:solidFill>
                  <a:schemeClr val="tx1"/>
                </a:solidFill>
                <a:latin typeface="Bahnschrift SemiCondensed" panose="020B0502040204020203" pitchFamily="34" charset="0"/>
              </a:rPr>
            </a:br>
            <a:r>
              <a:rPr lang="fr-FR" sz="2000" dirty="0" smtClean="0">
                <a:solidFill>
                  <a:schemeClr val="tx1"/>
                </a:solidFill>
                <a:latin typeface="Bahnschrift SemiCondensed" panose="020B0502040204020203" pitchFamily="34" charset="0"/>
              </a:rPr>
              <a:t>Consulte </a:t>
            </a:r>
            <a:r>
              <a:rPr lang="fr-FR" sz="2000" dirty="0">
                <a:solidFill>
                  <a:schemeClr val="tx1"/>
                </a:solidFill>
                <a:latin typeface="Bahnschrift SemiCondensed" panose="020B0502040204020203" pitchFamily="34" charset="0"/>
              </a:rPr>
              <a:t>pour un état de grande fatigue des frissons, des maux de tête avec paupières lourdes, le nez commence à couler. Il est complètement abattu et sa fièvre culmine à 39,5, sans soif et des sueurs abondantes.</a:t>
            </a:r>
          </a:p>
        </p:txBody>
      </p:sp>
      <p:sp>
        <p:nvSpPr>
          <p:cNvPr id="15365" name="Titre 1"/>
          <p:cNvSpPr txBox="1">
            <a:spLocks/>
          </p:cNvSpPr>
          <p:nvPr/>
        </p:nvSpPr>
        <p:spPr bwMode="auto">
          <a:xfrm>
            <a:off x="2063751" y="4694238"/>
            <a:ext cx="71278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685800" indent="-282575"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958850"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1233488"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1508125"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Depuis quand ?</a:t>
            </a:r>
          </a:p>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Comment ?</a:t>
            </a:r>
          </a:p>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Avec ?</a:t>
            </a:r>
          </a:p>
        </p:txBody>
      </p:sp>
    </p:spTree>
    <p:extLst>
      <p:ext uri="{BB962C8B-B14F-4D97-AF65-F5344CB8AC3E}">
        <p14:creationId xmlns:p14="http://schemas.microsoft.com/office/powerpoint/2010/main" val="12366247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3"/>
          <p:cNvPicPr>
            <a:picLocks noChangeAspect="1"/>
          </p:cNvPicPr>
          <p:nvPr/>
        </p:nvPicPr>
        <p:blipFill>
          <a:blip r:embed="rId2">
            <a:extLst>
              <a:ext uri="{28A0092B-C50C-407E-A947-70E740481C1C}">
                <a14:useLocalDpi xmlns:a14="http://schemas.microsoft.com/office/drawing/2010/main"/>
              </a:ext>
            </a:extLst>
          </a:blip>
          <a:srcRect l="29840" t="13040" r="29840" b="19760"/>
          <a:stretch>
            <a:fillRect/>
          </a:stretch>
        </p:blipFill>
        <p:spPr bwMode="auto">
          <a:xfrm>
            <a:off x="611568" y="318072"/>
            <a:ext cx="1198943" cy="199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re 1"/>
          <p:cNvSpPr>
            <a:spLocks noGrp="1"/>
          </p:cNvSpPr>
          <p:nvPr>
            <p:ph type="title"/>
          </p:nvPr>
        </p:nvSpPr>
        <p:spPr bwMode="auto">
          <a:xfrm>
            <a:off x="2098675" y="2060575"/>
            <a:ext cx="7704138" cy="19431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000"/>
              </a:spcBef>
              <a:buClr>
                <a:srgbClr val="3494BA"/>
              </a:buClr>
              <a:buSzPct val="80000"/>
              <a:defRPr/>
            </a:pPr>
            <a:r>
              <a:rPr lang="fr-FR" sz="2000" dirty="0">
                <a:solidFill>
                  <a:schemeClr val="tx1"/>
                </a:solidFill>
                <a:latin typeface="Bahnschrift SemiCondensed" panose="020B0502040204020203" pitchFamily="34" charset="0"/>
              </a:rPr>
              <a:t>Robert 64 </a:t>
            </a:r>
            <a:r>
              <a:rPr lang="fr-FR" sz="2000" dirty="0" smtClean="0">
                <a:solidFill>
                  <a:schemeClr val="tx1"/>
                </a:solidFill>
                <a:latin typeface="Bahnschrift SemiCondensed" panose="020B0502040204020203" pitchFamily="34" charset="0"/>
              </a:rPr>
              <a:t>ans</a:t>
            </a:r>
            <a:br>
              <a:rPr lang="fr-FR" sz="2000" dirty="0" smtClean="0">
                <a:solidFill>
                  <a:schemeClr val="tx1"/>
                </a:solidFill>
                <a:latin typeface="Bahnschrift SemiCondensed" panose="020B0502040204020203" pitchFamily="34" charset="0"/>
              </a:rPr>
            </a:br>
            <a:r>
              <a:rPr lang="fr-FR" sz="2000" dirty="0">
                <a:solidFill>
                  <a:schemeClr val="tx1"/>
                </a:solidFill>
                <a:latin typeface="Bahnschrift SemiCondensed" panose="020B0502040204020203" pitchFamily="34" charset="0"/>
              </a:rPr>
              <a:t>C</a:t>
            </a:r>
            <a:r>
              <a:rPr lang="fr-FR" sz="2000" dirty="0" smtClean="0">
                <a:solidFill>
                  <a:schemeClr val="tx1"/>
                </a:solidFill>
                <a:latin typeface="Bahnschrift SemiCondensed" panose="020B0502040204020203" pitchFamily="34" charset="0"/>
              </a:rPr>
              <a:t>onsulte </a:t>
            </a:r>
            <a:r>
              <a:rPr lang="fr-FR" sz="2000" dirty="0">
                <a:solidFill>
                  <a:schemeClr val="tx1"/>
                </a:solidFill>
                <a:latin typeface="Bahnschrift SemiCondensed" panose="020B0502040204020203" pitchFamily="34" charset="0"/>
              </a:rPr>
              <a:t>pour un état grippal avec des douleurs articulaires importantes. </a:t>
            </a:r>
            <a:r>
              <a:rPr lang="fr-FR" sz="2000" dirty="0" smtClean="0">
                <a:solidFill>
                  <a:schemeClr val="tx1"/>
                </a:solidFill>
                <a:latin typeface="Bahnschrift SemiCondensed" panose="020B0502040204020203" pitchFamily="34" charset="0"/>
              </a:rPr>
              <a:t/>
            </a:r>
            <a:br>
              <a:rPr lang="fr-FR" sz="2000" dirty="0" smtClean="0">
                <a:solidFill>
                  <a:schemeClr val="tx1"/>
                </a:solidFill>
                <a:latin typeface="Bahnschrift SemiCondensed" panose="020B0502040204020203" pitchFamily="34" charset="0"/>
              </a:rPr>
            </a:br>
            <a:r>
              <a:rPr lang="fr-FR" sz="2000" dirty="0" smtClean="0">
                <a:solidFill>
                  <a:schemeClr val="tx1"/>
                </a:solidFill>
                <a:latin typeface="Bahnschrift SemiCondensed" panose="020B0502040204020203" pitchFamily="34" charset="0"/>
              </a:rPr>
              <a:t>Il </a:t>
            </a:r>
            <a:r>
              <a:rPr lang="fr-FR" sz="2000" dirty="0">
                <a:solidFill>
                  <a:schemeClr val="tx1"/>
                </a:solidFill>
                <a:latin typeface="Bahnschrift SemiCondensed" panose="020B0502040204020203" pitchFamily="34" charset="0"/>
              </a:rPr>
              <a:t>est très somnolent, change constamment de place, sa bouche est sèche avec parfois de petites poussées d’herpès.</a:t>
            </a:r>
          </a:p>
        </p:txBody>
      </p:sp>
      <p:sp>
        <p:nvSpPr>
          <p:cNvPr id="15365" name="Titre 1"/>
          <p:cNvSpPr txBox="1">
            <a:spLocks/>
          </p:cNvSpPr>
          <p:nvPr/>
        </p:nvSpPr>
        <p:spPr bwMode="auto">
          <a:xfrm>
            <a:off x="2063751" y="4694238"/>
            <a:ext cx="71278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685800" indent="-282575"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958850"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1233488"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1508125"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Depuis quand ?</a:t>
            </a:r>
          </a:p>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Comment ?</a:t>
            </a:r>
          </a:p>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Avec ?</a:t>
            </a:r>
          </a:p>
        </p:txBody>
      </p:sp>
    </p:spTree>
    <p:extLst>
      <p:ext uri="{BB962C8B-B14F-4D97-AF65-F5344CB8AC3E}">
        <p14:creationId xmlns:p14="http://schemas.microsoft.com/office/powerpoint/2010/main" val="1160871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3"/>
          <p:cNvPicPr>
            <a:picLocks noChangeAspect="1"/>
          </p:cNvPicPr>
          <p:nvPr/>
        </p:nvPicPr>
        <p:blipFill>
          <a:blip r:embed="rId2">
            <a:extLst>
              <a:ext uri="{28A0092B-C50C-407E-A947-70E740481C1C}">
                <a14:useLocalDpi xmlns:a14="http://schemas.microsoft.com/office/drawing/2010/main"/>
              </a:ext>
            </a:extLst>
          </a:blip>
          <a:srcRect l="29840" t="13040" r="29840" b="19760"/>
          <a:stretch>
            <a:fillRect/>
          </a:stretch>
        </p:blipFill>
        <p:spPr bwMode="auto">
          <a:xfrm>
            <a:off x="611568" y="318072"/>
            <a:ext cx="1198943" cy="199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re 1"/>
          <p:cNvSpPr>
            <a:spLocks noGrp="1"/>
          </p:cNvSpPr>
          <p:nvPr>
            <p:ph type="title"/>
          </p:nvPr>
        </p:nvSpPr>
        <p:spPr bwMode="auto">
          <a:xfrm>
            <a:off x="2098674" y="2060575"/>
            <a:ext cx="8316341" cy="19431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000"/>
              </a:spcBef>
              <a:buClr>
                <a:srgbClr val="3494BA"/>
              </a:buClr>
              <a:buSzPct val="80000"/>
              <a:defRPr/>
            </a:pPr>
            <a:r>
              <a:rPr lang="fr-FR" sz="2000" dirty="0">
                <a:solidFill>
                  <a:schemeClr val="tx1"/>
                </a:solidFill>
                <a:latin typeface="Bahnschrift SemiCondensed" panose="020B0502040204020203" pitchFamily="34" charset="0"/>
              </a:rPr>
              <a:t>Caroline 33 </a:t>
            </a:r>
            <a:r>
              <a:rPr lang="fr-FR" sz="2000" dirty="0" smtClean="0">
                <a:solidFill>
                  <a:schemeClr val="tx1"/>
                </a:solidFill>
                <a:latin typeface="Bahnschrift SemiCondensed" panose="020B0502040204020203" pitchFamily="34" charset="0"/>
              </a:rPr>
              <a:t>ans</a:t>
            </a:r>
            <a:br>
              <a:rPr lang="fr-FR" sz="2000" dirty="0" smtClean="0">
                <a:solidFill>
                  <a:schemeClr val="tx1"/>
                </a:solidFill>
                <a:latin typeface="Bahnschrift SemiCondensed" panose="020B0502040204020203" pitchFamily="34" charset="0"/>
              </a:rPr>
            </a:br>
            <a:r>
              <a:rPr lang="fr-FR" sz="2000" dirty="0">
                <a:solidFill>
                  <a:schemeClr val="tx1"/>
                </a:solidFill>
                <a:latin typeface="Bahnschrift SemiCondensed" panose="020B0502040204020203" pitchFamily="34" charset="0"/>
              </a:rPr>
              <a:t>C</a:t>
            </a:r>
            <a:r>
              <a:rPr lang="fr-FR" sz="2000" dirty="0" smtClean="0">
                <a:solidFill>
                  <a:schemeClr val="tx1"/>
                </a:solidFill>
                <a:latin typeface="Bahnschrift SemiCondensed" panose="020B0502040204020203" pitchFamily="34" charset="0"/>
              </a:rPr>
              <a:t>onsulte </a:t>
            </a:r>
            <a:r>
              <a:rPr lang="fr-FR" sz="2000" dirty="0">
                <a:solidFill>
                  <a:schemeClr val="tx1"/>
                </a:solidFill>
                <a:latin typeface="Bahnschrift SemiCondensed" panose="020B0502040204020203" pitchFamily="34" charset="0"/>
              </a:rPr>
              <a:t>pour un état grippal avec de violentes </a:t>
            </a:r>
            <a:r>
              <a:rPr lang="fr-FR" sz="2000" dirty="0" smtClean="0">
                <a:solidFill>
                  <a:schemeClr val="tx1"/>
                </a:solidFill>
                <a:latin typeface="Bahnschrift SemiCondensed" panose="020B0502040204020203" pitchFamily="34" charset="0"/>
              </a:rPr>
              <a:t>céphalées &lt; </a:t>
            </a:r>
            <a:r>
              <a:rPr lang="fr-FR" sz="2000" dirty="0">
                <a:solidFill>
                  <a:schemeClr val="tx1"/>
                </a:solidFill>
                <a:latin typeface="Bahnschrift SemiCondensed" panose="020B0502040204020203" pitchFamily="34" charset="0"/>
              </a:rPr>
              <a:t>par la toux qui est très sèche, les muqueuses sont sèches avec une soif importante. </a:t>
            </a:r>
            <a:r>
              <a:rPr lang="fr-FR" sz="2000" dirty="0" smtClean="0">
                <a:solidFill>
                  <a:schemeClr val="tx1"/>
                </a:solidFill>
                <a:latin typeface="Bahnschrift SemiCondensed" panose="020B0502040204020203" pitchFamily="34" charset="0"/>
              </a:rPr>
              <a:t/>
            </a:r>
            <a:br>
              <a:rPr lang="fr-FR" sz="2000" dirty="0" smtClean="0">
                <a:solidFill>
                  <a:schemeClr val="tx1"/>
                </a:solidFill>
                <a:latin typeface="Bahnschrift SemiCondensed" panose="020B0502040204020203" pitchFamily="34" charset="0"/>
              </a:rPr>
            </a:br>
            <a:r>
              <a:rPr lang="fr-FR" sz="2000" dirty="0" smtClean="0">
                <a:solidFill>
                  <a:schemeClr val="tx1"/>
                </a:solidFill>
                <a:latin typeface="Bahnschrift SemiCondensed" panose="020B0502040204020203" pitchFamily="34" charset="0"/>
              </a:rPr>
              <a:t>Elle </a:t>
            </a:r>
            <a:r>
              <a:rPr lang="fr-FR" sz="2000" dirty="0">
                <a:solidFill>
                  <a:schemeClr val="tx1"/>
                </a:solidFill>
                <a:latin typeface="Bahnschrift SemiCondensed" panose="020B0502040204020203" pitchFamily="34" charset="0"/>
              </a:rPr>
              <a:t>doit rester immobile dans son lit, le moindre mouvement &lt; tous ses symptômes.</a:t>
            </a:r>
          </a:p>
        </p:txBody>
      </p:sp>
      <p:sp>
        <p:nvSpPr>
          <p:cNvPr id="15365" name="Titre 1"/>
          <p:cNvSpPr txBox="1">
            <a:spLocks/>
          </p:cNvSpPr>
          <p:nvPr/>
        </p:nvSpPr>
        <p:spPr bwMode="auto">
          <a:xfrm>
            <a:off x="2063751" y="4694238"/>
            <a:ext cx="71278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685800" indent="-282575"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958850"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1233488"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1508125"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Depuis quand ?</a:t>
            </a:r>
          </a:p>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Comment ?</a:t>
            </a:r>
          </a:p>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Avec ?</a:t>
            </a:r>
          </a:p>
        </p:txBody>
      </p:sp>
    </p:spTree>
    <p:extLst>
      <p:ext uri="{BB962C8B-B14F-4D97-AF65-F5344CB8AC3E}">
        <p14:creationId xmlns:p14="http://schemas.microsoft.com/office/powerpoint/2010/main" val="32972630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3"/>
          <p:cNvPicPr>
            <a:picLocks noChangeAspect="1"/>
          </p:cNvPicPr>
          <p:nvPr/>
        </p:nvPicPr>
        <p:blipFill>
          <a:blip r:embed="rId2">
            <a:extLst>
              <a:ext uri="{28A0092B-C50C-407E-A947-70E740481C1C}">
                <a14:useLocalDpi xmlns:a14="http://schemas.microsoft.com/office/drawing/2010/main"/>
              </a:ext>
            </a:extLst>
          </a:blip>
          <a:srcRect l="29840" t="13040" r="29840" b="19760"/>
          <a:stretch>
            <a:fillRect/>
          </a:stretch>
        </p:blipFill>
        <p:spPr bwMode="auto">
          <a:xfrm>
            <a:off x="611568" y="318072"/>
            <a:ext cx="1198943" cy="199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re 1"/>
          <p:cNvSpPr>
            <a:spLocks noGrp="1"/>
          </p:cNvSpPr>
          <p:nvPr>
            <p:ph type="title"/>
          </p:nvPr>
        </p:nvSpPr>
        <p:spPr bwMode="auto">
          <a:xfrm>
            <a:off x="2098674" y="2060575"/>
            <a:ext cx="8892414" cy="19431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000"/>
              </a:spcBef>
              <a:buClr>
                <a:srgbClr val="3494BA"/>
              </a:buClr>
              <a:buSzPct val="80000"/>
              <a:defRPr/>
            </a:pPr>
            <a:r>
              <a:rPr lang="fr-FR" sz="2000" dirty="0">
                <a:solidFill>
                  <a:schemeClr val="tx1"/>
                </a:solidFill>
                <a:latin typeface="Bahnschrift SemiCondensed" panose="020B0502040204020203" pitchFamily="34" charset="0"/>
              </a:rPr>
              <a:t>Ludovic 15 </a:t>
            </a:r>
            <a:r>
              <a:rPr lang="fr-FR" sz="2000" dirty="0" smtClean="0">
                <a:solidFill>
                  <a:schemeClr val="tx1"/>
                </a:solidFill>
                <a:latin typeface="Bahnschrift SemiCondensed" panose="020B0502040204020203" pitchFamily="34" charset="0"/>
              </a:rPr>
              <a:t>ans</a:t>
            </a:r>
            <a:br>
              <a:rPr lang="fr-FR" sz="2000" dirty="0" smtClean="0">
                <a:solidFill>
                  <a:schemeClr val="tx1"/>
                </a:solidFill>
                <a:latin typeface="Bahnschrift SemiCondensed" panose="020B0502040204020203" pitchFamily="34" charset="0"/>
              </a:rPr>
            </a:br>
            <a:r>
              <a:rPr lang="fr-FR" sz="2000" dirty="0" smtClean="0">
                <a:solidFill>
                  <a:schemeClr val="tx1"/>
                </a:solidFill>
                <a:latin typeface="Bahnschrift SemiCondensed" panose="020B0502040204020203" pitchFamily="34" charset="0"/>
              </a:rPr>
              <a:t>Consulte </a:t>
            </a:r>
            <a:r>
              <a:rPr lang="fr-FR" sz="2000" dirty="0">
                <a:solidFill>
                  <a:schemeClr val="tx1"/>
                </a:solidFill>
                <a:latin typeface="Bahnschrift SemiCondensed" panose="020B0502040204020203" pitchFamily="34" charset="0"/>
              </a:rPr>
              <a:t>pour une toux trainante dans les suites d’une grippe violente. </a:t>
            </a:r>
            <a:r>
              <a:rPr lang="fr-FR" sz="2000" dirty="0" smtClean="0">
                <a:solidFill>
                  <a:schemeClr val="tx1"/>
                </a:solidFill>
                <a:latin typeface="Bahnschrift SemiCondensed" panose="020B0502040204020203" pitchFamily="34" charset="0"/>
              </a:rPr>
              <a:t/>
            </a:r>
            <a:br>
              <a:rPr lang="fr-FR" sz="2000" dirty="0" smtClean="0">
                <a:solidFill>
                  <a:schemeClr val="tx1"/>
                </a:solidFill>
                <a:latin typeface="Bahnschrift SemiCondensed" panose="020B0502040204020203" pitchFamily="34" charset="0"/>
              </a:rPr>
            </a:br>
            <a:r>
              <a:rPr lang="fr-FR" sz="2000" dirty="0" smtClean="0">
                <a:solidFill>
                  <a:schemeClr val="tx1"/>
                </a:solidFill>
                <a:latin typeface="Bahnschrift SemiCondensed" panose="020B0502040204020203" pitchFamily="34" charset="0"/>
              </a:rPr>
              <a:t>Sa </a:t>
            </a:r>
            <a:r>
              <a:rPr lang="fr-FR" sz="2000" dirty="0">
                <a:solidFill>
                  <a:schemeClr val="tx1"/>
                </a:solidFill>
                <a:latin typeface="Bahnschrift SemiCondensed" panose="020B0502040204020203" pitchFamily="34" charset="0"/>
              </a:rPr>
              <a:t>toux est plutôt grasse avec des râles bronchiques, un peu de dyspnée et un état de somnolence.</a:t>
            </a:r>
          </a:p>
        </p:txBody>
      </p:sp>
      <p:sp>
        <p:nvSpPr>
          <p:cNvPr id="15365" name="Titre 1"/>
          <p:cNvSpPr txBox="1">
            <a:spLocks/>
          </p:cNvSpPr>
          <p:nvPr/>
        </p:nvSpPr>
        <p:spPr bwMode="auto">
          <a:xfrm>
            <a:off x="2063751" y="4694238"/>
            <a:ext cx="71278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685800" indent="-282575"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958850"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1233488"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1508125"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Depuis quand ?</a:t>
            </a:r>
          </a:p>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Comment ?</a:t>
            </a:r>
          </a:p>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Avec ?</a:t>
            </a:r>
          </a:p>
        </p:txBody>
      </p:sp>
      <p:sp>
        <p:nvSpPr>
          <p:cNvPr id="2" name="ZoneTexte 1"/>
          <p:cNvSpPr txBox="1"/>
          <p:nvPr/>
        </p:nvSpPr>
        <p:spPr>
          <a:xfrm>
            <a:off x="9395587" y="3401568"/>
            <a:ext cx="1883664" cy="3154710"/>
          </a:xfrm>
          <a:prstGeom prst="rect">
            <a:avLst/>
          </a:prstGeom>
          <a:noFill/>
        </p:spPr>
        <p:txBody>
          <a:bodyPr wrap="square" rtlCol="0">
            <a:spAutoFit/>
          </a:bodyPr>
          <a:lstStyle/>
          <a:p>
            <a:r>
              <a:rPr lang="fr-FR" sz="19900" dirty="0" smtClean="0">
                <a:solidFill>
                  <a:srgbClr val="ECEBE9"/>
                </a:solidFill>
              </a:rPr>
              <a:t>1</a:t>
            </a:r>
            <a:endParaRPr lang="fr-FR" dirty="0">
              <a:solidFill>
                <a:srgbClr val="ECEBE9"/>
              </a:solidFill>
            </a:endParaRPr>
          </a:p>
        </p:txBody>
      </p:sp>
    </p:spTree>
    <p:extLst>
      <p:ext uri="{BB962C8B-B14F-4D97-AF65-F5344CB8AC3E}">
        <p14:creationId xmlns:p14="http://schemas.microsoft.com/office/powerpoint/2010/main" val="9069120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3"/>
          <p:cNvPicPr>
            <a:picLocks noChangeAspect="1"/>
          </p:cNvPicPr>
          <p:nvPr/>
        </p:nvPicPr>
        <p:blipFill>
          <a:blip r:embed="rId2">
            <a:extLst>
              <a:ext uri="{28A0092B-C50C-407E-A947-70E740481C1C}">
                <a14:useLocalDpi xmlns:a14="http://schemas.microsoft.com/office/drawing/2010/main"/>
              </a:ext>
            </a:extLst>
          </a:blip>
          <a:srcRect l="29840" t="13040" r="29840" b="19760"/>
          <a:stretch>
            <a:fillRect/>
          </a:stretch>
        </p:blipFill>
        <p:spPr bwMode="auto">
          <a:xfrm>
            <a:off x="611568" y="318072"/>
            <a:ext cx="1198943" cy="199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re 1"/>
          <p:cNvSpPr>
            <a:spLocks noGrp="1"/>
          </p:cNvSpPr>
          <p:nvPr>
            <p:ph type="title"/>
          </p:nvPr>
        </p:nvSpPr>
        <p:spPr bwMode="auto">
          <a:xfrm>
            <a:off x="2098674" y="2060575"/>
            <a:ext cx="8892414" cy="19431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000"/>
              </a:spcBef>
              <a:buClr>
                <a:srgbClr val="3494BA"/>
              </a:buClr>
              <a:buSzPct val="80000"/>
              <a:defRPr/>
            </a:pPr>
            <a:r>
              <a:rPr lang="fr-FR" sz="2000" dirty="0">
                <a:solidFill>
                  <a:schemeClr val="tx1"/>
                </a:solidFill>
                <a:latin typeface="Bahnschrift SemiCondensed" panose="020B0502040204020203" pitchFamily="34" charset="0"/>
              </a:rPr>
              <a:t>Ludovic 15 ans</a:t>
            </a:r>
            <a:br>
              <a:rPr lang="fr-FR" sz="2000" dirty="0">
                <a:solidFill>
                  <a:schemeClr val="tx1"/>
                </a:solidFill>
                <a:latin typeface="Bahnschrift SemiCondensed" panose="020B0502040204020203" pitchFamily="34" charset="0"/>
              </a:rPr>
            </a:br>
            <a:r>
              <a:rPr lang="fr-FR" sz="2000" dirty="0" smtClean="0">
                <a:solidFill>
                  <a:schemeClr val="tx1"/>
                </a:solidFill>
                <a:latin typeface="Bahnschrift SemiCondensed" panose="020B0502040204020203" pitchFamily="34" charset="0"/>
              </a:rPr>
              <a:t>Consulte pour </a:t>
            </a:r>
            <a:r>
              <a:rPr lang="fr-FR" sz="2000" dirty="0">
                <a:solidFill>
                  <a:schemeClr val="tx1"/>
                </a:solidFill>
                <a:latin typeface="Bahnschrift SemiCondensed" panose="020B0502040204020203" pitchFamily="34" charset="0"/>
              </a:rPr>
              <a:t>une toux trainante dans les suites d’une grippe violente. </a:t>
            </a:r>
            <a:r>
              <a:rPr lang="fr-FR" sz="2000" dirty="0" smtClean="0">
                <a:solidFill>
                  <a:schemeClr val="tx1"/>
                </a:solidFill>
                <a:latin typeface="Bahnschrift SemiCondensed" panose="020B0502040204020203" pitchFamily="34" charset="0"/>
              </a:rPr>
              <a:t/>
            </a:r>
            <a:br>
              <a:rPr lang="fr-FR" sz="2000" dirty="0" smtClean="0">
                <a:solidFill>
                  <a:schemeClr val="tx1"/>
                </a:solidFill>
                <a:latin typeface="Bahnschrift SemiCondensed" panose="020B0502040204020203" pitchFamily="34" charset="0"/>
              </a:rPr>
            </a:br>
            <a:r>
              <a:rPr lang="fr-FR" sz="2000" dirty="0" smtClean="0">
                <a:solidFill>
                  <a:schemeClr val="tx1"/>
                </a:solidFill>
                <a:latin typeface="Bahnschrift SemiCondensed" panose="020B0502040204020203" pitchFamily="34" charset="0"/>
              </a:rPr>
              <a:t>Sa </a:t>
            </a:r>
            <a:r>
              <a:rPr lang="fr-FR" sz="2000" dirty="0">
                <a:solidFill>
                  <a:schemeClr val="tx1"/>
                </a:solidFill>
                <a:latin typeface="Bahnschrift SemiCondensed" panose="020B0502040204020203" pitchFamily="34" charset="0"/>
              </a:rPr>
              <a:t>toux </a:t>
            </a:r>
            <a:r>
              <a:rPr lang="fr-FR" sz="2000" dirty="0" smtClean="0">
                <a:solidFill>
                  <a:schemeClr val="tx1"/>
                </a:solidFill>
                <a:latin typeface="Bahnschrift SemiCondensed" panose="020B0502040204020203" pitchFamily="34" charset="0"/>
              </a:rPr>
              <a:t>en </a:t>
            </a:r>
            <a:r>
              <a:rPr lang="fr-FR" sz="2000" dirty="0">
                <a:solidFill>
                  <a:schemeClr val="tx1"/>
                </a:solidFill>
                <a:latin typeface="Bahnschrift SemiCondensed" panose="020B0502040204020203" pitchFamily="34" charset="0"/>
              </a:rPr>
              <a:t>quintes le soir, cyanose, toux sèche qui chatouille, </a:t>
            </a:r>
            <a:r>
              <a:rPr lang="fr-FR" sz="2000" dirty="0" smtClean="0">
                <a:solidFill>
                  <a:schemeClr val="tx1"/>
                </a:solidFill>
                <a:latin typeface="Bahnschrift SemiCondensed" panose="020B0502040204020203" pitchFamily="34" charset="0"/>
              </a:rPr>
              <a:t>avec des </a:t>
            </a:r>
            <a:r>
              <a:rPr lang="fr-FR" sz="2000" dirty="0">
                <a:solidFill>
                  <a:schemeClr val="tx1"/>
                </a:solidFill>
                <a:latin typeface="Bahnschrift SemiCondensed" panose="020B0502040204020203" pitchFamily="34" charset="0"/>
              </a:rPr>
              <a:t>douleurs thoraciques, laryngite.</a:t>
            </a:r>
          </a:p>
        </p:txBody>
      </p:sp>
      <p:sp>
        <p:nvSpPr>
          <p:cNvPr id="15365" name="Titre 1"/>
          <p:cNvSpPr txBox="1">
            <a:spLocks/>
          </p:cNvSpPr>
          <p:nvPr/>
        </p:nvSpPr>
        <p:spPr bwMode="auto">
          <a:xfrm>
            <a:off x="2063751" y="4694238"/>
            <a:ext cx="71278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685800" indent="-282575"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958850"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1233488"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1508125"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Depuis quand ?</a:t>
            </a:r>
          </a:p>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Comment ?</a:t>
            </a:r>
          </a:p>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Avec ?</a:t>
            </a:r>
          </a:p>
        </p:txBody>
      </p:sp>
      <p:sp>
        <p:nvSpPr>
          <p:cNvPr id="2" name="ZoneTexte 1"/>
          <p:cNvSpPr txBox="1"/>
          <p:nvPr/>
        </p:nvSpPr>
        <p:spPr>
          <a:xfrm>
            <a:off x="9395587" y="3401568"/>
            <a:ext cx="1883664" cy="3154710"/>
          </a:xfrm>
          <a:prstGeom prst="rect">
            <a:avLst/>
          </a:prstGeom>
          <a:noFill/>
        </p:spPr>
        <p:txBody>
          <a:bodyPr wrap="square" rtlCol="0">
            <a:spAutoFit/>
          </a:bodyPr>
          <a:lstStyle/>
          <a:p>
            <a:r>
              <a:rPr lang="fr-FR" sz="19900" dirty="0" smtClean="0">
                <a:solidFill>
                  <a:srgbClr val="ECEBE9"/>
                </a:solidFill>
              </a:rPr>
              <a:t>2</a:t>
            </a:r>
            <a:endParaRPr lang="fr-FR" dirty="0">
              <a:solidFill>
                <a:srgbClr val="ECEBE9"/>
              </a:solidFill>
            </a:endParaRPr>
          </a:p>
        </p:txBody>
      </p:sp>
    </p:spTree>
    <p:extLst>
      <p:ext uri="{BB962C8B-B14F-4D97-AF65-F5344CB8AC3E}">
        <p14:creationId xmlns:p14="http://schemas.microsoft.com/office/powerpoint/2010/main" val="3652686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3"/>
          <p:cNvPicPr>
            <a:picLocks noChangeAspect="1"/>
          </p:cNvPicPr>
          <p:nvPr/>
        </p:nvPicPr>
        <p:blipFill>
          <a:blip r:embed="rId2">
            <a:extLst>
              <a:ext uri="{28A0092B-C50C-407E-A947-70E740481C1C}">
                <a14:useLocalDpi xmlns:a14="http://schemas.microsoft.com/office/drawing/2010/main"/>
              </a:ext>
            </a:extLst>
          </a:blip>
          <a:srcRect l="29840" t="13040" r="29840" b="19760"/>
          <a:stretch>
            <a:fillRect/>
          </a:stretch>
        </p:blipFill>
        <p:spPr bwMode="auto">
          <a:xfrm>
            <a:off x="611568" y="318072"/>
            <a:ext cx="1198943" cy="199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re 1"/>
          <p:cNvSpPr>
            <a:spLocks noGrp="1"/>
          </p:cNvSpPr>
          <p:nvPr>
            <p:ph type="title"/>
          </p:nvPr>
        </p:nvSpPr>
        <p:spPr bwMode="auto">
          <a:xfrm>
            <a:off x="2098674" y="2060575"/>
            <a:ext cx="8892414" cy="19431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000"/>
              </a:spcBef>
              <a:buClr>
                <a:srgbClr val="3494BA"/>
              </a:buClr>
              <a:buSzPct val="80000"/>
              <a:defRPr/>
            </a:pPr>
            <a:r>
              <a:rPr lang="fr-FR" sz="2000" dirty="0" smtClean="0">
                <a:solidFill>
                  <a:schemeClr val="tx1"/>
                </a:solidFill>
                <a:latin typeface="Bahnschrift SemiCondensed" panose="020B0502040204020203" pitchFamily="34" charset="0"/>
              </a:rPr>
              <a:t>Marion </a:t>
            </a:r>
            <a:r>
              <a:rPr lang="fr-FR" sz="2000" dirty="0">
                <a:solidFill>
                  <a:schemeClr val="tx1"/>
                </a:solidFill>
                <a:latin typeface="Bahnschrift SemiCondensed" panose="020B0502040204020203" pitchFamily="34" charset="0"/>
              </a:rPr>
              <a:t>37 </a:t>
            </a:r>
            <a:r>
              <a:rPr lang="fr-FR" sz="2000" dirty="0" smtClean="0">
                <a:solidFill>
                  <a:schemeClr val="tx1"/>
                </a:solidFill>
                <a:latin typeface="Bahnschrift SemiCondensed" panose="020B0502040204020203" pitchFamily="34" charset="0"/>
              </a:rPr>
              <a:t>ans</a:t>
            </a:r>
            <a:br>
              <a:rPr lang="fr-FR" sz="2000" dirty="0" smtClean="0">
                <a:solidFill>
                  <a:schemeClr val="tx1"/>
                </a:solidFill>
                <a:latin typeface="Bahnschrift SemiCondensed" panose="020B0502040204020203" pitchFamily="34" charset="0"/>
              </a:rPr>
            </a:br>
            <a:r>
              <a:rPr lang="fr-FR" sz="2000" dirty="0" smtClean="0">
                <a:solidFill>
                  <a:schemeClr val="tx1"/>
                </a:solidFill>
                <a:latin typeface="Bahnschrift SemiCondensed" panose="020B0502040204020203" pitchFamily="34" charset="0"/>
              </a:rPr>
              <a:t>Consulte </a:t>
            </a:r>
            <a:r>
              <a:rPr lang="fr-FR" sz="2000" dirty="0">
                <a:solidFill>
                  <a:schemeClr val="tx1"/>
                </a:solidFill>
                <a:latin typeface="Bahnschrift SemiCondensed" panose="020B0502040204020203" pitchFamily="34" charset="0"/>
              </a:rPr>
              <a:t>pour un gros rhume suite à un coup de froid. </a:t>
            </a:r>
            <a:r>
              <a:rPr lang="fr-FR" sz="2000" dirty="0" smtClean="0">
                <a:solidFill>
                  <a:schemeClr val="tx1"/>
                </a:solidFill>
                <a:latin typeface="Bahnschrift SemiCondensed" panose="020B0502040204020203" pitchFamily="34" charset="0"/>
              </a:rPr>
              <a:t/>
            </a:r>
            <a:br>
              <a:rPr lang="fr-FR" sz="2000" dirty="0" smtClean="0">
                <a:solidFill>
                  <a:schemeClr val="tx1"/>
                </a:solidFill>
                <a:latin typeface="Bahnschrift SemiCondensed" panose="020B0502040204020203" pitchFamily="34" charset="0"/>
              </a:rPr>
            </a:br>
            <a:r>
              <a:rPr lang="fr-FR" sz="2000" dirty="0" smtClean="0">
                <a:solidFill>
                  <a:schemeClr val="tx1"/>
                </a:solidFill>
                <a:latin typeface="Bahnschrift SemiCondensed" panose="020B0502040204020203" pitchFamily="34" charset="0"/>
              </a:rPr>
              <a:t>Le </a:t>
            </a:r>
            <a:r>
              <a:rPr lang="fr-FR" sz="2000" dirty="0">
                <a:solidFill>
                  <a:schemeClr val="tx1"/>
                </a:solidFill>
                <a:latin typeface="Bahnschrift SemiCondensed" panose="020B0502040204020203" pitchFamily="34" charset="0"/>
              </a:rPr>
              <a:t>nez coule clair, limpide mais est très irritant avec des éternuements, les yeux coulent sans irritation. </a:t>
            </a:r>
            <a:r>
              <a:rPr lang="fr-FR" sz="2000" dirty="0" smtClean="0">
                <a:solidFill>
                  <a:schemeClr val="tx1"/>
                </a:solidFill>
                <a:latin typeface="Bahnschrift SemiCondensed" panose="020B0502040204020203" pitchFamily="34" charset="0"/>
              </a:rPr>
              <a:t/>
            </a:r>
            <a:br>
              <a:rPr lang="fr-FR" sz="2000" dirty="0" smtClean="0">
                <a:solidFill>
                  <a:schemeClr val="tx1"/>
                </a:solidFill>
                <a:latin typeface="Bahnschrift SemiCondensed" panose="020B0502040204020203" pitchFamily="34" charset="0"/>
              </a:rPr>
            </a:br>
            <a:r>
              <a:rPr lang="fr-FR" sz="2000" dirty="0" smtClean="0">
                <a:solidFill>
                  <a:schemeClr val="tx1"/>
                </a:solidFill>
                <a:latin typeface="Bahnschrift SemiCondensed" panose="020B0502040204020203" pitchFamily="34" charset="0"/>
              </a:rPr>
              <a:t>Il </a:t>
            </a:r>
            <a:r>
              <a:rPr lang="fr-FR" sz="2000" dirty="0">
                <a:solidFill>
                  <a:schemeClr val="tx1"/>
                </a:solidFill>
                <a:latin typeface="Bahnschrift SemiCondensed" panose="020B0502040204020203" pitchFamily="34" charset="0"/>
              </a:rPr>
              <a:t>existe un prurit des narines et du palais.</a:t>
            </a:r>
          </a:p>
        </p:txBody>
      </p:sp>
      <p:sp>
        <p:nvSpPr>
          <p:cNvPr id="15365" name="Titre 1"/>
          <p:cNvSpPr txBox="1">
            <a:spLocks/>
          </p:cNvSpPr>
          <p:nvPr/>
        </p:nvSpPr>
        <p:spPr bwMode="auto">
          <a:xfrm>
            <a:off x="2063751" y="4694238"/>
            <a:ext cx="71278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685800" indent="-282575"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958850"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1233488"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1508125"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Depuis quand ?</a:t>
            </a:r>
          </a:p>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Comment ?</a:t>
            </a:r>
          </a:p>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Avec ?</a:t>
            </a:r>
          </a:p>
        </p:txBody>
      </p:sp>
    </p:spTree>
    <p:extLst>
      <p:ext uri="{BB962C8B-B14F-4D97-AF65-F5344CB8AC3E}">
        <p14:creationId xmlns:p14="http://schemas.microsoft.com/office/powerpoint/2010/main" val="38249292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3"/>
          <p:cNvPicPr>
            <a:picLocks noChangeAspect="1"/>
          </p:cNvPicPr>
          <p:nvPr/>
        </p:nvPicPr>
        <p:blipFill>
          <a:blip r:embed="rId2">
            <a:extLst>
              <a:ext uri="{28A0092B-C50C-407E-A947-70E740481C1C}">
                <a14:useLocalDpi xmlns:a14="http://schemas.microsoft.com/office/drawing/2010/main"/>
              </a:ext>
            </a:extLst>
          </a:blip>
          <a:srcRect l="29840" t="13040" r="29840" b="19760"/>
          <a:stretch>
            <a:fillRect/>
          </a:stretch>
        </p:blipFill>
        <p:spPr bwMode="auto">
          <a:xfrm>
            <a:off x="611568" y="318072"/>
            <a:ext cx="1198943" cy="199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re 1"/>
          <p:cNvSpPr>
            <a:spLocks noGrp="1"/>
          </p:cNvSpPr>
          <p:nvPr>
            <p:ph type="title"/>
          </p:nvPr>
        </p:nvSpPr>
        <p:spPr bwMode="auto">
          <a:xfrm>
            <a:off x="2098674" y="2060575"/>
            <a:ext cx="8892414" cy="19431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000"/>
              </a:spcBef>
              <a:buClr>
                <a:srgbClr val="3494BA"/>
              </a:buClr>
              <a:buSzPct val="80000"/>
              <a:defRPr/>
            </a:pPr>
            <a:r>
              <a:rPr lang="fr-FR" sz="2000" dirty="0" err="1">
                <a:solidFill>
                  <a:schemeClr val="tx1"/>
                </a:solidFill>
                <a:latin typeface="Bahnschrift SemiCondensed" panose="020B0502040204020203" pitchFamily="34" charset="0"/>
              </a:rPr>
              <a:t>Timéo</a:t>
            </a:r>
            <a:r>
              <a:rPr lang="fr-FR" sz="2000" dirty="0">
                <a:solidFill>
                  <a:schemeClr val="tx1"/>
                </a:solidFill>
                <a:latin typeface="Bahnschrift SemiCondensed" panose="020B0502040204020203" pitchFamily="34" charset="0"/>
              </a:rPr>
              <a:t> 5 </a:t>
            </a:r>
            <a:r>
              <a:rPr lang="fr-FR" sz="2000" dirty="0" smtClean="0">
                <a:solidFill>
                  <a:schemeClr val="tx1"/>
                </a:solidFill>
                <a:latin typeface="Bahnschrift SemiCondensed" panose="020B0502040204020203" pitchFamily="34" charset="0"/>
              </a:rPr>
              <a:t>ans</a:t>
            </a:r>
            <a:br>
              <a:rPr lang="fr-FR" sz="2000" dirty="0" smtClean="0">
                <a:solidFill>
                  <a:schemeClr val="tx1"/>
                </a:solidFill>
                <a:latin typeface="Bahnschrift SemiCondensed" panose="020B0502040204020203" pitchFamily="34" charset="0"/>
              </a:rPr>
            </a:br>
            <a:r>
              <a:rPr lang="fr-FR" sz="2000" dirty="0">
                <a:solidFill>
                  <a:schemeClr val="tx1"/>
                </a:solidFill>
                <a:latin typeface="Bahnschrift SemiCondensed" panose="020B0502040204020203" pitchFamily="34" charset="0"/>
              </a:rPr>
              <a:t>C</a:t>
            </a:r>
            <a:r>
              <a:rPr lang="fr-FR" sz="2000" dirty="0" smtClean="0">
                <a:solidFill>
                  <a:schemeClr val="tx1"/>
                </a:solidFill>
                <a:latin typeface="Bahnschrift SemiCondensed" panose="020B0502040204020203" pitchFamily="34" charset="0"/>
              </a:rPr>
              <a:t>onsulte </a:t>
            </a:r>
            <a:r>
              <a:rPr lang="fr-FR" sz="2000" dirty="0">
                <a:solidFill>
                  <a:schemeClr val="tx1"/>
                </a:solidFill>
                <a:latin typeface="Bahnschrift SemiCondensed" panose="020B0502040204020203" pitchFamily="34" charset="0"/>
              </a:rPr>
              <a:t>pour un bon rhume sans fièvre. </a:t>
            </a:r>
            <a:r>
              <a:rPr lang="fr-FR" sz="2000" dirty="0" smtClean="0">
                <a:solidFill>
                  <a:schemeClr val="tx1"/>
                </a:solidFill>
                <a:latin typeface="Bahnschrift SemiCondensed" panose="020B0502040204020203" pitchFamily="34" charset="0"/>
              </a:rPr>
              <a:t/>
            </a:r>
            <a:br>
              <a:rPr lang="fr-FR" sz="2000" dirty="0" smtClean="0">
                <a:solidFill>
                  <a:schemeClr val="tx1"/>
                </a:solidFill>
                <a:latin typeface="Bahnschrift SemiCondensed" panose="020B0502040204020203" pitchFamily="34" charset="0"/>
              </a:rPr>
            </a:br>
            <a:r>
              <a:rPr lang="fr-FR" sz="2000" dirty="0" smtClean="0">
                <a:solidFill>
                  <a:schemeClr val="tx1"/>
                </a:solidFill>
                <a:latin typeface="Bahnschrift SemiCondensed" panose="020B0502040204020203" pitchFamily="34" charset="0"/>
              </a:rPr>
              <a:t>L’écoulement </a:t>
            </a:r>
            <a:r>
              <a:rPr lang="fr-FR" sz="2000" dirty="0">
                <a:solidFill>
                  <a:schemeClr val="tx1"/>
                </a:solidFill>
                <a:latin typeface="Bahnschrift SemiCondensed" panose="020B0502040204020203" pitchFamily="34" charset="0"/>
              </a:rPr>
              <a:t>est assez irritant, épais, verdâtre avec des croûtes dans le nez.</a:t>
            </a:r>
          </a:p>
        </p:txBody>
      </p:sp>
      <p:sp>
        <p:nvSpPr>
          <p:cNvPr id="15365" name="Titre 1"/>
          <p:cNvSpPr txBox="1">
            <a:spLocks/>
          </p:cNvSpPr>
          <p:nvPr/>
        </p:nvSpPr>
        <p:spPr bwMode="auto">
          <a:xfrm>
            <a:off x="2063751" y="4694238"/>
            <a:ext cx="71278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1pPr>
            <a:lvl2pPr marL="685800" indent="-282575"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2pPr>
            <a:lvl3pPr marL="958850"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3pPr>
            <a:lvl4pPr marL="1233488"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4pPr>
            <a:lvl5pPr marL="1508125" indent="-228600" defTabSz="457200">
              <a:spcBef>
                <a:spcPts val="1000"/>
              </a:spcBef>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2400">
                <a:solidFill>
                  <a:srgbClr val="404040"/>
                </a:solidFill>
                <a:latin typeface="Arial" panose="020B0604020202020204" pitchFamily="34" charset="0"/>
              </a:defRPr>
            </a:lvl9pPr>
          </a:lstStyle>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Depuis quand ?</a:t>
            </a:r>
          </a:p>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Comment ?</a:t>
            </a:r>
          </a:p>
          <a:p>
            <a:pPr eaLnBrk="0" fontAlgn="base" hangingPunct="0">
              <a:spcBef>
                <a:spcPct val="0"/>
              </a:spcBef>
              <a:spcAft>
                <a:spcPct val="0"/>
              </a:spcAft>
              <a:buClrTx/>
              <a:buSzTx/>
              <a:buFont typeface="Arial" panose="020B0604020202020204" pitchFamily="34" charset="0"/>
              <a:buChar char="•"/>
            </a:pPr>
            <a:r>
              <a:rPr lang="fr-FR" altLang="fr-FR" sz="2000">
                <a:solidFill>
                  <a:srgbClr val="FF0000"/>
                </a:solidFill>
                <a:latin typeface="Bahnschrift Light SemiCondensed" panose="020B0502040204020203" pitchFamily="34" charset="0"/>
                <a:ea typeface="ＭＳ Ｐゴシック" panose="020B0600070205080204" pitchFamily="34" charset="-128"/>
              </a:rPr>
              <a:t>Avec ?</a:t>
            </a:r>
          </a:p>
        </p:txBody>
      </p:sp>
    </p:spTree>
    <p:extLst>
      <p:ext uri="{BB962C8B-B14F-4D97-AF65-F5344CB8AC3E}">
        <p14:creationId xmlns:p14="http://schemas.microsoft.com/office/powerpoint/2010/main" val="20488197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13C9ECC-28BC-1CD1-2C9E-FF34014E1AC8}"/>
              </a:ext>
            </a:extLst>
          </p:cNvPr>
          <p:cNvSpPr/>
          <p:nvPr/>
        </p:nvSpPr>
        <p:spPr>
          <a:xfrm>
            <a:off x="6094561" y="3441215"/>
            <a:ext cx="6093122"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33"/>
          </a:p>
        </p:txBody>
      </p:sp>
      <p:pic>
        <p:nvPicPr>
          <p:cNvPr id="57349" name="Image 573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96289" y="4560011"/>
            <a:ext cx="1767925" cy="2257021"/>
          </a:xfrm>
          <a:prstGeom prst="rect">
            <a:avLst/>
          </a:prstGeom>
        </p:spPr>
      </p:pic>
      <p:pic>
        <p:nvPicPr>
          <p:cNvPr id="57348" name="Image 5734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5266" y="4720364"/>
            <a:ext cx="1669226" cy="2137334"/>
          </a:xfrm>
          <a:prstGeom prst="rect">
            <a:avLst/>
          </a:prstGeom>
        </p:spPr>
      </p:pic>
      <p:sp>
        <p:nvSpPr>
          <p:cNvPr id="31" name="Rectangle 30">
            <a:extLst>
              <a:ext uri="{FF2B5EF4-FFF2-40B4-BE49-F238E27FC236}">
                <a16:creationId xmlns:a16="http://schemas.microsoft.com/office/drawing/2014/main" id="{5ADF2C69-7836-E8C6-0B7F-24FF6C7377DB}"/>
              </a:ext>
            </a:extLst>
          </p:cNvPr>
          <p:cNvSpPr/>
          <p:nvPr/>
        </p:nvSpPr>
        <p:spPr>
          <a:xfrm>
            <a:off x="1" y="0"/>
            <a:ext cx="6096002" cy="3441215"/>
          </a:xfrm>
          <a:prstGeom prst="rect">
            <a:avLst/>
          </a:prstGeom>
          <a:solidFill>
            <a:srgbClr val="3CA4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33"/>
          </a:p>
        </p:txBody>
      </p:sp>
      <p:sp>
        <p:nvSpPr>
          <p:cNvPr id="33" name="Rectangle 32">
            <a:extLst>
              <a:ext uri="{FF2B5EF4-FFF2-40B4-BE49-F238E27FC236}">
                <a16:creationId xmlns:a16="http://schemas.microsoft.com/office/drawing/2014/main" id="{F889908B-F675-F877-8366-6C91CF2D952D}"/>
              </a:ext>
            </a:extLst>
          </p:cNvPr>
          <p:cNvSpPr/>
          <p:nvPr/>
        </p:nvSpPr>
        <p:spPr>
          <a:xfrm>
            <a:off x="6094561" y="6454"/>
            <a:ext cx="6097439" cy="3434761"/>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33"/>
          </a:p>
        </p:txBody>
      </p:sp>
      <p:sp>
        <p:nvSpPr>
          <p:cNvPr id="2" name="Espace réservé du contenu 2">
            <a:extLst>
              <a:ext uri="{FF2B5EF4-FFF2-40B4-BE49-F238E27FC236}">
                <a16:creationId xmlns:a16="http://schemas.microsoft.com/office/drawing/2014/main" id="{BFB21C57-8B76-CDB7-C3D7-CE997AC10E40}"/>
              </a:ext>
            </a:extLst>
          </p:cNvPr>
          <p:cNvSpPr txBox="1">
            <a:spLocks noGrp="1"/>
          </p:cNvSpPr>
          <p:nvPr>
            <p:ph type="body" idx="4294967295"/>
          </p:nvPr>
        </p:nvSpPr>
        <p:spPr>
          <a:xfrm>
            <a:off x="800661" y="3591738"/>
            <a:ext cx="4068427" cy="711435"/>
          </a:xfrm>
        </p:spPr>
        <p:txBody>
          <a:bodyPr>
            <a:normAutofit fontScale="92500" lnSpcReduction="10000"/>
          </a:bodyPr>
          <a:lstStyle/>
          <a:p>
            <a:pPr algn="just" eaLnBrk="1">
              <a:spcAft>
                <a:spcPct val="0"/>
              </a:spcAft>
              <a:buClr>
                <a:srgbClr val="70AD47"/>
              </a:buClr>
            </a:pPr>
            <a:r>
              <a:rPr altLang="fr-FR" sz="2177" b="1">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Des formations </a:t>
            </a:r>
          </a:p>
          <a:p>
            <a:pPr algn="just" eaLnBrk="1">
              <a:spcAft>
                <a:spcPct val="0"/>
              </a:spcAft>
              <a:buClr>
                <a:srgbClr val="70AD47"/>
              </a:buClr>
            </a:pPr>
            <a:r>
              <a:rPr altLang="fr-FR" sz="2177" b="1">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 en présentiel ou en distanciel -</a:t>
            </a:r>
          </a:p>
        </p:txBody>
      </p:sp>
      <p:pic>
        <p:nvPicPr>
          <p:cNvPr id="6" name="Image 22">
            <a:extLst>
              <a:ext uri="{FF2B5EF4-FFF2-40B4-BE49-F238E27FC236}">
                <a16:creationId xmlns:a16="http://schemas.microsoft.com/office/drawing/2014/main" id="{AB93B3EF-15D0-FA99-24A3-660A785C31B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36203" y="356320"/>
            <a:ext cx="1272411" cy="169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5">
            <a:extLst>
              <a:ext uri="{FF2B5EF4-FFF2-40B4-BE49-F238E27FC236}">
                <a16:creationId xmlns:a16="http://schemas.microsoft.com/office/drawing/2014/main" id="{F8B5013D-3588-ABC5-B563-ECB8BD2F646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04803" y="344409"/>
            <a:ext cx="1301878" cy="188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4">
            <a:extLst>
              <a:ext uri="{FF2B5EF4-FFF2-40B4-BE49-F238E27FC236}">
                <a16:creationId xmlns:a16="http://schemas.microsoft.com/office/drawing/2014/main" id="{5F2242AC-21A9-E24A-3997-3FB78CD9F92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00890" y="418885"/>
            <a:ext cx="1337772" cy="197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7">
            <a:extLst>
              <a:ext uri="{FF2B5EF4-FFF2-40B4-BE49-F238E27FC236}">
                <a16:creationId xmlns:a16="http://schemas.microsoft.com/office/drawing/2014/main" id="{D7AFC9A2-3A22-D296-8683-41DE5D975E7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659952" y="374600"/>
            <a:ext cx="1245536" cy="173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2">
            <a:extLst>
              <a:ext uri="{FF2B5EF4-FFF2-40B4-BE49-F238E27FC236}">
                <a16:creationId xmlns:a16="http://schemas.microsoft.com/office/drawing/2014/main" id="{EF05C47B-7B15-6036-F0BC-186FCE68A7E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394436" y="1404273"/>
            <a:ext cx="1350908" cy="1809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5">
            <a:extLst>
              <a:ext uri="{FF2B5EF4-FFF2-40B4-BE49-F238E27FC236}">
                <a16:creationId xmlns:a16="http://schemas.microsoft.com/office/drawing/2014/main" id="{AEC63224-DBE4-78CF-6D21-2AE685AFD66E}"/>
              </a:ext>
            </a:extLst>
          </p:cNvPr>
          <p:cNvSpPr/>
          <p:nvPr/>
        </p:nvSpPr>
        <p:spPr>
          <a:xfrm>
            <a:off x="2207689" y="6047196"/>
            <a:ext cx="1767066" cy="34997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lIns="67507" tIns="33754" rIns="67507" bIns="33754" compatLnSpc="0">
            <a:spAutoFit/>
          </a:bodyPr>
          <a:lstStyle/>
          <a:p>
            <a:pPr>
              <a:defRPr sz="1800"/>
            </a:pPr>
            <a:r>
              <a:rPr lang="fr-FR" dirty="0">
                <a:solidFill>
                  <a:srgbClr val="000000"/>
                </a:solidFill>
                <a:latin typeface="Calibri Light" pitchFamily="18"/>
                <a:ea typeface="Microsoft YaHei" pitchFamily="2"/>
                <a:cs typeface="Arial" pitchFamily="2"/>
              </a:rPr>
              <a:t>Pluridisciplinaires</a:t>
            </a:r>
          </a:p>
        </p:txBody>
      </p:sp>
      <p:pic>
        <p:nvPicPr>
          <p:cNvPr id="15" name="Image 8">
            <a:extLst>
              <a:ext uri="{FF2B5EF4-FFF2-40B4-BE49-F238E27FC236}">
                <a16:creationId xmlns:a16="http://schemas.microsoft.com/office/drawing/2014/main" id="{A522FB26-1978-4C7D-41FB-0CC1B903C09B}"/>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38735" y="4488953"/>
            <a:ext cx="469489" cy="41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9">
            <a:extLst>
              <a:ext uri="{FF2B5EF4-FFF2-40B4-BE49-F238E27FC236}">
                <a16:creationId xmlns:a16="http://schemas.microsoft.com/office/drawing/2014/main" id="{E73C1448-5131-6BFF-A484-00108835F8B6}"/>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4495" y="4972843"/>
            <a:ext cx="440686" cy="410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9">
            <a:extLst>
              <a:ext uri="{FF2B5EF4-FFF2-40B4-BE49-F238E27FC236}">
                <a16:creationId xmlns:a16="http://schemas.microsoft.com/office/drawing/2014/main" id="{3EEE936E-29AB-F1F1-0A15-BBF8B9456CB8}"/>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27213" y="5982389"/>
            <a:ext cx="529976" cy="47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20">
            <a:extLst>
              <a:ext uri="{FF2B5EF4-FFF2-40B4-BE49-F238E27FC236}">
                <a16:creationId xmlns:a16="http://schemas.microsoft.com/office/drawing/2014/main" id="{19914959-C86C-6A82-EDD8-C7A85C68A0F3}"/>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257188" y="5992470"/>
            <a:ext cx="483891" cy="45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21">
            <a:extLst>
              <a:ext uri="{FF2B5EF4-FFF2-40B4-BE49-F238E27FC236}">
                <a16:creationId xmlns:a16="http://schemas.microsoft.com/office/drawing/2014/main" id="{27D79E9B-3C77-1D8D-EA06-A189128DE2E6}"/>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803007" y="5989590"/>
            <a:ext cx="440686" cy="4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4">
            <a:extLst>
              <a:ext uri="{FF2B5EF4-FFF2-40B4-BE49-F238E27FC236}">
                <a16:creationId xmlns:a16="http://schemas.microsoft.com/office/drawing/2014/main" id="{785552C4-F761-E016-2C0A-7DD8B447EC6E}"/>
              </a:ext>
            </a:extLst>
          </p:cNvPr>
          <p:cNvSpPr/>
          <p:nvPr/>
        </p:nvSpPr>
        <p:spPr>
          <a:xfrm>
            <a:off x="6244943" y="99269"/>
            <a:ext cx="1233043" cy="3815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67507" tIns="33754" rIns="67507" bIns="33754" compatLnSpc="0">
            <a:spAutoFit/>
          </a:bodyPr>
          <a:lstStyle/>
          <a:p>
            <a:pPr algn="just">
              <a:lnSpc>
                <a:spcPct val="90000"/>
              </a:lnSpc>
              <a:buClr>
                <a:srgbClr val="70AD47"/>
              </a:buClr>
              <a:buSzPct val="45000"/>
              <a:defRPr sz="1800"/>
            </a:pPr>
            <a:r>
              <a:rPr lang="fr-FR" sz="2177" b="1" dirty="0">
                <a:solidFill>
                  <a:schemeClr val="bg1"/>
                </a:solidFill>
                <a:latin typeface="Bradley Hand ITC" pitchFamily="66"/>
                <a:ea typeface="Microsoft YaHei" pitchFamily="2"/>
                <a:cs typeface="Calibri" pitchFamily="34"/>
              </a:rPr>
              <a:t>Des livres</a:t>
            </a:r>
          </a:p>
        </p:txBody>
      </p:sp>
      <p:sp>
        <p:nvSpPr>
          <p:cNvPr id="21" name="Rectangle 18">
            <a:extLst>
              <a:ext uri="{FF2B5EF4-FFF2-40B4-BE49-F238E27FC236}">
                <a16:creationId xmlns:a16="http://schemas.microsoft.com/office/drawing/2014/main" id="{EA0ED47B-C8C7-EF48-D464-643C073D7E35}"/>
              </a:ext>
            </a:extLst>
          </p:cNvPr>
          <p:cNvSpPr/>
          <p:nvPr/>
        </p:nvSpPr>
        <p:spPr>
          <a:xfrm>
            <a:off x="6323160" y="3562934"/>
            <a:ext cx="1278184" cy="39017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67507" tIns="33754" rIns="67507" bIns="33754" compatLnSpc="0">
            <a:spAutoFit/>
          </a:bodyPr>
          <a:lstStyle/>
          <a:p>
            <a:pPr algn="just">
              <a:lnSpc>
                <a:spcPct val="90000"/>
              </a:lnSpc>
              <a:buClr>
                <a:srgbClr val="70AD47"/>
              </a:buClr>
              <a:buSzPct val="45000"/>
              <a:defRPr sz="1800"/>
            </a:pPr>
            <a:r>
              <a:rPr lang="fr-FR" sz="2177" b="1" dirty="0">
                <a:solidFill>
                  <a:schemeClr val="bg1"/>
                </a:solidFill>
                <a:latin typeface="Bradley Hand ITC" pitchFamily="66"/>
                <a:ea typeface="Microsoft YaHei" pitchFamily="2"/>
                <a:cs typeface="Calibri" pitchFamily="34"/>
              </a:rPr>
              <a:t>Une revue</a:t>
            </a:r>
          </a:p>
        </p:txBody>
      </p:sp>
      <p:sp>
        <p:nvSpPr>
          <p:cNvPr id="22" name="ZoneTexte 24">
            <a:extLst>
              <a:ext uri="{FF2B5EF4-FFF2-40B4-BE49-F238E27FC236}">
                <a16:creationId xmlns:a16="http://schemas.microsoft.com/office/drawing/2014/main" id="{41743933-F2DB-B832-75EB-ACC329A7CD08}"/>
              </a:ext>
            </a:extLst>
          </p:cNvPr>
          <p:cNvSpPr/>
          <p:nvPr/>
        </p:nvSpPr>
        <p:spPr>
          <a:xfrm>
            <a:off x="1217506" y="5515780"/>
            <a:ext cx="2406493" cy="34997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lIns="67507" tIns="33754" rIns="67507" bIns="33754" compatLnSpc="0">
            <a:spAutoFit/>
          </a:bodyPr>
          <a:lstStyle/>
          <a:p>
            <a:pPr>
              <a:defRPr sz="1800"/>
            </a:pPr>
            <a:r>
              <a:rPr lang="fr-FR" dirty="0">
                <a:solidFill>
                  <a:srgbClr val="000000"/>
                </a:solidFill>
                <a:latin typeface="Calibri Light" pitchFamily="18"/>
                <a:ea typeface="Microsoft YaHei" pitchFamily="2"/>
                <a:cs typeface="Arial" pitchFamily="2"/>
              </a:rPr>
              <a:t>Spécifiques pharmacien</a:t>
            </a:r>
          </a:p>
        </p:txBody>
      </p:sp>
      <p:sp>
        <p:nvSpPr>
          <p:cNvPr id="23" name="ZoneTexte 25">
            <a:extLst>
              <a:ext uri="{FF2B5EF4-FFF2-40B4-BE49-F238E27FC236}">
                <a16:creationId xmlns:a16="http://schemas.microsoft.com/office/drawing/2014/main" id="{7A6DC814-A810-083F-17AF-19D431A5BCEA}"/>
              </a:ext>
            </a:extLst>
          </p:cNvPr>
          <p:cNvSpPr/>
          <p:nvPr/>
        </p:nvSpPr>
        <p:spPr>
          <a:xfrm>
            <a:off x="1208224" y="4980044"/>
            <a:ext cx="3702629" cy="35209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lIns="67507" tIns="33754" rIns="67507" bIns="33754" compatLnSpc="0">
            <a:spAutoFit/>
          </a:bodyPr>
          <a:lstStyle/>
          <a:p>
            <a:pPr>
              <a:defRPr sz="1800"/>
            </a:pPr>
            <a:r>
              <a:rPr lang="fr-FR" sz="1814" dirty="0">
                <a:latin typeface="Calibri Light" pitchFamily="18"/>
                <a:ea typeface="Microsoft YaHei" pitchFamily="2"/>
                <a:cs typeface="Arial" pitchFamily="2"/>
              </a:rPr>
              <a:t>Spécifiques sage-femme</a:t>
            </a:r>
          </a:p>
        </p:txBody>
      </p:sp>
      <p:sp>
        <p:nvSpPr>
          <p:cNvPr id="24" name="ZoneTexte 26">
            <a:extLst>
              <a:ext uri="{FF2B5EF4-FFF2-40B4-BE49-F238E27FC236}">
                <a16:creationId xmlns:a16="http://schemas.microsoft.com/office/drawing/2014/main" id="{AB6449C5-7A36-29AA-4D27-3D8E52ECA2E6}"/>
              </a:ext>
            </a:extLst>
          </p:cNvPr>
          <p:cNvSpPr/>
          <p:nvPr/>
        </p:nvSpPr>
        <p:spPr>
          <a:xfrm>
            <a:off x="1190942" y="4530716"/>
            <a:ext cx="2089660" cy="34997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67507" tIns="33754" rIns="67507" bIns="33754" compatLnSpc="0">
            <a:spAutoFit/>
          </a:bodyPr>
          <a:lstStyle/>
          <a:p>
            <a:pPr>
              <a:defRPr sz="1800"/>
            </a:pPr>
            <a:r>
              <a:rPr lang="fr-FR" dirty="0">
                <a:solidFill>
                  <a:srgbClr val="000000"/>
                </a:solidFill>
                <a:latin typeface="Calibri Light" pitchFamily="18"/>
                <a:ea typeface="Microsoft YaHei" pitchFamily="2"/>
                <a:cs typeface="Arial" pitchFamily="2"/>
              </a:rPr>
              <a:t>Spécifiques médecin</a:t>
            </a:r>
          </a:p>
        </p:txBody>
      </p:sp>
      <p:pic>
        <p:nvPicPr>
          <p:cNvPr id="25" name="Image 13">
            <a:extLst>
              <a:ext uri="{FF2B5EF4-FFF2-40B4-BE49-F238E27FC236}">
                <a16:creationId xmlns:a16="http://schemas.microsoft.com/office/drawing/2014/main" id="{7C556D03-1025-BC9B-885E-C4678F71B9BD}"/>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97781" y="5482657"/>
            <a:ext cx="406123" cy="39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70" name="Groupe 28">
            <a:extLst>
              <a:ext uri="{FF2B5EF4-FFF2-40B4-BE49-F238E27FC236}">
                <a16:creationId xmlns:a16="http://schemas.microsoft.com/office/drawing/2014/main" id="{789027A3-8BE8-3135-8C0B-5833E5340229}"/>
              </a:ext>
            </a:extLst>
          </p:cNvPr>
          <p:cNvGrpSpPr>
            <a:grpSpLocks/>
          </p:cNvGrpSpPr>
          <p:nvPr/>
        </p:nvGrpSpPr>
        <p:grpSpPr bwMode="auto">
          <a:xfrm>
            <a:off x="1043326" y="277231"/>
            <a:ext cx="4032423" cy="2687322"/>
            <a:chOff x="5240338" y="324426"/>
            <a:chExt cx="4444607" cy="2963071"/>
          </a:xfrm>
        </p:grpSpPr>
        <p:pic>
          <p:nvPicPr>
            <p:cNvPr id="57372" name="Image 26">
              <a:extLst>
                <a:ext uri="{FF2B5EF4-FFF2-40B4-BE49-F238E27FC236}">
                  <a16:creationId xmlns:a16="http://schemas.microsoft.com/office/drawing/2014/main" id="{2CFA81F8-C855-74A9-4146-1C47BBFC1388}"/>
                </a:ext>
              </a:extLst>
            </p:cNvPr>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5240338" y="324426"/>
              <a:ext cx="4444607" cy="2963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à coins arrondis 27">
              <a:extLst>
                <a:ext uri="{FF2B5EF4-FFF2-40B4-BE49-F238E27FC236}">
                  <a16:creationId xmlns:a16="http://schemas.microsoft.com/office/drawing/2014/main" id="{88226256-05A2-4BBD-C7BE-590029AC8F97}"/>
                </a:ext>
              </a:extLst>
            </p:cNvPr>
            <p:cNvSpPr/>
            <p:nvPr/>
          </p:nvSpPr>
          <p:spPr>
            <a:xfrm>
              <a:off x="5607018" y="1000883"/>
              <a:ext cx="2906456" cy="403333"/>
            </a:xfrm>
            <a:prstGeom prst="roundRect">
              <a:avLst/>
            </a:prstGeom>
            <a:solidFill>
              <a:srgbClr val="3CA4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33"/>
            </a:p>
          </p:txBody>
        </p:sp>
        <p:sp>
          <p:nvSpPr>
            <p:cNvPr id="9" name="ZoneTexte 3">
              <a:extLst>
                <a:ext uri="{FF2B5EF4-FFF2-40B4-BE49-F238E27FC236}">
                  <a16:creationId xmlns:a16="http://schemas.microsoft.com/office/drawing/2014/main" id="{1C93F61A-C1A9-2CF6-30A9-7CEBD42AAFE9}"/>
                </a:ext>
              </a:extLst>
            </p:cNvPr>
            <p:cNvSpPr/>
            <p:nvPr/>
          </p:nvSpPr>
          <p:spPr>
            <a:xfrm>
              <a:off x="5573684" y="953245"/>
              <a:ext cx="2939790" cy="45093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67507" tIns="33754" rIns="67507" bIns="33754" compatLnSpc="0">
              <a:spAutoFit/>
            </a:bodyPr>
            <a:lstStyle/>
            <a:p>
              <a:pPr algn="ctr">
                <a:defRPr sz="1800"/>
              </a:pPr>
              <a:r>
                <a:rPr lang="fr-FR" sz="2177" dirty="0">
                  <a:solidFill>
                    <a:schemeClr val="bg1"/>
                  </a:solidFill>
                  <a:latin typeface="Calibri" pitchFamily="18"/>
                  <a:ea typeface="Microsoft YaHei" pitchFamily="2"/>
                  <a:cs typeface="Arial" pitchFamily="2"/>
                </a:rPr>
                <a:t>www://ffsh.fr</a:t>
              </a:r>
            </a:p>
          </p:txBody>
        </p:sp>
      </p:grpSp>
      <p:pic>
        <p:nvPicPr>
          <p:cNvPr id="8" name="Image 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393536" y="4802429"/>
            <a:ext cx="1532191" cy="1961669"/>
          </a:xfrm>
          <a:prstGeom prst="rect">
            <a:avLst/>
          </a:prstGeom>
        </p:spPr>
      </p:pic>
      <p:pic>
        <p:nvPicPr>
          <p:cNvPr id="27" name="Image 26"/>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rot="195997">
            <a:off x="6160257" y="3946244"/>
            <a:ext cx="1566384" cy="2228791"/>
          </a:xfrm>
          <a:prstGeom prst="rect">
            <a:avLst/>
          </a:prstGeom>
        </p:spPr>
      </p:pic>
      <p:pic>
        <p:nvPicPr>
          <p:cNvPr id="57344" name="Image 57343"/>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885393" y="1408571"/>
            <a:ext cx="1292935" cy="1821002"/>
          </a:xfrm>
          <a:prstGeom prst="rect">
            <a:avLst/>
          </a:prstGeom>
        </p:spPr>
      </p:pic>
      <p:pic>
        <p:nvPicPr>
          <p:cNvPr id="57345" name="Image 57344"/>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0723407" y="1439197"/>
            <a:ext cx="1290345" cy="1801173"/>
          </a:xfrm>
          <a:prstGeom prst="rect">
            <a:avLst/>
          </a:prstGeom>
        </p:spPr>
      </p:pic>
      <p:pic>
        <p:nvPicPr>
          <p:cNvPr id="7" name="Image 23">
            <a:extLst>
              <a:ext uri="{FF2B5EF4-FFF2-40B4-BE49-F238E27FC236}">
                <a16:creationId xmlns:a16="http://schemas.microsoft.com/office/drawing/2014/main" id="{9AC34931-C966-615E-F6BC-2CCF44BC1D7F}"/>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9298545" y="1415366"/>
            <a:ext cx="1289364" cy="179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Image 57346"/>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9243140" y="3605602"/>
            <a:ext cx="1617832" cy="2071446"/>
          </a:xfrm>
          <a:prstGeom prst="rect">
            <a:avLst/>
          </a:prstGeom>
        </p:spPr>
      </p:pic>
      <p:pic>
        <p:nvPicPr>
          <p:cNvPr id="57346" name="Image 57345"/>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rot="304065">
            <a:off x="10599754" y="3478881"/>
            <a:ext cx="1496790" cy="2129767"/>
          </a:xfrm>
          <a:prstGeom prst="rect">
            <a:avLst/>
          </a:prstGeom>
        </p:spPr>
      </p:pic>
      <p:pic>
        <p:nvPicPr>
          <p:cNvPr id="30" name="Image 29">
            <a:extLst>
              <a:ext uri="{FF2B5EF4-FFF2-40B4-BE49-F238E27FC236}">
                <a16:creationId xmlns:a16="http://schemas.microsoft.com/office/drawing/2014/main" id="{4634F464-46D4-E398-8798-57F37B563E73}"/>
              </a:ext>
            </a:extLst>
          </p:cNvPr>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bwMode="auto">
          <a:xfrm rot="305129">
            <a:off x="7667368" y="3397066"/>
            <a:ext cx="1652804" cy="22569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9" name="Image 28"/>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rot="21273471">
            <a:off x="9335479" y="4716782"/>
            <a:ext cx="1587130" cy="2146660"/>
          </a:xfrm>
          <a:prstGeom prst="rect">
            <a:avLst/>
          </a:prstGeom>
        </p:spPr>
      </p:pic>
      <p:sp>
        <p:nvSpPr>
          <p:cNvPr id="57350" name="Rectangle 57349"/>
          <p:cNvSpPr/>
          <p:nvPr/>
        </p:nvSpPr>
        <p:spPr>
          <a:xfrm>
            <a:off x="6244943" y="3209587"/>
            <a:ext cx="5768809" cy="76503"/>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06745726"/>
      </p:ext>
    </p:extLst>
  </p:cSld>
  <p:clrMapOvr>
    <a:masterClrMapping/>
  </p:clrMapOvr>
  <p:transition spd="slow"/>
  <p:timing>
    <p:tnLst>
      <p:par>
        <p:cTn id="1" dur="indefinite" restart="never" nodeType="tmRoot"/>
      </p:par>
    </p:tnLst>
    <p:bldLst>
      <p:bldP spid="34" grpId="0" animBg="1"/>
      <p:bldP spid="33" grpId="0" animBg="1"/>
      <p:bldP spid="2" grpId="0" uiExpand="1" build="p"/>
      <p:bldP spid="14" grpId="0" animBg="1"/>
      <p:bldP spid="20" grpId="0"/>
      <p:bldP spid="21" grpId="0"/>
      <p:bldP spid="22" grpId="0" animBg="1"/>
      <p:bldP spid="23" grpId="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10650BA-D090-4A23-98E3-B48BBAEA92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known.jpg"/>
          <p:cNvPicPr>
            <a:picLocks noChangeAspect="1"/>
          </p:cNvPicPr>
          <p:nvPr/>
        </p:nvPicPr>
        <p:blipFill rotWithShape="1">
          <a:blip r:embed="rId2">
            <a:extLst>
              <a:ext uri="{28A0092B-C50C-407E-A947-70E740481C1C}">
                <a14:useLocalDpi xmlns:a14="http://schemas.microsoft.com/office/drawing/2010/main"/>
              </a:ext>
            </a:extLst>
          </a:blip>
          <a:srcRect r="-1" b="10978"/>
          <a:stretch/>
        </p:blipFill>
        <p:spPr>
          <a:xfrm>
            <a:off x="-9527" y="3725"/>
            <a:ext cx="5846165" cy="6850548"/>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grpSp>
        <p:nvGrpSpPr>
          <p:cNvPr id="18" name="Group 17">
            <a:extLst>
              <a:ext uri="{FF2B5EF4-FFF2-40B4-BE49-F238E27FC236}">
                <a16:creationId xmlns:a16="http://schemas.microsoft.com/office/drawing/2014/main" id="{FFB939B9-73CE-4644-87BB-72AEBF00114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19" name="Freeform: Shape 18">
              <a:extLst>
                <a:ext uri="{FF2B5EF4-FFF2-40B4-BE49-F238E27FC236}">
                  <a16:creationId xmlns:a16="http://schemas.microsoft.com/office/drawing/2014/main" id="{15F2A0CF-7879-4629-AC2B-4069D77A3C4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7E50BFD-51AC-4ACE-820C-A285E66723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0394888-C50F-41C1-92D4-0E2B4315A89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en-US" dirty="0"/>
            </a:p>
          </p:txBody>
        </p:sp>
        <p:sp useBgFill="1">
          <p:nvSpPr>
            <p:cNvPr id="22" name="Freeform: Shape 21">
              <a:extLst>
                <a:ext uri="{FF2B5EF4-FFF2-40B4-BE49-F238E27FC236}">
                  <a16:creationId xmlns:a16="http://schemas.microsoft.com/office/drawing/2014/main" id="{F22C906F-48B7-4ABF-B36E-0C0A056A57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B4ABE2AA-A788-450F-94A8-AED4B698F3B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en-US" dirty="0"/>
            </a:p>
          </p:txBody>
        </p:sp>
      </p:grpSp>
      <p:sp>
        <p:nvSpPr>
          <p:cNvPr id="3" name="Espace réservé du contenu 2"/>
          <p:cNvSpPr>
            <a:spLocks noGrp="1"/>
          </p:cNvSpPr>
          <p:nvPr>
            <p:ph idx="1"/>
          </p:nvPr>
        </p:nvSpPr>
        <p:spPr>
          <a:xfrm>
            <a:off x="6001551" y="788124"/>
            <a:ext cx="6016082" cy="3639289"/>
          </a:xfrm>
        </p:spPr>
        <p:txBody>
          <a:bodyPr anchor="ctr">
            <a:normAutofit/>
          </a:bodyPr>
          <a:lstStyle/>
          <a:p>
            <a:pPr>
              <a:buNone/>
            </a:pPr>
            <a:r>
              <a:rPr lang="fr-FR" b="1" dirty="0" err="1">
                <a:solidFill>
                  <a:srgbClr val="A52F59"/>
                </a:solidFill>
              </a:rPr>
              <a:t>Aconitum</a:t>
            </a:r>
            <a:r>
              <a:rPr lang="fr-FR" b="1" dirty="0">
                <a:solidFill>
                  <a:srgbClr val="A52F59"/>
                </a:solidFill>
              </a:rPr>
              <a:t> </a:t>
            </a:r>
            <a:r>
              <a:rPr lang="fr-FR" b="1" dirty="0" err="1" smtClean="0">
                <a:solidFill>
                  <a:srgbClr val="A52F59"/>
                </a:solidFill>
              </a:rPr>
              <a:t>napellus</a:t>
            </a:r>
            <a:endParaRPr lang="fr-FR" b="1" dirty="0" smtClean="0">
              <a:solidFill>
                <a:srgbClr val="A52F59"/>
              </a:solidFill>
            </a:endParaRPr>
          </a:p>
          <a:p>
            <a:pPr>
              <a:buNone/>
            </a:pPr>
            <a:endParaRPr lang="fr-FR" b="1" dirty="0">
              <a:solidFill>
                <a:srgbClr val="A52F59"/>
              </a:solidFill>
            </a:endParaRPr>
          </a:p>
          <a:p>
            <a:pPr>
              <a:buFontTx/>
              <a:buChar char="-"/>
            </a:pPr>
            <a:r>
              <a:rPr lang="fr-FR" sz="2400" dirty="0"/>
              <a:t>Fièvre d’apparition brutale suite à coup froid</a:t>
            </a:r>
          </a:p>
          <a:p>
            <a:pPr>
              <a:buFontTx/>
              <a:buChar char="-"/>
            </a:pPr>
            <a:r>
              <a:rPr lang="fr-FR" sz="2400" dirty="0"/>
              <a:t>Agitation anxieuse</a:t>
            </a:r>
          </a:p>
          <a:p>
            <a:pPr>
              <a:buFontTx/>
              <a:buChar char="-"/>
            </a:pPr>
            <a:r>
              <a:rPr lang="fr-FR" sz="2400" dirty="0"/>
              <a:t>Peau sèche et chaude, visage brûlant</a:t>
            </a:r>
          </a:p>
          <a:p>
            <a:pPr>
              <a:buFontTx/>
              <a:buChar char="-"/>
            </a:pPr>
            <a:r>
              <a:rPr lang="fr-FR" sz="2400" dirty="0"/>
              <a:t>Soif intense</a:t>
            </a:r>
          </a:p>
          <a:p>
            <a:pPr>
              <a:buFontTx/>
              <a:buChar char="-"/>
            </a:pPr>
            <a:endParaRPr lang="fr-FR" sz="2400" dirty="0"/>
          </a:p>
          <a:p>
            <a:pPr>
              <a:buNone/>
            </a:pPr>
            <a:endParaRPr lang="fr-FR" sz="2400" dirty="0"/>
          </a:p>
        </p:txBody>
      </p:sp>
      <p:sp>
        <p:nvSpPr>
          <p:cNvPr id="2" name="Espace réservé du numéro de diapositive 1"/>
          <p:cNvSpPr>
            <a:spLocks noGrp="1"/>
          </p:cNvSpPr>
          <p:nvPr>
            <p:ph type="sldNum" sz="quarter" idx="12"/>
          </p:nvPr>
        </p:nvSpPr>
        <p:spPr>
          <a:xfrm>
            <a:off x="8610600" y="6356350"/>
            <a:ext cx="2743200" cy="365125"/>
          </a:xfrm>
        </p:spPr>
        <p:txBody>
          <a:bodyPr>
            <a:normAutofit/>
          </a:bodyPr>
          <a:lstStyle/>
          <a:p>
            <a:pPr>
              <a:spcAft>
                <a:spcPts val="600"/>
              </a:spcAft>
            </a:pPr>
            <a:fld id="{C2811E80-A5DD-3942-9FBA-967B5550A57A}" type="slidenum">
              <a:rPr lang="fr-FR">
                <a:solidFill>
                  <a:prstClr val="black">
                    <a:tint val="75000"/>
                  </a:prstClr>
                </a:solidFill>
              </a:rPr>
              <a:pPr>
                <a:spcAft>
                  <a:spcPts val="600"/>
                </a:spcAft>
              </a:pPr>
              <a:t>4</a:t>
            </a:fld>
            <a:endParaRPr lang="fr-FR">
              <a:solidFill>
                <a:prstClr val="black">
                  <a:tint val="75000"/>
                </a:prstClr>
              </a:solidFill>
            </a:endParaRPr>
          </a:p>
        </p:txBody>
      </p:sp>
      <p:pic>
        <p:nvPicPr>
          <p:cNvPr id="5" name="Image 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446008" y="4067071"/>
            <a:ext cx="2286000" cy="2286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37B2035-1FCB-439A-B421-095E136C7E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76D6CDF-C512-4739-B158-55EE955EFA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images.jpg"/>
          <p:cNvPicPr>
            <a:picLocks noChangeAspect="1"/>
          </p:cNvPicPr>
          <p:nvPr/>
        </p:nvPicPr>
        <p:blipFill rotWithShape="1">
          <a:blip r:embed="rId2">
            <a:extLst>
              <a:ext uri="{28A0092B-C50C-407E-A947-70E740481C1C}">
                <a14:useLocalDpi xmlns:a14="http://schemas.microsoft.com/office/drawing/2010/main"/>
              </a:ext>
            </a:extLst>
          </a:blip>
          <a:srcRect t="3909" b="12061"/>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Espace réservé du contenu 2"/>
          <p:cNvSpPr>
            <a:spLocks noGrp="1"/>
          </p:cNvSpPr>
          <p:nvPr>
            <p:ph idx="1"/>
          </p:nvPr>
        </p:nvSpPr>
        <p:spPr>
          <a:xfrm>
            <a:off x="6797004" y="670559"/>
            <a:ext cx="4555782" cy="5445076"/>
          </a:xfrm>
        </p:spPr>
        <p:txBody>
          <a:bodyPr anchor="t">
            <a:normAutofit/>
          </a:bodyPr>
          <a:lstStyle/>
          <a:p>
            <a:pPr>
              <a:buNone/>
            </a:pPr>
            <a:endParaRPr lang="fr-FR" sz="2000" dirty="0"/>
          </a:p>
          <a:p>
            <a:pPr>
              <a:buNone/>
            </a:pPr>
            <a:r>
              <a:rPr lang="fr-FR" b="1" dirty="0" err="1">
                <a:solidFill>
                  <a:srgbClr val="A52F59"/>
                </a:solidFill>
              </a:rPr>
              <a:t>Belladonna</a:t>
            </a:r>
            <a:endParaRPr lang="fr-FR" b="1" dirty="0">
              <a:solidFill>
                <a:srgbClr val="A52F59"/>
              </a:solidFill>
            </a:endParaRPr>
          </a:p>
          <a:p>
            <a:pPr>
              <a:buNone/>
            </a:pPr>
            <a:endParaRPr lang="fr-FR" sz="2400" b="1" dirty="0"/>
          </a:p>
          <a:p>
            <a:pPr>
              <a:buFontTx/>
              <a:buChar char="-"/>
            </a:pPr>
            <a:endParaRPr lang="fr-FR" sz="2400" dirty="0"/>
          </a:p>
          <a:p>
            <a:pPr>
              <a:buFontTx/>
              <a:buChar char="-"/>
            </a:pPr>
            <a:r>
              <a:rPr lang="fr-FR" sz="2400" dirty="0"/>
              <a:t>Fièvre élevée</a:t>
            </a:r>
          </a:p>
          <a:p>
            <a:pPr>
              <a:buFontTx/>
              <a:buChar char="-"/>
            </a:pPr>
            <a:r>
              <a:rPr lang="fr-FR" sz="2400" dirty="0"/>
              <a:t>Visage rouge, chaud et moite</a:t>
            </a:r>
          </a:p>
          <a:p>
            <a:pPr>
              <a:buFontTx/>
              <a:buChar char="-"/>
            </a:pPr>
            <a:r>
              <a:rPr lang="fr-FR" sz="2400" dirty="0"/>
              <a:t>Mydriase</a:t>
            </a:r>
          </a:p>
          <a:p>
            <a:pPr>
              <a:buFontTx/>
              <a:buChar char="-"/>
            </a:pPr>
            <a:r>
              <a:rPr lang="fr-FR" sz="2400" dirty="0"/>
              <a:t>Céphalées</a:t>
            </a:r>
          </a:p>
          <a:p>
            <a:pPr>
              <a:buFontTx/>
              <a:buChar char="-"/>
            </a:pPr>
            <a:r>
              <a:rPr lang="fr-FR" sz="2400" dirty="0"/>
              <a:t>Hyperesthésie générale</a:t>
            </a:r>
          </a:p>
        </p:txBody>
      </p:sp>
      <p:sp>
        <p:nvSpPr>
          <p:cNvPr id="2" name="Espace réservé du numéro de diapositive 1"/>
          <p:cNvSpPr>
            <a:spLocks noGrp="1"/>
          </p:cNvSpPr>
          <p:nvPr>
            <p:ph type="sldNum" sz="quarter" idx="12"/>
          </p:nvPr>
        </p:nvSpPr>
        <p:spPr>
          <a:xfrm>
            <a:off x="8610600" y="6356350"/>
            <a:ext cx="2743200" cy="365125"/>
          </a:xfrm>
        </p:spPr>
        <p:txBody>
          <a:bodyPr>
            <a:normAutofit/>
          </a:bodyPr>
          <a:lstStyle/>
          <a:p>
            <a:pPr>
              <a:spcAft>
                <a:spcPts val="600"/>
              </a:spcAft>
            </a:pPr>
            <a:fld id="{C2811E80-A5DD-3942-9FBA-967B5550A57A}" type="slidenum">
              <a:rPr lang="fr-FR" sz="1000"/>
              <a:pPr>
                <a:spcAft>
                  <a:spcPts val="600"/>
                </a:spcAft>
              </a:pPr>
              <a:t>5</a:t>
            </a:fld>
            <a:endParaRPr lang="fr-FR" sz="1000"/>
          </a:p>
        </p:txBody>
      </p:sp>
      <p:pic>
        <p:nvPicPr>
          <p:cNvPr id="5" name="Image 4"/>
          <p:cNvPicPr>
            <a:picLocks noChangeAspect="1"/>
          </p:cNvPicPr>
          <p:nvPr/>
        </p:nvPicPr>
        <p:blipFill>
          <a:blip r:embed="rId3" cstate="email">
            <a:extLst>
              <a:ext uri="{BEBA8EAE-BF5A-486C-A8C5-ECC9F3942E4B}">
                <a14:imgProps xmlns:a14="http://schemas.microsoft.com/office/drawing/2010/main">
                  <a14:imgLayer r:embed="rId4">
                    <a14:imgEffect>
                      <a14:backgroundRemoval t="5285" b="98374" l="0" r="100000">
                        <a14:foregroundMark x1="90566" y1="20325" x2="90566" y2="20325"/>
                        <a14:foregroundMark x1="80189" y1="25203" x2="80189" y2="25203"/>
                        <a14:foregroundMark x1="79245" y1="30488" x2="79245" y2="30488"/>
                        <a14:foregroundMark x1="83019" y1="35366" x2="83019" y2="35366"/>
                        <a14:foregroundMark x1="80189" y1="40244" x2="80189" y2="40244"/>
                        <a14:foregroundMark x1="79245" y1="44715" x2="79245" y2="44715"/>
                        <a14:foregroundMark x1="80189" y1="48374" x2="80189" y2="48374"/>
                        <a14:foregroundMark x1="79245" y1="52846" x2="79245" y2="52846"/>
                        <a14:foregroundMark x1="79245" y1="56504" x2="79245" y2="56504"/>
                        <a14:foregroundMark x1="83019" y1="62195" x2="83019" y2="62195"/>
                        <a14:foregroundMark x1="73585" y1="57724" x2="73585" y2="57724"/>
                        <a14:foregroundMark x1="77358" y1="21951" x2="77358" y2="21951"/>
                        <a14:foregroundMark x1="85849" y1="21951" x2="85849" y2="21951"/>
                      </a14:backgroundRemoval>
                    </a14:imgEffect>
                  </a14:imgLayer>
                </a14:imgProps>
              </a:ext>
              <a:ext uri="{28A0092B-C50C-407E-A947-70E740481C1C}">
                <a14:useLocalDpi xmlns:a14="http://schemas.microsoft.com/office/drawing/2010/main"/>
              </a:ext>
            </a:extLst>
          </a:blip>
          <a:stretch>
            <a:fillRect/>
          </a:stretch>
        </p:blipFill>
        <p:spPr>
          <a:xfrm>
            <a:off x="8851392" y="266525"/>
            <a:ext cx="917462" cy="212920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C1364A-3E3D-4F0D-8776-78AF3A270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bryonia-cretica-bryone-navet-du-diable-graine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380" y="0"/>
            <a:ext cx="3907536" cy="3907536"/>
          </a:xfrm>
          <a:prstGeom prst="rect">
            <a:avLst/>
          </a:prstGeom>
        </p:spPr>
      </p:pic>
      <p:sp>
        <p:nvSpPr>
          <p:cNvPr id="12" name="sketchy line">
            <a:extLst>
              <a:ext uri="{FF2B5EF4-FFF2-40B4-BE49-F238E27FC236}">
                <a16:creationId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 y="4192025"/>
            <a:ext cx="3995928" cy="2013947"/>
          </a:xfrm>
          <a:prstGeom prst="rect">
            <a:avLst/>
          </a:prstGeom>
        </p:spPr>
      </p:pic>
      <p:sp>
        <p:nvSpPr>
          <p:cNvPr id="3" name="Espace réservé du contenu 2"/>
          <p:cNvSpPr>
            <a:spLocks noGrp="1"/>
          </p:cNvSpPr>
          <p:nvPr>
            <p:ph idx="1"/>
          </p:nvPr>
        </p:nvSpPr>
        <p:spPr>
          <a:xfrm>
            <a:off x="4857121" y="3164835"/>
            <a:ext cx="6755626" cy="1485401"/>
          </a:xfrm>
        </p:spPr>
        <p:txBody>
          <a:bodyPr>
            <a:normAutofit/>
          </a:bodyPr>
          <a:lstStyle/>
          <a:p>
            <a:pPr>
              <a:buNone/>
            </a:pPr>
            <a:r>
              <a:rPr lang="fr-FR" sz="2400" dirty="0" smtClean="0"/>
              <a:t>-  </a:t>
            </a:r>
            <a:r>
              <a:rPr lang="fr-FR" sz="2400" dirty="0"/>
              <a:t>Fièvre d’évolution continue, en plateau</a:t>
            </a:r>
          </a:p>
          <a:p>
            <a:pPr>
              <a:buFontTx/>
              <a:buChar char="-"/>
            </a:pPr>
            <a:r>
              <a:rPr lang="fr-FR" sz="2400" dirty="0"/>
              <a:t>Soif grandes quantités eau froide</a:t>
            </a:r>
          </a:p>
          <a:p>
            <a:pPr>
              <a:buFontTx/>
              <a:buChar char="-"/>
            </a:pPr>
            <a:r>
              <a:rPr lang="fr-FR" sz="2400" dirty="0"/>
              <a:t>Immobilité</a:t>
            </a:r>
          </a:p>
          <a:p>
            <a:pPr>
              <a:buNone/>
            </a:pPr>
            <a:endParaRPr lang="fr-FR" sz="2200" dirty="0"/>
          </a:p>
        </p:txBody>
      </p:sp>
      <p:sp>
        <p:nvSpPr>
          <p:cNvPr id="2" name="Espace réservé du numéro de diapositive 1"/>
          <p:cNvSpPr>
            <a:spLocks noGrp="1"/>
          </p:cNvSpPr>
          <p:nvPr>
            <p:ph type="sldNum" sz="quarter" idx="12"/>
          </p:nvPr>
        </p:nvSpPr>
        <p:spPr>
          <a:xfrm>
            <a:off x="8610600" y="6356350"/>
            <a:ext cx="2743200" cy="365125"/>
          </a:xfrm>
        </p:spPr>
        <p:txBody>
          <a:bodyPr>
            <a:normAutofit/>
          </a:bodyPr>
          <a:lstStyle/>
          <a:p>
            <a:pPr>
              <a:spcAft>
                <a:spcPts val="600"/>
              </a:spcAft>
            </a:pPr>
            <a:fld id="{C2811E80-A5DD-3942-9FBA-967B5550A57A}" type="slidenum">
              <a:rPr lang="fr-FR" smtClean="0"/>
              <a:pPr>
                <a:spcAft>
                  <a:spcPts val="600"/>
                </a:spcAft>
              </a:pPr>
              <a:t>6</a:t>
            </a:fld>
            <a:endParaRPr lang="fr-FR"/>
          </a:p>
        </p:txBody>
      </p:sp>
      <p:sp>
        <p:nvSpPr>
          <p:cNvPr id="7" name="Rectangle 6"/>
          <p:cNvSpPr/>
          <p:nvPr/>
        </p:nvSpPr>
        <p:spPr>
          <a:xfrm>
            <a:off x="4731910" y="1529228"/>
            <a:ext cx="2051524" cy="480131"/>
          </a:xfrm>
          <a:prstGeom prst="rect">
            <a:avLst/>
          </a:prstGeom>
        </p:spPr>
        <p:txBody>
          <a:bodyPr wrap="none">
            <a:spAutoFit/>
          </a:bodyPr>
          <a:lstStyle/>
          <a:p>
            <a:pPr marL="228600" lvl="0" indent="-228600">
              <a:lnSpc>
                <a:spcPct val="90000"/>
              </a:lnSpc>
              <a:spcBef>
                <a:spcPts val="1000"/>
              </a:spcBef>
            </a:pPr>
            <a:r>
              <a:rPr lang="fr-FR" sz="2800" b="1" dirty="0" err="1">
                <a:solidFill>
                  <a:srgbClr val="468628"/>
                </a:solidFill>
              </a:rPr>
              <a:t>Bryonia</a:t>
            </a:r>
            <a:r>
              <a:rPr lang="fr-FR" sz="2800" b="1" dirty="0">
                <a:solidFill>
                  <a:srgbClr val="468628"/>
                </a:solidFill>
              </a:rPr>
              <a:t> alba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10000"/>
                                  </p:stCondLst>
                                  <p:childTnLst>
                                    <p:set>
                                      <p:cBhvr>
                                        <p:cTn id="6" dur="1" fill="hold">
                                          <p:stCondLst>
                                            <p:cond delay="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37B2035-1FCB-439A-B421-095E136C7E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76D6CDF-C512-4739-B158-55EE955EFA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469356" y="176783"/>
            <a:ext cx="4555782" cy="2712721"/>
          </a:xfrm>
        </p:spPr>
        <p:txBody>
          <a:bodyPr anchor="t">
            <a:normAutofit/>
          </a:bodyPr>
          <a:lstStyle/>
          <a:p>
            <a:pPr>
              <a:buNone/>
            </a:pPr>
            <a:r>
              <a:rPr lang="fr-FR" b="1" dirty="0" err="1">
                <a:solidFill>
                  <a:srgbClr val="468628"/>
                </a:solidFill>
              </a:rPr>
              <a:t>Ferrum</a:t>
            </a:r>
            <a:r>
              <a:rPr lang="fr-FR" sz="2400" b="1" dirty="0">
                <a:solidFill>
                  <a:srgbClr val="468628"/>
                </a:solidFill>
              </a:rPr>
              <a:t> </a:t>
            </a:r>
            <a:r>
              <a:rPr lang="fr-FR" b="1" dirty="0" err="1" smtClean="0">
                <a:solidFill>
                  <a:srgbClr val="468628"/>
                </a:solidFill>
              </a:rPr>
              <a:t>phosphoricum</a:t>
            </a:r>
            <a:endParaRPr lang="fr-FR" b="1" dirty="0" smtClean="0">
              <a:solidFill>
                <a:srgbClr val="468628"/>
              </a:solidFill>
            </a:endParaRPr>
          </a:p>
          <a:p>
            <a:pPr>
              <a:buNone/>
            </a:pPr>
            <a:endParaRPr lang="fr-FR" b="1" dirty="0">
              <a:solidFill>
                <a:srgbClr val="468628"/>
              </a:solidFill>
            </a:endParaRPr>
          </a:p>
          <a:p>
            <a:pPr>
              <a:lnSpc>
                <a:spcPct val="100000"/>
              </a:lnSpc>
              <a:spcBef>
                <a:spcPts val="0"/>
              </a:spcBef>
              <a:buFontTx/>
              <a:buChar char="-"/>
            </a:pPr>
            <a:r>
              <a:rPr lang="fr-FR" sz="2400" dirty="0" smtClean="0"/>
              <a:t>Fièvre </a:t>
            </a:r>
            <a:r>
              <a:rPr lang="fr-FR" sz="2400" dirty="0"/>
              <a:t>modérée &lt; 38.5</a:t>
            </a:r>
          </a:p>
          <a:p>
            <a:pPr>
              <a:lnSpc>
                <a:spcPct val="100000"/>
              </a:lnSpc>
              <a:spcBef>
                <a:spcPts val="0"/>
              </a:spcBef>
              <a:buFontTx/>
              <a:buChar char="-"/>
            </a:pPr>
            <a:r>
              <a:rPr lang="fr-FR" sz="2400" dirty="0"/>
              <a:t>Bouffées de chaleur</a:t>
            </a:r>
          </a:p>
          <a:p>
            <a:pPr>
              <a:lnSpc>
                <a:spcPct val="100000"/>
              </a:lnSpc>
              <a:spcBef>
                <a:spcPts val="0"/>
              </a:spcBef>
              <a:buFontTx/>
              <a:buChar char="-"/>
            </a:pPr>
            <a:r>
              <a:rPr lang="fr-FR" sz="2400" dirty="0"/>
              <a:t>Otites</a:t>
            </a:r>
          </a:p>
          <a:p>
            <a:pPr>
              <a:lnSpc>
                <a:spcPct val="100000"/>
              </a:lnSpc>
              <a:spcBef>
                <a:spcPts val="0"/>
              </a:spcBef>
              <a:buFontTx/>
              <a:buChar char="-"/>
            </a:pPr>
            <a:r>
              <a:rPr lang="fr-FR" sz="2400" dirty="0"/>
              <a:t>Toux sèche</a:t>
            </a:r>
          </a:p>
        </p:txBody>
      </p:sp>
      <p:sp>
        <p:nvSpPr>
          <p:cNvPr id="2" name="Espace réservé du numéro de diapositive 1"/>
          <p:cNvSpPr>
            <a:spLocks noGrp="1"/>
          </p:cNvSpPr>
          <p:nvPr>
            <p:ph type="sldNum" sz="quarter" idx="12"/>
          </p:nvPr>
        </p:nvSpPr>
        <p:spPr>
          <a:xfrm>
            <a:off x="8610600" y="6356350"/>
            <a:ext cx="2743200" cy="365125"/>
          </a:xfrm>
        </p:spPr>
        <p:txBody>
          <a:bodyPr>
            <a:normAutofit/>
          </a:bodyPr>
          <a:lstStyle/>
          <a:p>
            <a:pPr>
              <a:spcAft>
                <a:spcPts val="600"/>
              </a:spcAft>
            </a:pPr>
            <a:fld id="{C2811E80-A5DD-3942-9FBA-967B5550A57A}" type="slidenum">
              <a:rPr lang="fr-FR" sz="1000"/>
              <a:pPr>
                <a:spcAft>
                  <a:spcPts val="600"/>
                </a:spcAft>
              </a:pPr>
              <a:t>7</a:t>
            </a:fld>
            <a:endParaRPr lang="fr-FR" sz="1000"/>
          </a:p>
        </p:txBody>
      </p:sp>
      <p:grpSp>
        <p:nvGrpSpPr>
          <p:cNvPr id="6" name="Groupe 5"/>
          <p:cNvGrpSpPr/>
          <p:nvPr/>
        </p:nvGrpSpPr>
        <p:grpSpPr>
          <a:xfrm>
            <a:off x="-27432" y="3044952"/>
            <a:ext cx="6475856" cy="3813046"/>
            <a:chOff x="-27432" y="3044952"/>
            <a:chExt cx="6475856" cy="3813046"/>
          </a:xfrm>
        </p:grpSpPr>
        <p:pic>
          <p:nvPicPr>
            <p:cNvPr id="4" name="Image 3" descr="phosphate-ferrique-4776244z0-084802132.jpg"/>
            <p:cNvPicPr>
              <a:picLocks noChangeAspect="1"/>
            </p:cNvPicPr>
            <p:nvPr/>
          </p:nvPicPr>
          <p:blipFill rotWithShape="1">
            <a:blip r:embed="rId2" cstate="email">
              <a:extLst>
                <a:ext uri="{28A0092B-C50C-407E-A947-70E740481C1C}">
                  <a14:useLocalDpi xmlns:a14="http://schemas.microsoft.com/office/drawing/2010/main"/>
                </a:ext>
              </a:extLst>
            </a:blip>
            <a:srcRect t="1683" r="-1" b="20785"/>
            <a:stretch/>
          </p:blipFill>
          <p:spPr>
            <a:xfrm>
              <a:off x="0" y="3105149"/>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5" name="Forme libre 4"/>
            <p:cNvSpPr/>
            <p:nvPr/>
          </p:nvSpPr>
          <p:spPr>
            <a:xfrm>
              <a:off x="-27432" y="3044952"/>
              <a:ext cx="1547468" cy="356616"/>
            </a:xfrm>
            <a:custGeom>
              <a:avLst/>
              <a:gdLst>
                <a:gd name="connsiteX0" fmla="*/ 1536192 w 1547468"/>
                <a:gd name="connsiteY0" fmla="*/ 82296 h 356616"/>
                <a:gd name="connsiteX1" fmla="*/ 1481328 w 1547468"/>
                <a:gd name="connsiteY1" fmla="*/ 100584 h 356616"/>
                <a:gd name="connsiteX2" fmla="*/ 1453896 w 1547468"/>
                <a:gd name="connsiteY2" fmla="*/ 118872 h 356616"/>
                <a:gd name="connsiteX3" fmla="*/ 1353312 w 1547468"/>
                <a:gd name="connsiteY3" fmla="*/ 146304 h 356616"/>
                <a:gd name="connsiteX4" fmla="*/ 1307592 w 1547468"/>
                <a:gd name="connsiteY4" fmla="*/ 164592 h 356616"/>
                <a:gd name="connsiteX5" fmla="*/ 1234440 w 1547468"/>
                <a:gd name="connsiteY5" fmla="*/ 173736 h 356616"/>
                <a:gd name="connsiteX6" fmla="*/ 1051560 w 1547468"/>
                <a:gd name="connsiteY6" fmla="*/ 192024 h 356616"/>
                <a:gd name="connsiteX7" fmla="*/ 996696 w 1547468"/>
                <a:gd name="connsiteY7" fmla="*/ 210312 h 356616"/>
                <a:gd name="connsiteX8" fmla="*/ 886968 w 1547468"/>
                <a:gd name="connsiteY8" fmla="*/ 228600 h 356616"/>
                <a:gd name="connsiteX9" fmla="*/ 832104 w 1547468"/>
                <a:gd name="connsiteY9" fmla="*/ 246888 h 356616"/>
                <a:gd name="connsiteX10" fmla="*/ 777240 w 1547468"/>
                <a:gd name="connsiteY10" fmla="*/ 274320 h 356616"/>
                <a:gd name="connsiteX11" fmla="*/ 694944 w 1547468"/>
                <a:gd name="connsiteY11" fmla="*/ 310896 h 356616"/>
                <a:gd name="connsiteX12" fmla="*/ 658368 w 1547468"/>
                <a:gd name="connsiteY12" fmla="*/ 338328 h 356616"/>
                <a:gd name="connsiteX13" fmla="*/ 594360 w 1547468"/>
                <a:gd name="connsiteY13" fmla="*/ 356616 h 356616"/>
                <a:gd name="connsiteX14" fmla="*/ 310896 w 1547468"/>
                <a:gd name="connsiteY14" fmla="*/ 347472 h 356616"/>
                <a:gd name="connsiteX15" fmla="*/ 256032 w 1547468"/>
                <a:gd name="connsiteY15" fmla="*/ 320040 h 356616"/>
                <a:gd name="connsiteX16" fmla="*/ 210312 w 1547468"/>
                <a:gd name="connsiteY16" fmla="*/ 310896 h 356616"/>
                <a:gd name="connsiteX17" fmla="*/ 118872 w 1547468"/>
                <a:gd name="connsiteY17" fmla="*/ 283464 h 356616"/>
                <a:gd name="connsiteX18" fmla="*/ 82296 w 1547468"/>
                <a:gd name="connsiteY18" fmla="*/ 256032 h 356616"/>
                <a:gd name="connsiteX19" fmla="*/ 36576 w 1547468"/>
                <a:gd name="connsiteY19" fmla="*/ 246888 h 356616"/>
                <a:gd name="connsiteX20" fmla="*/ 9144 w 1547468"/>
                <a:gd name="connsiteY20" fmla="*/ 228600 h 356616"/>
                <a:gd name="connsiteX21" fmla="*/ 0 w 1547468"/>
                <a:gd name="connsiteY21" fmla="*/ 201168 h 356616"/>
                <a:gd name="connsiteX22" fmla="*/ 9144 w 1547468"/>
                <a:gd name="connsiteY22" fmla="*/ 91440 h 356616"/>
                <a:gd name="connsiteX23" fmla="*/ 27432 w 1547468"/>
                <a:gd name="connsiteY23" fmla="*/ 27432 h 356616"/>
                <a:gd name="connsiteX24" fmla="*/ 64008 w 1547468"/>
                <a:gd name="connsiteY24" fmla="*/ 9144 h 356616"/>
                <a:gd name="connsiteX25" fmla="*/ 512064 w 1547468"/>
                <a:gd name="connsiteY25" fmla="*/ 0 h 356616"/>
                <a:gd name="connsiteX26" fmla="*/ 1380744 w 1547468"/>
                <a:gd name="connsiteY26" fmla="*/ 9144 h 356616"/>
                <a:gd name="connsiteX27" fmla="*/ 1408176 w 1547468"/>
                <a:gd name="connsiteY27" fmla="*/ 27432 h 356616"/>
                <a:gd name="connsiteX28" fmla="*/ 1536192 w 1547468"/>
                <a:gd name="connsiteY28" fmla="*/ 45720 h 356616"/>
                <a:gd name="connsiteX29" fmla="*/ 1536192 w 1547468"/>
                <a:gd name="connsiteY29" fmla="*/ 82296 h 35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7468" h="356616">
                  <a:moveTo>
                    <a:pt x="1536192" y="82296"/>
                  </a:moveTo>
                  <a:cubicBezTo>
                    <a:pt x="1527048" y="91440"/>
                    <a:pt x="1498944" y="92755"/>
                    <a:pt x="1481328" y="100584"/>
                  </a:cubicBezTo>
                  <a:cubicBezTo>
                    <a:pt x="1471285" y="105047"/>
                    <a:pt x="1463939" y="114409"/>
                    <a:pt x="1453896" y="118872"/>
                  </a:cubicBezTo>
                  <a:cubicBezTo>
                    <a:pt x="1382341" y="150674"/>
                    <a:pt x="1419505" y="126446"/>
                    <a:pt x="1353312" y="146304"/>
                  </a:cubicBezTo>
                  <a:cubicBezTo>
                    <a:pt x="1337590" y="151021"/>
                    <a:pt x="1323586" y="160901"/>
                    <a:pt x="1307592" y="164592"/>
                  </a:cubicBezTo>
                  <a:cubicBezTo>
                    <a:pt x="1283648" y="170118"/>
                    <a:pt x="1258845" y="170865"/>
                    <a:pt x="1234440" y="173736"/>
                  </a:cubicBezTo>
                  <a:cubicBezTo>
                    <a:pt x="1146980" y="184025"/>
                    <a:pt x="1145117" y="183519"/>
                    <a:pt x="1051560" y="192024"/>
                  </a:cubicBezTo>
                  <a:cubicBezTo>
                    <a:pt x="1033272" y="198120"/>
                    <a:pt x="1015545" y="206273"/>
                    <a:pt x="996696" y="210312"/>
                  </a:cubicBezTo>
                  <a:cubicBezTo>
                    <a:pt x="890797" y="233005"/>
                    <a:pt x="957754" y="207364"/>
                    <a:pt x="886968" y="228600"/>
                  </a:cubicBezTo>
                  <a:cubicBezTo>
                    <a:pt x="868504" y="234139"/>
                    <a:pt x="849720" y="239059"/>
                    <a:pt x="832104" y="246888"/>
                  </a:cubicBezTo>
                  <a:cubicBezTo>
                    <a:pt x="725749" y="294157"/>
                    <a:pt x="877284" y="240972"/>
                    <a:pt x="777240" y="274320"/>
                  </a:cubicBezTo>
                  <a:cubicBezTo>
                    <a:pt x="680642" y="346769"/>
                    <a:pt x="804139" y="262365"/>
                    <a:pt x="694944" y="310896"/>
                  </a:cubicBezTo>
                  <a:cubicBezTo>
                    <a:pt x="681018" y="317086"/>
                    <a:pt x="672242" y="332022"/>
                    <a:pt x="658368" y="338328"/>
                  </a:cubicBezTo>
                  <a:cubicBezTo>
                    <a:pt x="638167" y="347510"/>
                    <a:pt x="615696" y="350520"/>
                    <a:pt x="594360" y="356616"/>
                  </a:cubicBezTo>
                  <a:cubicBezTo>
                    <a:pt x="499872" y="353568"/>
                    <a:pt x="405270" y="353023"/>
                    <a:pt x="310896" y="347472"/>
                  </a:cubicBezTo>
                  <a:cubicBezTo>
                    <a:pt x="277224" y="345491"/>
                    <a:pt x="286711" y="331545"/>
                    <a:pt x="256032" y="320040"/>
                  </a:cubicBezTo>
                  <a:cubicBezTo>
                    <a:pt x="241480" y="314583"/>
                    <a:pt x="225552" y="313944"/>
                    <a:pt x="210312" y="310896"/>
                  </a:cubicBezTo>
                  <a:cubicBezTo>
                    <a:pt x="137127" y="262106"/>
                    <a:pt x="248320" y="330536"/>
                    <a:pt x="118872" y="283464"/>
                  </a:cubicBezTo>
                  <a:cubicBezTo>
                    <a:pt x="104550" y="278256"/>
                    <a:pt x="96222" y="262222"/>
                    <a:pt x="82296" y="256032"/>
                  </a:cubicBezTo>
                  <a:cubicBezTo>
                    <a:pt x="68094" y="249720"/>
                    <a:pt x="51816" y="249936"/>
                    <a:pt x="36576" y="246888"/>
                  </a:cubicBezTo>
                  <a:cubicBezTo>
                    <a:pt x="27432" y="240792"/>
                    <a:pt x="16009" y="237182"/>
                    <a:pt x="9144" y="228600"/>
                  </a:cubicBezTo>
                  <a:cubicBezTo>
                    <a:pt x="3123" y="221074"/>
                    <a:pt x="0" y="210807"/>
                    <a:pt x="0" y="201168"/>
                  </a:cubicBezTo>
                  <a:cubicBezTo>
                    <a:pt x="0" y="164465"/>
                    <a:pt x="4592" y="127859"/>
                    <a:pt x="9144" y="91440"/>
                  </a:cubicBezTo>
                  <a:cubicBezTo>
                    <a:pt x="9178" y="91169"/>
                    <a:pt x="23094" y="31770"/>
                    <a:pt x="27432" y="27432"/>
                  </a:cubicBezTo>
                  <a:cubicBezTo>
                    <a:pt x="37071" y="17793"/>
                    <a:pt x="50399" y="9914"/>
                    <a:pt x="64008" y="9144"/>
                  </a:cubicBezTo>
                  <a:cubicBezTo>
                    <a:pt x="213152" y="702"/>
                    <a:pt x="362712" y="3048"/>
                    <a:pt x="512064" y="0"/>
                  </a:cubicBezTo>
                  <a:cubicBezTo>
                    <a:pt x="801624" y="3048"/>
                    <a:pt x="1091304" y="284"/>
                    <a:pt x="1380744" y="9144"/>
                  </a:cubicBezTo>
                  <a:cubicBezTo>
                    <a:pt x="1391729" y="9480"/>
                    <a:pt x="1397478" y="24915"/>
                    <a:pt x="1408176" y="27432"/>
                  </a:cubicBezTo>
                  <a:cubicBezTo>
                    <a:pt x="1450135" y="37305"/>
                    <a:pt x="1493520" y="39624"/>
                    <a:pt x="1536192" y="45720"/>
                  </a:cubicBezTo>
                  <a:cubicBezTo>
                    <a:pt x="1556171" y="75688"/>
                    <a:pt x="1545336" y="73152"/>
                    <a:pt x="1536192" y="82296"/>
                  </a:cubicBezTo>
                  <a:close/>
                </a:path>
              </a:pathLst>
            </a:custGeom>
            <a:solidFill>
              <a:srgbClr val="EC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8" name="Image 7"/>
          <p:cNvPicPr>
            <a:picLocks noChangeAspect="1"/>
          </p:cNvPicPr>
          <p:nvPr/>
        </p:nvPicPr>
        <p:blipFill rotWithShape="1">
          <a:blip r:embed="rId3">
            <a:extLst>
              <a:ext uri="{28A0092B-C50C-407E-A947-70E740481C1C}">
                <a14:useLocalDpi xmlns:a14="http://schemas.microsoft.com/office/drawing/2010/main"/>
              </a:ext>
            </a:extLst>
          </a:blip>
          <a:srcRect l="27292"/>
          <a:stretch/>
        </p:blipFill>
        <p:spPr>
          <a:xfrm>
            <a:off x="6917780" y="176783"/>
            <a:ext cx="5020360" cy="453160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CBBC3C-E933-BEDC-BDAC-034CF2845484}"/>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sz="6000" b="1" dirty="0">
                <a:solidFill>
                  <a:srgbClr val="A52F59"/>
                </a:solidFill>
              </a:rPr>
              <a:t>Le </a:t>
            </a:r>
            <a:r>
              <a:rPr lang="en-US" sz="6000" b="1" dirty="0" err="1">
                <a:solidFill>
                  <a:srgbClr val="A52F59"/>
                </a:solidFill>
              </a:rPr>
              <a:t>nez</a:t>
            </a:r>
            <a:r>
              <a:rPr lang="en-US" sz="6000" b="1" dirty="0">
                <a:solidFill>
                  <a:srgbClr val="A52F59"/>
                </a:solidFill>
              </a:rPr>
              <a:t> qui </a:t>
            </a:r>
            <a:r>
              <a:rPr lang="en-US" sz="6000" b="1" dirty="0" err="1">
                <a:solidFill>
                  <a:srgbClr val="A52F59"/>
                </a:solidFill>
              </a:rPr>
              <a:t>coule</a:t>
            </a:r>
            <a:endParaRPr lang="en-US" sz="6000" b="1" dirty="0">
              <a:solidFill>
                <a:srgbClr val="A52F59"/>
              </a:solidFill>
            </a:endParaRPr>
          </a:p>
        </p:txBody>
      </p:sp>
      <p:pic>
        <p:nvPicPr>
          <p:cNvPr id="1026" name="Picture 2" descr="grand dadais avec un rhume et tissus en profondeur dans le nez - nez qui coule photos et images de collection">
            <a:extLst>
              <a:ext uri="{FF2B5EF4-FFF2-40B4-BE49-F238E27FC236}">
                <a16:creationId xmlns:a16="http://schemas.microsoft.com/office/drawing/2014/main" id="{5DE1D85D-A75F-E588-6D35-2960E77F8DD4}"/>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t="6614" r="2" b="16616"/>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079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637B2035-1FCB-439A-B421-095E136C7E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76D6CDF-C512-4739-B158-55EE955EFA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allium-cepa.jpg"/>
          <p:cNvPicPr>
            <a:picLocks noChangeAspect="1"/>
          </p:cNvPicPr>
          <p:nvPr/>
        </p:nvPicPr>
        <p:blipFill rotWithShape="1">
          <a:blip r:embed="rId2" cstate="email">
            <a:extLst>
              <a:ext uri="{28A0092B-C50C-407E-A947-70E740481C1C}">
                <a14:useLocalDpi xmlns:a14="http://schemas.microsoft.com/office/drawing/2010/main"/>
              </a:ext>
            </a:extLst>
          </a:blip>
          <a:srcRect t="3898" r="-1" b="18702"/>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Espace réservé du contenu 2"/>
          <p:cNvSpPr>
            <a:spLocks noGrp="1"/>
          </p:cNvSpPr>
          <p:nvPr>
            <p:ph idx="1"/>
          </p:nvPr>
        </p:nvSpPr>
        <p:spPr>
          <a:xfrm>
            <a:off x="6035040" y="670559"/>
            <a:ext cx="5317746" cy="5445076"/>
          </a:xfrm>
        </p:spPr>
        <p:txBody>
          <a:bodyPr anchor="t">
            <a:normAutofit/>
          </a:bodyPr>
          <a:lstStyle/>
          <a:p>
            <a:pPr>
              <a:buNone/>
            </a:pPr>
            <a:endParaRPr lang="fr-FR" sz="2000" b="1" i="1" dirty="0"/>
          </a:p>
          <a:p>
            <a:pPr>
              <a:buNone/>
            </a:pPr>
            <a:r>
              <a:rPr lang="fr-FR" b="1" dirty="0">
                <a:solidFill>
                  <a:srgbClr val="A52F59"/>
                </a:solidFill>
              </a:rPr>
              <a:t>Allium</a:t>
            </a:r>
            <a:r>
              <a:rPr lang="fr-FR" sz="2400" b="1" dirty="0"/>
              <a:t> </a:t>
            </a:r>
            <a:r>
              <a:rPr lang="fr-FR" b="1" dirty="0" err="1">
                <a:solidFill>
                  <a:srgbClr val="A52F59"/>
                </a:solidFill>
              </a:rPr>
              <a:t>cepa</a:t>
            </a:r>
            <a:endParaRPr lang="fr-FR" b="1" dirty="0">
              <a:solidFill>
                <a:srgbClr val="A52F59"/>
              </a:solidFill>
            </a:endParaRPr>
          </a:p>
          <a:p>
            <a:pPr>
              <a:buNone/>
            </a:pPr>
            <a:endParaRPr lang="fr-FR" sz="2400" dirty="0"/>
          </a:p>
          <a:p>
            <a:pPr>
              <a:buNone/>
            </a:pPr>
            <a:r>
              <a:rPr lang="fr-FR" sz="2400" dirty="0" smtClean="0"/>
              <a:t>-  </a:t>
            </a:r>
            <a:r>
              <a:rPr lang="fr-FR" sz="2400" dirty="0"/>
              <a:t>Écoulement limpide, brûlant, excoriant</a:t>
            </a:r>
          </a:p>
          <a:p>
            <a:pPr>
              <a:buFontTx/>
              <a:buChar char="-"/>
            </a:pPr>
            <a:r>
              <a:rPr lang="fr-FR" sz="2400" dirty="0" smtClean="0"/>
              <a:t>Amélioré </a:t>
            </a:r>
            <a:r>
              <a:rPr lang="fr-FR" sz="2400" dirty="0"/>
              <a:t>à l’air frais</a:t>
            </a:r>
          </a:p>
          <a:p>
            <a:pPr>
              <a:buFontTx/>
              <a:buChar char="-"/>
            </a:pPr>
            <a:r>
              <a:rPr lang="fr-FR" sz="2400" dirty="0"/>
              <a:t>Eternuements</a:t>
            </a:r>
          </a:p>
          <a:p>
            <a:pPr>
              <a:buFontTx/>
              <a:buChar char="-"/>
            </a:pPr>
            <a:r>
              <a:rPr lang="fr-FR" sz="2400" dirty="0"/>
              <a:t>Allergie aux pollens</a:t>
            </a:r>
          </a:p>
          <a:p>
            <a:pPr>
              <a:buFontTx/>
              <a:buChar char="-"/>
            </a:pPr>
            <a:endParaRPr lang="fr-FR" sz="2000" dirty="0"/>
          </a:p>
        </p:txBody>
      </p:sp>
      <p:sp>
        <p:nvSpPr>
          <p:cNvPr id="2" name="Espace réservé du numéro de diapositive 1"/>
          <p:cNvSpPr>
            <a:spLocks noGrp="1"/>
          </p:cNvSpPr>
          <p:nvPr>
            <p:ph type="sldNum" sz="quarter" idx="12"/>
          </p:nvPr>
        </p:nvSpPr>
        <p:spPr>
          <a:xfrm>
            <a:off x="8610600" y="6356350"/>
            <a:ext cx="2743200" cy="365125"/>
          </a:xfrm>
        </p:spPr>
        <p:txBody>
          <a:bodyPr>
            <a:normAutofit/>
          </a:bodyPr>
          <a:lstStyle/>
          <a:p>
            <a:pPr>
              <a:spcAft>
                <a:spcPts val="600"/>
              </a:spcAft>
            </a:pPr>
            <a:fld id="{C2811E80-A5DD-3942-9FBA-967B5550A57A}" type="slidenum">
              <a:rPr lang="fr-FR" sz="1000"/>
              <a:pPr>
                <a:spcAft>
                  <a:spcPts val="600"/>
                </a:spcAft>
              </a:pPr>
              <a:t>9</a:t>
            </a:fld>
            <a:endParaRPr lang="fr-FR" sz="1000"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ESH NEW template">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rection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spDef>
      <a:spPr bwMode="auto">
        <a:solidFill>
          <a:srgbClr val="3494BA"/>
        </a:solidFill>
        <a:ln>
          <a:noFill/>
        </a:ln>
      </a:spPr>
      <a:bodyPr>
        <a:spAutoFit/>
      </a:bodyPr>
      <a:lstStyle>
        <a:defPPr eaLnBrk="1" hangingPunct="1">
          <a:defRPr sz="2200">
            <a:solidFill>
              <a:schemeClr val="bg1"/>
            </a:solidFill>
            <a:latin typeface="Arial" panose="020B0604020202020204" pitchFamily="34" charset="0"/>
          </a:defRPr>
        </a:defPPr>
      </a:lstStyle>
    </a:spDef>
  </a:objectDefaults>
  <a:extraClrSchemeLst/>
  <a:extLst>
    <a:ext uri="{05A4C25C-085E-4340-85A3-A5531E510DB2}">
      <thm15:themeFamily xmlns:thm15="http://schemas.microsoft.com/office/thememl/2012/main" name="Thème ESH NEW template" id="{9241EC32-0D35-4D53-89BC-880DD3DBC478}" vid="{94FC4546-E557-476F-9EAD-19E5D1E152D3}"/>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839</Words>
  <Application>Microsoft Office PowerPoint</Application>
  <PresentationFormat>Grand écran</PresentationFormat>
  <Paragraphs>198</Paragraphs>
  <Slides>37</Slides>
  <Notes>1</Notes>
  <HiddenSlides>0</HiddenSlides>
  <MMClips>0</MMClips>
  <ScaleCrop>false</ScaleCrop>
  <HeadingPairs>
    <vt:vector size="6" baseType="variant">
      <vt:variant>
        <vt:lpstr>Polices utilisées</vt:lpstr>
      </vt:variant>
      <vt:variant>
        <vt:i4>14</vt:i4>
      </vt:variant>
      <vt:variant>
        <vt:lpstr>Thème</vt:lpstr>
      </vt:variant>
      <vt:variant>
        <vt:i4>2</vt:i4>
      </vt:variant>
      <vt:variant>
        <vt:lpstr>Titres des diapositives</vt:lpstr>
      </vt:variant>
      <vt:variant>
        <vt:i4>37</vt:i4>
      </vt:variant>
    </vt:vector>
  </HeadingPairs>
  <TitlesOfParts>
    <vt:vector size="53" baseType="lpstr">
      <vt:lpstr>Microsoft YaHei</vt:lpstr>
      <vt:lpstr>ＭＳ Ｐゴシック</vt:lpstr>
      <vt:lpstr>Arial</vt:lpstr>
      <vt:lpstr>Bahnschrift Light SemiCondensed</vt:lpstr>
      <vt:lpstr>Bahnschrift SemiCondensed</vt:lpstr>
      <vt:lpstr>Bradley Hand ITC</vt:lpstr>
      <vt:lpstr>Calibri</vt:lpstr>
      <vt:lpstr>Calibri Light</vt:lpstr>
      <vt:lpstr>Lucida Handwriting</vt:lpstr>
      <vt:lpstr>Lucida Sans Unicode</vt:lpstr>
      <vt:lpstr>MV Boli</vt:lpstr>
      <vt:lpstr>Tahoma</vt:lpstr>
      <vt:lpstr>Times New Roman</vt:lpstr>
      <vt:lpstr>Wingdings 3</vt:lpstr>
      <vt:lpstr>Thème Office</vt:lpstr>
      <vt:lpstr>Thème ESH NEW template</vt:lpstr>
      <vt:lpstr>Présentation PowerPoint</vt:lpstr>
      <vt:lpstr>Présentation PowerPoint</vt:lpstr>
      <vt:lpstr>La fièvre</vt:lpstr>
      <vt:lpstr>Présentation PowerPoint</vt:lpstr>
      <vt:lpstr>Présentation PowerPoint</vt:lpstr>
      <vt:lpstr>Présentation PowerPoint</vt:lpstr>
      <vt:lpstr>Présentation PowerPoint</vt:lpstr>
      <vt:lpstr>Le nez qui coule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toux</vt:lpstr>
      <vt:lpstr>Présentation PowerPoint</vt:lpstr>
      <vt:lpstr>Présentation PowerPoint</vt:lpstr>
      <vt:lpstr>Présentation PowerPoint</vt:lpstr>
      <vt:lpstr>Présentation PowerPoint</vt:lpstr>
      <vt:lpstr>Présentation PowerPoint</vt:lpstr>
      <vt:lpstr>La bronchiolite</vt:lpstr>
      <vt:lpstr>Présentation PowerPoint</vt:lpstr>
      <vt:lpstr>Présentation PowerPoint</vt:lpstr>
      <vt:lpstr>Présentation PowerPoint</vt:lpstr>
      <vt:lpstr>Présentation PowerPoint</vt:lpstr>
      <vt:lpstr>Virginie 31 ans Consulte en urgence pour une fièvre d’apparition brutale à 39,7°, une grande fatigue, a du mal à se déplacer et une petite toux sèche. Très mal à la tête, visage rouge, chaud, sa peau est moite et transpirante. Très gênée par la lumière et céphalées battantes.</vt:lpstr>
      <vt:lpstr>Bernard 58 ans Consulte pour une fièvre très élevée à 39,9, mal à la tête, est épuisé et présente des douleurs musculaires intenses qui l’empêchent de se lever, douleurs à la pression des yeux.</vt:lpstr>
      <vt:lpstr>Brigitte 48 ans Consulte pour une fièvre qui varie de 37,ç à 39,1 avec sensation de froid et de chaud, comme des bouffées de chaleur, quelques maux de tête&gt; froid.</vt:lpstr>
      <vt:lpstr>Victor 12 ans Consulte pour un état de grande fatigue des frissons, des maux de tête avec paupières lourdes, le nez commence à couler. Il est complètement abattu et sa fièvre culmine à 39,5, sans soif et des sueurs abondantes.</vt:lpstr>
      <vt:lpstr>Robert 64 ans Consulte pour un état grippal avec des douleurs articulaires importantes.  Il est très somnolent, change constamment de place, sa bouche est sèche avec parfois de petites poussées d’herpès.</vt:lpstr>
      <vt:lpstr>Caroline 33 ans Consulte pour un état grippal avec de violentes céphalées &lt; par la toux qui est très sèche, les muqueuses sont sèches avec une soif importante.  Elle doit rester immobile dans son lit, le moindre mouvement &lt; tous ses symptômes.</vt:lpstr>
      <vt:lpstr>Ludovic 15 ans Consulte pour une toux trainante dans les suites d’une grippe violente.  Sa toux est plutôt grasse avec des râles bronchiques, un peu de dyspnée et un état de somnolence.</vt:lpstr>
      <vt:lpstr>Ludovic 15 ans Consulte pour une toux trainante dans les suites d’une grippe violente.  Sa toux en quintes le soir, cyanose, toux sèche qui chatouille, avec des douleurs thoraciques, laryngite.</vt:lpstr>
      <vt:lpstr>Marion 37 ans Consulte pour un gros rhume suite à un coup de froid.  Le nez coule clair, limpide mais est très irritant avec des éternuements, les yeux coulent sans irritation.  Il existe un prurit des narines et du palais.</vt:lpstr>
      <vt:lpstr>Timéo 5 ans Consulte pour un bon rhume sans fièvre.  L’écoulement est assez irritant, épais, verdâtre avec des croûtes dans le nez.</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respiratoire</dc:title>
  <dc:creator>Elodie Le Roux</dc:creator>
  <cp:lastModifiedBy>POCHON Elodie</cp:lastModifiedBy>
  <cp:revision>19</cp:revision>
  <dcterms:created xsi:type="dcterms:W3CDTF">2023-03-08T05:37:09Z</dcterms:created>
  <dcterms:modified xsi:type="dcterms:W3CDTF">2023-10-02T13:03:44Z</dcterms:modified>
</cp:coreProperties>
</file>