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82" r:id="rId3"/>
    <p:sldId id="718" r:id="rId4"/>
    <p:sldId id="71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CD6"/>
    <a:srgbClr val="FF40FF"/>
    <a:srgbClr val="FFFFFF"/>
    <a:srgbClr val="F6F4E3"/>
    <a:srgbClr val="FEFEFE"/>
    <a:srgbClr val="E9E9E9"/>
    <a:srgbClr val="F1F1F0"/>
    <a:srgbClr val="231F20"/>
    <a:srgbClr val="F2F2F2"/>
    <a:srgbClr val="C10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2" y="108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76ACA-9AEA-440F-9779-C7BAE26D2BF1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B769E-05BA-46E8-BB25-63AFD7668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75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numéro de diapositive 6">
            <a:extLst>
              <a:ext uri="{FF2B5EF4-FFF2-40B4-BE49-F238E27FC236}">
                <a16:creationId xmlns:a16="http://schemas.microsoft.com/office/drawing/2014/main" id="{3ABCD52D-A7E9-5EB4-5873-24A45B6216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687388" indent="-263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058863" indent="-211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481138" indent="-211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905000" indent="-211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362200" indent="-21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819400" indent="-21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276600" indent="-21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733800" indent="-21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8A5E6DD4-6CF8-4031-BD3D-32FAADCC978F}" type="slidenum">
              <a:rPr lang="fr-FR" altLang="fr-FR" sz="13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</a:pPr>
              <a:t>26</a:t>
            </a:fld>
            <a:endParaRPr lang="fr-FR" altLang="fr-FR" sz="130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91B618-D8E1-84CE-7484-B8C22E39D0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3175" y="706438"/>
            <a:ext cx="6200775" cy="34893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8372" name="Espace réservé des notes 2">
            <a:extLst>
              <a:ext uri="{FF2B5EF4-FFF2-40B4-BE49-F238E27FC236}">
                <a16:creationId xmlns:a16="http://schemas.microsoft.com/office/drawing/2014/main" id="{81620AF8-D35A-6333-94C8-C5004BE99433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619125" y="4418013"/>
            <a:ext cx="495458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2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3219-25D8-4059-943C-84432A3192EA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0A99-D5E9-4AE9-A703-C3D5DE7D5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74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3219-25D8-4059-943C-84432A3192EA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0A99-D5E9-4AE9-A703-C3D5DE7D5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36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3219-25D8-4059-943C-84432A3192EA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0A99-D5E9-4AE9-A703-C3D5DE7D5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15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868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2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927101"/>
            <a:ext cx="8460317" cy="709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7912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C68C19-E090-8F5A-DAE6-8A8B9DE5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D8E40-168F-460D-A738-8229B4BD88AC}" type="datetimeFigureOut">
              <a:rPr lang="fr-FR"/>
              <a:pPr>
                <a:defRPr/>
              </a:pPr>
              <a:t>19/03/2024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69150D-EBD9-6602-F8F4-BA6F3EA0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BC9834-1D3A-8990-B8EE-2F202B94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415F25F-CA66-4613-9813-71B622E8B5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189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3219-25D8-4059-943C-84432A3192EA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0A99-D5E9-4AE9-A703-C3D5DE7D5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4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3219-25D8-4059-943C-84432A3192EA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0A99-D5E9-4AE9-A703-C3D5DE7D5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31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3219-25D8-4059-943C-84432A3192EA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0A99-D5E9-4AE9-A703-C3D5DE7D5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36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3219-25D8-4059-943C-84432A3192EA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0A99-D5E9-4AE9-A703-C3D5DE7D5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4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3219-25D8-4059-943C-84432A3192EA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0A99-D5E9-4AE9-A703-C3D5DE7D5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68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3219-25D8-4059-943C-84432A3192EA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0A99-D5E9-4AE9-A703-C3D5DE7D5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3219-25D8-4059-943C-84432A3192EA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0A99-D5E9-4AE9-A703-C3D5DE7D5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59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3219-25D8-4059-943C-84432A3192EA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0A99-D5E9-4AE9-A703-C3D5DE7D5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45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3219-25D8-4059-943C-84432A3192EA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60A99-D5E9-4AE9-A703-C3D5DE7D5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30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BAC9D85-84FF-A686-BE2F-6658948C06F2}"/>
              </a:ext>
            </a:extLst>
          </p:cNvPr>
          <p:cNvSpPr/>
          <p:nvPr/>
        </p:nvSpPr>
        <p:spPr>
          <a:xfrm>
            <a:off x="10608733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0" name="Text Box 30">
            <a:extLst>
              <a:ext uri="{FF2B5EF4-FFF2-40B4-BE49-F238E27FC236}">
                <a16:creationId xmlns:a16="http://schemas.microsoft.com/office/drawing/2014/main" id="{98AF6971-2871-0ABC-CBB8-E43E2CD2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601" y="355600"/>
            <a:ext cx="1056217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6303BAF6-20A3-4F8A-8403-90879C6F587F}" type="slidenum">
              <a:rPr lang="fr-FR" altLang="fr-FR" sz="16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‹N°›</a:t>
            </a:fld>
            <a:endParaRPr lang="fr-FR" altLang="fr-FR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5B9D0B5-BD7D-8140-BB8E-B3B9FF7D4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51468" y="2489200"/>
            <a:ext cx="84624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94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4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4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png"/><Relationship Id="rId19" Type="http://schemas.openxmlformats.org/officeDocument/2006/relationships/image" Target="../media/image60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8A767D-80FF-7718-32F3-25C9A94AE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 6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640B2F2B-C89F-7C93-319F-B6810BF2F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3" r="11253"/>
          <a:stretch/>
        </p:blipFill>
        <p:spPr bwMode="auto">
          <a:xfrm>
            <a:off x="1140934" y="1287531"/>
            <a:ext cx="4616434" cy="41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14">
            <a:extLst>
              <a:ext uri="{FF2B5EF4-FFF2-40B4-BE49-F238E27FC236}">
                <a16:creationId xmlns:a16="http://schemas.microsoft.com/office/drawing/2014/main" id="{23613EF8-A67B-4E4F-9A0A-9DA3ADED28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89815" y="5298577"/>
            <a:ext cx="3272232" cy="87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DEA0AC8-A0F8-DB62-7BE2-9A7ADDC2BCFF}"/>
              </a:ext>
            </a:extLst>
          </p:cNvPr>
          <p:cNvSpPr/>
          <p:nvPr/>
        </p:nvSpPr>
        <p:spPr>
          <a:xfrm>
            <a:off x="6389815" y="2150899"/>
            <a:ext cx="4938217" cy="2682000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</a:rPr>
              <a:t>Webinaire de l’</a:t>
            </a:r>
            <a:r>
              <a:rPr lang="fr-FR" sz="3600" b="1" dirty="0" err="1">
                <a:solidFill>
                  <a:schemeClr val="accent1">
                    <a:lumMod val="50000"/>
                  </a:schemeClr>
                </a:solidFill>
              </a:rPr>
              <a:t>homéopratique</a:t>
            </a:r>
            <a:endParaRPr lang="fr-FR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r-FR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Episode 3 - Pédiatrie</a:t>
            </a:r>
          </a:p>
        </p:txBody>
      </p:sp>
    </p:spTree>
    <p:extLst>
      <p:ext uri="{BB962C8B-B14F-4D97-AF65-F5344CB8AC3E}">
        <p14:creationId xmlns:p14="http://schemas.microsoft.com/office/powerpoint/2010/main" val="246986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1028700" y="3108960"/>
            <a:ext cx="2628900" cy="140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Acné de l’adolescent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AE9A2F6-9FC1-1A02-684E-A5F711BCCC63}"/>
              </a:ext>
            </a:extLst>
          </p:cNvPr>
          <p:cNvGrpSpPr/>
          <p:nvPr/>
        </p:nvGrpSpPr>
        <p:grpSpPr>
          <a:xfrm>
            <a:off x="4477732" y="643466"/>
            <a:ext cx="7239786" cy="5776188"/>
            <a:chOff x="4477732" y="643466"/>
            <a:chExt cx="7239786" cy="5776188"/>
          </a:xfrm>
        </p:grpSpPr>
        <p:pic>
          <p:nvPicPr>
            <p:cNvPr id="5" name="Image 4" descr="Une image contenant texte, capture d’écran, art&#10;&#10;Description générée automatiquement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51" t="9091" r="2989" b="-1"/>
            <a:stretch/>
          </p:blipFill>
          <p:spPr>
            <a:xfrm>
              <a:off x="4866738" y="643466"/>
              <a:ext cx="6601856" cy="556873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470FD3-1980-1C21-931C-FEAAB526FE35}"/>
                </a:ext>
              </a:extLst>
            </p:cNvPr>
            <p:cNvSpPr/>
            <p:nvPr/>
          </p:nvSpPr>
          <p:spPr>
            <a:xfrm>
              <a:off x="4477732" y="5608948"/>
              <a:ext cx="7239786" cy="810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03639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38200" y="996593"/>
            <a:ext cx="4391024" cy="5012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200" b="1" dirty="0">
                <a:solidFill>
                  <a:srgbClr val="E9E9E9"/>
                </a:solidFill>
              </a:rPr>
              <a:t>Généralités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FR" altLang="fr-FR" sz="2200" dirty="0">
              <a:solidFill>
                <a:srgbClr val="E9E9E9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altLang="fr-FR" sz="2200" dirty="0">
                <a:solidFill>
                  <a:srgbClr val="E9E9E9"/>
                </a:solidFill>
              </a:rPr>
              <a:t>Deux acteurs s’activent au moment de la puberté, l’</a:t>
            </a:r>
            <a:r>
              <a:rPr lang="fr-FR" altLang="fr-FR" sz="2200" dirty="0" err="1">
                <a:solidFill>
                  <a:srgbClr val="E9E9E9"/>
                </a:solidFill>
              </a:rPr>
              <a:t>hyperséborrhée</a:t>
            </a:r>
            <a:r>
              <a:rPr lang="fr-FR" altLang="fr-FR" sz="2200" dirty="0">
                <a:solidFill>
                  <a:srgbClr val="E9E9E9"/>
                </a:solidFill>
              </a:rPr>
              <a:t> et la prolifération de </a:t>
            </a:r>
            <a:r>
              <a:rPr lang="fr-FR" altLang="fr-FR" sz="2200" dirty="0" err="1">
                <a:solidFill>
                  <a:srgbClr val="E9E9E9"/>
                </a:solidFill>
              </a:rPr>
              <a:t>Propionibacterium</a:t>
            </a:r>
            <a:r>
              <a:rPr lang="fr-FR" altLang="fr-FR" sz="2200" dirty="0">
                <a:solidFill>
                  <a:srgbClr val="E9E9E9"/>
                </a:solidFill>
              </a:rPr>
              <a:t> </a:t>
            </a:r>
            <a:r>
              <a:rPr lang="fr-FR" altLang="fr-FR" sz="2200" dirty="0" err="1">
                <a:solidFill>
                  <a:srgbClr val="E9E9E9"/>
                </a:solidFill>
              </a:rPr>
              <a:t>acnes</a:t>
            </a:r>
            <a:r>
              <a:rPr lang="fr-FR" altLang="fr-FR" sz="2200" dirty="0">
                <a:solidFill>
                  <a:srgbClr val="E9E9E9"/>
                </a:solidFill>
              </a:rPr>
              <a:t>, qui lui-même stimule la sécrétion de sébum par les </a:t>
            </a:r>
            <a:r>
              <a:rPr lang="fr-FR" altLang="fr-FR" sz="2200" dirty="0" err="1">
                <a:solidFill>
                  <a:srgbClr val="E9E9E9"/>
                </a:solidFill>
              </a:rPr>
              <a:t>sébocytes</a:t>
            </a:r>
            <a:r>
              <a:rPr lang="fr-FR" altLang="fr-FR" sz="2200" dirty="0">
                <a:solidFill>
                  <a:srgbClr val="E9E9E9"/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FR" altLang="fr-FR" sz="2200" dirty="0">
              <a:solidFill>
                <a:srgbClr val="E9E9E9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altLang="fr-FR" sz="2200" dirty="0">
                <a:solidFill>
                  <a:srgbClr val="E9E9E9"/>
                </a:solidFill>
              </a:rPr>
              <a:t>Rôle du “microbiome” ou “microbiote” et ses liens avec l’acné</a:t>
            </a:r>
            <a:r>
              <a:rPr lang="fr-FR" altLang="fr-FR" sz="2200" dirty="0">
                <a:solidFill>
                  <a:srgbClr val="FEFEFE">
                    <a:alpha val="80000"/>
                  </a:srgb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825" r="20467" b="2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2109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13" r="9091" b="178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94110" y="2121763"/>
            <a:ext cx="3764826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>
                <a:solidFill>
                  <a:schemeClr val="accent2"/>
                </a:solidFill>
              </a:rPr>
              <a:t>Acné </a:t>
            </a:r>
            <a:r>
              <a:rPr lang="fr-FR" sz="2400" b="1" dirty="0" err="1">
                <a:solidFill>
                  <a:schemeClr val="accent2"/>
                </a:solidFill>
              </a:rPr>
              <a:t>papulo</a:t>
            </a:r>
            <a:r>
              <a:rPr lang="fr-FR" sz="2400" b="1" dirty="0">
                <a:solidFill>
                  <a:schemeClr val="accent2"/>
                </a:solidFill>
              </a:rPr>
              <a:t>-pustuleuse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200" b="1" dirty="0"/>
              <a:t>Kalium </a:t>
            </a:r>
            <a:r>
              <a:rPr lang="fr-FR" sz="2200" b="1" dirty="0" err="1"/>
              <a:t>bromatum</a:t>
            </a:r>
            <a:endParaRPr lang="fr-FR" sz="2200" b="1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Les lésions sont plus ou moins violacées et prédominent sur le dos et le torse</a:t>
            </a:r>
          </a:p>
        </p:txBody>
      </p:sp>
    </p:spTree>
    <p:extLst>
      <p:ext uri="{BB962C8B-B14F-4D97-AF65-F5344CB8AC3E}">
        <p14:creationId xmlns:p14="http://schemas.microsoft.com/office/powerpoint/2010/main" val="153550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03" r="20617" b="-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ZoneTexte 1"/>
          <p:cNvSpPr txBox="1"/>
          <p:nvPr/>
        </p:nvSpPr>
        <p:spPr>
          <a:xfrm>
            <a:off x="3911290" y="1017199"/>
            <a:ext cx="3810000" cy="4668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altLang="fr-FR" sz="2400" b="1" dirty="0">
                <a:solidFill>
                  <a:schemeClr val="accent2"/>
                </a:solidFill>
                <a:sym typeface="Calibri" panose="020F0502020204030204" pitchFamily="34" charset="0"/>
              </a:rPr>
              <a:t>L’acné</a:t>
            </a:r>
            <a:r>
              <a:rPr lang="fr-FR" alt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sym typeface="Calibri" panose="020F0502020204030204" pitchFamily="34" charset="0"/>
              </a:rPr>
              <a:t> </a:t>
            </a:r>
            <a:r>
              <a:rPr lang="fr-FR" altLang="fr-FR" sz="2400" b="1" dirty="0" err="1">
                <a:solidFill>
                  <a:schemeClr val="accent2"/>
                </a:solidFill>
                <a:sym typeface="Calibri" panose="020F0502020204030204" pitchFamily="34" charset="0"/>
              </a:rPr>
              <a:t>microkystique</a:t>
            </a:r>
            <a:endParaRPr lang="fr-FR" altLang="fr-FR" sz="2400" b="1" dirty="0">
              <a:solidFill>
                <a:schemeClr val="accent2"/>
              </a:solidFill>
              <a:sym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Selenium</a:t>
            </a:r>
            <a:endParaRPr lang="fr-FR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Acné avec séborrhée +/- chute de cheveux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Asthénie suite à du surmenage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>
                <a:solidFill>
                  <a:schemeClr val="accent2"/>
                </a:solidFill>
              </a:rPr>
              <a:t>L’acné cicatricielle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Graphites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Cicatrices chéloïdes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11" r="61747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49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38199" y="1921267"/>
            <a:ext cx="4826795" cy="21119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6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Troubles du sommeil chez l’enfant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6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6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45" r="7039"/>
          <a:stretch/>
        </p:blipFill>
        <p:spPr bwMode="auto"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51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62" r="28012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198966" y="2147357"/>
            <a:ext cx="3810000" cy="410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>
                <a:solidFill>
                  <a:schemeClr val="accent2"/>
                </a:solidFill>
              </a:rPr>
              <a:t>Troubles de l’endormissement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Pulsatilla</a:t>
            </a:r>
            <a:endParaRPr lang="fr-F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Grosse demande affective vis-à-vis des parents.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Besoin de compagnie.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72" r="33120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395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1F3819-4351-4730-8E02-40BF286E0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E5130-F148-4C5A-A6CB-48165DC76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Une image contenant fleur, plante, pâquerette&#10;&#10;Description générée automatiqueme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26414"/>
          <a:stretch/>
        </p:blipFill>
        <p:spPr bwMode="auto">
          <a:xfrm>
            <a:off x="-8" y="3429008"/>
            <a:ext cx="4038600" cy="3428999"/>
          </a:xfrm>
          <a:custGeom>
            <a:avLst/>
            <a:gdLst/>
            <a:ahLst/>
            <a:cxnLst/>
            <a:rect l="l" t="t" r="r" b="b"/>
            <a:pathLst>
              <a:path w="4038600" h="3428999">
                <a:moveTo>
                  <a:pt x="0" y="0"/>
                </a:moveTo>
                <a:lnTo>
                  <a:pt x="3832764" y="0"/>
                </a:lnTo>
                <a:lnTo>
                  <a:pt x="3833410" y="4411"/>
                </a:lnTo>
                <a:cubicBezTo>
                  <a:pt x="3834310" y="12542"/>
                  <a:pt x="3834933" y="20617"/>
                  <a:pt x="3835321" y="28434"/>
                </a:cubicBezTo>
                <a:cubicBezTo>
                  <a:pt x="3843020" y="30350"/>
                  <a:pt x="3840588" y="61692"/>
                  <a:pt x="3852266" y="50998"/>
                </a:cubicBezTo>
                <a:cubicBezTo>
                  <a:pt x="3853153" y="61314"/>
                  <a:pt x="3849223" y="70391"/>
                  <a:pt x="3856614" y="62023"/>
                </a:cubicBezTo>
                <a:cubicBezTo>
                  <a:pt x="3857136" y="65272"/>
                  <a:pt x="3858208" y="66796"/>
                  <a:pt x="3859557" y="67517"/>
                </a:cubicBezTo>
                <a:lnTo>
                  <a:pt x="3860141" y="67604"/>
                </a:lnTo>
                <a:lnTo>
                  <a:pt x="3861913" y="90672"/>
                </a:lnTo>
                <a:lnTo>
                  <a:pt x="3863084" y="93141"/>
                </a:lnTo>
                <a:cubicBezTo>
                  <a:pt x="3863070" y="98407"/>
                  <a:pt x="3863057" y="103672"/>
                  <a:pt x="3863043" y="108938"/>
                </a:cubicBezTo>
                <a:lnTo>
                  <a:pt x="3863660" y="116693"/>
                </a:lnTo>
                <a:lnTo>
                  <a:pt x="3862518" y="119721"/>
                </a:lnTo>
                <a:cubicBezTo>
                  <a:pt x="3862017" y="122528"/>
                  <a:pt x="3862239" y="125949"/>
                  <a:pt x="3864097" y="130743"/>
                </a:cubicBezTo>
                <a:lnTo>
                  <a:pt x="3864775" y="131693"/>
                </a:lnTo>
                <a:lnTo>
                  <a:pt x="3864231" y="141960"/>
                </a:lnTo>
                <a:cubicBezTo>
                  <a:pt x="3863734" y="145469"/>
                  <a:pt x="3862886" y="148837"/>
                  <a:pt x="3861543" y="151981"/>
                </a:cubicBezTo>
                <a:cubicBezTo>
                  <a:pt x="3876816" y="176028"/>
                  <a:pt x="3873891" y="209754"/>
                  <a:pt x="3881956" y="241275"/>
                </a:cubicBezTo>
                <a:cubicBezTo>
                  <a:pt x="3880805" y="282291"/>
                  <a:pt x="3871108" y="290637"/>
                  <a:pt x="3883245" y="317540"/>
                </a:cubicBezTo>
                <a:cubicBezTo>
                  <a:pt x="3887431" y="330343"/>
                  <a:pt x="3884915" y="349601"/>
                  <a:pt x="3894824" y="382132"/>
                </a:cubicBezTo>
                <a:cubicBezTo>
                  <a:pt x="3902184" y="412768"/>
                  <a:pt x="3905028" y="440981"/>
                  <a:pt x="3912029" y="468465"/>
                </a:cubicBezTo>
                <a:cubicBezTo>
                  <a:pt x="3918870" y="501219"/>
                  <a:pt x="3919171" y="493504"/>
                  <a:pt x="3923563" y="512872"/>
                </a:cubicBezTo>
                <a:cubicBezTo>
                  <a:pt x="3925161" y="516259"/>
                  <a:pt x="3933257" y="548851"/>
                  <a:pt x="3935302" y="551780"/>
                </a:cubicBezTo>
                <a:cubicBezTo>
                  <a:pt x="3940193" y="569420"/>
                  <a:pt x="3948108" y="591435"/>
                  <a:pt x="3952908" y="618713"/>
                </a:cubicBezTo>
                <a:cubicBezTo>
                  <a:pt x="3949597" y="640336"/>
                  <a:pt x="3968857" y="662091"/>
                  <a:pt x="3964097" y="689135"/>
                </a:cubicBezTo>
                <a:cubicBezTo>
                  <a:pt x="3963409" y="698730"/>
                  <a:pt x="3967777" y="726290"/>
                  <a:pt x="3972561" y="730194"/>
                </a:cubicBezTo>
                <a:cubicBezTo>
                  <a:pt x="3974287" y="735671"/>
                  <a:pt x="3973869" y="742863"/>
                  <a:pt x="3978553" y="744105"/>
                </a:cubicBezTo>
                <a:cubicBezTo>
                  <a:pt x="3984369" y="746793"/>
                  <a:pt x="3979392" y="769550"/>
                  <a:pt x="3985056" y="764665"/>
                </a:cubicBezTo>
                <a:cubicBezTo>
                  <a:pt x="3981721" y="780759"/>
                  <a:pt x="3994221" y="788526"/>
                  <a:pt x="3998681" y="799644"/>
                </a:cubicBezTo>
                <a:cubicBezTo>
                  <a:pt x="3996807" y="806167"/>
                  <a:pt x="3999133" y="812044"/>
                  <a:pt x="4002586" y="819512"/>
                </a:cubicBezTo>
                <a:lnTo>
                  <a:pt x="4007152" y="829775"/>
                </a:lnTo>
                <a:cubicBezTo>
                  <a:pt x="4007290" y="831346"/>
                  <a:pt x="4007429" y="832918"/>
                  <a:pt x="4007568" y="834489"/>
                </a:cubicBezTo>
                <a:cubicBezTo>
                  <a:pt x="4008582" y="842878"/>
                  <a:pt x="4012501" y="870527"/>
                  <a:pt x="4013238" y="880111"/>
                </a:cubicBezTo>
                <a:lnTo>
                  <a:pt x="4011990" y="891990"/>
                </a:lnTo>
                <a:cubicBezTo>
                  <a:pt x="4012878" y="895711"/>
                  <a:pt x="4017741" y="899277"/>
                  <a:pt x="4018561" y="902435"/>
                </a:cubicBezTo>
                <a:lnTo>
                  <a:pt x="4016914" y="910937"/>
                </a:lnTo>
                <a:cubicBezTo>
                  <a:pt x="4021666" y="910045"/>
                  <a:pt x="4017754" y="920062"/>
                  <a:pt x="4017630" y="927631"/>
                </a:cubicBezTo>
                <a:cubicBezTo>
                  <a:pt x="4017765" y="943134"/>
                  <a:pt x="4017899" y="958638"/>
                  <a:pt x="4018033" y="974141"/>
                </a:cubicBezTo>
                <a:lnTo>
                  <a:pt x="4020844" y="1002853"/>
                </a:lnTo>
                <a:lnTo>
                  <a:pt x="4019159" y="1011649"/>
                </a:lnTo>
                <a:cubicBezTo>
                  <a:pt x="4018755" y="1030805"/>
                  <a:pt x="4025427" y="1051984"/>
                  <a:pt x="4019983" y="1065586"/>
                </a:cubicBezTo>
                <a:cubicBezTo>
                  <a:pt x="4019342" y="1071115"/>
                  <a:pt x="4019489" y="1076118"/>
                  <a:pt x="4020124" y="1080768"/>
                </a:cubicBezTo>
                <a:lnTo>
                  <a:pt x="4023046" y="1093182"/>
                </a:lnTo>
                <a:lnTo>
                  <a:pt x="4030993" y="1117768"/>
                </a:lnTo>
                <a:cubicBezTo>
                  <a:pt x="4017255" y="1119010"/>
                  <a:pt x="4036257" y="1175819"/>
                  <a:pt x="4024084" y="1169607"/>
                </a:cubicBezTo>
                <a:cubicBezTo>
                  <a:pt x="4026558" y="1192318"/>
                  <a:pt x="4002019" y="1213340"/>
                  <a:pt x="4015242" y="1235237"/>
                </a:cubicBezTo>
                <a:cubicBezTo>
                  <a:pt x="4014162" y="1269305"/>
                  <a:pt x="4018570" y="1317827"/>
                  <a:pt x="4017602" y="1350990"/>
                </a:cubicBezTo>
                <a:cubicBezTo>
                  <a:pt x="4023169" y="1344874"/>
                  <a:pt x="4021893" y="1374627"/>
                  <a:pt x="4021736" y="1378298"/>
                </a:cubicBezTo>
                <a:cubicBezTo>
                  <a:pt x="4018952" y="1400570"/>
                  <a:pt x="4019832" y="1419813"/>
                  <a:pt x="4016278" y="1458310"/>
                </a:cubicBezTo>
                <a:cubicBezTo>
                  <a:pt x="4018014" y="1492373"/>
                  <a:pt x="4008830" y="1521984"/>
                  <a:pt x="4018868" y="1553366"/>
                </a:cubicBezTo>
                <a:cubicBezTo>
                  <a:pt x="4016990" y="1555494"/>
                  <a:pt x="4015540" y="1558122"/>
                  <a:pt x="4014402" y="1561090"/>
                </a:cubicBezTo>
                <a:lnTo>
                  <a:pt x="4011936" y="1570307"/>
                </a:lnTo>
                <a:lnTo>
                  <a:pt x="4012405" y="1571592"/>
                </a:lnTo>
                <a:cubicBezTo>
                  <a:pt x="4013272" y="1577147"/>
                  <a:pt x="4012836" y="1580457"/>
                  <a:pt x="4011825" y="1582767"/>
                </a:cubicBezTo>
                <a:lnTo>
                  <a:pt x="4010160" y="1584906"/>
                </a:lnTo>
                <a:lnTo>
                  <a:pt x="4009282" y="1592480"/>
                </a:lnTo>
                <a:lnTo>
                  <a:pt x="4004224" y="1632608"/>
                </a:lnTo>
                <a:lnTo>
                  <a:pt x="4004766" y="1633033"/>
                </a:lnTo>
                <a:cubicBezTo>
                  <a:pt x="4005917" y="1634501"/>
                  <a:pt x="4006652" y="1636551"/>
                  <a:pt x="4006536" y="1639879"/>
                </a:cubicBezTo>
                <a:cubicBezTo>
                  <a:pt x="4015184" y="1636475"/>
                  <a:pt x="4009709" y="1642588"/>
                  <a:pt x="4008603" y="1652696"/>
                </a:cubicBezTo>
                <a:cubicBezTo>
                  <a:pt x="4021787" y="1649666"/>
                  <a:pt x="4013526" y="1677353"/>
                  <a:pt x="4020520" y="1683689"/>
                </a:cubicBezTo>
                <a:cubicBezTo>
                  <a:pt x="4019410" y="1691182"/>
                  <a:pt x="4018476" y="1699055"/>
                  <a:pt x="4017793" y="1707144"/>
                </a:cubicBezTo>
                <a:cubicBezTo>
                  <a:pt x="4017716" y="1708742"/>
                  <a:pt x="4017637" y="1710339"/>
                  <a:pt x="4017559" y="1711937"/>
                </a:cubicBezTo>
                <a:lnTo>
                  <a:pt x="4017686" y="1712065"/>
                </a:lnTo>
                <a:cubicBezTo>
                  <a:pt x="4017911" y="1713173"/>
                  <a:pt x="4017938" y="1714774"/>
                  <a:pt x="4017696" y="1717183"/>
                </a:cubicBezTo>
                <a:lnTo>
                  <a:pt x="4017133" y="1720681"/>
                </a:lnTo>
                <a:lnTo>
                  <a:pt x="4016678" y="1729981"/>
                </a:lnTo>
                <a:lnTo>
                  <a:pt x="4017384" y="1733388"/>
                </a:lnTo>
                <a:lnTo>
                  <a:pt x="4018907" y="1735034"/>
                </a:lnTo>
                <a:cubicBezTo>
                  <a:pt x="4018834" y="1735303"/>
                  <a:pt x="4018762" y="1735573"/>
                  <a:pt x="4018689" y="1735842"/>
                </a:cubicBezTo>
                <a:cubicBezTo>
                  <a:pt x="4015637" y="1741502"/>
                  <a:pt x="4011570" y="1742214"/>
                  <a:pt x="4022227" y="1754258"/>
                </a:cubicBezTo>
                <a:cubicBezTo>
                  <a:pt x="4017088" y="1767842"/>
                  <a:pt x="4023675" y="1773031"/>
                  <a:pt x="4025215" y="1794468"/>
                </a:cubicBezTo>
                <a:cubicBezTo>
                  <a:pt x="4020602" y="1801685"/>
                  <a:pt x="4021846" y="1809129"/>
                  <a:pt x="4024929" y="1817026"/>
                </a:cubicBezTo>
                <a:cubicBezTo>
                  <a:pt x="4022135" y="1836468"/>
                  <a:pt x="4026097" y="1856359"/>
                  <a:pt x="4026330" y="1879330"/>
                </a:cubicBezTo>
                <a:lnTo>
                  <a:pt x="4036998" y="1941432"/>
                </a:lnTo>
                <a:lnTo>
                  <a:pt x="4036084" y="2000732"/>
                </a:lnTo>
                <a:cubicBezTo>
                  <a:pt x="4034263" y="2008113"/>
                  <a:pt x="4032229" y="2015157"/>
                  <a:pt x="4030076" y="2021755"/>
                </a:cubicBezTo>
                <a:cubicBezTo>
                  <a:pt x="4035967" y="2031320"/>
                  <a:pt x="4023973" y="2053600"/>
                  <a:pt x="4037221" y="2057342"/>
                </a:cubicBezTo>
                <a:cubicBezTo>
                  <a:pt x="4034697" y="2066435"/>
                  <a:pt x="4028501" y="2069516"/>
                  <a:pt x="4037394" y="2070619"/>
                </a:cubicBezTo>
                <a:cubicBezTo>
                  <a:pt x="4036804" y="2073734"/>
                  <a:pt x="4037226" y="2076065"/>
                  <a:pt x="4038135" y="2078045"/>
                </a:cubicBezTo>
                <a:lnTo>
                  <a:pt x="4038600" y="2078724"/>
                </a:lnTo>
                <a:lnTo>
                  <a:pt x="4032779" y="2098845"/>
                </a:lnTo>
                <a:lnTo>
                  <a:pt x="4032983" y="2102024"/>
                </a:lnTo>
                <a:lnTo>
                  <a:pt x="4027939" y="2114492"/>
                </a:lnTo>
                <a:lnTo>
                  <a:pt x="4018466" y="2141885"/>
                </a:lnTo>
                <a:cubicBezTo>
                  <a:pt x="4016935" y="2144144"/>
                  <a:pt x="4008999" y="2172239"/>
                  <a:pt x="4006867" y="2173326"/>
                </a:cubicBezTo>
                <a:cubicBezTo>
                  <a:pt x="4012131" y="2208338"/>
                  <a:pt x="3995887" y="2179358"/>
                  <a:pt x="3992697" y="2212754"/>
                </a:cubicBezTo>
                <a:cubicBezTo>
                  <a:pt x="4005768" y="2234675"/>
                  <a:pt x="3987982" y="2231911"/>
                  <a:pt x="3984358" y="2281700"/>
                </a:cubicBezTo>
                <a:cubicBezTo>
                  <a:pt x="3976909" y="2307292"/>
                  <a:pt x="3981397" y="2321058"/>
                  <a:pt x="3966554" y="2358247"/>
                </a:cubicBezTo>
                <a:cubicBezTo>
                  <a:pt x="3960999" y="2394590"/>
                  <a:pt x="3953833" y="2470676"/>
                  <a:pt x="3951025" y="2499761"/>
                </a:cubicBezTo>
                <a:cubicBezTo>
                  <a:pt x="3960739" y="2527319"/>
                  <a:pt x="3950548" y="2509832"/>
                  <a:pt x="3949702" y="2532758"/>
                </a:cubicBezTo>
                <a:cubicBezTo>
                  <a:pt x="3938760" y="2520705"/>
                  <a:pt x="3952389" y="2562520"/>
                  <a:pt x="3938861" y="2556795"/>
                </a:cubicBezTo>
                <a:cubicBezTo>
                  <a:pt x="3939134" y="2561148"/>
                  <a:pt x="3939827" y="2565547"/>
                  <a:pt x="3940623" y="2570003"/>
                </a:cubicBezTo>
                <a:cubicBezTo>
                  <a:pt x="3940759" y="2570781"/>
                  <a:pt x="3940897" y="2571558"/>
                  <a:pt x="3941033" y="2572336"/>
                </a:cubicBezTo>
                <a:lnTo>
                  <a:pt x="3940366" y="2580478"/>
                </a:lnTo>
                <a:lnTo>
                  <a:pt x="3943063" y="2584265"/>
                </a:lnTo>
                <a:lnTo>
                  <a:pt x="3944125" y="2597587"/>
                </a:lnTo>
                <a:cubicBezTo>
                  <a:pt x="3944077" y="2602348"/>
                  <a:pt x="3943504" y="2607198"/>
                  <a:pt x="3942089" y="2612155"/>
                </a:cubicBezTo>
                <a:cubicBezTo>
                  <a:pt x="3932438" y="2625816"/>
                  <a:pt x="3941792" y="2663179"/>
                  <a:pt x="3929196" y="2679622"/>
                </a:cubicBezTo>
                <a:cubicBezTo>
                  <a:pt x="3925571" y="2686502"/>
                  <a:pt x="3920517" y="2712894"/>
                  <a:pt x="3923315" y="2720986"/>
                </a:cubicBezTo>
                <a:cubicBezTo>
                  <a:pt x="3923036" y="2727128"/>
                  <a:pt x="3920401" y="2732389"/>
                  <a:pt x="3923961" y="2738269"/>
                </a:cubicBezTo>
                <a:cubicBezTo>
                  <a:pt x="3928018" y="2746479"/>
                  <a:pt x="3916599" y="2759296"/>
                  <a:pt x="3922927" y="2761348"/>
                </a:cubicBezTo>
                <a:cubicBezTo>
                  <a:pt x="3919813" y="2786694"/>
                  <a:pt x="3907933" y="2868089"/>
                  <a:pt x="3905273" y="2890343"/>
                </a:cubicBezTo>
                <a:cubicBezTo>
                  <a:pt x="3905945" y="2891698"/>
                  <a:pt x="3906516" y="2893225"/>
                  <a:pt x="3906968" y="2894872"/>
                </a:cubicBezTo>
                <a:cubicBezTo>
                  <a:pt x="3909594" y="2904456"/>
                  <a:pt x="3907729" y="2916058"/>
                  <a:pt x="3902804" y="2920783"/>
                </a:cubicBezTo>
                <a:cubicBezTo>
                  <a:pt x="3885416" y="2946524"/>
                  <a:pt x="3880691" y="2976695"/>
                  <a:pt x="3873409" y="3003309"/>
                </a:cubicBezTo>
                <a:cubicBezTo>
                  <a:pt x="3866483" y="3034202"/>
                  <a:pt x="3883685" y="3021162"/>
                  <a:pt x="3865677" y="3054172"/>
                </a:cubicBezTo>
                <a:cubicBezTo>
                  <a:pt x="3869656" y="3061216"/>
                  <a:pt x="3869021" y="3066386"/>
                  <a:pt x="3865322" y="3073552"/>
                </a:cubicBezTo>
                <a:cubicBezTo>
                  <a:pt x="3862309" y="3088769"/>
                  <a:pt x="3874353" y="3094511"/>
                  <a:pt x="3864576" y="3105939"/>
                </a:cubicBezTo>
                <a:cubicBezTo>
                  <a:pt x="3871414" y="3106866"/>
                  <a:pt x="3862070" y="3136685"/>
                  <a:pt x="3869897" y="3133416"/>
                </a:cubicBezTo>
                <a:cubicBezTo>
                  <a:pt x="3873987" y="3146871"/>
                  <a:pt x="3863598" y="3146263"/>
                  <a:pt x="3866944" y="3159200"/>
                </a:cubicBezTo>
                <a:cubicBezTo>
                  <a:pt x="3866209" y="3171160"/>
                  <a:pt x="3861238" y="3148758"/>
                  <a:pt x="3858655" y="3160960"/>
                </a:cubicBezTo>
                <a:cubicBezTo>
                  <a:pt x="3856672" y="3176428"/>
                  <a:pt x="3845007" y="3169580"/>
                  <a:pt x="3857964" y="3189916"/>
                </a:cubicBezTo>
                <a:cubicBezTo>
                  <a:pt x="3851730" y="3203678"/>
                  <a:pt x="3857918" y="3210651"/>
                  <a:pt x="3857749" y="3234304"/>
                </a:cubicBezTo>
                <a:lnTo>
                  <a:pt x="3855596" y="3240571"/>
                </a:lnTo>
                <a:lnTo>
                  <a:pt x="3861634" y="3248569"/>
                </a:lnTo>
                <a:cubicBezTo>
                  <a:pt x="3864052" y="3253014"/>
                  <a:pt x="3865516" y="3258342"/>
                  <a:pt x="3864663" y="3265444"/>
                </a:cubicBezTo>
                <a:cubicBezTo>
                  <a:pt x="3848300" y="3307894"/>
                  <a:pt x="3875588" y="3268090"/>
                  <a:pt x="3865146" y="3338829"/>
                </a:cubicBezTo>
                <a:cubicBezTo>
                  <a:pt x="3862730" y="3342195"/>
                  <a:pt x="3864130" y="3351680"/>
                  <a:pt x="3867052" y="3351725"/>
                </a:cubicBezTo>
                <a:cubicBezTo>
                  <a:pt x="3865794" y="3356006"/>
                  <a:pt x="3859439" y="3365106"/>
                  <a:pt x="3863912" y="3367707"/>
                </a:cubicBezTo>
                <a:cubicBezTo>
                  <a:pt x="3863241" y="3379301"/>
                  <a:pt x="3861774" y="3390600"/>
                  <a:pt x="3859561" y="3401335"/>
                </a:cubicBezTo>
                <a:lnTo>
                  <a:pt x="3853212" y="3423129"/>
                </a:lnTo>
                <a:lnTo>
                  <a:pt x="3856572" y="3428759"/>
                </a:lnTo>
                <a:lnTo>
                  <a:pt x="3856601" y="3428999"/>
                </a:lnTo>
                <a:lnTo>
                  <a:pt x="0" y="3428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Une image contenant sautant&#10;&#10;Description générée automatiquemen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14" b="21513"/>
          <a:stretch/>
        </p:blipFill>
        <p:spPr bwMode="auto">
          <a:xfrm>
            <a:off x="9" y="-7"/>
            <a:ext cx="3832765" cy="3493830"/>
          </a:xfrm>
          <a:custGeom>
            <a:avLst/>
            <a:gdLst/>
            <a:ahLst/>
            <a:cxnLst/>
            <a:rect l="l" t="t" r="r" b="b"/>
            <a:pathLst>
              <a:path w="3832765" h="3429000">
                <a:moveTo>
                  <a:pt x="0" y="0"/>
                </a:moveTo>
                <a:lnTo>
                  <a:pt x="3647227" y="0"/>
                </a:lnTo>
                <a:lnTo>
                  <a:pt x="3639550" y="38855"/>
                </a:lnTo>
                <a:cubicBezTo>
                  <a:pt x="3636650" y="54773"/>
                  <a:pt x="3634345" y="68219"/>
                  <a:pt x="3632595" y="77266"/>
                </a:cubicBezTo>
                <a:cubicBezTo>
                  <a:pt x="3626536" y="79781"/>
                  <a:pt x="3626501" y="84794"/>
                  <a:pt x="3629067" y="94172"/>
                </a:cubicBezTo>
                <a:cubicBezTo>
                  <a:pt x="3627578" y="163765"/>
                  <a:pt x="3557526" y="242917"/>
                  <a:pt x="3584106" y="259179"/>
                </a:cubicBezTo>
                <a:cubicBezTo>
                  <a:pt x="3583700" y="275569"/>
                  <a:pt x="3606846" y="331307"/>
                  <a:pt x="3599938" y="369872"/>
                </a:cubicBezTo>
                <a:cubicBezTo>
                  <a:pt x="3585388" y="383902"/>
                  <a:pt x="3596928" y="466732"/>
                  <a:pt x="3595032" y="485807"/>
                </a:cubicBezTo>
                <a:cubicBezTo>
                  <a:pt x="3585943" y="488250"/>
                  <a:pt x="3592517" y="521115"/>
                  <a:pt x="3579338" y="516547"/>
                </a:cubicBezTo>
                <a:cubicBezTo>
                  <a:pt x="3573622" y="519766"/>
                  <a:pt x="3573367" y="529229"/>
                  <a:pt x="3578241" y="534293"/>
                </a:cubicBezTo>
                <a:cubicBezTo>
                  <a:pt x="3576722" y="545474"/>
                  <a:pt x="3569890" y="551581"/>
                  <a:pt x="3577790" y="563888"/>
                </a:cubicBezTo>
                <a:cubicBezTo>
                  <a:pt x="3576008" y="579306"/>
                  <a:pt x="3555937" y="592508"/>
                  <a:pt x="3568362" y="606614"/>
                </a:cubicBezTo>
                <a:cubicBezTo>
                  <a:pt x="3548060" y="617296"/>
                  <a:pt x="3566748" y="665721"/>
                  <a:pt x="3562360" y="696544"/>
                </a:cubicBezTo>
                <a:cubicBezTo>
                  <a:pt x="3540870" y="749643"/>
                  <a:pt x="3563552" y="814684"/>
                  <a:pt x="3525923" y="839698"/>
                </a:cubicBezTo>
                <a:cubicBezTo>
                  <a:pt x="3535181" y="895191"/>
                  <a:pt x="3521523" y="937628"/>
                  <a:pt x="3518879" y="980382"/>
                </a:cubicBezTo>
                <a:cubicBezTo>
                  <a:pt x="3513995" y="999599"/>
                  <a:pt x="3527321" y="1012505"/>
                  <a:pt x="3515302" y="1028426"/>
                </a:cubicBezTo>
                <a:cubicBezTo>
                  <a:pt x="3518279" y="1066840"/>
                  <a:pt x="3496325" y="1148092"/>
                  <a:pt x="3536738" y="1210870"/>
                </a:cubicBezTo>
                <a:lnTo>
                  <a:pt x="3591526" y="1380154"/>
                </a:lnTo>
                <a:cubicBezTo>
                  <a:pt x="3610626" y="1430030"/>
                  <a:pt x="3618402" y="1446676"/>
                  <a:pt x="3627364" y="1475232"/>
                </a:cubicBezTo>
                <a:cubicBezTo>
                  <a:pt x="3630584" y="1500131"/>
                  <a:pt x="3621205" y="1517302"/>
                  <a:pt x="3629315" y="1551492"/>
                </a:cubicBezTo>
                <a:cubicBezTo>
                  <a:pt x="3627771" y="1569255"/>
                  <a:pt x="3642142" y="1604305"/>
                  <a:pt x="3642065" y="1616703"/>
                </a:cubicBezTo>
                <a:cubicBezTo>
                  <a:pt x="3644190" y="1615867"/>
                  <a:pt x="3646228" y="1622618"/>
                  <a:pt x="3644837" y="1625880"/>
                </a:cubicBezTo>
                <a:cubicBezTo>
                  <a:pt x="3644873" y="1682450"/>
                  <a:pt x="3660396" y="1644242"/>
                  <a:pt x="3653089" y="1681195"/>
                </a:cubicBezTo>
                <a:cubicBezTo>
                  <a:pt x="3653672" y="1703685"/>
                  <a:pt x="3678100" y="1693642"/>
                  <a:pt x="3669268" y="1720463"/>
                </a:cubicBezTo>
                <a:cubicBezTo>
                  <a:pt x="3672709" y="1747068"/>
                  <a:pt x="3683894" y="1760489"/>
                  <a:pt x="3680555" y="1787683"/>
                </a:cubicBezTo>
                <a:cubicBezTo>
                  <a:pt x="3683815" y="1812577"/>
                  <a:pt x="3690283" y="1832624"/>
                  <a:pt x="3690144" y="1854892"/>
                </a:cubicBezTo>
                <a:cubicBezTo>
                  <a:pt x="3694176" y="1862246"/>
                  <a:pt x="3696364" y="1869845"/>
                  <a:pt x="3692847" y="1879545"/>
                </a:cubicBezTo>
                <a:lnTo>
                  <a:pt x="3705899" y="1950159"/>
                </a:lnTo>
                <a:cubicBezTo>
                  <a:pt x="3705811" y="1963349"/>
                  <a:pt x="3696947" y="1944883"/>
                  <a:pt x="3698529" y="1956744"/>
                </a:cubicBezTo>
                <a:cubicBezTo>
                  <a:pt x="3704089" y="1967128"/>
                  <a:pt x="3694319" y="1972691"/>
                  <a:pt x="3700670" y="1983128"/>
                </a:cubicBezTo>
                <a:cubicBezTo>
                  <a:pt x="3707325" y="1975376"/>
                  <a:pt x="3704290" y="2019261"/>
                  <a:pt x="3710819" y="2016104"/>
                </a:cubicBezTo>
                <a:cubicBezTo>
                  <a:pt x="3703899" y="2032806"/>
                  <a:pt x="3716180" y="2041037"/>
                  <a:pt x="3716263" y="2057358"/>
                </a:cubicBezTo>
                <a:cubicBezTo>
                  <a:pt x="3714181" y="2066395"/>
                  <a:pt x="3708419" y="2088153"/>
                  <a:pt x="3713451" y="2092532"/>
                </a:cubicBezTo>
                <a:cubicBezTo>
                  <a:pt x="3702969" y="2134723"/>
                  <a:pt x="3713408" y="2112089"/>
                  <a:pt x="3712825" y="2145702"/>
                </a:cubicBezTo>
                <a:cubicBezTo>
                  <a:pt x="3711099" y="2175441"/>
                  <a:pt x="3721651" y="2170882"/>
                  <a:pt x="3710370" y="2205762"/>
                </a:cubicBezTo>
                <a:cubicBezTo>
                  <a:pt x="3706686" y="2213193"/>
                  <a:pt x="3707151" y="2225380"/>
                  <a:pt x="3711407" y="2232983"/>
                </a:cubicBezTo>
                <a:cubicBezTo>
                  <a:pt x="3712139" y="2234292"/>
                  <a:pt x="3712959" y="2235411"/>
                  <a:pt x="3713840" y="2236309"/>
                </a:cubicBezTo>
                <a:cubicBezTo>
                  <a:pt x="3705311" y="2258197"/>
                  <a:pt x="3712810" y="2264929"/>
                  <a:pt x="3706371" y="2276362"/>
                </a:cubicBezTo>
                <a:cubicBezTo>
                  <a:pt x="3707813" y="2303313"/>
                  <a:pt x="3719116" y="2319717"/>
                  <a:pt x="3713548" y="2330164"/>
                </a:cubicBezTo>
                <a:cubicBezTo>
                  <a:pt x="3716700" y="2349548"/>
                  <a:pt x="3722681" y="2379563"/>
                  <a:pt x="3725281" y="2392669"/>
                </a:cubicBezTo>
                <a:cubicBezTo>
                  <a:pt x="3729704" y="2396182"/>
                  <a:pt x="3728251" y="2402767"/>
                  <a:pt x="3729156" y="2408800"/>
                </a:cubicBezTo>
                <a:cubicBezTo>
                  <a:pt x="3733288" y="2414878"/>
                  <a:pt x="3733591" y="2443086"/>
                  <a:pt x="3731527" y="2451803"/>
                </a:cubicBezTo>
                <a:lnTo>
                  <a:pt x="3736702" y="2478754"/>
                </a:lnTo>
                <a:cubicBezTo>
                  <a:pt x="3728550" y="2525478"/>
                  <a:pt x="3760386" y="2545889"/>
                  <a:pt x="3730701" y="2582746"/>
                </a:cubicBezTo>
                <a:cubicBezTo>
                  <a:pt x="3730821" y="2599785"/>
                  <a:pt x="3740171" y="2587220"/>
                  <a:pt x="3740291" y="2604259"/>
                </a:cubicBezTo>
                <a:cubicBezTo>
                  <a:pt x="3743848" y="2626667"/>
                  <a:pt x="3731064" y="2615985"/>
                  <a:pt x="3745312" y="2636571"/>
                </a:cubicBezTo>
                <a:cubicBezTo>
                  <a:pt x="3741774" y="2677126"/>
                  <a:pt x="3756230" y="2698390"/>
                  <a:pt x="3745913" y="2734956"/>
                </a:cubicBezTo>
                <a:cubicBezTo>
                  <a:pt x="3751211" y="2727858"/>
                  <a:pt x="3750682" y="2814031"/>
                  <a:pt x="3749695" y="2825841"/>
                </a:cubicBezTo>
                <a:cubicBezTo>
                  <a:pt x="3749942" y="2850991"/>
                  <a:pt x="3747920" y="2877551"/>
                  <a:pt x="3747393" y="2915771"/>
                </a:cubicBezTo>
                <a:cubicBezTo>
                  <a:pt x="3750755" y="2949567"/>
                  <a:pt x="3739923" y="2933903"/>
                  <a:pt x="3751447" y="2964244"/>
                </a:cubicBezTo>
                <a:cubicBezTo>
                  <a:pt x="3751616" y="2982921"/>
                  <a:pt x="3749341" y="3024704"/>
                  <a:pt x="3748411" y="3027834"/>
                </a:cubicBezTo>
                <a:lnTo>
                  <a:pt x="3748938" y="3029071"/>
                </a:lnTo>
                <a:cubicBezTo>
                  <a:pt x="3750070" y="3034527"/>
                  <a:pt x="3749794" y="3037871"/>
                  <a:pt x="3748894" y="3040270"/>
                </a:cubicBezTo>
                <a:lnTo>
                  <a:pt x="3747334" y="3042558"/>
                </a:lnTo>
                <a:cubicBezTo>
                  <a:pt x="3747162" y="3045102"/>
                  <a:pt x="3746989" y="3047646"/>
                  <a:pt x="3746817" y="3050190"/>
                </a:cubicBezTo>
                <a:lnTo>
                  <a:pt x="3744491" y="3065086"/>
                </a:lnTo>
                <a:lnTo>
                  <a:pt x="3745283" y="3068003"/>
                </a:lnTo>
                <a:lnTo>
                  <a:pt x="3743686" y="3090671"/>
                </a:lnTo>
                <a:lnTo>
                  <a:pt x="3744246" y="3091046"/>
                </a:lnTo>
                <a:cubicBezTo>
                  <a:pt x="3745467" y="3092400"/>
                  <a:pt x="3746300" y="3094375"/>
                  <a:pt x="3746343" y="3097703"/>
                </a:cubicBezTo>
                <a:cubicBezTo>
                  <a:pt x="3754816" y="3093496"/>
                  <a:pt x="3749641" y="3100105"/>
                  <a:pt x="3749018" y="3110287"/>
                </a:cubicBezTo>
                <a:cubicBezTo>
                  <a:pt x="3762039" y="3106026"/>
                  <a:pt x="3755113" y="3134407"/>
                  <a:pt x="3762400" y="3140063"/>
                </a:cubicBezTo>
                <a:cubicBezTo>
                  <a:pt x="3761648" y="3147641"/>
                  <a:pt x="3761093" y="3155576"/>
                  <a:pt x="3760798" y="3163705"/>
                </a:cubicBezTo>
                <a:cubicBezTo>
                  <a:pt x="3760796" y="3165306"/>
                  <a:pt x="3760795" y="3166906"/>
                  <a:pt x="3760793" y="3168507"/>
                </a:cubicBezTo>
                <a:lnTo>
                  <a:pt x="3760925" y="3168621"/>
                </a:lnTo>
                <a:cubicBezTo>
                  <a:pt x="3761203" y="3169703"/>
                  <a:pt x="3761307" y="3171298"/>
                  <a:pt x="3761180" y="3173722"/>
                </a:cubicBezTo>
                <a:lnTo>
                  <a:pt x="3760784" y="3177263"/>
                </a:lnTo>
                <a:lnTo>
                  <a:pt x="3760776" y="3186578"/>
                </a:lnTo>
                <a:lnTo>
                  <a:pt x="3761644" y="3189908"/>
                </a:lnTo>
                <a:cubicBezTo>
                  <a:pt x="3767239" y="3200999"/>
                  <a:pt x="3784386" y="3192521"/>
                  <a:pt x="3778090" y="3215620"/>
                </a:cubicBezTo>
                <a:cubicBezTo>
                  <a:pt x="3782929" y="3238942"/>
                  <a:pt x="3794645" y="3248487"/>
                  <a:pt x="3792860" y="3273934"/>
                </a:cubicBezTo>
                <a:cubicBezTo>
                  <a:pt x="3797428" y="3295746"/>
                  <a:pt x="3804878" y="3312408"/>
                  <a:pt x="3805965" y="3332638"/>
                </a:cubicBezTo>
                <a:cubicBezTo>
                  <a:pt x="3810325" y="3338359"/>
                  <a:pt x="3812891" y="3344736"/>
                  <a:pt x="3809972" y="3354360"/>
                </a:cubicBezTo>
                <a:cubicBezTo>
                  <a:pt x="3815463" y="3373933"/>
                  <a:pt x="3822569" y="3374995"/>
                  <a:pt x="3820366" y="3391014"/>
                </a:cubicBezTo>
                <a:cubicBezTo>
                  <a:pt x="3832550" y="3396219"/>
                  <a:pt x="3828906" y="3399305"/>
                  <a:pt x="3827143" y="3406519"/>
                </a:cubicBezTo>
                <a:cubicBezTo>
                  <a:pt x="3827126" y="3406819"/>
                  <a:pt x="3827110" y="3407118"/>
                  <a:pt x="3827093" y="3407418"/>
                </a:cubicBezTo>
                <a:lnTo>
                  <a:pt x="3828820" y="3408091"/>
                </a:lnTo>
                <a:lnTo>
                  <a:pt x="3830121" y="3410929"/>
                </a:lnTo>
                <a:lnTo>
                  <a:pt x="3831461" y="3420084"/>
                </a:lnTo>
                <a:cubicBezTo>
                  <a:pt x="3831507" y="3421309"/>
                  <a:pt x="3831554" y="3422534"/>
                  <a:pt x="3831600" y="3423759"/>
                </a:cubicBezTo>
                <a:cubicBezTo>
                  <a:pt x="3831831" y="3426205"/>
                  <a:pt x="3832160" y="3427719"/>
                  <a:pt x="3832580" y="3428642"/>
                </a:cubicBezTo>
                <a:cubicBezTo>
                  <a:pt x="3832626" y="3428658"/>
                  <a:pt x="3832672" y="3428675"/>
                  <a:pt x="3832719" y="3428690"/>
                </a:cubicBezTo>
                <a:lnTo>
                  <a:pt x="3832765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53887" y="2193779"/>
            <a:ext cx="6564573" cy="3908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>
                <a:solidFill>
                  <a:schemeClr val="accent2"/>
                </a:solidFill>
              </a:rPr>
              <a:t>Troubles de l’endormissement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 err="1"/>
              <a:t>Chamomilla</a:t>
            </a:r>
            <a:endParaRPr lang="fr-FR" sz="2200" b="1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Suite de colère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Somnolence diurne, insomnie nocturne.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Calmé par les bercements.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6666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4DCDEA-60EE-4FBF-B515-F83D82F96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3" descr="Une image contenant épice&#10;&#10;Description générée automatiqueme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61" r="1" b="1"/>
          <a:stretch/>
        </p:blipFill>
        <p:spPr bwMode="auto">
          <a:xfrm>
            <a:off x="4426858" y="3429004"/>
            <a:ext cx="776514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Une image contenant lit, intérieur, personne, pose&#10;&#10;Description générée automatiqueme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09" r="-1" b="-1"/>
          <a:stretch/>
        </p:blipFill>
        <p:spPr bwMode="auto">
          <a:xfrm>
            <a:off x="4426853" y="-3"/>
            <a:ext cx="7765146" cy="34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27038" y="1390851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>
                <a:solidFill>
                  <a:schemeClr val="accent2"/>
                </a:solidFill>
              </a:rPr>
              <a:t>Troubles de l’endormissement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 err="1"/>
              <a:t>Coffea</a:t>
            </a:r>
            <a:r>
              <a:rPr lang="fr-FR" sz="2400" b="1" dirty="0"/>
              <a:t> </a:t>
            </a:r>
            <a:r>
              <a:rPr lang="fr-FR" sz="2400" b="1" dirty="0" err="1"/>
              <a:t>tosta</a:t>
            </a:r>
            <a:r>
              <a:rPr lang="fr-FR" sz="2400" b="1" dirty="0"/>
              <a:t> </a:t>
            </a:r>
            <a:r>
              <a:rPr lang="fr-FR" sz="2400" dirty="0"/>
              <a:t>&amp;</a:t>
            </a:r>
            <a:r>
              <a:rPr lang="fr-FR" sz="2400" b="1" dirty="0"/>
              <a:t> </a:t>
            </a:r>
            <a:r>
              <a:rPr lang="fr-FR" sz="2400" b="1" dirty="0" err="1"/>
              <a:t>cruda</a:t>
            </a:r>
            <a:endParaRPr lang="fr-FR" sz="2400" b="1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Excité par les émotions joyeuses de l’entourage.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Bébé « éponge ».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Insomnie par hyper vigilance, suite à une bonne nouvelle.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82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77" r="26897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33084" y="1463964"/>
            <a:ext cx="3810000" cy="410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>
                <a:solidFill>
                  <a:schemeClr val="accent2"/>
                </a:solidFill>
              </a:rPr>
              <a:t>Réveils</a:t>
            </a: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accent2"/>
                </a:solidFill>
              </a:rPr>
              <a:t>nocturne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Belladonna</a:t>
            </a:r>
            <a:endParaRPr lang="fr-FR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Insomnie chez des bébés qui ont grande envie de s'endormir.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Sursauts en s'endormant ou pendant le sommeil.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Mauvais sommeil.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Réveils anxieux.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91" r="28002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895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561" b="-1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37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360470" y="4196535"/>
            <a:ext cx="8710028" cy="2470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bg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FFFF"/>
                </a:solidFill>
              </a:rPr>
              <a:t>Anxiété vers 1h du matin ; peur du noir. + angoissé.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FFFF"/>
                </a:solidFill>
              </a:rPr>
              <a:t>Veut ses parents et qu’ils restent jusqu’à ce qu’il se rendorme.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FFFF"/>
                </a:solidFill>
              </a:rPr>
              <a:t>Sommeil non réparateur. Insomnie 1 nuit sur 2.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FFFF"/>
                </a:solidFill>
              </a:rPr>
              <a:t>Se lève la nuit pour « faire quelque chose », finir un travail, boire, travailler, lire…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A15843-5D4F-3D84-431A-A18E1E11FFB2}"/>
              </a:ext>
            </a:extLst>
          </p:cNvPr>
          <p:cNvSpPr txBox="1"/>
          <p:nvPr/>
        </p:nvSpPr>
        <p:spPr>
          <a:xfrm>
            <a:off x="348916" y="4477159"/>
            <a:ext cx="3376061" cy="47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Réveils nocturnes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E0F2134-5FC7-A03F-CAE6-FA2E338A33A0}"/>
              </a:ext>
            </a:extLst>
          </p:cNvPr>
          <p:cNvSpPr txBox="1"/>
          <p:nvPr/>
        </p:nvSpPr>
        <p:spPr>
          <a:xfrm>
            <a:off x="291164" y="5256437"/>
            <a:ext cx="657886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 err="1">
                <a:solidFill>
                  <a:srgbClr val="FFFFFF"/>
                </a:solidFill>
              </a:rPr>
              <a:t>Arsenicum</a:t>
            </a:r>
            <a:r>
              <a:rPr lang="fr-FR" sz="2400" b="1" dirty="0">
                <a:solidFill>
                  <a:srgbClr val="FFFFFF"/>
                </a:solidFill>
              </a:rPr>
              <a:t> album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276A4D1-2721-1F2E-8D23-E34279B9642D}"/>
              </a:ext>
            </a:extLst>
          </p:cNvPr>
          <p:cNvCxnSpPr/>
          <p:nvPr/>
        </p:nvCxnSpPr>
        <p:spPr>
          <a:xfrm>
            <a:off x="3000380" y="4551167"/>
            <a:ext cx="0" cy="16667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60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age 3">
            <a:extLst>
              <a:ext uri="{FF2B5EF4-FFF2-40B4-BE49-F238E27FC236}">
                <a16:creationId xmlns:a16="http://schemas.microsoft.com/office/drawing/2014/main" id="{48079563-BC22-AB1A-8C32-90C7B4C85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130425"/>
            <a:ext cx="91440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Bulle ronde 10">
            <a:extLst>
              <a:ext uri="{FF2B5EF4-FFF2-40B4-BE49-F238E27FC236}">
                <a16:creationId xmlns:a16="http://schemas.microsoft.com/office/drawing/2014/main" id="{481D26A6-A1F5-78CD-C6C7-E479D035B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87351"/>
            <a:ext cx="2736850" cy="2035175"/>
          </a:xfrm>
          <a:prstGeom prst="wedgeEllipseCallout">
            <a:avLst>
              <a:gd name="adj1" fmla="val 8250"/>
              <a:gd name="adj2" fmla="val 61060"/>
            </a:avLst>
          </a:prstGeom>
          <a:solidFill>
            <a:srgbClr val="FF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220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200">
                <a:solidFill>
                  <a:prstClr val="white"/>
                </a:solidFill>
                <a:latin typeface="Arial" panose="020B0604020202020204" pitchFamily="34" charset="0"/>
              </a:rPr>
              <a:t>présentation rapide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2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Bulle ronde 11">
            <a:extLst>
              <a:ext uri="{FF2B5EF4-FFF2-40B4-BE49-F238E27FC236}">
                <a16:creationId xmlns:a16="http://schemas.microsoft.com/office/drawing/2014/main" id="{C2156E8C-0859-84AA-54D8-740E60D90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481014"/>
            <a:ext cx="2736850" cy="1557337"/>
          </a:xfrm>
          <a:prstGeom prst="wedgeEllipseCallout">
            <a:avLst>
              <a:gd name="adj1" fmla="val 11963"/>
              <a:gd name="adj2" fmla="val 75120"/>
            </a:avLst>
          </a:prstGeom>
          <a:solidFill>
            <a:srgbClr val="FF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220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200">
                <a:solidFill>
                  <a:prstClr val="white"/>
                </a:solidFill>
                <a:latin typeface="Arial" panose="020B0604020202020204" pitchFamily="34" charset="0"/>
              </a:rPr>
              <a:t>attentes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2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04796" y="1679158"/>
            <a:ext cx="3952522" cy="2935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ED7D31"/>
                </a:solidFill>
                <a:latin typeface="Calibri" panose="020F0502020204030204"/>
              </a:rPr>
              <a:t>Terreurs nocturnes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b="1" dirty="0">
              <a:solidFill>
                <a:srgbClr val="ED7D31"/>
              </a:solidFill>
              <a:latin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/>
              <a:t>Stramonium</a:t>
            </a:r>
            <a:endParaRPr lang="fr-FR" sz="2200" b="1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Somnolence sans vrai sommeil.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Peur de la solitude, rêves abondants, besoin de lumière, se lève pour aller voir ses parents.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Terreurs nocturnes, voit des ombres menaçantes.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Comédie pour aller se coucher.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Somniloquie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/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86"/>
          <a:stretch/>
        </p:blipFill>
        <p:spPr bwMode="auto">
          <a:xfrm>
            <a:off x="4466900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92" r="16167" b="1"/>
          <a:stretch/>
        </p:blipFill>
        <p:spPr bwMode="auto">
          <a:xfrm>
            <a:off x="8321044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6C8C93-370D-11D6-0BF8-5613DE736F43}"/>
              </a:ext>
            </a:extLst>
          </p:cNvPr>
          <p:cNvSpPr/>
          <p:nvPr/>
        </p:nvSpPr>
        <p:spPr>
          <a:xfrm>
            <a:off x="375385" y="0"/>
            <a:ext cx="2127183" cy="5310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1302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921326" y="5043142"/>
            <a:ext cx="8688187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Troubles du </a:t>
            </a:r>
            <a:r>
              <a:rPr lang="en-US" sz="5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comportement</a:t>
            </a: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chez </a:t>
            </a:r>
            <a:r>
              <a:rPr lang="en-US" sz="5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l’enfant</a:t>
            </a:r>
            <a:endParaRPr lang="en-US" sz="5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16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313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39" name="Group 11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13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518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00CD00-DF3E-4660-A6EC-A18C3B7F9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31" b="12495"/>
          <a:stretch/>
        </p:blipFill>
        <p:spPr bwMode="auto">
          <a:xfrm>
            <a:off x="6191245" y="2"/>
            <a:ext cx="6000750" cy="3418853"/>
          </a:xfrm>
          <a:custGeom>
            <a:avLst/>
            <a:gdLst/>
            <a:ahLst/>
            <a:cxnLst/>
            <a:rect l="l" t="t" r="r" b="b"/>
            <a:pathLst>
              <a:path w="6000750" h="3418853">
                <a:moveTo>
                  <a:pt x="0" y="0"/>
                </a:moveTo>
                <a:lnTo>
                  <a:pt x="6000750" y="0"/>
                </a:lnTo>
                <a:lnTo>
                  <a:pt x="6000750" y="227978"/>
                </a:lnTo>
                <a:lnTo>
                  <a:pt x="6000750" y="2065168"/>
                </a:lnTo>
                <a:lnTo>
                  <a:pt x="6000750" y="3342653"/>
                </a:lnTo>
                <a:lnTo>
                  <a:pt x="3248025" y="3418853"/>
                </a:lnTo>
                <a:lnTo>
                  <a:pt x="0" y="32108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AB5DBD-0A57-4DBC-B49F-205E268F1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DE7FF6-DA62-40A9-8F5D-F82D3020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38D133-BB29-4B7D-AFB2-7D132F45A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847023" y="4114863"/>
            <a:ext cx="9576301" cy="1648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ED7D31"/>
                </a:solidFill>
                <a:latin typeface="Calibri" panose="020F0502020204030204"/>
              </a:rPr>
              <a:t>Les déficits intellectuels et/ou la lenteur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altLang="fr-FR" sz="2400" b="1" dirty="0" err="1">
                <a:solidFill>
                  <a:srgbClr val="FFFFFF"/>
                </a:solidFill>
              </a:rPr>
              <a:t>Baryta</a:t>
            </a:r>
            <a:r>
              <a:rPr lang="fr-FR" altLang="fr-FR" sz="2400" b="1" dirty="0">
                <a:solidFill>
                  <a:srgbClr val="FFFFFF"/>
                </a:solidFill>
              </a:rPr>
              <a:t> </a:t>
            </a:r>
            <a:r>
              <a:rPr lang="fr-FR" altLang="fr-FR" sz="2400" b="1" dirty="0" err="1">
                <a:solidFill>
                  <a:srgbClr val="FFFFFF"/>
                </a:solidFill>
              </a:rPr>
              <a:t>carbonica</a:t>
            </a:r>
            <a:endParaRPr lang="fr-FR" altLang="fr-FR" sz="24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solidFill>
                  <a:srgbClr val="FFFFFF"/>
                </a:solidFill>
              </a:rPr>
              <a:t>Enfants timides avec des capacités intellectuelles plutôt diminuées.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solidFill>
                  <a:srgbClr val="FFFFFF"/>
                </a:solidFill>
              </a:rPr>
              <a:t>Ils sont lents parce qu'ils assimilent difficilement et progressivement ce que les autres apprennent rapidement à l'école.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CA5BE06-D6FA-8D2D-5FB9-C82BB18C0DB3}"/>
              </a:ext>
            </a:extLst>
          </p:cNvPr>
          <p:cNvGrpSpPr/>
          <p:nvPr/>
        </p:nvGrpSpPr>
        <p:grpSpPr>
          <a:xfrm>
            <a:off x="6" y="2"/>
            <a:ext cx="6000749" cy="3342653"/>
            <a:chOff x="6" y="2"/>
            <a:chExt cx="6000749" cy="3342653"/>
          </a:xfrm>
        </p:grpSpPr>
        <p:pic>
          <p:nvPicPr>
            <p:cNvPr id="4" name="Imag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385" b="29911"/>
            <a:stretch/>
          </p:blipFill>
          <p:spPr bwMode="auto">
            <a:xfrm>
              <a:off x="6" y="2"/>
              <a:ext cx="6000749" cy="3342653"/>
            </a:xfrm>
            <a:custGeom>
              <a:avLst/>
              <a:gdLst/>
              <a:ahLst/>
              <a:cxnLst/>
              <a:rect l="l" t="t" r="r" b="b"/>
              <a:pathLst>
                <a:path w="6000749" h="3342653">
                  <a:moveTo>
                    <a:pt x="0" y="0"/>
                  </a:moveTo>
                  <a:lnTo>
                    <a:pt x="6000749" y="0"/>
                  </a:lnTo>
                  <a:lnTo>
                    <a:pt x="6000749" y="3198652"/>
                  </a:lnTo>
                  <a:lnTo>
                    <a:pt x="5572124" y="3171203"/>
                  </a:lnTo>
                  <a:lnTo>
                    <a:pt x="0" y="3342653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DBCFE8EC-82BD-87DC-D995-908DF438D570}"/>
                </a:ext>
              </a:extLst>
            </p:cNvPr>
            <p:cNvSpPr/>
            <p:nvPr/>
          </p:nvSpPr>
          <p:spPr>
            <a:xfrm>
              <a:off x="2165536" y="1155032"/>
              <a:ext cx="2464216" cy="847023"/>
            </a:xfrm>
            <a:custGeom>
              <a:avLst/>
              <a:gdLst>
                <a:gd name="connsiteX0" fmla="*/ 548788 w 2464216"/>
                <a:gd name="connsiteY0" fmla="*/ 134753 h 847023"/>
                <a:gd name="connsiteX1" fmla="*/ 519912 w 2464216"/>
                <a:gd name="connsiteY1" fmla="*/ 38501 h 847023"/>
                <a:gd name="connsiteX2" fmla="*/ 462161 w 2464216"/>
                <a:gd name="connsiteY2" fmla="*/ 19250 h 847023"/>
                <a:gd name="connsiteX3" fmla="*/ 48275 w 2464216"/>
                <a:gd name="connsiteY3" fmla="*/ 57751 h 847023"/>
                <a:gd name="connsiteX4" fmla="*/ 9773 w 2464216"/>
                <a:gd name="connsiteY4" fmla="*/ 105877 h 847023"/>
                <a:gd name="connsiteX5" fmla="*/ 148 w 2464216"/>
                <a:gd name="connsiteY5" fmla="*/ 182880 h 847023"/>
                <a:gd name="connsiteX6" fmla="*/ 19399 w 2464216"/>
                <a:gd name="connsiteY6" fmla="*/ 510139 h 847023"/>
                <a:gd name="connsiteX7" fmla="*/ 57900 w 2464216"/>
                <a:gd name="connsiteY7" fmla="*/ 616016 h 847023"/>
                <a:gd name="connsiteX8" fmla="*/ 77150 w 2464216"/>
                <a:gd name="connsiteY8" fmla="*/ 673768 h 847023"/>
                <a:gd name="connsiteX9" fmla="*/ 702792 w 2464216"/>
                <a:gd name="connsiteY9" fmla="*/ 741145 h 847023"/>
                <a:gd name="connsiteX10" fmla="*/ 885672 w 2464216"/>
                <a:gd name="connsiteY10" fmla="*/ 760395 h 847023"/>
                <a:gd name="connsiteX11" fmla="*/ 1453563 w 2464216"/>
                <a:gd name="connsiteY11" fmla="*/ 789271 h 847023"/>
                <a:gd name="connsiteX12" fmla="*/ 1549816 w 2464216"/>
                <a:gd name="connsiteY12" fmla="*/ 808522 h 847023"/>
                <a:gd name="connsiteX13" fmla="*/ 1723070 w 2464216"/>
                <a:gd name="connsiteY13" fmla="*/ 818147 h 847023"/>
                <a:gd name="connsiteX14" fmla="*/ 1819323 w 2464216"/>
                <a:gd name="connsiteY14" fmla="*/ 847023 h 847023"/>
                <a:gd name="connsiteX15" fmla="*/ 2127331 w 2464216"/>
                <a:gd name="connsiteY15" fmla="*/ 837397 h 847023"/>
                <a:gd name="connsiteX16" fmla="*/ 2175458 w 2464216"/>
                <a:gd name="connsiteY16" fmla="*/ 827772 h 847023"/>
                <a:gd name="connsiteX17" fmla="*/ 2233209 w 2464216"/>
                <a:gd name="connsiteY17" fmla="*/ 818147 h 847023"/>
                <a:gd name="connsiteX18" fmla="*/ 2281336 w 2464216"/>
                <a:gd name="connsiteY18" fmla="*/ 798896 h 847023"/>
                <a:gd name="connsiteX19" fmla="*/ 2367963 w 2464216"/>
                <a:gd name="connsiteY19" fmla="*/ 741145 h 847023"/>
                <a:gd name="connsiteX20" fmla="*/ 2377588 w 2464216"/>
                <a:gd name="connsiteY20" fmla="*/ 712269 h 847023"/>
                <a:gd name="connsiteX21" fmla="*/ 2416089 w 2464216"/>
                <a:gd name="connsiteY21" fmla="*/ 664143 h 847023"/>
                <a:gd name="connsiteX22" fmla="*/ 2425715 w 2464216"/>
                <a:gd name="connsiteY22" fmla="*/ 616016 h 847023"/>
                <a:gd name="connsiteX23" fmla="*/ 2444965 w 2464216"/>
                <a:gd name="connsiteY23" fmla="*/ 577515 h 847023"/>
                <a:gd name="connsiteX24" fmla="*/ 2464216 w 2464216"/>
                <a:gd name="connsiteY24" fmla="*/ 510139 h 847023"/>
                <a:gd name="connsiteX25" fmla="*/ 2454590 w 2464216"/>
                <a:gd name="connsiteY25" fmla="*/ 279132 h 847023"/>
                <a:gd name="connsiteX26" fmla="*/ 2425715 w 2464216"/>
                <a:gd name="connsiteY26" fmla="*/ 259882 h 847023"/>
                <a:gd name="connsiteX27" fmla="*/ 2396839 w 2464216"/>
                <a:gd name="connsiteY27" fmla="*/ 221381 h 847023"/>
                <a:gd name="connsiteX28" fmla="*/ 2367963 w 2464216"/>
                <a:gd name="connsiteY28" fmla="*/ 163629 h 847023"/>
                <a:gd name="connsiteX29" fmla="*/ 2339087 w 2464216"/>
                <a:gd name="connsiteY29" fmla="*/ 115503 h 847023"/>
                <a:gd name="connsiteX30" fmla="*/ 2310211 w 2464216"/>
                <a:gd name="connsiteY30" fmla="*/ 105877 h 847023"/>
                <a:gd name="connsiteX31" fmla="*/ 2271710 w 2464216"/>
                <a:gd name="connsiteY31" fmla="*/ 77002 h 847023"/>
                <a:gd name="connsiteX32" fmla="*/ 2242835 w 2464216"/>
                <a:gd name="connsiteY32" fmla="*/ 67376 h 847023"/>
                <a:gd name="connsiteX33" fmla="*/ 1684569 w 2464216"/>
                <a:gd name="connsiteY33" fmla="*/ 57751 h 847023"/>
                <a:gd name="connsiteX34" fmla="*/ 1540190 w 2464216"/>
                <a:gd name="connsiteY34" fmla="*/ 28875 h 847023"/>
                <a:gd name="connsiteX35" fmla="*/ 1270683 w 2464216"/>
                <a:gd name="connsiteY35" fmla="*/ 0 h 847023"/>
                <a:gd name="connsiteX36" fmla="*/ 625790 w 2464216"/>
                <a:gd name="connsiteY36" fmla="*/ 19250 h 847023"/>
                <a:gd name="connsiteX37" fmla="*/ 558413 w 2464216"/>
                <a:gd name="connsiteY37" fmla="*/ 28875 h 847023"/>
                <a:gd name="connsiteX38" fmla="*/ 529538 w 2464216"/>
                <a:gd name="connsiteY38" fmla="*/ 38501 h 847023"/>
                <a:gd name="connsiteX39" fmla="*/ 500662 w 2464216"/>
                <a:gd name="connsiteY39" fmla="*/ 48126 h 84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64216" h="847023">
                  <a:moveTo>
                    <a:pt x="548788" y="134753"/>
                  </a:moveTo>
                  <a:cubicBezTo>
                    <a:pt x="539163" y="102669"/>
                    <a:pt x="540010" y="65298"/>
                    <a:pt x="519912" y="38501"/>
                  </a:cubicBezTo>
                  <a:cubicBezTo>
                    <a:pt x="507737" y="22268"/>
                    <a:pt x="482436" y="18422"/>
                    <a:pt x="462161" y="19250"/>
                  </a:cubicBezTo>
                  <a:cubicBezTo>
                    <a:pt x="323719" y="24901"/>
                    <a:pt x="186237" y="44917"/>
                    <a:pt x="48275" y="57751"/>
                  </a:cubicBezTo>
                  <a:cubicBezTo>
                    <a:pt x="35441" y="73793"/>
                    <a:pt x="17148" y="86702"/>
                    <a:pt x="9773" y="105877"/>
                  </a:cubicBezTo>
                  <a:cubicBezTo>
                    <a:pt x="487" y="130020"/>
                    <a:pt x="-468" y="157020"/>
                    <a:pt x="148" y="182880"/>
                  </a:cubicBezTo>
                  <a:cubicBezTo>
                    <a:pt x="2749" y="292124"/>
                    <a:pt x="11425" y="401155"/>
                    <a:pt x="19399" y="510139"/>
                  </a:cubicBezTo>
                  <a:cubicBezTo>
                    <a:pt x="24864" y="584824"/>
                    <a:pt x="19958" y="565427"/>
                    <a:pt x="57900" y="616016"/>
                  </a:cubicBezTo>
                  <a:cubicBezTo>
                    <a:pt x="64317" y="635267"/>
                    <a:pt x="62801" y="659420"/>
                    <a:pt x="77150" y="673768"/>
                  </a:cubicBezTo>
                  <a:cubicBezTo>
                    <a:pt x="261476" y="858090"/>
                    <a:pt x="102603" y="721138"/>
                    <a:pt x="702792" y="741145"/>
                  </a:cubicBezTo>
                  <a:cubicBezTo>
                    <a:pt x="788836" y="755485"/>
                    <a:pt x="768890" y="753907"/>
                    <a:pt x="885672" y="760395"/>
                  </a:cubicBezTo>
                  <a:lnTo>
                    <a:pt x="1453563" y="789271"/>
                  </a:lnTo>
                  <a:cubicBezTo>
                    <a:pt x="1485647" y="795688"/>
                    <a:pt x="1517282" y="805036"/>
                    <a:pt x="1549816" y="808522"/>
                  </a:cubicBezTo>
                  <a:cubicBezTo>
                    <a:pt x="1607327" y="814684"/>
                    <a:pt x="1665811" y="809967"/>
                    <a:pt x="1723070" y="818147"/>
                  </a:cubicBezTo>
                  <a:cubicBezTo>
                    <a:pt x="1756230" y="822884"/>
                    <a:pt x="1787239" y="837398"/>
                    <a:pt x="1819323" y="847023"/>
                  </a:cubicBezTo>
                  <a:cubicBezTo>
                    <a:pt x="1921992" y="843814"/>
                    <a:pt x="2024761" y="842941"/>
                    <a:pt x="2127331" y="837397"/>
                  </a:cubicBezTo>
                  <a:cubicBezTo>
                    <a:pt x="2143667" y="836514"/>
                    <a:pt x="2159362" y="830698"/>
                    <a:pt x="2175458" y="827772"/>
                  </a:cubicBezTo>
                  <a:cubicBezTo>
                    <a:pt x="2194659" y="824281"/>
                    <a:pt x="2213959" y="821355"/>
                    <a:pt x="2233209" y="818147"/>
                  </a:cubicBezTo>
                  <a:cubicBezTo>
                    <a:pt x="2249251" y="811730"/>
                    <a:pt x="2265882" y="806623"/>
                    <a:pt x="2281336" y="798896"/>
                  </a:cubicBezTo>
                  <a:cubicBezTo>
                    <a:pt x="2318468" y="780330"/>
                    <a:pt x="2335719" y="765328"/>
                    <a:pt x="2367963" y="741145"/>
                  </a:cubicBezTo>
                  <a:cubicBezTo>
                    <a:pt x="2371171" y="731520"/>
                    <a:pt x="2372211" y="720873"/>
                    <a:pt x="2377588" y="712269"/>
                  </a:cubicBezTo>
                  <a:cubicBezTo>
                    <a:pt x="2388476" y="694848"/>
                    <a:pt x="2406901" y="682518"/>
                    <a:pt x="2416089" y="664143"/>
                  </a:cubicBezTo>
                  <a:cubicBezTo>
                    <a:pt x="2423406" y="649510"/>
                    <a:pt x="2420541" y="631537"/>
                    <a:pt x="2425715" y="616016"/>
                  </a:cubicBezTo>
                  <a:cubicBezTo>
                    <a:pt x="2430252" y="602404"/>
                    <a:pt x="2439313" y="590703"/>
                    <a:pt x="2444965" y="577515"/>
                  </a:cubicBezTo>
                  <a:cubicBezTo>
                    <a:pt x="2453249" y="558185"/>
                    <a:pt x="2459332" y="529673"/>
                    <a:pt x="2464216" y="510139"/>
                  </a:cubicBezTo>
                  <a:cubicBezTo>
                    <a:pt x="2461007" y="433137"/>
                    <a:pt x="2466309" y="355305"/>
                    <a:pt x="2454590" y="279132"/>
                  </a:cubicBezTo>
                  <a:cubicBezTo>
                    <a:pt x="2452831" y="267699"/>
                    <a:pt x="2433895" y="268062"/>
                    <a:pt x="2425715" y="259882"/>
                  </a:cubicBezTo>
                  <a:cubicBezTo>
                    <a:pt x="2414371" y="248538"/>
                    <a:pt x="2406464" y="234215"/>
                    <a:pt x="2396839" y="221381"/>
                  </a:cubicBezTo>
                  <a:cubicBezTo>
                    <a:pt x="2381997" y="176857"/>
                    <a:pt x="2394617" y="206276"/>
                    <a:pt x="2367963" y="163629"/>
                  </a:cubicBezTo>
                  <a:cubicBezTo>
                    <a:pt x="2358048" y="147765"/>
                    <a:pt x="2352316" y="128732"/>
                    <a:pt x="2339087" y="115503"/>
                  </a:cubicBezTo>
                  <a:cubicBezTo>
                    <a:pt x="2331913" y="108329"/>
                    <a:pt x="2319836" y="109086"/>
                    <a:pt x="2310211" y="105877"/>
                  </a:cubicBezTo>
                  <a:cubicBezTo>
                    <a:pt x="2297377" y="96252"/>
                    <a:pt x="2285638" y="84961"/>
                    <a:pt x="2271710" y="77002"/>
                  </a:cubicBezTo>
                  <a:cubicBezTo>
                    <a:pt x="2262901" y="71968"/>
                    <a:pt x="2252975" y="67708"/>
                    <a:pt x="2242835" y="67376"/>
                  </a:cubicBezTo>
                  <a:cubicBezTo>
                    <a:pt x="2056819" y="61277"/>
                    <a:pt x="1870658" y="60959"/>
                    <a:pt x="1684569" y="57751"/>
                  </a:cubicBezTo>
                  <a:cubicBezTo>
                    <a:pt x="1636443" y="48126"/>
                    <a:pt x="1589125" y="32639"/>
                    <a:pt x="1540190" y="28875"/>
                  </a:cubicBezTo>
                  <a:cubicBezTo>
                    <a:pt x="1366653" y="15526"/>
                    <a:pt x="1456528" y="24779"/>
                    <a:pt x="1270683" y="0"/>
                  </a:cubicBezTo>
                  <a:lnTo>
                    <a:pt x="625790" y="19250"/>
                  </a:lnTo>
                  <a:cubicBezTo>
                    <a:pt x="603122" y="20169"/>
                    <a:pt x="580659" y="24426"/>
                    <a:pt x="558413" y="28875"/>
                  </a:cubicBezTo>
                  <a:cubicBezTo>
                    <a:pt x="548464" y="30865"/>
                    <a:pt x="539163" y="35293"/>
                    <a:pt x="529538" y="38501"/>
                  </a:cubicBezTo>
                  <a:lnTo>
                    <a:pt x="500662" y="48126"/>
                  </a:ln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55098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00CD00-DF3E-4660-A6EC-A18C3B7F9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40" r="1" b="9380"/>
          <a:stretch/>
        </p:blipFill>
        <p:spPr bwMode="auto">
          <a:xfrm>
            <a:off x="6" y="2"/>
            <a:ext cx="6000749" cy="3342653"/>
          </a:xfrm>
          <a:custGeom>
            <a:avLst/>
            <a:gdLst/>
            <a:ahLst/>
            <a:cxnLst/>
            <a:rect l="l" t="t" r="r" b="b"/>
            <a:pathLst>
              <a:path w="6000749" h="3342653">
                <a:moveTo>
                  <a:pt x="0" y="0"/>
                </a:moveTo>
                <a:lnTo>
                  <a:pt x="6000749" y="0"/>
                </a:lnTo>
                <a:lnTo>
                  <a:pt x="6000749" y="3198652"/>
                </a:lnTo>
                <a:lnTo>
                  <a:pt x="5572124" y="3171203"/>
                </a:lnTo>
                <a:lnTo>
                  <a:pt x="0" y="334265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4" r="-2" b="4491"/>
          <a:stretch/>
        </p:blipFill>
        <p:spPr bwMode="auto">
          <a:xfrm>
            <a:off x="6191245" y="2"/>
            <a:ext cx="6000750" cy="3418853"/>
          </a:xfrm>
          <a:custGeom>
            <a:avLst/>
            <a:gdLst/>
            <a:ahLst/>
            <a:cxnLst/>
            <a:rect l="l" t="t" r="r" b="b"/>
            <a:pathLst>
              <a:path w="6000750" h="3418853">
                <a:moveTo>
                  <a:pt x="0" y="0"/>
                </a:moveTo>
                <a:lnTo>
                  <a:pt x="6000750" y="0"/>
                </a:lnTo>
                <a:lnTo>
                  <a:pt x="6000750" y="227978"/>
                </a:lnTo>
                <a:lnTo>
                  <a:pt x="6000750" y="2065168"/>
                </a:lnTo>
                <a:lnTo>
                  <a:pt x="6000750" y="3342653"/>
                </a:lnTo>
                <a:lnTo>
                  <a:pt x="3248025" y="3418853"/>
                </a:lnTo>
                <a:lnTo>
                  <a:pt x="0" y="32108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AB5DBD-0A57-4DBC-B49F-205E268F1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DE7FF6-DA62-40A9-8F5D-F82D3020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38D133-BB29-4B7D-AFB2-7D132F45A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900719" y="4197093"/>
            <a:ext cx="9456256" cy="1648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 err="1">
                <a:solidFill>
                  <a:srgbClr val="F6F4E3"/>
                </a:solidFill>
              </a:rPr>
              <a:t>Anacardium</a:t>
            </a:r>
            <a:endParaRPr lang="fr-FR" sz="2200" b="1" dirty="0">
              <a:solidFill>
                <a:srgbClr val="F6F4E3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6F4E3"/>
                </a:solidFill>
              </a:rPr>
              <a:t>Manque de confiance en soi à l’origine d’une lenteur remarquable.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6F4E3"/>
                </a:solidFill>
              </a:rPr>
              <a:t>Il hésite constamment entre deux solutions.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83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50" r="-1" b="19849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" r="1" b="1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898134" y="4766914"/>
            <a:ext cx="5672460" cy="1077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200" b="1" dirty="0">
                <a:solidFill>
                  <a:srgbClr val="FFFFFF"/>
                </a:solidFill>
              </a:rPr>
              <a:t>Kalium </a:t>
            </a:r>
            <a:r>
              <a:rPr lang="fr-FR" sz="2200" b="1" dirty="0" err="1">
                <a:solidFill>
                  <a:srgbClr val="FFFFFF"/>
                </a:solidFill>
              </a:rPr>
              <a:t>bromatum</a:t>
            </a:r>
            <a:endParaRPr lang="fr-FR" sz="22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FFFF"/>
                </a:solidFill>
              </a:rPr>
              <a:t>Agitation extrême surtout des mains qui bougent sans arrêt.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FFFF"/>
                </a:solidFill>
              </a:rPr>
              <a:t>Terreurs nocturnes.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FR" sz="2200" dirty="0">
              <a:solidFill>
                <a:srgbClr val="FFFFFF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16E296-80C8-F802-557D-8476EFBB711A}"/>
              </a:ext>
            </a:extLst>
          </p:cNvPr>
          <p:cNvSpPr txBox="1"/>
          <p:nvPr/>
        </p:nvSpPr>
        <p:spPr>
          <a:xfrm>
            <a:off x="166449" y="4182785"/>
            <a:ext cx="648261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ED7D31"/>
                </a:solidFill>
                <a:latin typeface="Calibri" panose="020F0502020204030204"/>
              </a:rPr>
              <a:t>L’agitation</a:t>
            </a:r>
            <a:endParaRPr lang="fr-FR" sz="2200" b="1" dirty="0">
              <a:solidFill>
                <a:srgbClr val="ED7D31"/>
              </a:solidFill>
              <a:latin typeface="Calibri" panose="020F05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E83388-1B14-AC17-42D2-D6CAD1598314}"/>
              </a:ext>
            </a:extLst>
          </p:cNvPr>
          <p:cNvSpPr txBox="1"/>
          <p:nvPr/>
        </p:nvSpPr>
        <p:spPr>
          <a:xfrm>
            <a:off x="823439" y="4754371"/>
            <a:ext cx="5566978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200" b="1" dirty="0" err="1">
                <a:solidFill>
                  <a:srgbClr val="FFFFFF"/>
                </a:solidFill>
              </a:rPr>
              <a:t>Medorrhinum</a:t>
            </a:r>
            <a:endParaRPr lang="fr-FR" sz="22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FFFF"/>
                </a:solidFill>
              </a:rPr>
              <a:t>Agitation et impatience, maladresse due à la précipitation.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FFFF"/>
                </a:solidFill>
              </a:rPr>
              <a:t>Termine son travail trop vite et le présente inachevé.</a:t>
            </a:r>
          </a:p>
        </p:txBody>
      </p:sp>
    </p:spTree>
    <p:extLst>
      <p:ext uri="{BB962C8B-B14F-4D97-AF65-F5344CB8AC3E}">
        <p14:creationId xmlns:p14="http://schemas.microsoft.com/office/powerpoint/2010/main" val="2766756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35F886-1102-4486-830A-34F41439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EFD1BC-7AD4-41EC-8E11-4E5E8AC54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B0E5C8B-3874-4B3C-BAD4-9EFE85FEA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DA6224-9378-452F-A53A-DD0BF1972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DE869DF-C006-49F7-B9FF-0317F64E9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200C16-6204-4580-AB37-7E94176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0DE7603-6DD0-4DB6-88FC-5402B9D4A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98" r="9700"/>
          <a:stretch/>
        </p:blipFill>
        <p:spPr>
          <a:xfrm>
            <a:off x="603504" y="417317"/>
            <a:ext cx="3549663" cy="315783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63" r="-2" b="-2"/>
          <a:stretch/>
        </p:blipFill>
        <p:spPr>
          <a:xfrm>
            <a:off x="4280448" y="406043"/>
            <a:ext cx="3549663" cy="316287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12" r="6162" b="3"/>
          <a:stretch/>
        </p:blipFill>
        <p:spPr>
          <a:xfrm>
            <a:off x="7949294" y="406043"/>
            <a:ext cx="3549663" cy="316287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/>
          <p:cNvSpPr txBox="1"/>
          <p:nvPr/>
        </p:nvSpPr>
        <p:spPr>
          <a:xfrm>
            <a:off x="463512" y="3666583"/>
            <a:ext cx="4193424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>
                <a:solidFill>
                  <a:srgbClr val="ED7D31"/>
                </a:solidFill>
                <a:latin typeface="Calibri" panose="020F0502020204030204"/>
              </a:rPr>
              <a:t>Le trac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FR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 err="1">
                <a:solidFill>
                  <a:schemeClr val="bg1"/>
                </a:solidFill>
              </a:rPr>
              <a:t>Gelsemium</a:t>
            </a:r>
            <a:endParaRPr lang="fr-F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Inhibition complète. Ce que l’on savait la veille ne peut être exprimé.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Impossibilité de s’exprimer à l’oral.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Tremblements.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Lipothymie. </a:t>
            </a:r>
          </a:p>
          <a:p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34EF41-138C-405D-45F3-6FAA37CA24A1}"/>
              </a:ext>
            </a:extLst>
          </p:cNvPr>
          <p:cNvSpPr txBox="1"/>
          <p:nvPr/>
        </p:nvSpPr>
        <p:spPr>
          <a:xfrm>
            <a:off x="8110728" y="3682476"/>
            <a:ext cx="389784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fr-FR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 err="1">
                <a:solidFill>
                  <a:schemeClr val="bg1"/>
                </a:solidFill>
              </a:rPr>
              <a:t>Ignatia</a:t>
            </a:r>
            <a:endParaRPr lang="fr-FR" sz="18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C’est « l’émotion somatisée ».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L’angoisse de l’épreuve se traduit par une somatisation très diversifiée : boule à la gorge, douleurs erratiques, spasmes divers et variés…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2F6514-2507-C8C3-7B2C-A993A95D03F5}"/>
              </a:ext>
            </a:extLst>
          </p:cNvPr>
          <p:cNvSpPr txBox="1"/>
          <p:nvPr/>
        </p:nvSpPr>
        <p:spPr>
          <a:xfrm>
            <a:off x="4755751" y="4376395"/>
            <a:ext cx="2696088" cy="143731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 err="1">
                <a:solidFill>
                  <a:schemeClr val="bg1"/>
                </a:solidFill>
              </a:rPr>
              <a:t>Argentum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nitricum</a:t>
            </a:r>
            <a:endParaRPr lang="fr-FR" sz="24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Anxiété d’anticipation.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Bégaiement émotif.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1136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13C9ECC-28BC-1CD1-2C9E-FF34014E1AC8}"/>
              </a:ext>
            </a:extLst>
          </p:cNvPr>
          <p:cNvSpPr/>
          <p:nvPr/>
        </p:nvSpPr>
        <p:spPr>
          <a:xfrm>
            <a:off x="6094561" y="3441215"/>
            <a:ext cx="6093122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33"/>
          </a:p>
        </p:txBody>
      </p:sp>
      <p:pic>
        <p:nvPicPr>
          <p:cNvPr id="57349" name="Image 5734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289" y="4560011"/>
            <a:ext cx="1767925" cy="2257021"/>
          </a:xfrm>
          <a:prstGeom prst="rect">
            <a:avLst/>
          </a:prstGeom>
        </p:spPr>
      </p:pic>
      <p:pic>
        <p:nvPicPr>
          <p:cNvPr id="57348" name="Image 573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266" y="4720364"/>
            <a:ext cx="1669226" cy="213733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ADF2C69-7836-E8C6-0B7F-24FF6C7377DB}"/>
              </a:ext>
            </a:extLst>
          </p:cNvPr>
          <p:cNvSpPr/>
          <p:nvPr/>
        </p:nvSpPr>
        <p:spPr>
          <a:xfrm>
            <a:off x="1" y="0"/>
            <a:ext cx="6096002" cy="3441215"/>
          </a:xfrm>
          <a:prstGeom prst="rect">
            <a:avLst/>
          </a:prstGeom>
          <a:solidFill>
            <a:srgbClr val="3CA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33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89908B-F675-F877-8366-6C91CF2D952D}"/>
              </a:ext>
            </a:extLst>
          </p:cNvPr>
          <p:cNvSpPr/>
          <p:nvPr/>
        </p:nvSpPr>
        <p:spPr>
          <a:xfrm>
            <a:off x="6094561" y="6454"/>
            <a:ext cx="6097439" cy="3434761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33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FB21C57-8B76-CDB7-C3D7-CE997AC10E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5448" y="3591738"/>
            <a:ext cx="5678424" cy="2964510"/>
          </a:xfrm>
        </p:spPr>
        <p:txBody>
          <a:bodyPr>
            <a:noAutofit/>
          </a:bodyPr>
          <a:lstStyle/>
          <a:p>
            <a:pPr algn="just" eaLnBrk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AD47"/>
              </a:buClr>
            </a:pPr>
            <a:r>
              <a:rPr lang="fr-FR" altLang="fr-F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1 = tuto-base</a:t>
            </a:r>
          </a:p>
          <a:p>
            <a:pPr algn="just" eaLnBrk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AD47"/>
              </a:buClr>
            </a:pPr>
            <a:r>
              <a:rPr lang="fr-FR" altLang="fr-FR" sz="2000" b="1" dirty="0">
                <a:solidFill>
                  <a:srgbClr val="3CA4AF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2 </a:t>
            </a:r>
            <a:r>
              <a:rPr lang="fr-FR" altLang="fr-FR" sz="2000" b="1" dirty="0">
                <a:solidFill>
                  <a:schemeClr val="accent2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le respiratoire</a:t>
            </a:r>
          </a:p>
          <a:p>
            <a:pPr algn="just" eaLnBrk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AD47"/>
              </a:buClr>
            </a:pPr>
            <a:r>
              <a:rPr lang="fr-FR" altLang="fr-FR" sz="2000" b="1" dirty="0">
                <a:solidFill>
                  <a:srgbClr val="3CA4AF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3 </a:t>
            </a:r>
            <a:r>
              <a:rPr lang="fr-FR" altLang="fr-FR" sz="2000" b="1" dirty="0">
                <a:solidFill>
                  <a:schemeClr val="accent2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Pédiatrie</a:t>
            </a:r>
          </a:p>
          <a:p>
            <a:pPr algn="just" eaLnBrk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AD47"/>
              </a:buClr>
            </a:pPr>
            <a:r>
              <a:rPr lang="fr-FR" altLang="fr-FR" sz="2000" b="1" dirty="0">
                <a:solidFill>
                  <a:srgbClr val="3CA4AF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4 </a:t>
            </a:r>
            <a:r>
              <a:rPr lang="fr-FR" altLang="fr-FR" sz="2000" b="1" dirty="0">
                <a:solidFill>
                  <a:schemeClr val="accent2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TMS</a:t>
            </a:r>
          </a:p>
          <a:p>
            <a:pPr algn="just" eaLnBrk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AD47"/>
              </a:buClr>
            </a:pPr>
            <a:r>
              <a:rPr lang="fr-FR" altLang="fr-FR" sz="2000" b="1" dirty="0">
                <a:solidFill>
                  <a:srgbClr val="3CA4AF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5 </a:t>
            </a:r>
            <a:r>
              <a:rPr lang="fr-FR" altLang="fr-FR" sz="2000" b="1" dirty="0">
                <a:solidFill>
                  <a:schemeClr val="accent2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le psychologique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AD47"/>
              </a:buClr>
            </a:pPr>
            <a:r>
              <a:rPr lang="fr-FR" altLang="fr-FR" sz="2000" b="1" dirty="0">
                <a:solidFill>
                  <a:srgbClr val="3CA4AF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6 </a:t>
            </a:r>
            <a:r>
              <a:rPr lang="fr-FR" altLang="fr-FR" sz="2000" b="1" dirty="0">
                <a:solidFill>
                  <a:schemeClr val="accent2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Fatigue chronique, </a:t>
            </a:r>
            <a:r>
              <a:rPr lang="fr-FR" altLang="fr-FR" sz="2000" b="1" dirty="0" err="1">
                <a:solidFill>
                  <a:schemeClr val="accent2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Covid</a:t>
            </a:r>
            <a:r>
              <a:rPr lang="fr-FR" altLang="fr-FR" sz="2000" b="1" dirty="0">
                <a:solidFill>
                  <a:schemeClr val="accent2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 long et douleurs inexpliquées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AD47"/>
              </a:buClr>
            </a:pPr>
            <a:r>
              <a:rPr lang="fr-FR" altLang="fr-FR" sz="2000" b="1" dirty="0">
                <a:solidFill>
                  <a:srgbClr val="3CA4AF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7 </a:t>
            </a:r>
            <a:r>
              <a:rPr lang="fr-FR" altLang="fr-FR" sz="2000" b="1" dirty="0">
                <a:solidFill>
                  <a:schemeClr val="accent2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gynéco-obstétrique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AD47"/>
              </a:buClr>
            </a:pPr>
            <a:r>
              <a:rPr lang="fr-FR" altLang="fr-FR" sz="2000" b="1" dirty="0">
                <a:solidFill>
                  <a:srgbClr val="3CA4AF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8 </a:t>
            </a:r>
            <a:r>
              <a:rPr lang="fr-FR" altLang="fr-FR" sz="2000" b="1" dirty="0">
                <a:solidFill>
                  <a:schemeClr val="accent2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Soins de support en oncologie </a:t>
            </a:r>
            <a:endParaRPr altLang="fr-FR" sz="2000" b="1" dirty="0">
              <a:solidFill>
                <a:schemeClr val="accent2"/>
              </a:solidFill>
              <a:latin typeface="Bradley Hand ITC" panose="03070402050302030203" pitchFamily="66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Image 22">
            <a:extLst>
              <a:ext uri="{FF2B5EF4-FFF2-40B4-BE49-F238E27FC236}">
                <a16:creationId xmlns:a16="http://schemas.microsoft.com/office/drawing/2014/main" id="{AB93B3EF-15D0-FA99-24A3-660A785C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6203" y="356320"/>
            <a:ext cx="1272411" cy="169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5">
            <a:extLst>
              <a:ext uri="{FF2B5EF4-FFF2-40B4-BE49-F238E27FC236}">
                <a16:creationId xmlns:a16="http://schemas.microsoft.com/office/drawing/2014/main" id="{F8B5013D-3588-ABC5-B563-ECB8BD2F6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803" y="344409"/>
            <a:ext cx="1301878" cy="188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>
            <a:extLst>
              <a:ext uri="{FF2B5EF4-FFF2-40B4-BE49-F238E27FC236}">
                <a16:creationId xmlns:a16="http://schemas.microsoft.com/office/drawing/2014/main" id="{5F2242AC-21A9-E24A-3997-3FB78CD9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890" y="418885"/>
            <a:ext cx="1337772" cy="19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7">
            <a:extLst>
              <a:ext uri="{FF2B5EF4-FFF2-40B4-BE49-F238E27FC236}">
                <a16:creationId xmlns:a16="http://schemas.microsoft.com/office/drawing/2014/main" id="{D7AFC9A2-3A22-D296-8683-41DE5D975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9952" y="374600"/>
            <a:ext cx="1245536" cy="173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F05C47B-7B15-6036-F0BC-186FCE68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36" y="1404273"/>
            <a:ext cx="1350908" cy="180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785552C4-F761-E016-2C0A-7DD8B447EC6E}"/>
              </a:ext>
            </a:extLst>
          </p:cNvPr>
          <p:cNvSpPr/>
          <p:nvPr/>
        </p:nvSpPr>
        <p:spPr>
          <a:xfrm>
            <a:off x="6244943" y="99269"/>
            <a:ext cx="1233043" cy="3815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67507" tIns="33754" rIns="67507" bIns="33754" compatLnSpc="0">
            <a:spAutoFit/>
          </a:bodyPr>
          <a:lstStyle/>
          <a:p>
            <a:pPr algn="just">
              <a:lnSpc>
                <a:spcPct val="90000"/>
              </a:lnSpc>
              <a:buClr>
                <a:srgbClr val="70AD47"/>
              </a:buClr>
              <a:buSzPct val="45000"/>
              <a:defRPr sz="1800"/>
            </a:pPr>
            <a:r>
              <a:rPr lang="fr-FR" sz="2177" b="1" dirty="0">
                <a:solidFill>
                  <a:schemeClr val="bg1"/>
                </a:solidFill>
                <a:latin typeface="Bradley Hand ITC" pitchFamily="66"/>
                <a:ea typeface="Microsoft YaHei" pitchFamily="2"/>
                <a:cs typeface="Calibri" pitchFamily="34"/>
              </a:rPr>
              <a:t>Des livres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EA0ED47B-C8C7-EF48-D464-643C073D7E35}"/>
              </a:ext>
            </a:extLst>
          </p:cNvPr>
          <p:cNvSpPr/>
          <p:nvPr/>
        </p:nvSpPr>
        <p:spPr>
          <a:xfrm>
            <a:off x="6323160" y="3562934"/>
            <a:ext cx="1278184" cy="390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67507" tIns="33754" rIns="67507" bIns="33754" compatLnSpc="0">
            <a:spAutoFit/>
          </a:bodyPr>
          <a:lstStyle/>
          <a:p>
            <a:pPr algn="just">
              <a:lnSpc>
                <a:spcPct val="90000"/>
              </a:lnSpc>
              <a:buClr>
                <a:srgbClr val="70AD47"/>
              </a:buClr>
              <a:buSzPct val="45000"/>
              <a:defRPr sz="1800"/>
            </a:pPr>
            <a:r>
              <a:rPr lang="fr-FR" sz="2177" b="1" dirty="0">
                <a:solidFill>
                  <a:schemeClr val="bg1"/>
                </a:solidFill>
                <a:latin typeface="Bradley Hand ITC" pitchFamily="66"/>
                <a:ea typeface="Microsoft YaHei" pitchFamily="2"/>
                <a:cs typeface="Calibri" pitchFamily="34"/>
              </a:rPr>
              <a:t>Une revue</a:t>
            </a:r>
          </a:p>
        </p:txBody>
      </p:sp>
      <p:grpSp>
        <p:nvGrpSpPr>
          <p:cNvPr id="57370" name="Groupe 28">
            <a:extLst>
              <a:ext uri="{FF2B5EF4-FFF2-40B4-BE49-F238E27FC236}">
                <a16:creationId xmlns:a16="http://schemas.microsoft.com/office/drawing/2014/main" id="{789027A3-8BE8-3135-8C0B-5833E5340229}"/>
              </a:ext>
            </a:extLst>
          </p:cNvPr>
          <p:cNvGrpSpPr>
            <a:grpSpLocks/>
          </p:cNvGrpSpPr>
          <p:nvPr/>
        </p:nvGrpSpPr>
        <p:grpSpPr bwMode="auto">
          <a:xfrm>
            <a:off x="1043326" y="277231"/>
            <a:ext cx="4032423" cy="2687322"/>
            <a:chOff x="5240338" y="324426"/>
            <a:chExt cx="4444607" cy="2963071"/>
          </a:xfrm>
        </p:grpSpPr>
        <p:pic>
          <p:nvPicPr>
            <p:cNvPr id="57372" name="Image 26">
              <a:extLst>
                <a:ext uri="{FF2B5EF4-FFF2-40B4-BE49-F238E27FC236}">
                  <a16:creationId xmlns:a16="http://schemas.microsoft.com/office/drawing/2014/main" id="{2CFA81F8-C855-74A9-4146-1C47BBFC1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338" y="324426"/>
              <a:ext cx="4444607" cy="2963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à coins arrondis 27">
              <a:extLst>
                <a:ext uri="{FF2B5EF4-FFF2-40B4-BE49-F238E27FC236}">
                  <a16:creationId xmlns:a16="http://schemas.microsoft.com/office/drawing/2014/main" id="{88226256-05A2-4BBD-C7BE-590029AC8F97}"/>
                </a:ext>
              </a:extLst>
            </p:cNvPr>
            <p:cNvSpPr/>
            <p:nvPr/>
          </p:nvSpPr>
          <p:spPr>
            <a:xfrm>
              <a:off x="5607018" y="1000883"/>
              <a:ext cx="2906456" cy="403333"/>
            </a:xfrm>
            <a:prstGeom prst="roundRect">
              <a:avLst/>
            </a:prstGeom>
            <a:solidFill>
              <a:srgbClr val="3C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33"/>
            </a:p>
          </p:txBody>
        </p:sp>
        <p:sp>
          <p:nvSpPr>
            <p:cNvPr id="9" name="ZoneTexte 3">
              <a:extLst>
                <a:ext uri="{FF2B5EF4-FFF2-40B4-BE49-F238E27FC236}">
                  <a16:creationId xmlns:a16="http://schemas.microsoft.com/office/drawing/2014/main" id="{1C93F61A-C1A9-2CF6-30A9-7CEBD42AAFE9}"/>
                </a:ext>
              </a:extLst>
            </p:cNvPr>
            <p:cNvSpPr/>
            <p:nvPr/>
          </p:nvSpPr>
          <p:spPr>
            <a:xfrm>
              <a:off x="5573684" y="953245"/>
              <a:ext cx="2939790" cy="45093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67507" tIns="33754" rIns="67507" bIns="33754" compatLnSpc="0">
              <a:spAutoFit/>
            </a:bodyPr>
            <a:lstStyle/>
            <a:p>
              <a:pPr algn="ctr">
                <a:defRPr sz="1800"/>
              </a:pPr>
              <a:r>
                <a:rPr lang="fr-FR" sz="2177" dirty="0">
                  <a:solidFill>
                    <a:schemeClr val="bg1"/>
                  </a:solidFill>
                  <a:latin typeface="Calibri" pitchFamily="18"/>
                  <a:ea typeface="Microsoft YaHei" pitchFamily="2"/>
                  <a:cs typeface="Arial" pitchFamily="2"/>
                </a:rPr>
                <a:t>www://ffsh.fr</a:t>
              </a: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536" y="4802429"/>
            <a:ext cx="1532191" cy="196166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997">
            <a:off x="6160257" y="3946244"/>
            <a:ext cx="1566384" cy="2228791"/>
          </a:xfrm>
          <a:prstGeom prst="rect">
            <a:avLst/>
          </a:prstGeom>
        </p:spPr>
      </p:pic>
      <p:pic>
        <p:nvPicPr>
          <p:cNvPr id="57344" name="Image 5734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93" y="1408571"/>
            <a:ext cx="1292935" cy="1821002"/>
          </a:xfrm>
          <a:prstGeom prst="rect">
            <a:avLst/>
          </a:prstGeom>
        </p:spPr>
      </p:pic>
      <p:pic>
        <p:nvPicPr>
          <p:cNvPr id="57345" name="Image 5734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407" y="1439197"/>
            <a:ext cx="1290345" cy="1801173"/>
          </a:xfrm>
          <a:prstGeom prst="rect">
            <a:avLst/>
          </a:prstGeom>
        </p:spPr>
      </p:pic>
      <p:pic>
        <p:nvPicPr>
          <p:cNvPr id="7" name="Image 23">
            <a:extLst>
              <a:ext uri="{FF2B5EF4-FFF2-40B4-BE49-F238E27FC236}">
                <a16:creationId xmlns:a16="http://schemas.microsoft.com/office/drawing/2014/main" id="{9AC34931-C966-615E-F6BC-2CCF44BC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8545" y="1415366"/>
            <a:ext cx="1289364" cy="179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Image 5734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140" y="3605602"/>
            <a:ext cx="1617832" cy="2071446"/>
          </a:xfrm>
          <a:prstGeom prst="rect">
            <a:avLst/>
          </a:prstGeom>
        </p:spPr>
      </p:pic>
      <p:pic>
        <p:nvPicPr>
          <p:cNvPr id="57346" name="Image 5734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4065">
            <a:off x="10599754" y="3478881"/>
            <a:ext cx="1496790" cy="212976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34F464-46D4-E398-8798-57F37B563E7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5129">
            <a:off x="7667368" y="3397066"/>
            <a:ext cx="1652804" cy="225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3471">
            <a:off x="9335479" y="4716782"/>
            <a:ext cx="1587130" cy="2146660"/>
          </a:xfrm>
          <a:prstGeom prst="rect">
            <a:avLst/>
          </a:prstGeom>
        </p:spPr>
      </p:pic>
      <p:sp>
        <p:nvSpPr>
          <p:cNvPr id="57350" name="Rectangle 57349"/>
          <p:cNvSpPr/>
          <p:nvPr/>
        </p:nvSpPr>
        <p:spPr>
          <a:xfrm>
            <a:off x="6244943" y="3209587"/>
            <a:ext cx="5768809" cy="7650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76740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86298" cy="4544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987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1AC54475-8173-CA9B-23EA-FC063E699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441325"/>
            <a:ext cx="3351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800" b="1">
                <a:solidFill>
                  <a:schemeClr val="tx2"/>
                </a:solidFill>
                <a:latin typeface="MV Boli" panose="02000500030200090000" pitchFamily="2" charset="0"/>
              </a:rPr>
              <a:t>Le cercle d’aide à la prescription</a:t>
            </a:r>
          </a:p>
        </p:txBody>
      </p:sp>
      <p:sp>
        <p:nvSpPr>
          <p:cNvPr id="16" name="Étoile à 5 branches 15">
            <a:extLst>
              <a:ext uri="{FF2B5EF4-FFF2-40B4-BE49-F238E27FC236}">
                <a16:creationId xmlns:a16="http://schemas.microsoft.com/office/drawing/2014/main" id="{A65621E8-2471-3279-C591-5EC31387BA42}"/>
              </a:ext>
            </a:extLst>
          </p:cNvPr>
          <p:cNvSpPr/>
          <p:nvPr/>
        </p:nvSpPr>
        <p:spPr>
          <a:xfrm>
            <a:off x="1835595" y="246599"/>
            <a:ext cx="691906" cy="648072"/>
          </a:xfrm>
          <a:prstGeom prst="star5">
            <a:avLst>
              <a:gd name="adj" fmla="val 17769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8198" name="Groupe 38">
            <a:extLst>
              <a:ext uri="{FF2B5EF4-FFF2-40B4-BE49-F238E27FC236}">
                <a16:creationId xmlns:a16="http://schemas.microsoft.com/office/drawing/2014/main" id="{9765C009-8DE5-84E4-0BD4-65D3B146552B}"/>
              </a:ext>
            </a:extLst>
          </p:cNvPr>
          <p:cNvGrpSpPr>
            <a:grpSpLocks/>
          </p:cNvGrpSpPr>
          <p:nvPr/>
        </p:nvGrpSpPr>
        <p:grpSpPr bwMode="auto">
          <a:xfrm>
            <a:off x="3676651" y="469901"/>
            <a:ext cx="6538913" cy="5681663"/>
            <a:chOff x="2282099" y="469262"/>
            <a:chExt cx="6538373" cy="5682297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9D80E0D-60D6-A214-5D8E-CE9CD80C8B88}"/>
                </a:ext>
              </a:extLst>
            </p:cNvPr>
            <p:cNvSpPr/>
            <p:nvPr/>
          </p:nvSpPr>
          <p:spPr>
            <a:xfrm>
              <a:off x="2915816" y="2500645"/>
              <a:ext cx="3816000" cy="3528392"/>
            </a:xfrm>
            <a:prstGeom prst="arc">
              <a:avLst>
                <a:gd name="adj1" fmla="val 18390978"/>
                <a:gd name="adj2" fmla="val 14276991"/>
              </a:avLst>
            </a:prstGeom>
            <a:ln w="1778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202" name="ZoneTexte 27">
              <a:extLst>
                <a:ext uri="{FF2B5EF4-FFF2-40B4-BE49-F238E27FC236}">
                  <a16:creationId xmlns:a16="http://schemas.microsoft.com/office/drawing/2014/main" id="{134F4E35-0311-71E6-909E-2937FA78B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1826" y="2040753"/>
              <a:ext cx="1894552" cy="83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fr-FR" altLang="fr-FR" b="1">
                  <a:solidFill>
                    <a:srgbClr val="FFC000"/>
                  </a:solidFill>
                </a:rPr>
                <a:t>Médicament homéo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BC9874-F710-B686-ED36-751CC9F2F6F8}"/>
                </a:ext>
              </a:extLst>
            </p:cNvPr>
            <p:cNvSpPr/>
            <p:nvPr/>
          </p:nvSpPr>
          <p:spPr>
            <a:xfrm>
              <a:off x="6393384" y="3469972"/>
              <a:ext cx="769874" cy="544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Flèche droite 5">
              <a:extLst>
                <a:ext uri="{FF2B5EF4-FFF2-40B4-BE49-F238E27FC236}">
                  <a16:creationId xmlns:a16="http://schemas.microsoft.com/office/drawing/2014/main" id="{0740F505-96D3-1052-3D85-029A0BC6A38A}"/>
                </a:ext>
              </a:extLst>
            </p:cNvPr>
            <p:cNvSpPr/>
            <p:nvPr/>
          </p:nvSpPr>
          <p:spPr>
            <a:xfrm rot="4623064">
              <a:off x="6343334" y="3324771"/>
              <a:ext cx="498531" cy="731777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D56043C-F4C2-0C2E-E4D1-112FE0872799}"/>
                </a:ext>
              </a:extLst>
            </p:cNvPr>
            <p:cNvSpPr txBox="1"/>
            <p:nvPr/>
          </p:nvSpPr>
          <p:spPr>
            <a:xfrm>
              <a:off x="5745738" y="3931986"/>
              <a:ext cx="2141361" cy="3693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dirty="0">
                  <a:solidFill>
                    <a:schemeClr val="bg1"/>
                  </a:solidFill>
                </a:rPr>
                <a:t>Depuis quand ?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0AED7A-43A4-8FDC-F54C-07938DF97524}"/>
                </a:ext>
              </a:extLst>
            </p:cNvPr>
            <p:cNvSpPr/>
            <p:nvPr/>
          </p:nvSpPr>
          <p:spPr>
            <a:xfrm>
              <a:off x="5961620" y="5230706"/>
              <a:ext cx="769874" cy="546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CB2245A-2FCE-D018-FA61-CEC243A162D8}"/>
                </a:ext>
              </a:extLst>
            </p:cNvPr>
            <p:cNvSpPr txBox="1"/>
            <p:nvPr/>
          </p:nvSpPr>
          <p:spPr>
            <a:xfrm>
              <a:off x="5364769" y="5524426"/>
              <a:ext cx="1641339" cy="3693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dirty="0">
                  <a:solidFill>
                    <a:schemeClr val="bg1"/>
                  </a:solidFill>
                </a:rPr>
                <a:t>Comment ?</a:t>
              </a:r>
            </a:p>
          </p:txBody>
        </p:sp>
        <p:sp>
          <p:nvSpPr>
            <p:cNvPr id="19" name="Flèche droite 18">
              <a:extLst>
                <a:ext uri="{FF2B5EF4-FFF2-40B4-BE49-F238E27FC236}">
                  <a16:creationId xmlns:a16="http://schemas.microsoft.com/office/drawing/2014/main" id="{7B7462C2-91B8-1AF8-381A-A22075DE54F5}"/>
                </a:ext>
              </a:extLst>
            </p:cNvPr>
            <p:cNvSpPr/>
            <p:nvPr/>
          </p:nvSpPr>
          <p:spPr>
            <a:xfrm rot="6629024">
              <a:off x="6182216" y="4876725"/>
              <a:ext cx="498531" cy="733364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D2C19-C32E-E1AC-E78F-98B4DB8D9392}"/>
                </a:ext>
              </a:extLst>
            </p:cNvPr>
            <p:cNvSpPr/>
            <p:nvPr/>
          </p:nvSpPr>
          <p:spPr>
            <a:xfrm rot="824711">
              <a:off x="3329762" y="5535540"/>
              <a:ext cx="854004" cy="479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" name="Flèche droite 21">
              <a:extLst>
                <a:ext uri="{FF2B5EF4-FFF2-40B4-BE49-F238E27FC236}">
                  <a16:creationId xmlns:a16="http://schemas.microsoft.com/office/drawing/2014/main" id="{6EA89575-7A02-CFDC-06C7-84CEE679738B}"/>
                </a:ext>
              </a:extLst>
            </p:cNvPr>
            <p:cNvSpPr/>
            <p:nvPr/>
          </p:nvSpPr>
          <p:spPr>
            <a:xfrm rot="12967144">
              <a:off x="3917089" y="5419639"/>
              <a:ext cx="496847" cy="73192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C51ADF3-9DEE-0FF9-D18F-4B522557A98A}"/>
                </a:ext>
              </a:extLst>
            </p:cNvPr>
            <p:cNvSpPr txBox="1"/>
            <p:nvPr/>
          </p:nvSpPr>
          <p:spPr>
            <a:xfrm>
              <a:off x="2655131" y="5127507"/>
              <a:ext cx="1639752" cy="369373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dirty="0">
                  <a:solidFill>
                    <a:schemeClr val="bg1"/>
                  </a:solidFill>
                </a:rPr>
                <a:t>Modalités 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464842-BB75-F5D2-8362-E3AE3BBF7345}"/>
                </a:ext>
              </a:extLst>
            </p:cNvPr>
            <p:cNvSpPr/>
            <p:nvPr/>
          </p:nvSpPr>
          <p:spPr>
            <a:xfrm>
              <a:off x="2564651" y="3771630"/>
              <a:ext cx="1034965" cy="369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4" name="Flèche droite 23">
              <a:extLst>
                <a:ext uri="{FF2B5EF4-FFF2-40B4-BE49-F238E27FC236}">
                  <a16:creationId xmlns:a16="http://schemas.microsoft.com/office/drawing/2014/main" id="{80D80586-80A2-B2E6-BD97-852F716DFBB4}"/>
                </a:ext>
              </a:extLst>
            </p:cNvPr>
            <p:cNvSpPr/>
            <p:nvPr/>
          </p:nvSpPr>
          <p:spPr>
            <a:xfrm rot="16200000">
              <a:off x="2666194" y="3795517"/>
              <a:ext cx="498531" cy="733364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4BACC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D3CFC08-4123-6F07-6BBF-BC9C27901B8E}"/>
                </a:ext>
              </a:extLst>
            </p:cNvPr>
            <p:cNvSpPr txBox="1"/>
            <p:nvPr/>
          </p:nvSpPr>
          <p:spPr>
            <a:xfrm>
              <a:off x="2282099" y="3504901"/>
              <a:ext cx="1368312" cy="368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dirty="0"/>
                <a:t>Avec ?</a:t>
              </a:r>
            </a:p>
          </p:txBody>
        </p:sp>
        <p:sp>
          <p:nvSpPr>
            <p:cNvPr id="30" name="Bulle ronde 29">
              <a:extLst>
                <a:ext uri="{FF2B5EF4-FFF2-40B4-BE49-F238E27FC236}">
                  <a16:creationId xmlns:a16="http://schemas.microsoft.com/office/drawing/2014/main" id="{6EEB786F-39C8-6769-FF24-F03D78A9DEAA}"/>
                </a:ext>
              </a:extLst>
            </p:cNvPr>
            <p:cNvSpPr/>
            <p:nvPr/>
          </p:nvSpPr>
          <p:spPr>
            <a:xfrm>
              <a:off x="6861396" y="469262"/>
              <a:ext cx="1959076" cy="1512168"/>
            </a:xfrm>
            <a:prstGeom prst="wedgeEllipseCallout">
              <a:avLst>
                <a:gd name="adj1" fmla="val -65941"/>
                <a:gd name="adj2" fmla="val 31445"/>
              </a:avLst>
            </a:prstGeom>
            <a:solidFill>
              <a:schemeClr val="bg1"/>
            </a:solidFill>
            <a:ln>
              <a:solidFill>
                <a:srgbClr val="C0504D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solidFill>
                    <a:srgbClr val="1F497D"/>
                  </a:solidFill>
                </a:rPr>
                <a:t>Motif de la consultation ?</a:t>
              </a:r>
            </a:p>
          </p:txBody>
        </p:sp>
        <p:sp>
          <p:nvSpPr>
            <p:cNvPr id="31" name="Flèche droite 30">
              <a:extLst>
                <a:ext uri="{FF2B5EF4-FFF2-40B4-BE49-F238E27FC236}">
                  <a16:creationId xmlns:a16="http://schemas.microsoft.com/office/drawing/2014/main" id="{04C17E0A-8505-6E66-F2C1-2399676B1B03}"/>
                </a:ext>
              </a:extLst>
            </p:cNvPr>
            <p:cNvSpPr/>
            <p:nvPr/>
          </p:nvSpPr>
          <p:spPr>
            <a:xfrm rot="19139202">
              <a:off x="3590091" y="2395115"/>
              <a:ext cx="498434" cy="731919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219" name="ZoneTexte 33">
              <a:extLst>
                <a:ext uri="{FF2B5EF4-FFF2-40B4-BE49-F238E27FC236}">
                  <a16:creationId xmlns:a16="http://schemas.microsoft.com/office/drawing/2014/main" id="{9FDFCC37-134F-D2EF-89B2-B8884ADC0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971" y="3281492"/>
              <a:ext cx="1377924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fr-FR" altLang="fr-FR" sz="1100" b="1">
                  <a:solidFill>
                    <a:srgbClr val="FFC000"/>
                  </a:solidFill>
                  <a:latin typeface="Lucida Handwriting" panose="03010101010101010101" pitchFamily="66" charset="0"/>
                </a:rPr>
                <a:t>Ordonnance</a:t>
              </a:r>
              <a:endParaRPr lang="fr-FR" altLang="fr-FR" sz="1600" b="1">
                <a:solidFill>
                  <a:srgbClr val="FFC000"/>
                </a:solidFill>
                <a:latin typeface="Lucida Handwriting" panose="03010101010101010101" pitchFamily="66" charset="0"/>
              </a:endParaRPr>
            </a:p>
          </p:txBody>
        </p:sp>
        <p:pic>
          <p:nvPicPr>
            <p:cNvPr id="8220" name="Image 24">
              <a:extLst>
                <a:ext uri="{FF2B5EF4-FFF2-40B4-BE49-F238E27FC236}">
                  <a16:creationId xmlns:a16="http://schemas.microsoft.com/office/drawing/2014/main" id="{AAEF89C8-1141-2AC3-C32F-94DA18601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514" y="1409990"/>
              <a:ext cx="1127347" cy="149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1" name="Image 34">
              <a:extLst>
                <a:ext uri="{FF2B5EF4-FFF2-40B4-BE49-F238E27FC236}">
                  <a16:creationId xmlns:a16="http://schemas.microsoft.com/office/drawing/2014/main" id="{535C3D81-34D7-5F4E-CDCF-75B6AA58F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986" y="3557062"/>
              <a:ext cx="876530" cy="120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C8FCAD85-F247-24D9-9524-5CBE670DAFEC}"/>
                </a:ext>
              </a:extLst>
            </p:cNvPr>
            <p:cNvCxnSpPr>
              <a:stCxn id="8202" idx="2"/>
            </p:cNvCxnSpPr>
            <p:nvPr/>
          </p:nvCxnSpPr>
          <p:spPr>
            <a:xfrm flipH="1">
              <a:off x="4618706" y="2871843"/>
              <a:ext cx="396" cy="4091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AE611BFD-3D35-E049-869F-21CDA54617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1" t="21983" r="8912" b="34532"/>
          <a:stretch/>
        </p:blipFill>
        <p:spPr>
          <a:xfrm>
            <a:off x="5812081" y="4596525"/>
            <a:ext cx="832778" cy="4588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0" r="447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9232C6C-E2E9-B345-ADBA-9212F218090B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Atopie cutanée de l’enfant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dirty="0"/>
              <a:t>Caractérisée par 4 grands stades locaux, souvent intriqués :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Erythémateux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Vésiculeux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Vésico-pustuleux avec croûtes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Squameux avec éventuelles fissurations et/ou </a:t>
            </a:r>
            <a:r>
              <a:rPr lang="fr-FR" sz="2000" dirty="0" err="1"/>
              <a:t>lichenification</a:t>
            </a:r>
            <a:endParaRPr lang="fr-FR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111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704843" y="1013117"/>
            <a:ext cx="3964347" cy="3546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200" b="1" dirty="0">
                <a:solidFill>
                  <a:srgbClr val="C1010D"/>
                </a:solidFill>
              </a:rPr>
              <a:t>Stade érythémateux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FR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altLang="fr-FR" sz="2200" b="1" dirty="0" err="1"/>
              <a:t>Belladonna</a:t>
            </a:r>
            <a:endParaRPr lang="fr-FR" altLang="fr-FR" sz="2200" b="1" dirty="0"/>
          </a:p>
          <a:p>
            <a:pPr marL="342900" lvl="3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200" dirty="0"/>
              <a:t>Peau rouge, moite, qui démange. </a:t>
            </a:r>
          </a:p>
          <a:p>
            <a:pPr marL="342900" lvl="3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200" dirty="0"/>
              <a:t>Chaleur rayonnante. Sensation de cuisson.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FR" altLang="fr-FR" sz="2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altLang="fr-FR" sz="2200" b="1" dirty="0"/>
              <a:t>Apis </a:t>
            </a:r>
            <a:r>
              <a:rPr lang="fr-FR" altLang="fr-FR" sz="2200" b="1" dirty="0" err="1"/>
              <a:t>mellifica</a:t>
            </a:r>
            <a:r>
              <a:rPr lang="fr-FR" altLang="fr-FR" sz="2200" b="1" dirty="0"/>
              <a:t> </a:t>
            </a:r>
          </a:p>
          <a:p>
            <a:pPr marL="342900" lvl="3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200" dirty="0"/>
              <a:t>Aspect légèrement œdématié, rosé. </a:t>
            </a:r>
          </a:p>
          <a:p>
            <a:pPr marL="342900" lvl="3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200" dirty="0"/>
              <a:t>Douleurs piquantes aggravées par la chaleur,  améliorées par le  froid.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79" r="10628" b="-1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704844" y="1277436"/>
            <a:ext cx="3738780" cy="35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200" b="1" dirty="0">
                <a:solidFill>
                  <a:srgbClr val="C1010D"/>
                </a:solidFill>
              </a:rPr>
              <a:t>Stade vésiculeux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FR" altLang="fr-FR" sz="2200" b="1" dirty="0" err="1"/>
              <a:t>Rhus</a:t>
            </a:r>
            <a:r>
              <a:rPr lang="fr-FR" altLang="fr-FR" sz="2200" b="1" dirty="0"/>
              <a:t> </a:t>
            </a:r>
            <a:r>
              <a:rPr lang="fr-FR" altLang="fr-FR" sz="2200" b="1" dirty="0" err="1"/>
              <a:t>toxicodendron</a:t>
            </a:r>
            <a:endParaRPr lang="fr-FR" altLang="fr-FR" sz="2200" b="1" dirty="0"/>
          </a:p>
          <a:p>
            <a:pPr marL="342900" lvl="3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/>
              <a:t>Vésicule typique, en tête d'épingle, sur fond érythémateux. </a:t>
            </a:r>
          </a:p>
          <a:p>
            <a:pPr marL="342900" lvl="3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/>
              <a:t>Aggravé par le froid</a:t>
            </a:r>
          </a:p>
          <a:p>
            <a:pPr marL="342900" lvl="3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/>
              <a:t>Amélioré par des applications d’eau très chaude.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85" r="12857" b="-1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21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704843" y="897614"/>
            <a:ext cx="3964347" cy="35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200" b="1" dirty="0">
                <a:solidFill>
                  <a:srgbClr val="C1010D"/>
                </a:solidFill>
              </a:rPr>
              <a:t>Stade croûteux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200" b="1" dirty="0"/>
              <a:t>Graphites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Eczéma suintant des plis et des commissures (rétro-auriculaires).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Suintement épais, gluant, "jaune comme le miel".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1" r="2" b="2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23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38201" y="743447"/>
            <a:ext cx="3597320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200" b="1" dirty="0">
                <a:solidFill>
                  <a:srgbClr val="C1010D"/>
                </a:solidFill>
              </a:rPr>
              <a:t>Stade suintant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5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5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8B6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400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884373"/>
            <a:ext cx="13179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prstClr val="black"/>
                </a:solidFill>
              </a:rPr>
              <a:t>Graphites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656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07" b="2"/>
          <a:stretch/>
        </p:blipFill>
        <p:spPr bwMode="auto"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499688" y="419278"/>
            <a:ext cx="4391024" cy="3417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Fissures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b="1" dirty="0">
              <a:solidFill>
                <a:srgbClr val="F1F1F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99688" y="1945252"/>
            <a:ext cx="48039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FFFF"/>
                </a:solidFill>
              </a:rPr>
              <a:t>Petroleum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FFFF"/>
                </a:solidFill>
              </a:rPr>
              <a:t>Fissures très douloureuses aggravées l'hiver, touchant les extrémités, les aisselles.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FFFF"/>
                </a:solidFill>
              </a:rPr>
              <a:t>Cohabitation avec des lésions suintantes. </a:t>
            </a:r>
          </a:p>
        </p:txBody>
      </p:sp>
    </p:spTree>
    <p:extLst>
      <p:ext uri="{BB962C8B-B14F-4D97-AF65-F5344CB8AC3E}">
        <p14:creationId xmlns:p14="http://schemas.microsoft.com/office/powerpoint/2010/main" val="142332902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ESH NEW templat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rgbClr val="3494BA"/>
        </a:solidFill>
        <a:ln>
          <a:noFill/>
        </a:ln>
      </a:spPr>
      <a:bodyPr>
        <a:spAutoFit/>
      </a:bodyPr>
      <a:lstStyle>
        <a:defPPr eaLnBrk="1" hangingPunct="1">
          <a:defRPr sz="2200">
            <a:solidFill>
              <a:schemeClr val="bg1"/>
            </a:solidFill>
            <a:latin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hème ESH NEW template" id="{9241EC32-0D35-4D53-89BC-880DD3DBC478}" vid="{94FC4546-E557-476F-9EAD-19E5D1E152D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675</Words>
  <Application>Microsoft Office PowerPoint</Application>
  <PresentationFormat>Grand écran</PresentationFormat>
  <Paragraphs>150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8" baseType="lpstr">
      <vt:lpstr>ＭＳ Ｐゴシック</vt:lpstr>
      <vt:lpstr>Arial</vt:lpstr>
      <vt:lpstr>Bradley Hand ITC</vt:lpstr>
      <vt:lpstr>Calibri</vt:lpstr>
      <vt:lpstr>Calibri Light</vt:lpstr>
      <vt:lpstr>Lucida Handwriting</vt:lpstr>
      <vt:lpstr>MV Boli</vt:lpstr>
      <vt:lpstr>Times New Roman</vt:lpstr>
      <vt:lpstr>Wingdings 3</vt:lpstr>
      <vt:lpstr>Thème Office</vt:lpstr>
      <vt:lpstr>Thème ESH NEW 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Laboratoire BOIRON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POCHON Elodie</dc:creator>
  <cp:lastModifiedBy>POCHON Elodie</cp:lastModifiedBy>
  <cp:revision>27</cp:revision>
  <dcterms:created xsi:type="dcterms:W3CDTF">2023-03-06T12:53:43Z</dcterms:created>
  <dcterms:modified xsi:type="dcterms:W3CDTF">2024-03-19T14:15:56Z</dcterms:modified>
</cp:coreProperties>
</file>