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 id="2147483780" r:id="rId5"/>
  </p:sldMasterIdLst>
  <p:notesMasterIdLst>
    <p:notesMasterId r:id="rId55"/>
  </p:notesMasterIdLst>
  <p:sldIdLst>
    <p:sldId id="257" r:id="rId6"/>
    <p:sldId id="295" r:id="rId7"/>
    <p:sldId id="578" r:id="rId8"/>
    <p:sldId id="258" r:id="rId9"/>
    <p:sldId id="601" r:id="rId10"/>
    <p:sldId id="294" r:id="rId11"/>
    <p:sldId id="621" r:id="rId12"/>
    <p:sldId id="620" r:id="rId13"/>
    <p:sldId id="585" r:id="rId14"/>
    <p:sldId id="587" r:id="rId15"/>
    <p:sldId id="278" r:id="rId16"/>
    <p:sldId id="580" r:id="rId17"/>
    <p:sldId id="609" r:id="rId18"/>
    <p:sldId id="581" r:id="rId19"/>
    <p:sldId id="314" r:id="rId20"/>
    <p:sldId id="588" r:id="rId21"/>
    <p:sldId id="590" r:id="rId22"/>
    <p:sldId id="625" r:id="rId23"/>
    <p:sldId id="622" r:id="rId24"/>
    <p:sldId id="285" r:id="rId25"/>
    <p:sldId id="299" r:id="rId26"/>
    <p:sldId id="583" r:id="rId27"/>
    <p:sldId id="300" r:id="rId28"/>
    <p:sldId id="586" r:id="rId29"/>
    <p:sldId id="628" r:id="rId30"/>
    <p:sldId id="592" r:id="rId31"/>
    <p:sldId id="629" r:id="rId32"/>
    <p:sldId id="593" r:id="rId33"/>
    <p:sldId id="630" r:id="rId34"/>
    <p:sldId id="623" r:id="rId35"/>
    <p:sldId id="301" r:id="rId36"/>
    <p:sldId id="584" r:id="rId37"/>
    <p:sldId id="610" r:id="rId38"/>
    <p:sldId id="631" r:id="rId39"/>
    <p:sldId id="611" r:id="rId40"/>
    <p:sldId id="632" r:id="rId41"/>
    <p:sldId id="313" r:id="rId42"/>
    <p:sldId id="612" r:id="rId43"/>
    <p:sldId id="547" r:id="rId44"/>
    <p:sldId id="260" r:id="rId45"/>
    <p:sldId id="302" r:id="rId46"/>
    <p:sldId id="615" r:id="rId47"/>
    <p:sldId id="635" r:id="rId48"/>
    <p:sldId id="617" r:id="rId49"/>
    <p:sldId id="636" r:id="rId50"/>
    <p:sldId id="634" r:id="rId51"/>
    <p:sldId id="297" r:id="rId52"/>
    <p:sldId id="633"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3C0"/>
    <a:srgbClr val="84B6C3"/>
    <a:srgbClr val="7EB1BD"/>
    <a:srgbClr val="E3DED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7" autoAdjust="0"/>
    <p:restoredTop sz="94660"/>
  </p:normalViewPr>
  <p:slideViewPr>
    <p:cSldViewPr snapToGrid="0">
      <p:cViewPr varScale="1">
        <p:scale>
          <a:sx n="82" d="100"/>
          <a:sy n="82" d="100"/>
        </p:scale>
        <p:origin x="29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98B57-A0F7-401C-8690-6353A6B68C01}" type="datetimeFigureOut">
              <a:rPr lang="fr-FR" smtClean="0"/>
              <a:t>03/11/2023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ECB76-5086-459F-B86E-1EB6879FCC1F}" type="slidenum">
              <a:rPr lang="fr-FR" smtClean="0"/>
              <a:t>‹N°›</a:t>
            </a:fld>
            <a:endParaRPr lang="fr-FR"/>
          </a:p>
        </p:txBody>
      </p:sp>
    </p:spTree>
    <p:extLst>
      <p:ext uri="{BB962C8B-B14F-4D97-AF65-F5344CB8AC3E}">
        <p14:creationId xmlns:p14="http://schemas.microsoft.com/office/powerpoint/2010/main" val="421251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39700" y="768350"/>
            <a:ext cx="6819900" cy="3836988"/>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944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3EDFC37-FB69-4A69-8BBC-FF8FE51DCC74}" type="slidenum">
              <a:rPr lang="fr-FR" altLang="fr-FR" sz="1300" smtClean="0">
                <a:solidFill>
                  <a:srgbClr val="000000"/>
                </a:solidFill>
              </a:rPr>
              <a:pPr/>
              <a:t>4</a:t>
            </a:fld>
            <a:endParaRPr lang="fr-FR" altLang="fr-FR" sz="1300">
              <a:solidFill>
                <a:srgbClr val="000000"/>
              </a:solidFill>
            </a:endParaRPr>
          </a:p>
        </p:txBody>
      </p:sp>
      <p:sp>
        <p:nvSpPr>
          <p:cNvPr id="70659" name="Rectangle 2"/>
          <p:cNvSpPr>
            <a:spLocks noGrp="1" noRot="1" noChangeAspect="1" noChangeArrowheads="1" noTextEdit="1"/>
          </p:cNvSpPr>
          <p:nvPr>
            <p:ph type="sldImg"/>
          </p:nvPr>
        </p:nvSpPr>
        <p:spPr>
          <a:xfrm>
            <a:off x="139700" y="768350"/>
            <a:ext cx="6819900" cy="38369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9286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3EDFC37-FB69-4A69-8BBC-FF8FE51DCC74}" type="slidenum">
              <a:rPr lang="fr-FR" altLang="fr-FR" sz="1300" smtClean="0">
                <a:solidFill>
                  <a:srgbClr val="000000"/>
                </a:solidFill>
              </a:rPr>
              <a:pPr/>
              <a:t>5</a:t>
            </a:fld>
            <a:endParaRPr lang="fr-FR" altLang="fr-FR" sz="1300">
              <a:solidFill>
                <a:srgbClr val="000000"/>
              </a:solidFill>
            </a:endParaRPr>
          </a:p>
        </p:txBody>
      </p:sp>
      <p:sp>
        <p:nvSpPr>
          <p:cNvPr id="70659" name="Rectangle 2"/>
          <p:cNvSpPr>
            <a:spLocks noGrp="1" noRot="1" noChangeAspect="1" noChangeArrowheads="1" noTextEdit="1"/>
          </p:cNvSpPr>
          <p:nvPr>
            <p:ph type="sldImg"/>
          </p:nvPr>
        </p:nvSpPr>
        <p:spPr>
          <a:xfrm>
            <a:off x="139700" y="768350"/>
            <a:ext cx="6819900" cy="38369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6947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6">
            <a:extLst>
              <a:ext uri="{FF2B5EF4-FFF2-40B4-BE49-F238E27FC236}">
                <a16:creationId xmlns:a16="http://schemas.microsoft.com/office/drawing/2014/main" id="{3ABCD52D-A7E9-5EB4-5873-24A45B621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687388" indent="-263525">
              <a:spcBef>
                <a:spcPct val="30000"/>
              </a:spcBef>
              <a:defRPr sz="1200">
                <a:solidFill>
                  <a:schemeClr val="tx1"/>
                </a:solidFill>
                <a:latin typeface="Calibri" panose="020F0502020204030204" pitchFamily="34" charset="0"/>
                <a:ea typeface="Microsoft YaHei" panose="020B0503020204020204" pitchFamily="34" charset="-122"/>
              </a:defRPr>
            </a:lvl2pPr>
            <a:lvl3pPr marL="1058863" indent="-211138">
              <a:spcBef>
                <a:spcPct val="30000"/>
              </a:spcBef>
              <a:defRPr sz="1200">
                <a:solidFill>
                  <a:schemeClr val="tx1"/>
                </a:solidFill>
                <a:latin typeface="Calibri" panose="020F0502020204030204" pitchFamily="34" charset="0"/>
                <a:ea typeface="Microsoft YaHei" panose="020B0503020204020204" pitchFamily="34" charset="-122"/>
              </a:defRPr>
            </a:lvl3pPr>
            <a:lvl4pPr marL="1481138" indent="-211138">
              <a:spcBef>
                <a:spcPct val="30000"/>
              </a:spcBef>
              <a:defRPr sz="1200">
                <a:solidFill>
                  <a:schemeClr val="tx1"/>
                </a:solidFill>
                <a:latin typeface="Calibri" panose="020F0502020204030204" pitchFamily="34" charset="0"/>
                <a:ea typeface="Microsoft YaHei" panose="020B0503020204020204" pitchFamily="34" charset="-122"/>
              </a:defRPr>
            </a:lvl4pPr>
            <a:lvl5pPr marL="1905000" indent="-211138">
              <a:spcBef>
                <a:spcPct val="30000"/>
              </a:spcBef>
              <a:defRPr sz="1200">
                <a:solidFill>
                  <a:schemeClr val="tx1"/>
                </a:solidFill>
                <a:latin typeface="Calibri" panose="020F0502020204030204" pitchFamily="34" charset="0"/>
                <a:ea typeface="Microsoft YaHei" panose="020B0503020204020204" pitchFamily="34" charset="-122"/>
              </a:defRPr>
            </a:lvl5pPr>
            <a:lvl6pPr marL="23622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8194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2766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7338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8A5E6DD4-6CF8-4031-BD3D-32FAADCC978F}" type="slidenum">
              <a:rPr lang="fr-FR" altLang="fr-FR" sz="1300">
                <a:latin typeface="Times New Roman" panose="02020603050405020304" pitchFamily="18" charset="0"/>
                <a:ea typeface="Lucida Sans Unicode" panose="020B0602030504020204" pitchFamily="34" charset="0"/>
                <a:cs typeface="Tahoma" panose="020B0604030504040204" pitchFamily="34" charset="0"/>
              </a:rPr>
              <a:pPr>
                <a:spcBef>
                  <a:spcPct val="0"/>
                </a:spcBef>
              </a:pPr>
              <a:t>49</a:t>
            </a:fld>
            <a:endParaRPr lang="fr-FR" altLang="fr-FR" sz="1300">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2" name="Espace réservé de l'image des diapositives 1">
            <a:extLst>
              <a:ext uri="{FF2B5EF4-FFF2-40B4-BE49-F238E27FC236}">
                <a16:creationId xmlns:a16="http://schemas.microsoft.com/office/drawing/2014/main" id="{7C91B618-D8E1-84CE-7484-B8C22E39D054}"/>
              </a:ext>
            </a:extLst>
          </p:cNvPr>
          <p:cNvSpPr>
            <a:spLocks noGrp="1" noRot="1" noChangeAspect="1" noResize="1"/>
          </p:cNvSpPr>
          <p:nvPr>
            <p:ph type="sldImg"/>
          </p:nvPr>
        </p:nvSpPr>
        <p:spPr>
          <a:xfrm>
            <a:off x="-3175" y="706438"/>
            <a:ext cx="6200775" cy="3489325"/>
          </a:xfrm>
          <a:solidFill>
            <a:schemeClr val="accent1"/>
          </a:solidFill>
          <a:ln w="25400">
            <a:solidFill>
              <a:schemeClr val="accent1">
                <a:shade val="50000"/>
              </a:schemeClr>
            </a:solidFill>
          </a:ln>
        </p:spPr>
      </p:sp>
      <p:sp>
        <p:nvSpPr>
          <p:cNvPr id="58372" name="Espace réservé des notes 2">
            <a:extLst>
              <a:ext uri="{FF2B5EF4-FFF2-40B4-BE49-F238E27FC236}">
                <a16:creationId xmlns:a16="http://schemas.microsoft.com/office/drawing/2014/main" id="{81620AF8-D35A-6333-94C8-C5004BE99433}"/>
              </a:ext>
            </a:extLst>
          </p:cNvPr>
          <p:cNvSpPr txBox="1">
            <a:spLocks noGrp="1" noChangeArrowheads="1"/>
          </p:cNvSpPr>
          <p:nvPr>
            <p:ph type="body" sz="quarter" idx="1"/>
          </p:nvPr>
        </p:nvSpPr>
        <p:spPr bwMode="auto">
          <a:xfrm>
            <a:off x="619125" y="4418013"/>
            <a:ext cx="4954588"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3102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11/3/2023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E8724-CC97-5E62-74D7-3117C663F6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B02620-6648-A915-7768-0346E48B5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92CAFD-58FD-99D7-ED55-5D43DB609368}"/>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F80EFA29-A6CB-19B0-F7AD-398DC264FF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1CFFC1-CA28-4584-EC6F-6B0A59EA6FEF}"/>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162636002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3FE57-A38D-027E-EF5F-8E8C467EC9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F0F52C-46B6-0FCF-47D4-48AC0649E1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0D598F-5588-8966-F29C-BB33CDD51E9D}"/>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6CE61A2C-BB1B-E68A-C8EA-2F49483126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B32DA1-723E-E072-9937-F8003050D261}"/>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5420614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564F6-054F-9A27-A2E0-1880153AC3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F38A4AA-2D65-8018-488E-C86F25AF8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C1F16F-D4B8-B006-07EC-69C6DAF71306}"/>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7BAC15F7-1001-777B-22C3-7D6AF0B6D1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FF1605-63CA-AA10-5C75-6A91BFF30C08}"/>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429065905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B83C4-D323-BF56-F76A-D3A860DF6D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C3896F-61D7-7ADB-C7CB-D1633DF1BDB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A32A43-7FB6-0517-E3BF-EE646B1B17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F234A75-248B-3513-2630-2EFF613A27C2}"/>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EAF3FDD0-1830-A15B-A035-F18A4EDF1A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1CB980-0026-6A2E-21A1-25F0BAD9D0CF}"/>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74236668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D847A-950F-C644-1211-1691CBDDBB8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42674C-E20D-460C-8C0F-1AF9F23A6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C47224-F181-4F24-088F-055AAAB02A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CA5CD1-C78F-33F5-46FC-2E434CFE2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BD64DB0-C15B-DB6A-BA7F-9B095FAA79B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7BB1ACC-96B9-7479-EDA2-FD11EEE705B1}"/>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8" name="Espace réservé du pied de page 7">
            <a:extLst>
              <a:ext uri="{FF2B5EF4-FFF2-40B4-BE49-F238E27FC236}">
                <a16:creationId xmlns:a16="http://schemas.microsoft.com/office/drawing/2014/main" id="{ADB672E7-5725-BD3B-84D6-DB6FA2669A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6A53025-DA7E-DECA-212A-FA19D938790B}"/>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302008432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21F59-1803-FD5F-586E-357B682E143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CF660C-4CDB-6650-AAD5-96B0FC971E5E}"/>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4" name="Espace réservé du pied de page 3">
            <a:extLst>
              <a:ext uri="{FF2B5EF4-FFF2-40B4-BE49-F238E27FC236}">
                <a16:creationId xmlns:a16="http://schemas.microsoft.com/office/drawing/2014/main" id="{8BCB4A15-BDD6-B9C0-85D8-3B8A42C38F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9688D9-33FC-B50A-E587-F8C974016CB8}"/>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5828786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9D5C62-C53D-43C7-1CF2-26B156FD5484}"/>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3" name="Espace réservé du pied de page 2">
            <a:extLst>
              <a:ext uri="{FF2B5EF4-FFF2-40B4-BE49-F238E27FC236}">
                <a16:creationId xmlns:a16="http://schemas.microsoft.com/office/drawing/2014/main" id="{A3790FA4-50D4-C089-6F81-387C230186C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271B63-872F-ED4E-5AF6-18762EBB51FA}"/>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58412394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ECC55-BCA1-D464-285F-7E2065A24B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B06EBD-CB9E-985D-0C1A-246561EB6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5F3ECAD-B6C5-7556-DFC8-AEEB13130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582725-7458-4EBC-6260-1A6330C4BD6F}"/>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AF3A7666-BFA7-D67A-30D4-760B974B2D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345C61-4118-6449-8A23-A9F81E04B891}"/>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85687616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1F06E-C9CF-1DBB-E8D6-4D89393814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4348495-8838-BADE-418C-0C4A3299D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66CD00-C42E-A1CF-F753-5893E605B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C4B2B-39C5-53C0-EFAA-63E97920C618}"/>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22419385-1638-8920-4EA7-C5395B06F5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B46527-4D87-FE78-DCEB-6D5801F8435D}"/>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16817624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D7E9A-0F07-4853-F12B-41C95E389E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5690ACD-02BF-518D-8280-BCCAA8DAE5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D94F2E-3F40-7B98-B7A9-14F84A4B6DEE}"/>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CBD475EF-2E78-9C13-AA78-8D510BFE6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75B7E6-5CC0-B998-0F09-5CC95351B516}"/>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413661156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1BE7D6-3B1E-6528-E177-3DC4E4C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E16960-62FF-2A7C-C8C5-9905C1E550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2277BB-9568-FDF7-B4B7-5295C1C67B1C}"/>
              </a:ext>
            </a:extLst>
          </p:cNvPr>
          <p:cNvSpPr>
            <a:spLocks noGrp="1"/>
          </p:cNvSpPr>
          <p:nvPr>
            <p:ph type="dt" sz="half" idx="10"/>
          </p:nvPr>
        </p:nvSpPr>
        <p:spPr/>
        <p:txBody>
          <a:body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23E6DD00-CD36-1DBF-5238-FE58706344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90A007-0616-64D2-4FC2-C41DEA45B6AA}"/>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85137511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11/3/2023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1CF131DD-A141-4471-BCF9-C6073EDD7E20}" type="datetimeFigureOut">
              <a:rPr lang="en-US" dirty="0"/>
              <a:t>11/3/2023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11/3/2023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11/3/2023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F81F3F-EDFA-A23B-FD57-F13092320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D98E43-997B-2320-83EA-809F8B0EC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309B63-F419-416F-A045-FD658AC01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41DBC-E493-49BF-AD43-F691C90A9593}"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A1CE6F5D-5478-A15D-5499-F20AC2BE0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EB9697-9918-EF73-BE64-08F2051B5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799A-EAA1-47ED-9986-B67AFDAE84B4}" type="slidenum">
              <a:rPr lang="fr-FR" smtClean="0"/>
              <a:t>‹N°›</a:t>
            </a:fld>
            <a:endParaRPr lang="fr-FR"/>
          </a:p>
        </p:txBody>
      </p:sp>
    </p:spTree>
    <p:extLst>
      <p:ext uri="{BB962C8B-B14F-4D97-AF65-F5344CB8AC3E}">
        <p14:creationId xmlns:p14="http://schemas.microsoft.com/office/powerpoint/2010/main" val="3656043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notesSlide" Target="../notesSlides/notesSlide4.xml"/><Relationship Id="rId16"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png"/><Relationship Id="rId19" Type="http://schemas.openxmlformats.org/officeDocument/2006/relationships/image" Target="../media/image72.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0F6EB82-8DAC-5A42-9602-7E2F088B67E1}"/>
              </a:ext>
            </a:extLst>
          </p:cNvPr>
          <p:cNvSpPr>
            <a:spLocks noGrp="1"/>
          </p:cNvSpPr>
          <p:nvPr>
            <p:ph type="subTitle" idx="1"/>
          </p:nvPr>
        </p:nvSpPr>
        <p:spPr>
          <a:xfrm>
            <a:off x="4673081" y="1200471"/>
            <a:ext cx="2845837" cy="842934"/>
          </a:xfrm>
          <a:solidFill>
            <a:schemeClr val="bg1">
              <a:lumMod val="95000"/>
            </a:schemeClr>
          </a:solidFill>
        </p:spPr>
        <p:txBody>
          <a:bodyPr>
            <a:noAutofit/>
          </a:bodyPr>
          <a:lstStyle/>
          <a:p>
            <a:pPr>
              <a:spcBef>
                <a:spcPts val="0"/>
              </a:spcBef>
            </a:pPr>
            <a:endParaRPr kumimoji="0" lang="fr-FR" sz="1100" b="1" i="0" u="none" strike="noStrike" kern="1200" cap="none" spc="0" normalizeH="0" baseline="0" noProof="0" dirty="0">
              <a:ln>
                <a:noFill/>
              </a:ln>
              <a:solidFill>
                <a:srgbClr val="7EB1BD"/>
              </a:solidFill>
              <a:effectLst/>
              <a:uLnTx/>
              <a:uFillTx/>
              <a:latin typeface="Bradley Hand ITC" panose="03070402050302030203" pitchFamily="66" charset="0"/>
            </a:endParaRPr>
          </a:p>
          <a:p>
            <a:pPr>
              <a:spcBef>
                <a:spcPts val="0"/>
              </a:spcBef>
            </a:pPr>
            <a:r>
              <a:rPr kumimoji="0" lang="fr-FR" sz="1800" b="1" i="0" u="none" strike="noStrike" kern="1200" cap="none" spc="0" normalizeH="0" baseline="0" noProof="0" dirty="0">
                <a:ln>
                  <a:noFill/>
                </a:ln>
                <a:effectLst/>
                <a:uLnTx/>
                <a:uFillTx/>
                <a:latin typeface="Bahnschrift" panose="020B0502040204020203" pitchFamily="34" charset="0"/>
              </a:rPr>
              <a:t>Dr Charles-André Pigeot</a:t>
            </a:r>
          </a:p>
          <a:p>
            <a:pPr>
              <a:spcBef>
                <a:spcPts val="0"/>
              </a:spcBef>
            </a:pPr>
            <a:endParaRPr lang="fr-FR" sz="6000" b="1" dirty="0">
              <a:solidFill>
                <a:srgbClr val="7EB1BD"/>
              </a:solidFill>
              <a:latin typeface="Bradley Hand ITC" panose="03070402050302030203" pitchFamily="66"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34" y="67881"/>
            <a:ext cx="3894650" cy="983912"/>
          </a:xfrm>
          <a:prstGeom prst="rect">
            <a:avLst/>
          </a:prstGeom>
        </p:spPr>
      </p:pic>
      <p:sp>
        <p:nvSpPr>
          <p:cNvPr id="14" name="ZoneTexte 13">
            <a:extLst>
              <a:ext uri="{FF2B5EF4-FFF2-40B4-BE49-F238E27FC236}">
                <a16:creationId xmlns:a16="http://schemas.microsoft.com/office/drawing/2014/main" id="{9377A7CE-7AD5-4555-8A47-5A819D3C750A}"/>
              </a:ext>
            </a:extLst>
          </p:cNvPr>
          <p:cNvSpPr txBox="1"/>
          <p:nvPr/>
        </p:nvSpPr>
        <p:spPr>
          <a:xfrm>
            <a:off x="1455575" y="2323971"/>
            <a:ext cx="9442579" cy="2246769"/>
          </a:xfrm>
          <a:prstGeom prst="rect">
            <a:avLst/>
          </a:prstGeom>
          <a:noFill/>
        </p:spPr>
        <p:txBody>
          <a:bodyPr wrap="square" rtlCol="0">
            <a:spAutoFit/>
          </a:bodyPr>
          <a:lstStyle/>
          <a:p>
            <a:pPr algn="ctr"/>
            <a:r>
              <a:rPr lang="fr-FR" sz="2400" dirty="0">
                <a:solidFill>
                  <a:srgbClr val="81B3C0"/>
                </a:solidFill>
              </a:rPr>
              <a:t>Webinaire de l’</a:t>
            </a:r>
            <a:r>
              <a:rPr lang="fr-FR" sz="2400" dirty="0" err="1">
                <a:solidFill>
                  <a:srgbClr val="81B3C0"/>
                </a:solidFill>
              </a:rPr>
              <a:t>HoméoPratique</a:t>
            </a:r>
            <a:endParaRPr lang="fr-FR" sz="2400" dirty="0">
              <a:solidFill>
                <a:srgbClr val="81B3C0"/>
              </a:solidFill>
            </a:endParaRPr>
          </a:p>
          <a:p>
            <a:pPr algn="ctr"/>
            <a:endParaRPr lang="fr-FR" sz="2400" dirty="0">
              <a:solidFill>
                <a:srgbClr val="81B3C0"/>
              </a:solidFill>
            </a:endParaRPr>
          </a:p>
          <a:p>
            <a:pPr algn="ctr"/>
            <a:r>
              <a:rPr lang="fr-FR" sz="3200" b="1" dirty="0">
                <a:solidFill>
                  <a:srgbClr val="81B3C0"/>
                </a:solidFill>
                <a:latin typeface="Bradley Hand ITC" panose="03070402050302030203" pitchFamily="66" charset="0"/>
              </a:rPr>
              <a:t>Épisode 4</a:t>
            </a:r>
          </a:p>
          <a:p>
            <a:pPr algn="ctr"/>
            <a:endParaRPr lang="fr-FR" sz="2800" b="1" dirty="0">
              <a:solidFill>
                <a:schemeClr val="accent2">
                  <a:lumMod val="75000"/>
                </a:schemeClr>
              </a:solidFill>
              <a:latin typeface="Bradley Hand ITC" panose="03070402050302030203" pitchFamily="66" charset="0"/>
            </a:endParaRPr>
          </a:p>
          <a:p>
            <a:pPr algn="ctr"/>
            <a:r>
              <a:rPr lang="fr-FR" sz="3200" dirty="0">
                <a:latin typeface="Bahnschrift" panose="020B0502040204020203" pitchFamily="34" charset="0"/>
              </a:rPr>
              <a:t>Les Troubles </a:t>
            </a:r>
            <a:r>
              <a:rPr lang="fr-FR" sz="3200" dirty="0" err="1">
                <a:latin typeface="Bahnschrift" panose="020B0502040204020203" pitchFamily="34" charset="0"/>
              </a:rPr>
              <a:t>Musculo-Squelettiques</a:t>
            </a:r>
            <a:endParaRPr lang="fr-FR" sz="3200" dirty="0">
              <a:latin typeface="Bahnschrift" panose="020B0502040204020203" pitchFamily="34" charset="0"/>
            </a:endParaRPr>
          </a:p>
        </p:txBody>
      </p:sp>
    </p:spTree>
    <p:extLst>
      <p:ext uri="{BB962C8B-B14F-4D97-AF65-F5344CB8AC3E}">
        <p14:creationId xmlns:p14="http://schemas.microsoft.com/office/powerpoint/2010/main" val="334233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576649" y="1146634"/>
            <a:ext cx="7359653" cy="3741182"/>
          </a:xfrm>
        </p:spPr>
        <p:txBody>
          <a:bodyPr>
            <a:noAutofit/>
          </a:bodyPr>
          <a:lstStyle/>
          <a:p>
            <a:pPr marL="0" indent="0">
              <a:buNone/>
            </a:pPr>
            <a:r>
              <a:rPr lang="fr-FR" sz="2000" dirty="0">
                <a:solidFill>
                  <a:schemeClr val="tx1"/>
                </a:solidFill>
              </a:rPr>
              <a:t>Un jour </a:t>
            </a:r>
            <a:r>
              <a:rPr lang="fr-FR" sz="2400" b="1" dirty="0">
                <a:solidFill>
                  <a:srgbClr val="FF6600"/>
                </a:solidFill>
              </a:rPr>
              <a:t>Kevin</a:t>
            </a:r>
            <a:r>
              <a:rPr lang="fr-FR" sz="2000" dirty="0">
                <a:solidFill>
                  <a:schemeClr val="tx1"/>
                </a:solidFill>
              </a:rPr>
              <a:t> rentre en pleurant car il s’es</a:t>
            </a:r>
            <a:r>
              <a:rPr lang="fr-FR" sz="2000" dirty="0"/>
              <a:t>t </a:t>
            </a:r>
            <a:r>
              <a:rPr lang="fr-FR" sz="2000" dirty="0">
                <a:solidFill>
                  <a:schemeClr val="tx1"/>
                </a:solidFill>
              </a:rPr>
              <a:t>bagarré avec un copain qui lui a donné un gros coup de pied dans le tibia et il y a un gros bleu.</a:t>
            </a:r>
          </a:p>
          <a:p>
            <a:pPr marL="0" indent="0">
              <a:buNone/>
            </a:pPr>
            <a:r>
              <a:rPr lang="fr-FR" sz="2000" dirty="0"/>
              <a:t>Et en plus il est malheureux parce que c’est son meilleur copain !</a:t>
            </a:r>
          </a:p>
          <a:p>
            <a:pPr marL="0" indent="0">
              <a:buNone/>
            </a:pPr>
            <a:r>
              <a:rPr lang="fr-FR" sz="2000" dirty="0"/>
              <a:t>Le gros câlin a fait beaucoup de bien, mais on peut lui proposer quelques granules pour soulager sa peine.</a:t>
            </a: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lgn="r">
              <a:buNone/>
            </a:pPr>
            <a:r>
              <a:rPr lang="fr-FR" sz="2000" b="1" dirty="0">
                <a:solidFill>
                  <a:schemeClr val="accent3">
                    <a:lumMod val="75000"/>
                  </a:schemeClr>
                </a:solidFill>
                <a:latin typeface="+mj-lt"/>
              </a:rPr>
              <a:t>Que proposez-vous ?</a:t>
            </a:r>
          </a:p>
          <a:p>
            <a:pPr marL="0" indent="0">
              <a:buNone/>
            </a:pPr>
            <a:endParaRPr lang="fr-FR" sz="2000" b="1" dirty="0">
              <a:solidFill>
                <a:schemeClr val="accent2">
                  <a:lumMod val="75000"/>
                </a:schemeClr>
              </a:solidFill>
            </a:endParaRPr>
          </a:p>
        </p:txBody>
      </p:sp>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cas clinique </a:t>
            </a:r>
          </a:p>
        </p:txBody>
      </p:sp>
      <p:pic>
        <p:nvPicPr>
          <p:cNvPr id="4" name="Picture 2" descr="deux frères colère, se battre - bagarre enfant photos et images de collection">
            <a:extLst>
              <a:ext uri="{FF2B5EF4-FFF2-40B4-BE49-F238E27FC236}">
                <a16:creationId xmlns:a16="http://schemas.microsoft.com/office/drawing/2014/main" id="{C32DDA10-95FC-28FE-0A15-1A18A9E17E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08616" y="459641"/>
            <a:ext cx="3674795" cy="275609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AA54A6E-A165-EFDE-A76E-802A8D2886D1}"/>
              </a:ext>
            </a:extLst>
          </p:cNvPr>
          <p:cNvPicPr>
            <a:picLocks noChangeAspect="1"/>
          </p:cNvPicPr>
          <p:nvPr/>
        </p:nvPicPr>
        <p:blipFill rotWithShape="1">
          <a:blip r:embed="rId3"/>
          <a:srcRect l="20005" r="22474" b="-2"/>
          <a:stretch/>
        </p:blipFill>
        <p:spPr>
          <a:xfrm>
            <a:off x="8209593" y="3768251"/>
            <a:ext cx="3674795" cy="2118631"/>
          </a:xfrm>
          <a:prstGeom prst="rect">
            <a:avLst/>
          </a:prstGeom>
        </p:spPr>
      </p:pic>
    </p:spTree>
    <p:extLst>
      <p:ext uri="{BB962C8B-B14F-4D97-AF65-F5344CB8AC3E}">
        <p14:creationId xmlns:p14="http://schemas.microsoft.com/office/powerpoint/2010/main" val="401853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00445" y="1385724"/>
            <a:ext cx="11171008" cy="3530600"/>
          </a:xfrm>
        </p:spPr>
        <p:txBody>
          <a:bodyPr>
            <a:noAutofit/>
          </a:bodyPr>
          <a:lstStyle/>
          <a:p>
            <a:pPr marL="0" indent="0">
              <a:spcBef>
                <a:spcPts val="0"/>
              </a:spcBef>
              <a:buNone/>
            </a:pPr>
            <a:r>
              <a:rPr lang="fr-FR" sz="2800" b="1" dirty="0">
                <a:solidFill>
                  <a:srgbClr val="FF6600"/>
                </a:solidFill>
              </a:rPr>
              <a:t>Bellis </a:t>
            </a:r>
            <a:r>
              <a:rPr lang="fr-FR" sz="2800" b="1" dirty="0" err="1">
                <a:solidFill>
                  <a:srgbClr val="FF6600"/>
                </a:solidFill>
              </a:rPr>
              <a:t>perennis</a:t>
            </a:r>
            <a:r>
              <a:rPr lang="fr-FR" sz="2800" b="1" dirty="0">
                <a:solidFill>
                  <a:srgbClr val="FF6600"/>
                </a:solidFill>
              </a:rPr>
              <a:t> 9CH</a:t>
            </a:r>
            <a:endParaRPr lang="fr-FR" sz="2800" b="1" dirty="0">
              <a:solidFill>
                <a:schemeClr val="tx1"/>
              </a:solidFill>
            </a:endParaRPr>
          </a:p>
          <a:p>
            <a:pPr>
              <a:spcBef>
                <a:spcPts val="0"/>
              </a:spcBef>
              <a:buFont typeface="Wingdings" panose="05000000000000000000" pitchFamily="2" charset="2"/>
              <a:buChar char="ü"/>
            </a:pPr>
            <a:r>
              <a:rPr lang="fr-FR" sz="2400" dirty="0">
                <a:solidFill>
                  <a:schemeClr val="tx1"/>
                </a:solidFill>
              </a:rPr>
              <a:t>c’est l’Arnica </a:t>
            </a:r>
            <a:r>
              <a:rPr lang="fr-FR" sz="2800" b="1" dirty="0">
                <a:solidFill>
                  <a:schemeClr val="accent4">
                    <a:lumMod val="75000"/>
                  </a:schemeClr>
                </a:solidFill>
              </a:rPr>
              <a:t>les organes génitaux et du sein</a:t>
            </a:r>
            <a:endParaRPr lang="fr-FR" sz="2400" b="1" dirty="0">
              <a:solidFill>
                <a:schemeClr val="accent4">
                  <a:lumMod val="75000"/>
                </a:schemeClr>
              </a:solidFill>
            </a:endParaRPr>
          </a:p>
          <a:p>
            <a:pPr marL="0" indent="0">
              <a:spcBef>
                <a:spcPts val="0"/>
              </a:spcBef>
              <a:buNone/>
            </a:pPr>
            <a:endParaRPr lang="fr-FR" sz="2000" dirty="0">
              <a:solidFill>
                <a:schemeClr val="tx1"/>
              </a:solidFill>
            </a:endParaRPr>
          </a:p>
          <a:p>
            <a:pPr marL="0" indent="0">
              <a:spcBef>
                <a:spcPts val="0"/>
              </a:spcBef>
              <a:buNone/>
            </a:pPr>
            <a:endParaRPr lang="fr-FR" sz="2000" dirty="0">
              <a:solidFill>
                <a:schemeClr val="tx1"/>
              </a:solidFill>
            </a:endParaRPr>
          </a:p>
          <a:p>
            <a:pPr marL="0" indent="0">
              <a:spcBef>
                <a:spcPts val="0"/>
              </a:spcBef>
              <a:buNone/>
            </a:pPr>
            <a:r>
              <a:rPr lang="fr-FR" sz="2800" b="1" dirty="0" err="1">
                <a:solidFill>
                  <a:srgbClr val="FF6600"/>
                </a:solidFill>
              </a:rPr>
              <a:t>Bryonia</a:t>
            </a:r>
            <a:r>
              <a:rPr lang="fr-FR" sz="2800" b="1" dirty="0">
                <a:solidFill>
                  <a:srgbClr val="FF6600"/>
                </a:solidFill>
              </a:rPr>
              <a:t> 9CH</a:t>
            </a:r>
            <a:endParaRPr lang="fr-FR" sz="2000" b="1" dirty="0">
              <a:solidFill>
                <a:srgbClr val="FF6600"/>
              </a:solidFill>
            </a:endParaRPr>
          </a:p>
          <a:p>
            <a:pPr marL="342900" lvl="1" indent="-342900">
              <a:spcBef>
                <a:spcPts val="0"/>
              </a:spcBef>
              <a:buFont typeface="Wingdings" panose="05000000000000000000" pitchFamily="2" charset="2"/>
              <a:buChar char="ü"/>
            </a:pPr>
            <a:r>
              <a:rPr lang="fr-FR" sz="2400" dirty="0">
                <a:solidFill>
                  <a:schemeClr val="tx1"/>
                </a:solidFill>
              </a:rPr>
              <a:t>médicament de l’entorse, à associer à Arnica, </a:t>
            </a:r>
          </a:p>
          <a:p>
            <a:pPr marL="342900" lvl="1" indent="-342900">
              <a:spcBef>
                <a:spcPts val="0"/>
              </a:spcBef>
              <a:buFont typeface="Wingdings" panose="05000000000000000000" pitchFamily="2" charset="2"/>
              <a:buChar char="ü"/>
            </a:pPr>
            <a:r>
              <a:rPr lang="fr-FR" sz="2800" b="1" dirty="0">
                <a:solidFill>
                  <a:schemeClr val="accent4">
                    <a:lumMod val="75000"/>
                  </a:schemeClr>
                </a:solidFill>
              </a:rPr>
              <a:t>interdiction absolue de mouvement </a:t>
            </a:r>
            <a:r>
              <a:rPr lang="fr-FR" sz="2400" dirty="0"/>
              <a:t>:</a:t>
            </a:r>
            <a:r>
              <a:rPr lang="fr-FR" sz="2400" dirty="0">
                <a:solidFill>
                  <a:schemeClr val="tx1"/>
                </a:solidFill>
              </a:rPr>
              <a:t> réveil violent de la douleur</a:t>
            </a:r>
          </a:p>
          <a:p>
            <a:pPr marL="0" indent="0">
              <a:spcBef>
                <a:spcPts val="0"/>
              </a:spcBef>
              <a:buNone/>
            </a:pPr>
            <a:endParaRPr lang="fr-FR" sz="2000" dirty="0">
              <a:solidFill>
                <a:schemeClr val="tx1"/>
              </a:solidFill>
            </a:endParaRPr>
          </a:p>
        </p:txBody>
      </p:sp>
      <p:pic>
        <p:nvPicPr>
          <p:cNvPr id="3074" name="Picture 2" descr="Bellis perennis - Doctissimo">
            <a:extLst>
              <a:ext uri="{FF2B5EF4-FFF2-40B4-BE49-F238E27FC236}">
                <a16:creationId xmlns:a16="http://schemas.microsoft.com/office/drawing/2014/main" id="{E44DA148-5548-42E4-97B7-9BEA9FB4BC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43907" y="685634"/>
            <a:ext cx="2400983" cy="2400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yonia: Purported Benefits and Potential Side Effects">
            <a:extLst>
              <a:ext uri="{FF2B5EF4-FFF2-40B4-BE49-F238E27FC236}">
                <a16:creationId xmlns:a16="http://schemas.microsoft.com/office/drawing/2014/main" id="{C410B4A5-FB59-4878-8933-AE3B8EBFB6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88127" y="4283833"/>
            <a:ext cx="3267334" cy="182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0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1144455" y="977900"/>
            <a:ext cx="6761054" cy="3530600"/>
          </a:xfrm>
        </p:spPr>
        <p:txBody>
          <a:bodyPr>
            <a:noAutofit/>
          </a:bodyPr>
          <a:lstStyle/>
          <a:p>
            <a:pPr marL="0" indent="0">
              <a:spcBef>
                <a:spcPts val="0"/>
              </a:spcBef>
              <a:buNone/>
            </a:pPr>
            <a:endParaRPr lang="fr-FR" sz="2000" dirty="0">
              <a:solidFill>
                <a:schemeClr val="tx1"/>
              </a:solidFill>
            </a:endParaRPr>
          </a:p>
          <a:p>
            <a:pPr marL="0" indent="0">
              <a:spcBef>
                <a:spcPts val="0"/>
              </a:spcBef>
              <a:buNone/>
            </a:pPr>
            <a:r>
              <a:rPr lang="fr-FR" sz="2800" b="1" dirty="0">
                <a:solidFill>
                  <a:srgbClr val="FF6600"/>
                </a:solidFill>
              </a:rPr>
              <a:t>Apis 9CH</a:t>
            </a:r>
            <a:endParaRPr lang="fr-FR" sz="20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accompagne Arnica et Bryonia dans les entorses</a:t>
            </a:r>
          </a:p>
          <a:p>
            <a:pPr marL="342900" lvl="1" indent="-342900">
              <a:spcBef>
                <a:spcPts val="0"/>
              </a:spcBef>
              <a:buFont typeface="Wingdings" panose="05000000000000000000" pitchFamily="2" charset="2"/>
              <a:buChar char="ü"/>
            </a:pPr>
            <a:r>
              <a:rPr lang="fr-FR" sz="2800" b="1" dirty="0">
                <a:solidFill>
                  <a:schemeClr val="accent4">
                    <a:lumMod val="75000"/>
                  </a:schemeClr>
                </a:solidFill>
              </a:rPr>
              <a:t>œdème translucide, rosé</a:t>
            </a:r>
          </a:p>
          <a:p>
            <a:pPr marL="342900" lvl="1" indent="-342900">
              <a:spcBef>
                <a:spcPts val="0"/>
              </a:spcBef>
              <a:buFont typeface="Wingdings" panose="05000000000000000000" pitchFamily="2" charset="2"/>
              <a:buChar char="ü"/>
            </a:pPr>
            <a:r>
              <a:rPr lang="fr-FR" sz="2400" dirty="0">
                <a:solidFill>
                  <a:schemeClr val="tx1"/>
                </a:solidFill>
              </a:rPr>
              <a:t>douleur piquante améliorée au frais</a:t>
            </a:r>
          </a:p>
          <a:p>
            <a:pPr marL="342900" lvl="1" indent="-342900">
              <a:spcBef>
                <a:spcPts val="0"/>
              </a:spcBef>
              <a:buFont typeface="Wingdings" panose="05000000000000000000" pitchFamily="2" charset="2"/>
              <a:buChar char="ü"/>
            </a:pPr>
            <a:endParaRPr lang="fr-FR" sz="2400" dirty="0">
              <a:solidFill>
                <a:schemeClr val="tx1"/>
              </a:solidFill>
            </a:endParaRPr>
          </a:p>
          <a:p>
            <a:pPr marL="0" indent="0">
              <a:spcBef>
                <a:spcPts val="0"/>
              </a:spcBef>
              <a:buNone/>
            </a:pPr>
            <a:endParaRPr lang="fr-FR" sz="2000" dirty="0">
              <a:solidFill>
                <a:schemeClr val="tx1"/>
              </a:solidFill>
            </a:endParaRPr>
          </a:p>
          <a:p>
            <a:pPr marL="0" indent="0">
              <a:spcBef>
                <a:spcPts val="0"/>
              </a:spcBef>
              <a:buNone/>
            </a:pPr>
            <a:r>
              <a:rPr lang="fr-FR" sz="2800" b="1" dirty="0" err="1">
                <a:solidFill>
                  <a:srgbClr val="FF6600"/>
                </a:solidFill>
              </a:rPr>
              <a:t>Hypericum</a:t>
            </a:r>
            <a:r>
              <a:rPr lang="fr-FR" sz="2800" b="1" dirty="0">
                <a:solidFill>
                  <a:srgbClr val="FF6600"/>
                </a:solidFill>
              </a:rPr>
              <a:t> 9CH</a:t>
            </a:r>
            <a:endParaRPr lang="fr-FR" sz="20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c’est l’Arnica des </a:t>
            </a:r>
            <a:r>
              <a:rPr lang="fr-FR" sz="2800" b="1" dirty="0">
                <a:solidFill>
                  <a:schemeClr val="accent4">
                    <a:lumMod val="75000"/>
                  </a:schemeClr>
                </a:solidFill>
              </a:rPr>
              <a:t>terminaisons nerveuses </a:t>
            </a:r>
            <a:r>
              <a:rPr lang="fr-FR" sz="2400" dirty="0">
                <a:solidFill>
                  <a:schemeClr val="tx1"/>
                </a:solidFill>
              </a:rPr>
              <a:t>et des régions richement innervées</a:t>
            </a:r>
          </a:p>
          <a:p>
            <a:pPr marL="342900" lvl="1" indent="-342900">
              <a:spcBef>
                <a:spcPts val="0"/>
              </a:spcBef>
              <a:buFont typeface="Wingdings" panose="05000000000000000000" pitchFamily="2" charset="2"/>
              <a:buChar char="ü"/>
            </a:pPr>
            <a:r>
              <a:rPr lang="fr-FR" sz="2400" dirty="0">
                <a:solidFill>
                  <a:schemeClr val="tx1"/>
                </a:solidFill>
              </a:rPr>
              <a:t>coup de marteau sur le doigt</a:t>
            </a:r>
          </a:p>
        </p:txBody>
      </p:sp>
      <p:pic>
        <p:nvPicPr>
          <p:cNvPr id="3078" name="Picture 6" descr="Apis, tout sur le remède homéopathique | Planet Bio 🍃">
            <a:extLst>
              <a:ext uri="{FF2B5EF4-FFF2-40B4-BE49-F238E27FC236}">
                <a16:creationId xmlns:a16="http://schemas.microsoft.com/office/drawing/2014/main" id="{317346A7-1194-4C74-9854-4DE1CF6547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401" y="1144845"/>
            <a:ext cx="2486329" cy="15983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YPERICUM MAGICAL® RED FAME, plante en ligne">
            <a:extLst>
              <a:ext uri="{FF2B5EF4-FFF2-40B4-BE49-F238E27FC236}">
                <a16:creationId xmlns:a16="http://schemas.microsoft.com/office/drawing/2014/main" id="{1B2B9567-3515-4EAB-B7CB-2645F369B49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8179" y="3429000"/>
            <a:ext cx="2486329" cy="265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1144455" y="1639082"/>
            <a:ext cx="9206579" cy="2718278"/>
          </a:xfrm>
        </p:spPr>
        <p:txBody>
          <a:bodyPr>
            <a:noAutofit/>
          </a:bodyPr>
          <a:lstStyle/>
          <a:p>
            <a:pPr marL="0" indent="0">
              <a:buNone/>
            </a:pPr>
            <a:endParaRPr lang="fr-FR" sz="2000" b="1" dirty="0">
              <a:solidFill>
                <a:srgbClr val="FF6600"/>
              </a:solidFill>
            </a:endParaRPr>
          </a:p>
          <a:p>
            <a:pPr marL="0" indent="0">
              <a:buNone/>
            </a:pPr>
            <a:r>
              <a:rPr lang="fr-FR" sz="2800" b="1" dirty="0" err="1">
                <a:solidFill>
                  <a:srgbClr val="FF6600"/>
                </a:solidFill>
              </a:rPr>
              <a:t>Ledum</a:t>
            </a:r>
            <a:r>
              <a:rPr lang="fr-FR" sz="2800" b="1" dirty="0">
                <a:solidFill>
                  <a:srgbClr val="FF6600"/>
                </a:solidFill>
              </a:rPr>
              <a:t> palustre 9CH</a:t>
            </a:r>
            <a:endParaRPr lang="fr-FR" sz="2400" dirty="0">
              <a:solidFill>
                <a:schemeClr val="tx1"/>
              </a:solidFill>
            </a:endParaRPr>
          </a:p>
          <a:p>
            <a:pPr marL="0" indent="0">
              <a:buNone/>
            </a:pPr>
            <a:endParaRPr lang="fr-FR" dirty="0">
              <a:solidFill>
                <a:schemeClr val="tx1"/>
              </a:solidFill>
            </a:endParaRPr>
          </a:p>
          <a:p>
            <a:pPr marL="342900" lvl="3" indent="-342900">
              <a:spcBef>
                <a:spcPct val="0"/>
              </a:spcBef>
              <a:buFont typeface="Wingdings" panose="05000000000000000000" pitchFamily="2" charset="2"/>
              <a:buChar char="ü"/>
              <a:defRPr/>
            </a:pPr>
            <a:r>
              <a:rPr lang="fr-FR" sz="2400" dirty="0"/>
              <a:t>souvent associé à Arnica</a:t>
            </a:r>
          </a:p>
          <a:p>
            <a:pPr marL="342900" lvl="3" indent="-342900">
              <a:spcBef>
                <a:spcPct val="0"/>
              </a:spcBef>
              <a:buFont typeface="Wingdings" panose="05000000000000000000" pitchFamily="2" charset="2"/>
              <a:buChar char="ü"/>
              <a:defRPr/>
            </a:pPr>
            <a:r>
              <a:rPr lang="fr-FR" sz="2400" dirty="0"/>
              <a:t>contribue à diminuer les </a:t>
            </a:r>
            <a:r>
              <a:rPr lang="fr-FR" sz="2400" b="1" dirty="0">
                <a:solidFill>
                  <a:schemeClr val="accent4">
                    <a:lumMod val="75000"/>
                  </a:schemeClr>
                </a:solidFill>
              </a:rPr>
              <a:t>hématomes</a:t>
            </a:r>
          </a:p>
          <a:p>
            <a:pPr marL="342900" lvl="3" indent="-342900">
              <a:spcBef>
                <a:spcPct val="0"/>
              </a:spcBef>
              <a:buFont typeface="Wingdings" panose="05000000000000000000" pitchFamily="2" charset="2"/>
              <a:buChar char="ü"/>
              <a:defRPr/>
            </a:pPr>
            <a:r>
              <a:rPr lang="fr-FR" sz="2400" dirty="0"/>
              <a:t>traite également les articulations rouges, gonflées, chaudes, </a:t>
            </a:r>
          </a:p>
          <a:p>
            <a:pPr marL="342900" lvl="3" indent="-342900">
              <a:spcBef>
                <a:spcPct val="0"/>
              </a:spcBef>
              <a:buFont typeface="Wingdings" panose="05000000000000000000" pitchFamily="2" charset="2"/>
              <a:buChar char="ü"/>
              <a:defRPr/>
            </a:pPr>
            <a:r>
              <a:rPr lang="fr-FR" sz="2400" dirty="0"/>
              <a:t>améliorées par les applications froides </a:t>
            </a:r>
          </a:p>
          <a:p>
            <a:pPr marL="342900" lvl="3" indent="-342900">
              <a:spcBef>
                <a:spcPct val="0"/>
              </a:spcBef>
              <a:buFont typeface="Wingdings" panose="05000000000000000000" pitchFamily="2" charset="2"/>
              <a:buChar char="ü"/>
              <a:defRPr/>
            </a:pPr>
            <a:r>
              <a:rPr lang="fr-FR" sz="2400" dirty="0"/>
              <a:t>ex : crise de goutte, l’œil au beurre noir</a:t>
            </a:r>
          </a:p>
          <a:p>
            <a:pPr>
              <a:defRPr/>
            </a:pPr>
            <a:endParaRPr lang="fr-FR" sz="2200" dirty="0"/>
          </a:p>
          <a:p>
            <a:pPr>
              <a:buFont typeface="Wingdings" panose="05000000000000000000" pitchFamily="2" charset="2"/>
              <a:buChar char="ü"/>
            </a:pPr>
            <a:endParaRPr lang="fr-FR" sz="2000" dirty="0">
              <a:solidFill>
                <a:schemeClr val="tx1"/>
              </a:solidFill>
            </a:endParaRPr>
          </a:p>
        </p:txBody>
      </p:sp>
      <p:sp>
        <p:nvSpPr>
          <p:cNvPr id="2" name="Titre 1">
            <a:extLst>
              <a:ext uri="{FF2B5EF4-FFF2-40B4-BE49-F238E27FC236}">
                <a16:creationId xmlns:a16="http://schemas.microsoft.com/office/drawing/2014/main" id="{98F6287D-B425-6565-81C1-56E03EFCC62D}"/>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3">
            <a:extLst>
              <a:ext uri="{FF2B5EF4-FFF2-40B4-BE49-F238E27FC236}">
                <a16:creationId xmlns:a16="http://schemas.microsoft.com/office/drawing/2014/main" id="{65F5641D-E891-5C2C-75A0-10E1A2CF5D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4" t="30934" r="194" b="32600"/>
          <a:stretch/>
        </p:blipFill>
        <p:spPr>
          <a:xfrm>
            <a:off x="6329532" y="705007"/>
            <a:ext cx="5123082" cy="1868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a:extLst>
              <a:ext uri="{FF2B5EF4-FFF2-40B4-BE49-F238E27FC236}">
                <a16:creationId xmlns:a16="http://schemas.microsoft.com/office/drawing/2014/main" id="{E33509A2-FE76-0F90-54B6-8210430FC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888" r="1" b="25055"/>
          <a:stretch/>
        </p:blipFill>
        <p:spPr>
          <a:xfrm>
            <a:off x="8365819" y="4924556"/>
            <a:ext cx="3363004" cy="154829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Tree>
    <p:extLst>
      <p:ext uri="{BB962C8B-B14F-4D97-AF65-F5344CB8AC3E}">
        <p14:creationId xmlns:p14="http://schemas.microsoft.com/office/powerpoint/2010/main" val="3763759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96624" y="1456359"/>
            <a:ext cx="10591718" cy="3741182"/>
          </a:xfrm>
        </p:spPr>
        <p:txBody>
          <a:bodyPr>
            <a:noAutofit/>
          </a:bodyPr>
          <a:lstStyle/>
          <a:p>
            <a:pPr marL="0" indent="0">
              <a:buNone/>
            </a:pPr>
            <a:r>
              <a:rPr lang="fr-FR" sz="2800" b="1" dirty="0" err="1">
                <a:solidFill>
                  <a:srgbClr val="FF6600"/>
                </a:solidFill>
              </a:rPr>
              <a:t>Rhus</a:t>
            </a:r>
            <a:r>
              <a:rPr lang="fr-FR" sz="2800" b="1" dirty="0">
                <a:solidFill>
                  <a:schemeClr val="tx1"/>
                </a:solidFill>
              </a:rPr>
              <a:t>  </a:t>
            </a:r>
            <a:r>
              <a:rPr lang="fr-FR" sz="2800" b="1" dirty="0">
                <a:solidFill>
                  <a:srgbClr val="FF6600"/>
                </a:solidFill>
              </a:rPr>
              <a:t>toxicodendron 9CH</a:t>
            </a:r>
            <a:endParaRPr lang="fr-FR" sz="2800" dirty="0">
              <a:solidFill>
                <a:schemeClr val="tx1"/>
              </a:solidFill>
            </a:endParaRPr>
          </a:p>
          <a:p>
            <a:pPr marL="0" indent="0">
              <a:buNone/>
            </a:pPr>
            <a:endParaRPr lang="fr-FR" sz="2400" dirty="0">
              <a:solidFill>
                <a:schemeClr val="tx1"/>
              </a:solidFill>
            </a:endParaRPr>
          </a:p>
          <a:p>
            <a:pPr>
              <a:buFont typeface="Wingdings" panose="05000000000000000000" pitchFamily="2" charset="2"/>
              <a:buChar char="ü"/>
            </a:pPr>
            <a:r>
              <a:rPr lang="fr-FR" sz="2400" dirty="0">
                <a:solidFill>
                  <a:schemeClr val="tx1"/>
                </a:solidFill>
              </a:rPr>
              <a:t>médicament des traumatismes musculaires, ligamentaires ou ostéopathique-articulaires </a:t>
            </a:r>
          </a:p>
          <a:p>
            <a:pPr>
              <a:buFont typeface="Wingdings" panose="05000000000000000000" pitchFamily="2" charset="2"/>
              <a:buChar char="ü"/>
            </a:pPr>
            <a:r>
              <a:rPr lang="fr-FR" sz="2400" dirty="0">
                <a:solidFill>
                  <a:schemeClr val="tx1"/>
                </a:solidFill>
              </a:rPr>
              <a:t>après un faux mouvement ou effort violent </a:t>
            </a:r>
          </a:p>
          <a:p>
            <a:pPr>
              <a:buFont typeface="Wingdings" panose="05000000000000000000" pitchFamily="2" charset="2"/>
              <a:buChar char="ü"/>
            </a:pPr>
            <a:r>
              <a:rPr lang="fr-FR" sz="2400" dirty="0">
                <a:solidFill>
                  <a:schemeClr val="tx1"/>
                </a:solidFill>
              </a:rPr>
              <a:t>douleurs </a:t>
            </a:r>
            <a:r>
              <a:rPr lang="fr-FR" sz="2400" b="1" dirty="0">
                <a:solidFill>
                  <a:schemeClr val="accent4">
                    <a:lumMod val="75000"/>
                  </a:schemeClr>
                </a:solidFill>
              </a:rPr>
              <a:t>aggravées au repos, aux premiers mouvements </a:t>
            </a:r>
            <a:r>
              <a:rPr lang="fr-FR" sz="2400" dirty="0">
                <a:solidFill>
                  <a:schemeClr val="tx1"/>
                </a:solidFill>
              </a:rPr>
              <a:t>(dérouillage), aux changements de position, à la fatigue</a:t>
            </a:r>
          </a:p>
          <a:p>
            <a:pPr>
              <a:buFont typeface="Wingdings" panose="05000000000000000000" pitchFamily="2" charset="2"/>
              <a:buChar char="ü"/>
            </a:pPr>
            <a:r>
              <a:rPr lang="fr-FR" sz="2400" dirty="0">
                <a:solidFill>
                  <a:schemeClr val="tx1"/>
                </a:solidFill>
              </a:rPr>
              <a:t>améliorées par le mouvement continu</a:t>
            </a:r>
          </a:p>
          <a:p>
            <a:endParaRPr lang="fr-FR" sz="2000" dirty="0">
              <a:solidFill>
                <a:schemeClr val="tx1"/>
              </a:solidFill>
            </a:endParaRPr>
          </a:p>
        </p:txBody>
      </p:sp>
      <p:pic>
        <p:nvPicPr>
          <p:cNvPr id="4098" name="Picture 2" descr="Rhus toxicodendron : indications et posologie">
            <a:extLst>
              <a:ext uri="{FF2B5EF4-FFF2-40B4-BE49-F238E27FC236}">
                <a16:creationId xmlns:a16="http://schemas.microsoft.com/office/drawing/2014/main" id="{07262037-2AA6-44C6-AFB6-D63AB16D7A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28068" y="480728"/>
            <a:ext cx="2531218" cy="194785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58F6DEC-FB1D-6891-3917-BE29B83ACADA}"/>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3">
            <a:extLst>
              <a:ext uri="{FF2B5EF4-FFF2-40B4-BE49-F238E27FC236}">
                <a16:creationId xmlns:a16="http://schemas.microsoft.com/office/drawing/2014/main" id="{0A1E2043-0B84-4567-B986-F8546DF071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0991" r="2" b="8993"/>
          <a:stretch/>
        </p:blipFill>
        <p:spPr>
          <a:xfrm>
            <a:off x="8695481" y="5106838"/>
            <a:ext cx="3283248" cy="151158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422231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64626" y="1780531"/>
            <a:ext cx="10693365" cy="3741182"/>
          </a:xfrm>
        </p:spPr>
        <p:txBody>
          <a:bodyPr>
            <a:noAutofit/>
          </a:bodyPr>
          <a:lstStyle/>
          <a:p>
            <a:pPr marL="0" indent="0">
              <a:buNone/>
            </a:pPr>
            <a:r>
              <a:rPr lang="fr-FR" sz="3200" b="1" dirty="0" err="1">
                <a:solidFill>
                  <a:srgbClr val="FF6600"/>
                </a:solidFill>
              </a:rPr>
              <a:t>Ruta</a:t>
            </a:r>
            <a:r>
              <a:rPr lang="fr-FR" sz="3200" b="1" dirty="0">
                <a:solidFill>
                  <a:schemeClr val="tx1"/>
                </a:solidFill>
              </a:rPr>
              <a:t> </a:t>
            </a:r>
            <a:r>
              <a:rPr lang="fr-FR" sz="3200" b="1" dirty="0" err="1">
                <a:solidFill>
                  <a:srgbClr val="FF6600"/>
                </a:solidFill>
              </a:rPr>
              <a:t>graveolens</a:t>
            </a:r>
            <a:r>
              <a:rPr lang="fr-FR" sz="3200" b="1" dirty="0">
                <a:solidFill>
                  <a:srgbClr val="FF6600"/>
                </a:solidFill>
              </a:rPr>
              <a:t> 9CH</a:t>
            </a:r>
            <a:endParaRPr lang="fr-FR" sz="2800" dirty="0">
              <a:solidFill>
                <a:schemeClr val="tx1"/>
              </a:solidFill>
            </a:endParaRPr>
          </a:p>
          <a:p>
            <a:pPr marL="0" indent="0">
              <a:buNone/>
            </a:pPr>
            <a:endParaRPr lang="fr-FR" sz="2800" dirty="0">
              <a:solidFill>
                <a:schemeClr val="tx1"/>
              </a:solidFill>
            </a:endParaRPr>
          </a:p>
          <a:p>
            <a:pPr>
              <a:buFont typeface="Wingdings" panose="05000000000000000000" pitchFamily="2" charset="2"/>
              <a:buChar char="ü"/>
            </a:pPr>
            <a:r>
              <a:rPr lang="fr-FR" sz="2800" dirty="0">
                <a:solidFill>
                  <a:schemeClr val="tx1"/>
                </a:solidFill>
              </a:rPr>
              <a:t>médicament du </a:t>
            </a:r>
            <a:r>
              <a:rPr lang="fr-FR" sz="3200" b="1" dirty="0">
                <a:solidFill>
                  <a:schemeClr val="accent4">
                    <a:lumMod val="75000"/>
                  </a:schemeClr>
                </a:solidFill>
              </a:rPr>
              <a:t>périoste et des ligaments fléchisseurs </a:t>
            </a:r>
            <a:r>
              <a:rPr lang="fr-FR" sz="2800" dirty="0">
                <a:solidFill>
                  <a:schemeClr val="tx1"/>
                </a:solidFill>
              </a:rPr>
              <a:t>(douleur à l’extension)</a:t>
            </a:r>
          </a:p>
          <a:p>
            <a:pPr>
              <a:buFont typeface="Wingdings" panose="05000000000000000000" pitchFamily="2" charset="2"/>
              <a:buChar char="ü"/>
            </a:pPr>
            <a:r>
              <a:rPr lang="fr-FR" sz="2800" dirty="0">
                <a:solidFill>
                  <a:schemeClr val="tx1"/>
                </a:solidFill>
              </a:rPr>
              <a:t>du lumbago en étant penché en avant ou en soulevant une charge lourde</a:t>
            </a:r>
          </a:p>
          <a:p>
            <a:pPr>
              <a:buFont typeface="Wingdings" panose="05000000000000000000" pitchFamily="2" charset="2"/>
              <a:buChar char="ü"/>
            </a:pPr>
            <a:r>
              <a:rPr lang="fr-FR" sz="2800" dirty="0">
                <a:solidFill>
                  <a:schemeClr val="tx1"/>
                </a:solidFill>
              </a:rPr>
              <a:t>du surmenage oculaire avec douleur (travail sur écran intense)</a:t>
            </a:r>
          </a:p>
          <a:p>
            <a:pPr>
              <a:buFont typeface="Wingdings" panose="05000000000000000000" pitchFamily="2" charset="2"/>
              <a:buChar char="ü"/>
            </a:pPr>
            <a:r>
              <a:rPr lang="fr-FR" sz="2800" dirty="0"/>
              <a:t>m</a:t>
            </a:r>
            <a:r>
              <a:rPr lang="fr-FR" sz="2800" dirty="0">
                <a:solidFill>
                  <a:schemeClr val="tx1"/>
                </a:solidFill>
              </a:rPr>
              <a:t>êmes modalité que </a:t>
            </a:r>
            <a:r>
              <a:rPr lang="fr-FR" sz="2800" dirty="0" err="1">
                <a:solidFill>
                  <a:schemeClr val="tx1"/>
                </a:solidFill>
              </a:rPr>
              <a:t>Rhus</a:t>
            </a:r>
            <a:r>
              <a:rPr lang="fr-FR" sz="2800" dirty="0">
                <a:solidFill>
                  <a:schemeClr val="tx1"/>
                </a:solidFill>
              </a:rPr>
              <a:t> </a:t>
            </a:r>
            <a:r>
              <a:rPr lang="fr-FR" sz="2800" dirty="0" err="1">
                <a:solidFill>
                  <a:schemeClr val="tx1"/>
                </a:solidFill>
              </a:rPr>
              <a:t>tox</a:t>
            </a:r>
            <a:r>
              <a:rPr lang="fr-FR" sz="2800" dirty="0">
                <a:solidFill>
                  <a:schemeClr val="tx1"/>
                </a:solidFill>
              </a:rPr>
              <a:t> sans le dérouillage matinal</a:t>
            </a:r>
          </a:p>
          <a:p>
            <a:pPr>
              <a:buFont typeface="Wingdings" panose="05000000000000000000" pitchFamily="2" charset="2"/>
              <a:buChar char="ü"/>
            </a:pPr>
            <a:endParaRPr lang="fr-FR" sz="2000" dirty="0">
              <a:solidFill>
                <a:schemeClr val="tx1"/>
              </a:solidFill>
            </a:endParaRPr>
          </a:p>
          <a:p>
            <a:endParaRPr lang="fr-FR" sz="2000" dirty="0">
              <a:solidFill>
                <a:schemeClr val="tx1"/>
              </a:solidFill>
            </a:endParaRPr>
          </a:p>
        </p:txBody>
      </p:sp>
      <p:pic>
        <p:nvPicPr>
          <p:cNvPr id="5122" name="Picture 2" descr="Graines de Ruta graveolens Jackman's blue - Rue fétide - Boutique Végétale">
            <a:extLst>
              <a:ext uri="{FF2B5EF4-FFF2-40B4-BE49-F238E27FC236}">
                <a16:creationId xmlns:a16="http://schemas.microsoft.com/office/drawing/2014/main" id="{774F0A60-71B4-4578-8E40-3DE0D3D40C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5628" y="480728"/>
            <a:ext cx="2865989" cy="214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3B85C5B-9604-326E-A070-70379264DFA6}"/>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1">
            <a:extLst>
              <a:ext uri="{FF2B5EF4-FFF2-40B4-BE49-F238E27FC236}">
                <a16:creationId xmlns:a16="http://schemas.microsoft.com/office/drawing/2014/main" id="{DAD63ECE-ED2C-5CA5-6383-6AEA044D7BF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5662" y="626238"/>
            <a:ext cx="2001215" cy="200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0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6579451" y="727627"/>
            <a:ext cx="4728572" cy="164592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6"/>
                </a:solidFill>
                <a:ea typeface="+mn-ea"/>
                <a:cs typeface="+mn-cs"/>
              </a:rPr>
              <a:t>l’accident : cas clinique </a:t>
            </a:r>
          </a:p>
        </p:txBody>
      </p:sp>
      <p:sp>
        <p:nvSpPr>
          <p:cNvPr id="7175" name="Rectangle 7174">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177" name="Rectangle 7176">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170" name="Picture 2" descr="Balades à vélo - Tourisme en Occitanie">
            <a:extLst>
              <a:ext uri="{FF2B5EF4-FFF2-40B4-BE49-F238E27FC236}">
                <a16:creationId xmlns:a16="http://schemas.microsoft.com/office/drawing/2014/main" id="{4D563B8E-4788-0D6C-2C8E-EBFF3196EF9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168444" y="1550587"/>
            <a:ext cx="4485583" cy="176577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579450" y="2071396"/>
            <a:ext cx="5121138" cy="3741575"/>
          </a:xfrm>
        </p:spPr>
        <p:txBody>
          <a:bodyPr>
            <a:normAutofit/>
          </a:bodyPr>
          <a:lstStyle/>
          <a:p>
            <a:pPr marL="0" indent="0">
              <a:lnSpc>
                <a:spcPct val="90000"/>
              </a:lnSpc>
              <a:buNone/>
            </a:pPr>
            <a:r>
              <a:rPr lang="fr-FR" sz="2400" b="1" dirty="0">
                <a:solidFill>
                  <a:srgbClr val="FF6600"/>
                </a:solidFill>
              </a:rPr>
              <a:t>1</a:t>
            </a:r>
            <a:r>
              <a:rPr lang="fr-FR" sz="1500" dirty="0"/>
              <a:t> </a:t>
            </a:r>
            <a:r>
              <a:rPr lang="fr-FR" dirty="0"/>
              <a:t>C’est les beaux jours, un dimanche ensoleillé, et vous décidez d’aller faire du vélo avec votre famille : une sortie de quelques heures après un hiver au coin du feu… </a:t>
            </a:r>
          </a:p>
          <a:p>
            <a:pPr marL="0" indent="0">
              <a:lnSpc>
                <a:spcPct val="90000"/>
              </a:lnSpc>
              <a:buNone/>
            </a:pPr>
            <a:r>
              <a:rPr lang="fr-FR" dirty="0"/>
              <a:t>Vous ressentez quelques douleurs musculaires et vous craignez les courbatures du lendemain.</a:t>
            </a:r>
          </a:p>
          <a:p>
            <a:pPr marL="0" indent="0">
              <a:lnSpc>
                <a:spcPct val="90000"/>
              </a:lnSpc>
              <a:buNone/>
            </a:pPr>
            <a:endParaRPr lang="fr-FR" dirty="0"/>
          </a:p>
          <a:p>
            <a:pPr marL="0" indent="0">
              <a:buNone/>
            </a:pPr>
            <a:r>
              <a:rPr lang="fr-FR" sz="2000" b="1" dirty="0">
                <a:solidFill>
                  <a:schemeClr val="accent3">
                    <a:lumMod val="75000"/>
                  </a:schemeClr>
                </a:solidFill>
                <a:latin typeface="+mj-lt"/>
              </a:rPr>
              <a:t>Que pouvez-vous prendre tout de suite pour limiter les dégâts ?</a:t>
            </a:r>
          </a:p>
          <a:p>
            <a:pPr marL="0" indent="0">
              <a:lnSpc>
                <a:spcPct val="90000"/>
              </a:lnSpc>
              <a:buNone/>
            </a:pPr>
            <a:endParaRPr lang="fr-FR" b="1" dirty="0"/>
          </a:p>
        </p:txBody>
      </p:sp>
      <p:pic>
        <p:nvPicPr>
          <p:cNvPr id="4" name="Image 3">
            <a:extLst>
              <a:ext uri="{FF2B5EF4-FFF2-40B4-BE49-F238E27FC236}">
                <a16:creationId xmlns:a16="http://schemas.microsoft.com/office/drawing/2014/main" id="{71187C19-31A8-FF49-FDE4-DD61BAF03F44}"/>
              </a:ext>
            </a:extLst>
          </p:cNvPr>
          <p:cNvPicPr>
            <a:picLocks noChangeAspect="1"/>
          </p:cNvPicPr>
          <p:nvPr/>
        </p:nvPicPr>
        <p:blipFill rotWithShape="1">
          <a:blip r:embed="rId3"/>
          <a:srcRect l="20005" r="22474" b="-2"/>
          <a:stretch/>
        </p:blipFill>
        <p:spPr>
          <a:xfrm>
            <a:off x="1867136" y="4108423"/>
            <a:ext cx="2719296" cy="1567757"/>
          </a:xfrm>
          <a:prstGeom prst="rect">
            <a:avLst/>
          </a:prstGeom>
        </p:spPr>
      </p:pic>
    </p:spTree>
    <p:extLst>
      <p:ext uri="{BB962C8B-B14F-4D97-AF65-F5344CB8AC3E}">
        <p14:creationId xmlns:p14="http://schemas.microsoft.com/office/powerpoint/2010/main" val="121975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6579450" y="727627"/>
            <a:ext cx="5289089" cy="164592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3200" b="1" dirty="0">
                <a:solidFill>
                  <a:schemeClr val="accent6"/>
                </a:solidFill>
                <a:ea typeface="+mn-ea"/>
                <a:cs typeface="+mn-cs"/>
              </a:rPr>
              <a:t>l’accident : cas clinique </a:t>
            </a:r>
          </a:p>
        </p:txBody>
      </p:sp>
      <p:sp>
        <p:nvSpPr>
          <p:cNvPr id="8199" name="Rectangle 819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201" name="Rectangle 820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579450" y="2538919"/>
            <a:ext cx="4957554" cy="3496120"/>
          </a:xfrm>
        </p:spPr>
        <p:txBody>
          <a:bodyPr>
            <a:normAutofit/>
          </a:bodyPr>
          <a:lstStyle/>
          <a:p>
            <a:pPr>
              <a:buFont typeface="Wingdings" panose="05000000000000000000" pitchFamily="2" charset="2"/>
              <a:buChar char="ü"/>
            </a:pPr>
            <a:endParaRPr lang="fr-FR" dirty="0"/>
          </a:p>
          <a:p>
            <a:pPr marL="0" indent="0">
              <a:buNone/>
            </a:pPr>
            <a:r>
              <a:rPr lang="fr-FR" sz="2400" b="1" dirty="0">
                <a:solidFill>
                  <a:srgbClr val="FF6600"/>
                </a:solidFill>
              </a:rPr>
              <a:t>2</a:t>
            </a:r>
            <a:r>
              <a:rPr lang="fr-FR" dirty="0"/>
              <a:t> Le lendemain, non seulement vous avez des courbatures, mais aussi un périnée en feu !</a:t>
            </a: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 pouvez-vous prendre en plus ?</a:t>
            </a:r>
          </a:p>
          <a:p>
            <a:pPr marL="0" indent="0">
              <a:buNone/>
            </a:pPr>
            <a:endParaRPr lang="fr-FR" dirty="0"/>
          </a:p>
          <a:p>
            <a:pPr marL="0" indent="0">
              <a:buNone/>
            </a:pPr>
            <a:endParaRPr lang="fr-FR" sz="2000" dirty="0"/>
          </a:p>
          <a:p>
            <a:pPr marL="0" indent="0">
              <a:buNone/>
            </a:pPr>
            <a:endParaRPr lang="fr-FR" b="1" dirty="0"/>
          </a:p>
        </p:txBody>
      </p:sp>
      <p:pic>
        <p:nvPicPr>
          <p:cNvPr id="8196" name="Picture 4" descr="douleur périnée femme | Centre des douleurs périnéales Paris">
            <a:extLst>
              <a:ext uri="{FF2B5EF4-FFF2-40B4-BE49-F238E27FC236}">
                <a16:creationId xmlns:a16="http://schemas.microsoft.com/office/drawing/2014/main" id="{5F7557F9-003E-E3E0-C943-1CF2FEA186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0581" y="1049955"/>
            <a:ext cx="2924369" cy="22216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F8606B7-4DAA-9F95-8A93-7917B65F0C8A}"/>
              </a:ext>
            </a:extLst>
          </p:cNvPr>
          <p:cNvPicPr>
            <a:picLocks noChangeAspect="1"/>
          </p:cNvPicPr>
          <p:nvPr/>
        </p:nvPicPr>
        <p:blipFill rotWithShape="1">
          <a:blip r:embed="rId3"/>
          <a:srcRect l="20005" r="22474" b="-2"/>
          <a:stretch/>
        </p:blipFill>
        <p:spPr>
          <a:xfrm>
            <a:off x="1573838" y="3671383"/>
            <a:ext cx="3674795" cy="2118631"/>
          </a:xfrm>
          <a:prstGeom prst="rect">
            <a:avLst/>
          </a:prstGeom>
        </p:spPr>
      </p:pic>
    </p:spTree>
    <p:extLst>
      <p:ext uri="{BB962C8B-B14F-4D97-AF65-F5344CB8AC3E}">
        <p14:creationId xmlns:p14="http://schemas.microsoft.com/office/powerpoint/2010/main" val="43053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277312"/>
            <a:ext cx="4344956" cy="6303375"/>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63115" y="609360"/>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82511" y="2068099"/>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Madame Emma LAD</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63478" y="3213144"/>
            <a:ext cx="3928188" cy="728854"/>
          </a:xfrm>
          <a:prstGeom prst="rect">
            <a:avLst/>
          </a:prstGeom>
          <a:noFill/>
          <a:ln>
            <a:noFill/>
          </a:ln>
        </p:spPr>
        <p:txBody>
          <a:bodyPr wrap="square" rtlCol="0">
            <a:spAutoFit/>
          </a:bodyPr>
          <a:lstStyle/>
          <a:p>
            <a:pPr defTabSz="406908">
              <a:lnSpc>
                <a:spcPts val="1709"/>
              </a:lnSpc>
              <a:spcAft>
                <a:spcPts val="600"/>
              </a:spcAft>
            </a:pPr>
            <a:r>
              <a:rPr lang="fr-FR" sz="1400" dirty="0"/>
              <a:t>Arnica 9CH, 3 granules 1 à 3 fois par jour en alternance avec Bellis </a:t>
            </a:r>
            <a:r>
              <a:rPr lang="fr-FR" sz="1400" dirty="0" err="1"/>
              <a:t>perennis</a:t>
            </a:r>
            <a:r>
              <a:rPr lang="fr-FR" sz="1400" dirty="0"/>
              <a:t> 9CH, 3 granules, 1 à 3 fois par jour </a:t>
            </a:r>
          </a:p>
        </p:txBody>
      </p:sp>
    </p:spTree>
    <p:extLst>
      <p:ext uri="{BB962C8B-B14F-4D97-AF65-F5344CB8AC3E}">
        <p14:creationId xmlns:p14="http://schemas.microsoft.com/office/powerpoint/2010/main" val="226475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5400" b="0" i="0" u="none" strike="noStrike" kern="1200" cap="none" spc="0" normalizeH="0" baseline="0" dirty="0">
                <a:ln>
                  <a:noFill/>
                </a:ln>
                <a:effectLst/>
                <a:uLnTx/>
                <a:uFillTx/>
                <a:latin typeface="Calibri Light" panose="020F0302020204030204"/>
                <a:ea typeface="+mj-ea"/>
                <a:cs typeface="+mj-cs"/>
              </a:rPr>
              <a:t>Lombo-sciatique  </a:t>
            </a:r>
          </a:p>
        </p:txBody>
      </p:sp>
      <p:pic>
        <p:nvPicPr>
          <p:cNvPr id="5" name="Image 4">
            <a:extLst>
              <a:ext uri="{FF2B5EF4-FFF2-40B4-BE49-F238E27FC236}">
                <a16:creationId xmlns:a16="http://schemas.microsoft.com/office/drawing/2014/main" id="{A11903A8-E541-CFDE-2B6B-46540EA2DC31}"/>
              </a:ext>
            </a:extLst>
          </p:cNvPr>
          <p:cNvPicPr>
            <a:picLocks noChangeAspect="1"/>
          </p:cNvPicPr>
          <p:nvPr/>
        </p:nvPicPr>
        <p:blipFill rotWithShape="1">
          <a:blip r:embed="rId2"/>
          <a:srcRect r="-1" b="1134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10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14475" y="1404938"/>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2351088" y="387351"/>
            <a:ext cx="2736850" cy="2035175"/>
          </a:xfrm>
          <a:prstGeom prst="wedgeEllipseCallout">
            <a:avLst>
              <a:gd name="adj1" fmla="val 8250"/>
              <a:gd name="adj2" fmla="val 6106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dirty="0">
              <a:solidFill>
                <a:schemeClr val="bg1"/>
              </a:solidFill>
              <a:latin typeface="Arial" panose="020B0604020202020204" pitchFamily="34" charset="0"/>
            </a:endParaRPr>
          </a:p>
          <a:p>
            <a:pPr algn="ctr" eaLnBrk="1" hangingPunct="1"/>
            <a:r>
              <a:rPr lang="fr-FR" altLang="fr-FR" sz="2200" dirty="0">
                <a:solidFill>
                  <a:schemeClr val="bg1"/>
                </a:solidFill>
                <a:latin typeface="Arial" panose="020B0604020202020204" pitchFamily="34" charset="0"/>
              </a:rPr>
              <a:t>présentation rapide</a:t>
            </a:r>
          </a:p>
          <a:p>
            <a:pPr algn="ctr" eaLnBrk="1" hangingPunct="1"/>
            <a:endParaRPr lang="fr-FR" altLang="fr-FR" sz="2200" dirty="0">
              <a:solidFill>
                <a:schemeClr val="bg1"/>
              </a:solidFill>
              <a:latin typeface="Arial" panose="020B0604020202020204" pitchFamily="34" charset="0"/>
            </a:endParaRPr>
          </a:p>
        </p:txBody>
      </p:sp>
      <p:sp>
        <p:nvSpPr>
          <p:cNvPr id="6149" name="Bulle ronde 11"/>
          <p:cNvSpPr>
            <a:spLocks noChangeArrowheads="1"/>
          </p:cNvSpPr>
          <p:nvPr/>
        </p:nvSpPr>
        <p:spPr bwMode="auto">
          <a:xfrm>
            <a:off x="6086475" y="481014"/>
            <a:ext cx="2736850" cy="1557337"/>
          </a:xfrm>
          <a:prstGeom prst="wedgeEllipseCallout">
            <a:avLst>
              <a:gd name="adj1" fmla="val 11963"/>
              <a:gd name="adj2" fmla="val 7512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attentes</a:t>
            </a:r>
          </a:p>
          <a:p>
            <a:pPr algn="ctr" eaLnBrk="1" hangingPunct="1"/>
            <a:endParaRPr lang="fr-FR" altLang="fr-FR" sz="2200">
              <a:solidFill>
                <a:schemeClr val="bg1"/>
              </a:solidFill>
              <a:latin typeface="Arial" panose="020B0604020202020204" pitchFamily="34" charset="0"/>
            </a:endParaRPr>
          </a:p>
        </p:txBody>
      </p:sp>
    </p:spTree>
    <p:extLst>
      <p:ext uri="{BB962C8B-B14F-4D97-AF65-F5344CB8AC3E}">
        <p14:creationId xmlns:p14="http://schemas.microsoft.com/office/powerpoint/2010/main" val="332204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734774" y="379886"/>
            <a:ext cx="6343672" cy="709865"/>
          </a:xfrm>
        </p:spPr>
        <p:txBody>
          <a:bodyPr>
            <a:norm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a:t>
            </a:r>
            <a:r>
              <a:rPr lang="fr-FR" sz="2400" b="1" dirty="0">
                <a:solidFill>
                  <a:schemeClr val="accent3">
                    <a:lumMod val="75000"/>
                  </a:schemeClr>
                </a:solidFill>
              </a:rPr>
              <a:t>aiguë</a:t>
            </a:r>
            <a:r>
              <a:rPr lang="fr-FR" sz="2400" b="1" dirty="0">
                <a:solidFill>
                  <a:schemeClr val="accent3">
                    <a:lumMod val="75000"/>
                  </a:schemeClr>
                </a:solidFill>
                <a:ea typeface="+mn-ea"/>
                <a:cs typeface="+mn-cs"/>
              </a:rPr>
              <a: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34774" y="1296002"/>
            <a:ext cx="7638291" cy="4442323"/>
          </a:xfrm>
        </p:spPr>
        <p:txBody>
          <a:bodyPr>
            <a:normAutofit lnSpcReduction="10000"/>
          </a:bodyPr>
          <a:lstStyle/>
          <a:p>
            <a:pPr marL="0" indent="0">
              <a:lnSpc>
                <a:spcPct val="107000"/>
              </a:lnSpc>
              <a:spcAft>
                <a:spcPts val="600"/>
              </a:spcAft>
              <a:buNone/>
            </a:pPr>
            <a:r>
              <a:rPr lang="fr-FR" sz="2000" b="1" dirty="0">
                <a:solidFill>
                  <a:schemeClr val="accent6">
                    <a:lumMod val="75000"/>
                  </a:schemeClr>
                </a:solidFill>
                <a:latin typeface="+mj-lt"/>
                <a:ea typeface="Calibri" panose="020F0502020204030204" pitchFamily="34" charset="0"/>
                <a:cs typeface="Times New Roman" panose="02020603050405020304" pitchFamily="18" charset="0"/>
              </a:rPr>
              <a:t>2 médicaments de base dans l’aigu</a:t>
            </a:r>
          </a:p>
          <a:p>
            <a:pPr marL="0" indent="0">
              <a:lnSpc>
                <a:spcPct val="107000"/>
              </a:lnSpc>
              <a:spcAft>
                <a:spcPts val="600"/>
              </a:spcAft>
              <a:buNone/>
            </a:pPr>
            <a:r>
              <a:rPr lang="fr-FR" sz="2800" b="1" dirty="0" err="1">
                <a:solidFill>
                  <a:srgbClr val="FF6600"/>
                </a:solidFill>
              </a:rPr>
              <a:t>Rhus</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a:solidFill>
                  <a:srgbClr val="FF6600"/>
                </a:solidFill>
              </a:rPr>
              <a:t>toxicodendron 9CH</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000" dirty="0">
                <a:solidFill>
                  <a:schemeClr val="tx1"/>
                </a:solidFill>
                <a:latin typeface="+mj-lt"/>
                <a:ea typeface="Calibri" panose="020F0502020204030204" pitchFamily="34" charset="0"/>
                <a:cs typeface="Times New Roman" panose="02020603050405020304" pitchFamily="18" charset="0"/>
              </a:rPr>
              <a:t>et</a:t>
            </a:r>
            <a:r>
              <a:rPr lang="fr-FR" sz="3200" dirty="0">
                <a:solidFill>
                  <a:schemeClr val="tx1"/>
                </a:solidFill>
                <a:latin typeface="+mj-lt"/>
                <a:ea typeface="Calibri" panose="020F0502020204030204" pitchFamily="34" charset="0"/>
                <a:cs typeface="Times New Roman" panose="02020603050405020304" pitchFamily="18" charset="0"/>
              </a:rPr>
              <a:t> </a:t>
            </a:r>
            <a:r>
              <a:rPr lang="fr-FR" sz="2800" b="1" dirty="0" err="1">
                <a:solidFill>
                  <a:srgbClr val="FF6600"/>
                </a:solidFill>
              </a:rPr>
              <a:t>Bryonia</a:t>
            </a:r>
            <a:r>
              <a:rPr lang="fr-FR" sz="2800" b="1" dirty="0">
                <a:solidFill>
                  <a:srgbClr val="FF6600"/>
                </a:solidFill>
              </a:rPr>
              <a:t> 9CH </a:t>
            </a:r>
          </a:p>
          <a:p>
            <a:pPr marL="0" indent="0">
              <a:lnSpc>
                <a:spcPct val="107000"/>
              </a:lnSpc>
              <a:spcAft>
                <a:spcPts val="600"/>
              </a:spcAft>
              <a:buNone/>
            </a:pPr>
            <a:r>
              <a:rPr lang="fr-FR" sz="2800" b="1" dirty="0">
                <a:solidFill>
                  <a:srgbClr val="FF6600"/>
                </a:solidFill>
              </a:rPr>
              <a:t>		+ Arnica 9CH</a:t>
            </a:r>
            <a:endParaRPr lang="fr-FR" sz="3200" dirty="0">
              <a:solidFill>
                <a:schemeClr val="tx1"/>
              </a:solidFill>
              <a:latin typeface="+mj-lt"/>
              <a:ea typeface="Calibri" panose="020F0502020204030204" pitchFamily="34" charset="0"/>
              <a:cs typeface="Times New Roman" panose="02020603050405020304" pitchFamily="18" charset="0"/>
            </a:endParaRP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peuvent être prescrits sur la même ordonnance malgré leurs modalités inverses </a:t>
            </a: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leur prise doit être faite à quelques heures d’intervalle </a:t>
            </a: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alterner facilement ces 2 médicaments dans               la journée</a:t>
            </a:r>
          </a:p>
          <a:p>
            <a:endParaRPr lang="fr-FR" sz="2000" dirty="0">
              <a:solidFill>
                <a:schemeClr val="tx1"/>
              </a:solidFill>
              <a:latin typeface="+mj-lt"/>
            </a:endParaRPr>
          </a:p>
        </p:txBody>
      </p:sp>
      <p:pic>
        <p:nvPicPr>
          <p:cNvPr id="4" name="Picture 4" descr="Bryonia: Purported Benefits and Potential Side Effects">
            <a:extLst>
              <a:ext uri="{FF2B5EF4-FFF2-40B4-BE49-F238E27FC236}">
                <a16:creationId xmlns:a16="http://schemas.microsoft.com/office/drawing/2014/main" id="{13C3D76A-538E-49F5-AE94-3058C12CA7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14471" y="4393926"/>
            <a:ext cx="3350759" cy="1876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hus toxicodendron : indications et posologie">
            <a:extLst>
              <a:ext uri="{FF2B5EF4-FFF2-40B4-BE49-F238E27FC236}">
                <a16:creationId xmlns:a16="http://schemas.microsoft.com/office/drawing/2014/main" id="{5097646F-9B19-404F-B97D-90042C0469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5656" y="587649"/>
            <a:ext cx="3011570" cy="23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9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485589" y="543090"/>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récidivante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15996" y="1815163"/>
            <a:ext cx="10121330" cy="3530600"/>
          </a:xfrm>
        </p:spPr>
        <p:txBody>
          <a:bodyPr>
            <a:noAutofit/>
          </a:bodyPr>
          <a:lstStyle/>
          <a:p>
            <a:pPr marL="0" indent="0">
              <a:spcBef>
                <a:spcPts val="0"/>
              </a:spcBef>
              <a:spcAft>
                <a:spcPts val="0"/>
              </a:spcAft>
              <a:buNone/>
            </a:pPr>
            <a:r>
              <a:rPr lang="fr-FR" sz="2800" b="1" dirty="0" err="1">
                <a:solidFill>
                  <a:srgbClr val="FF6600"/>
                </a:solidFill>
              </a:rPr>
              <a:t>Ruta</a:t>
            </a:r>
            <a:r>
              <a:rPr lang="fr-FR" sz="2800" b="1" dirty="0">
                <a:solidFill>
                  <a:srgbClr val="FF6600"/>
                </a:solidFill>
              </a:rPr>
              <a:t> 9CH</a:t>
            </a:r>
            <a:r>
              <a:rPr lang="fr-FR" sz="2400" dirty="0">
                <a:solidFill>
                  <a:srgbClr val="FF6600"/>
                </a:solidFill>
              </a:rPr>
              <a:t> </a:t>
            </a:r>
          </a:p>
          <a:p>
            <a:pPr marL="0" indent="0">
              <a:spcBef>
                <a:spcPts val="0"/>
              </a:spcBef>
              <a:spcAft>
                <a:spcPts val="0"/>
              </a:spcAft>
              <a:buNone/>
            </a:pPr>
            <a:endParaRPr lang="fr-FR" sz="2400" dirty="0">
              <a:solidFill>
                <a:srgbClr val="FF6600"/>
              </a:solidFill>
            </a:endParaRPr>
          </a:p>
          <a:p>
            <a:pPr marL="342900" lvl="1" indent="-342900">
              <a:spcBef>
                <a:spcPts val="0"/>
              </a:spcBef>
              <a:buFont typeface="Wingdings" panose="05000000000000000000" pitchFamily="2" charset="2"/>
              <a:buChar char="ü"/>
            </a:pPr>
            <a:r>
              <a:rPr lang="fr-FR" sz="2000" dirty="0">
                <a:solidFill>
                  <a:schemeClr val="tx1"/>
                </a:solidFill>
              </a:rPr>
              <a:t>actif sur les tendons et </a:t>
            </a:r>
            <a:r>
              <a:rPr lang="fr-FR" sz="2000" b="1" dirty="0">
                <a:solidFill>
                  <a:schemeClr val="accent4">
                    <a:lumMod val="75000"/>
                  </a:schemeClr>
                </a:solidFill>
              </a:rPr>
              <a:t>ligaments fléchisseurs</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r>
              <a:rPr lang="fr-FR" sz="2000" dirty="0">
                <a:solidFill>
                  <a:schemeClr val="tx1"/>
                </a:solidFill>
              </a:rPr>
              <a:t>comme </a:t>
            </a:r>
            <a:r>
              <a:rPr lang="fr-FR" sz="2000" dirty="0" err="1">
                <a:solidFill>
                  <a:schemeClr val="tx1"/>
                </a:solidFill>
              </a:rPr>
              <a:t>Rhus</a:t>
            </a:r>
            <a:r>
              <a:rPr lang="fr-FR" sz="2000" dirty="0">
                <a:solidFill>
                  <a:schemeClr val="tx1"/>
                </a:solidFill>
              </a:rPr>
              <a:t> toxicodendron mais sans la modalité de dérouillage matinal)</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r>
              <a:rPr lang="fr-FR" sz="2000" dirty="0">
                <a:solidFill>
                  <a:schemeClr val="tx1"/>
                </a:solidFill>
              </a:rPr>
              <a:t>amélioré par le mouvement, aggravé par l’humidité froide.</a:t>
            </a:r>
          </a:p>
          <a:p>
            <a:pPr marL="0" indent="0">
              <a:spcBef>
                <a:spcPts val="0"/>
              </a:spcBef>
              <a:spcAft>
                <a:spcPts val="0"/>
              </a:spcAft>
              <a:buNone/>
            </a:pPr>
            <a:endParaRPr lang="fr-FR" sz="2400" dirty="0">
              <a:solidFill>
                <a:srgbClr val="FF6600"/>
              </a:solidFill>
            </a:endParaRPr>
          </a:p>
          <a:p>
            <a:pPr>
              <a:spcBef>
                <a:spcPts val="0"/>
              </a:spcBef>
              <a:spcAft>
                <a:spcPts val="0"/>
              </a:spcAft>
            </a:pPr>
            <a:endParaRPr lang="fr-FR" sz="2000" dirty="0">
              <a:solidFill>
                <a:schemeClr val="tx1"/>
              </a:solidFill>
              <a:latin typeface="+mj-lt"/>
            </a:endParaRPr>
          </a:p>
        </p:txBody>
      </p:sp>
      <p:pic>
        <p:nvPicPr>
          <p:cNvPr id="11266" name="Picture 2" descr="Ruta L. | Plants of the World Online | Kew Science">
            <a:extLst>
              <a:ext uri="{FF2B5EF4-FFF2-40B4-BE49-F238E27FC236}">
                <a16:creationId xmlns:a16="http://schemas.microsoft.com/office/drawing/2014/main" id="{40AB4782-7970-4162-9908-A6E134280E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16317" y="631806"/>
            <a:ext cx="3159687" cy="236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2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371681" y="416525"/>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récidivante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67410" y="1088699"/>
            <a:ext cx="7825882" cy="3530600"/>
          </a:xfrm>
        </p:spPr>
        <p:txBody>
          <a:bodyPr>
            <a:noAutofit/>
          </a:bodyPr>
          <a:lstStyle/>
          <a:p>
            <a:pPr marL="0" indent="0">
              <a:spcBef>
                <a:spcPts val="0"/>
              </a:spcBef>
              <a:spcAft>
                <a:spcPts val="0"/>
              </a:spcAft>
              <a:buNone/>
            </a:pPr>
            <a:endParaRPr lang="fr-FR" sz="2000" dirty="0">
              <a:solidFill>
                <a:srgbClr val="FF6600"/>
              </a:solidFill>
            </a:endParaRPr>
          </a:p>
          <a:p>
            <a:pPr marL="0" indent="0">
              <a:spcBef>
                <a:spcPts val="0"/>
              </a:spcBef>
              <a:spcAft>
                <a:spcPts val="0"/>
              </a:spcAft>
              <a:buNone/>
            </a:pPr>
            <a:r>
              <a:rPr lang="fr-FR" sz="2400" b="1" dirty="0" err="1">
                <a:solidFill>
                  <a:srgbClr val="FF6600"/>
                </a:solidFill>
              </a:rPr>
              <a:t>Nux</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vomica</a:t>
            </a:r>
            <a:r>
              <a:rPr lang="fr-FR" sz="2400" b="1" dirty="0">
                <a:solidFill>
                  <a:srgbClr val="FF6600"/>
                </a:solidFill>
              </a:rPr>
              <a:t> 9CH</a:t>
            </a:r>
            <a:r>
              <a:rPr lang="fr-FR" sz="2400" b="1" dirty="0">
                <a:solidFill>
                  <a:schemeClr val="tx1"/>
                </a:solidFill>
                <a:latin typeface="+mj-lt"/>
                <a:ea typeface="Calibri" panose="020F0502020204030204" pitchFamily="34" charset="0"/>
                <a:cs typeface="Times New Roman" panose="02020603050405020304" pitchFamily="18" charset="0"/>
              </a:rPr>
              <a:t> </a:t>
            </a:r>
          </a:p>
          <a:p>
            <a:pPr marL="342900" lvl="1" indent="-342900">
              <a:spcBef>
                <a:spcPts val="0"/>
              </a:spcBef>
              <a:buFont typeface="Wingdings" panose="05000000000000000000" pitchFamily="2" charset="2"/>
              <a:buChar char="ü"/>
            </a:pPr>
            <a:r>
              <a:rPr lang="fr-FR" sz="2000" dirty="0">
                <a:solidFill>
                  <a:schemeClr val="tx1"/>
                </a:solidFill>
              </a:rPr>
              <a:t>vive douleur lombaire par contracture élective </a:t>
            </a:r>
            <a:r>
              <a:rPr lang="fr-FR" sz="2000" dirty="0"/>
              <a:t>des</a:t>
            </a:r>
            <a:r>
              <a:rPr lang="fr-FR" sz="2400" b="1" dirty="0">
                <a:solidFill>
                  <a:schemeClr val="accent4">
                    <a:lumMod val="75000"/>
                  </a:schemeClr>
                </a:solidFill>
              </a:rPr>
              <a:t> carrés des lombes</a:t>
            </a:r>
            <a:endParaRPr lang="fr-FR" sz="2000" b="1" dirty="0">
              <a:solidFill>
                <a:schemeClr val="accent4">
                  <a:lumMod val="75000"/>
                </a:schemeClr>
              </a:solidFill>
            </a:endParaRPr>
          </a:p>
          <a:p>
            <a:pPr marL="342900" lvl="1" indent="-342900">
              <a:spcBef>
                <a:spcPts val="0"/>
              </a:spcBef>
              <a:buFont typeface="Wingdings" panose="05000000000000000000" pitchFamily="2" charset="2"/>
              <a:buChar char="ü"/>
            </a:pPr>
            <a:r>
              <a:rPr lang="fr-FR" sz="2000" dirty="0">
                <a:solidFill>
                  <a:schemeClr val="tx1"/>
                </a:solidFill>
              </a:rPr>
              <a:t>aggravée la nuit, dans le lit, doit s’asseoir pour se retourner</a:t>
            </a:r>
          </a:p>
          <a:p>
            <a:pPr marL="342900" lvl="1" indent="-342900">
              <a:spcBef>
                <a:spcPts val="0"/>
              </a:spcBef>
              <a:buFont typeface="Wingdings" panose="05000000000000000000" pitchFamily="2" charset="2"/>
              <a:buChar char="ü"/>
            </a:pPr>
            <a:r>
              <a:rPr lang="fr-FR" sz="2000" dirty="0">
                <a:solidFill>
                  <a:schemeClr val="tx1"/>
                </a:solidFill>
              </a:rPr>
              <a:t>dans un contexte d’auto-intoxication générale</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endParaRPr lang="fr-FR" sz="2000" dirty="0"/>
          </a:p>
          <a:p>
            <a:pPr marL="342900" lvl="1" indent="-342900">
              <a:spcBef>
                <a:spcPts val="0"/>
              </a:spcBef>
              <a:buFont typeface="Wingdings" panose="05000000000000000000" pitchFamily="2" charset="2"/>
              <a:buChar char="ü"/>
            </a:pPr>
            <a:endParaRPr lang="fr-FR" sz="2000" dirty="0">
              <a:solidFill>
                <a:schemeClr val="tx1"/>
              </a:solidFill>
            </a:endParaRPr>
          </a:p>
          <a:p>
            <a:pPr marL="0" indent="0">
              <a:spcBef>
                <a:spcPts val="0"/>
              </a:spcBef>
              <a:spcAft>
                <a:spcPts val="0"/>
              </a:spcAft>
              <a:buNone/>
            </a:pPr>
            <a:r>
              <a:rPr lang="fr-FR" sz="2400" b="1" dirty="0" err="1">
                <a:solidFill>
                  <a:srgbClr val="FF6600"/>
                </a:solidFill>
              </a:rPr>
              <a:t>Dulcamara</a:t>
            </a:r>
            <a:r>
              <a:rPr lang="fr-FR" sz="2400" b="1" dirty="0">
                <a:solidFill>
                  <a:srgbClr val="FF6600"/>
                </a:solidFill>
              </a:rPr>
              <a:t> 9CH</a:t>
            </a:r>
          </a:p>
          <a:p>
            <a:pPr marL="342900" lvl="1" indent="-342900">
              <a:spcBef>
                <a:spcPts val="0"/>
              </a:spcBef>
              <a:buFont typeface="Wingdings" panose="05000000000000000000" pitchFamily="2" charset="2"/>
              <a:buChar char="ü"/>
            </a:pPr>
            <a:r>
              <a:rPr lang="fr-FR" sz="2000" dirty="0">
                <a:solidFill>
                  <a:schemeClr val="tx1"/>
                </a:solidFill>
              </a:rPr>
              <a:t>après </a:t>
            </a:r>
            <a:r>
              <a:rPr lang="fr-FR" sz="2400" b="1" dirty="0">
                <a:solidFill>
                  <a:schemeClr val="accent4">
                    <a:lumMod val="75000"/>
                  </a:schemeClr>
                </a:solidFill>
              </a:rPr>
              <a:t>exposition à l’humidité</a:t>
            </a:r>
            <a:r>
              <a:rPr lang="fr-FR" sz="2000" dirty="0">
                <a:solidFill>
                  <a:schemeClr val="tx1"/>
                </a:solidFill>
              </a:rPr>
              <a:t>, amélioré par le mouvement.</a:t>
            </a:r>
          </a:p>
          <a:p>
            <a:pPr>
              <a:spcBef>
                <a:spcPts val="0"/>
              </a:spcBef>
              <a:spcAft>
                <a:spcPts val="0"/>
              </a:spcAft>
            </a:pPr>
            <a:endParaRPr lang="fr-FR" sz="2000" dirty="0">
              <a:solidFill>
                <a:schemeClr val="tx1"/>
              </a:solidFill>
              <a:latin typeface="+mj-lt"/>
            </a:endParaRPr>
          </a:p>
        </p:txBody>
      </p:sp>
      <p:pic>
        <p:nvPicPr>
          <p:cNvPr id="11268" name="Picture 4" descr="20 frais Strychnos nux vomica graines, bois Serpent Graines nux vomica  Graines bio: Amazon.fr: Jardin">
            <a:extLst>
              <a:ext uri="{FF2B5EF4-FFF2-40B4-BE49-F238E27FC236}">
                <a16:creationId xmlns:a16="http://schemas.microsoft.com/office/drawing/2014/main" id="{8A2D7A5C-98C2-4162-B741-9B39986B7D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82618" y="511534"/>
            <a:ext cx="2244783" cy="16749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76792011-106A-4AA4-A230-E3B9A7AB8A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1944" y="1922563"/>
            <a:ext cx="2244783" cy="168142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OLANUM DULCAMARA - MORELLA RAMPICANTE, 10 SEMI | eBay">
            <a:extLst>
              <a:ext uri="{FF2B5EF4-FFF2-40B4-BE49-F238E27FC236}">
                <a16:creationId xmlns:a16="http://schemas.microsoft.com/office/drawing/2014/main" id="{37C0827D-7D86-4C74-A53A-93522827FC5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1152" r="11150"/>
          <a:stretch/>
        </p:blipFill>
        <p:spPr bwMode="auto">
          <a:xfrm>
            <a:off x="9182618" y="4423869"/>
            <a:ext cx="2244783" cy="192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9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238911" y="269277"/>
            <a:ext cx="10052399" cy="709865"/>
          </a:xfrm>
        </p:spPr>
        <p:txBody>
          <a:bodyPr>
            <a:norm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rPr>
              <a:t>lombo-sciatique récidivante : traiter la douleur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55649" y="1288831"/>
            <a:ext cx="7516982" cy="3619641"/>
          </a:xfrm>
        </p:spPr>
        <p:txBody>
          <a:bodyPr>
            <a:noAutofit/>
          </a:bodyPr>
          <a:lstStyle/>
          <a:p>
            <a:pPr marL="0" indent="0">
              <a:spcBef>
                <a:spcPts val="0"/>
              </a:spcBef>
              <a:spcAft>
                <a:spcPts val="0"/>
              </a:spcAft>
              <a:buNone/>
            </a:pPr>
            <a:r>
              <a:rPr lang="fr-FR" sz="2400" b="1" dirty="0" err="1">
                <a:solidFill>
                  <a:srgbClr val="FF6600"/>
                </a:solidFill>
              </a:rPr>
              <a:t>Colocynthis</a:t>
            </a:r>
            <a:r>
              <a:rPr lang="fr-FR" sz="2400" b="1" dirty="0">
                <a:solidFill>
                  <a:srgbClr val="FF6600"/>
                </a:solidFill>
              </a:rPr>
              <a:t> 9CH</a:t>
            </a:r>
            <a:r>
              <a:rPr lang="fr-FR" sz="2000" b="1" dirty="0">
                <a:solidFill>
                  <a:schemeClr val="tx1"/>
                </a:solidFill>
                <a:latin typeface="+mj-lt"/>
                <a:ea typeface="Calibri" panose="020F0502020204030204" pitchFamily="34" charset="0"/>
                <a:cs typeface="Times New Roman" panose="02020603050405020304" pitchFamily="18" charset="0"/>
              </a:rPr>
              <a:t> </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000" dirty="0">
                <a:solidFill>
                  <a:schemeClr val="tx1"/>
                </a:solidFill>
              </a:rPr>
              <a:t>amélioré par la flexion</a:t>
            </a:r>
          </a:p>
          <a:p>
            <a:pPr marL="342900" lvl="1" indent="-342900">
              <a:spcBef>
                <a:spcPts val="0"/>
              </a:spcBef>
              <a:buFont typeface="Wingdings" panose="05000000000000000000" pitchFamily="2" charset="2"/>
              <a:buChar char="ü"/>
            </a:pPr>
            <a:r>
              <a:rPr lang="fr-FR" sz="2000" dirty="0">
                <a:solidFill>
                  <a:schemeClr val="tx1"/>
                </a:solidFill>
              </a:rPr>
              <a:t>en particulier la douleur de la sciatique par la flexion du mollet sur la cuisse </a:t>
            </a:r>
          </a:p>
          <a:p>
            <a:pPr marL="342900" lvl="1" indent="-342900">
              <a:spcBef>
                <a:spcPts val="0"/>
              </a:spcBef>
              <a:buFont typeface="Wingdings" panose="05000000000000000000" pitchFamily="2" charset="2"/>
              <a:buChar char="ü"/>
            </a:pPr>
            <a:r>
              <a:rPr lang="fr-FR" sz="2000" dirty="0">
                <a:solidFill>
                  <a:schemeClr val="tx1"/>
                </a:solidFill>
              </a:rPr>
              <a:t>amélioré par la pression forte et la chaleur</a:t>
            </a:r>
          </a:p>
          <a:p>
            <a:pPr marL="342900" lvl="1" indent="-342900">
              <a:spcBef>
                <a:spcPts val="0"/>
              </a:spcBef>
              <a:buFont typeface="Wingdings" panose="05000000000000000000" pitchFamily="2" charset="2"/>
              <a:buChar char="ü"/>
            </a:pPr>
            <a:r>
              <a:rPr lang="fr-FR" sz="2000" dirty="0">
                <a:solidFill>
                  <a:schemeClr val="tx1"/>
                </a:solidFill>
              </a:rPr>
              <a:t>latéralité gauche</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fr-FR" sz="2400" b="1" dirty="0">
                <a:solidFill>
                  <a:srgbClr val="FF6600"/>
                </a:solidFill>
              </a:rPr>
              <a:t>Magnesia</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phosphorica</a:t>
            </a:r>
            <a:r>
              <a:rPr lang="fr-FR" sz="2400" b="1" dirty="0">
                <a:solidFill>
                  <a:srgbClr val="FF6600"/>
                </a:solidFill>
              </a:rPr>
              <a:t> 9CH</a:t>
            </a:r>
            <a:r>
              <a:rPr lang="fr-FR" sz="2400" b="1" dirty="0">
                <a:solidFill>
                  <a:schemeClr val="tx1"/>
                </a:solidFill>
                <a:latin typeface="+mj-lt"/>
                <a:ea typeface="Calibri" panose="020F0502020204030204" pitchFamily="34" charset="0"/>
                <a:cs typeface="Times New Roman" panose="02020603050405020304" pitchFamily="18" charset="0"/>
              </a:rPr>
              <a:t> </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000" dirty="0">
                <a:solidFill>
                  <a:schemeClr val="tx1"/>
                </a:solidFill>
              </a:rPr>
              <a:t>mêmes modalités que </a:t>
            </a:r>
            <a:r>
              <a:rPr lang="fr-FR" sz="2000" dirty="0" err="1">
                <a:solidFill>
                  <a:schemeClr val="tx1"/>
                </a:solidFill>
              </a:rPr>
              <a:t>Colocynthis</a:t>
            </a:r>
            <a:r>
              <a:rPr lang="fr-FR" sz="2000" dirty="0">
                <a:solidFill>
                  <a:schemeClr val="tx1"/>
                </a:solidFill>
              </a:rPr>
              <a:t> mais avec une latéralité droite</a:t>
            </a:r>
          </a:p>
          <a:p>
            <a:pPr>
              <a:spcBef>
                <a:spcPts val="0"/>
              </a:spcBef>
              <a:spcAft>
                <a:spcPts val="0"/>
              </a:spcAft>
            </a:pPr>
            <a:endParaRPr lang="fr-FR" sz="2000" dirty="0">
              <a:solidFill>
                <a:schemeClr val="tx1"/>
              </a:solidFill>
              <a:latin typeface="+mj-lt"/>
            </a:endParaRPr>
          </a:p>
        </p:txBody>
      </p:sp>
      <p:pic>
        <p:nvPicPr>
          <p:cNvPr id="19458" name="Picture 2">
            <a:extLst>
              <a:ext uri="{FF2B5EF4-FFF2-40B4-BE49-F238E27FC236}">
                <a16:creationId xmlns:a16="http://schemas.microsoft.com/office/drawing/2014/main" id="{A5850D71-B1D9-498A-91A3-7846F4C5E4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2349" y="1132509"/>
            <a:ext cx="286118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elios Homeopathy - Magnesia phos.">
            <a:extLst>
              <a:ext uri="{FF2B5EF4-FFF2-40B4-BE49-F238E27FC236}">
                <a16:creationId xmlns:a16="http://schemas.microsoft.com/office/drawing/2014/main" id="{233824A9-404E-4B57-80F0-42E94F1DBA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42349" y="3582367"/>
            <a:ext cx="2861183" cy="286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3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EC99FA-FBBD-0331-BB43-4428AB32F46C}"/>
              </a:ext>
            </a:extLst>
          </p:cNvPr>
          <p:cNvSpPr txBox="1">
            <a:spLocks/>
          </p:cNvSpPr>
          <p:nvPr/>
        </p:nvSpPr>
        <p:spPr>
          <a:xfrm>
            <a:off x="6344816" y="63902"/>
            <a:ext cx="5757241"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800" b="1" dirty="0" err="1">
                <a:solidFill>
                  <a:schemeClr val="accent6"/>
                </a:solidFill>
              </a:rPr>
              <a:t>lombo-sciatique</a:t>
            </a:r>
            <a:r>
              <a:rPr lang="en-US" sz="2800" b="1" dirty="0">
                <a:solidFill>
                  <a:schemeClr val="accent6"/>
                </a:solidFill>
              </a:rPr>
              <a:t> : </a:t>
            </a:r>
            <a:r>
              <a:rPr lang="en-US" sz="2800" b="1" dirty="0" err="1">
                <a:solidFill>
                  <a:schemeClr val="accent6"/>
                </a:solidFill>
              </a:rPr>
              <a:t>cas</a:t>
            </a:r>
            <a:r>
              <a:rPr lang="en-US" sz="2800" b="1" dirty="0">
                <a:solidFill>
                  <a:schemeClr val="accent6"/>
                </a:solidFill>
              </a:rPr>
              <a:t> </a:t>
            </a:r>
            <a:r>
              <a:rPr lang="en-US" sz="2800" b="1" dirty="0" err="1">
                <a:solidFill>
                  <a:schemeClr val="accent6"/>
                </a:solidFill>
              </a:rPr>
              <a:t>clinique</a:t>
            </a:r>
            <a:r>
              <a:rPr lang="en-US" sz="2800" b="1" dirty="0">
                <a:solidFill>
                  <a:schemeClr val="accent6"/>
                </a:solidFill>
              </a:rPr>
              <a:t> </a:t>
            </a:r>
            <a:endParaRPr lang="en-US" sz="3600" b="1" dirty="0">
              <a:solidFill>
                <a:schemeClr val="accent6"/>
              </a:solidFill>
            </a:endParaRPr>
          </a:p>
        </p:txBody>
      </p:sp>
      <p:sp>
        <p:nvSpPr>
          <p:cNvPr id="10247" name="Rectangle 10246">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249" name="Rectangle 10248">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10242" name="Picture 2" descr="Lumbago (lombalgie aiguë) - Causes et traitement - Doctissimo">
            <a:extLst>
              <a:ext uri="{FF2B5EF4-FFF2-40B4-BE49-F238E27FC236}">
                <a16:creationId xmlns:a16="http://schemas.microsoft.com/office/drawing/2014/main" id="{007C7F5D-0D94-D4DD-B247-A7063DB1C73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04017" y="1100918"/>
            <a:ext cx="4414438" cy="249511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414856" y="1573719"/>
            <a:ext cx="5367163" cy="2821000"/>
          </a:xfrm>
        </p:spPr>
        <p:txBody>
          <a:bodyPr vert="horz" lIns="91440" tIns="45720" rIns="91440" bIns="45720" rtlCol="0">
            <a:normAutofit lnSpcReduction="10000"/>
          </a:bodyPr>
          <a:lstStyle/>
          <a:p>
            <a:pPr marL="0" indent="0">
              <a:lnSpc>
                <a:spcPct val="90000"/>
              </a:lnSpc>
              <a:buNone/>
            </a:pPr>
            <a:r>
              <a:rPr lang="fr-FR" sz="2400" b="1" dirty="0">
                <a:solidFill>
                  <a:srgbClr val="FF6600"/>
                </a:solidFill>
              </a:rPr>
              <a:t>René</a:t>
            </a:r>
            <a:r>
              <a:rPr lang="fr-FR" sz="1600" dirty="0"/>
              <a:t>, chef d’entreprise très occupé, pas une minute à perdre, fait un faux mouvement et se bloque le dos. </a:t>
            </a:r>
          </a:p>
          <a:p>
            <a:pPr marL="0">
              <a:lnSpc>
                <a:spcPct val="90000"/>
              </a:lnSpc>
            </a:pPr>
            <a:r>
              <a:rPr lang="fr-FR" sz="1600" dirty="0"/>
              <a:t>Plus moyen de bouger.</a:t>
            </a:r>
          </a:p>
          <a:p>
            <a:pPr marL="0">
              <a:lnSpc>
                <a:spcPct val="90000"/>
              </a:lnSpc>
            </a:pPr>
            <a:r>
              <a:rPr lang="fr-FR" sz="1600" dirty="0"/>
              <a:t>Il doit s’asseoir dans le lit pour se retourner !</a:t>
            </a:r>
          </a:p>
          <a:p>
            <a:pPr marL="0">
              <a:lnSpc>
                <a:spcPct val="90000"/>
              </a:lnSpc>
            </a:pPr>
            <a:r>
              <a:rPr lang="fr-FR" sz="1600" dirty="0"/>
              <a:t>Et ça le met en colère car il ne supporte pas d’être malade…</a:t>
            </a:r>
            <a:endParaRPr lang="fr-FR" sz="2000" b="1" dirty="0">
              <a:solidFill>
                <a:schemeClr val="accent3">
                  <a:lumMod val="75000"/>
                </a:schemeClr>
              </a:solidFill>
              <a:latin typeface="+mj-lt"/>
            </a:endParaRPr>
          </a:p>
          <a:p>
            <a:pPr marL="0">
              <a:lnSpc>
                <a:spcPct val="90000"/>
              </a:lnSpc>
            </a:pPr>
            <a:endParaRPr lang="fr-FR" sz="1600" dirty="0"/>
          </a:p>
          <a:p>
            <a:pPr marL="0" indent="0">
              <a:buNone/>
            </a:pPr>
            <a:r>
              <a:rPr lang="fr-FR" sz="2000" b="1" dirty="0">
                <a:solidFill>
                  <a:schemeClr val="accent3">
                    <a:lumMod val="75000"/>
                  </a:schemeClr>
                </a:solidFill>
                <a:latin typeface="+mj-lt"/>
              </a:rPr>
              <a:t>Quel traitement proposez-vous ?</a:t>
            </a:r>
          </a:p>
          <a:p>
            <a:pPr marL="0">
              <a:lnSpc>
                <a:spcPct val="90000"/>
              </a:lnSpc>
            </a:pPr>
            <a:endParaRPr lang="fr-FR" sz="1600" dirty="0"/>
          </a:p>
        </p:txBody>
      </p:sp>
      <p:pic>
        <p:nvPicPr>
          <p:cNvPr id="2" name="Image 1">
            <a:extLst>
              <a:ext uri="{FF2B5EF4-FFF2-40B4-BE49-F238E27FC236}">
                <a16:creationId xmlns:a16="http://schemas.microsoft.com/office/drawing/2014/main" id="{3B3C4BEB-7161-84BA-AC25-00643A774B60}"/>
              </a:ext>
            </a:extLst>
          </p:cNvPr>
          <p:cNvPicPr>
            <a:picLocks noChangeAspect="1"/>
          </p:cNvPicPr>
          <p:nvPr/>
        </p:nvPicPr>
        <p:blipFill rotWithShape="1">
          <a:blip r:embed="rId3"/>
          <a:srcRect l="20005" r="22474" b="-2"/>
          <a:stretch/>
        </p:blipFill>
        <p:spPr>
          <a:xfrm>
            <a:off x="1573838" y="3810091"/>
            <a:ext cx="3674795" cy="2118631"/>
          </a:xfrm>
          <a:prstGeom prst="rect">
            <a:avLst/>
          </a:prstGeom>
        </p:spPr>
      </p:pic>
    </p:spTree>
    <p:extLst>
      <p:ext uri="{BB962C8B-B14F-4D97-AF65-F5344CB8AC3E}">
        <p14:creationId xmlns:p14="http://schemas.microsoft.com/office/powerpoint/2010/main" val="124825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René</a:t>
            </a:r>
            <a:endParaRPr lang="fr-FR" sz="1400" dirty="0">
              <a:latin typeface="Bahnschrift" panose="020B0502040204020203" pitchFamily="34" charset="0"/>
            </a:endParaRPr>
          </a:p>
        </p:txBody>
      </p:sp>
      <p:sp>
        <p:nvSpPr>
          <p:cNvPr id="7" name="ZoneTexte 6">
            <a:extLst>
              <a:ext uri="{FF2B5EF4-FFF2-40B4-BE49-F238E27FC236}">
                <a16:creationId xmlns:a16="http://schemas.microsoft.com/office/drawing/2014/main" id="{C3EEE7E1-76FE-4BB8-BFF1-5F12F26D5C47}"/>
              </a:ext>
            </a:extLst>
          </p:cNvPr>
          <p:cNvSpPr txBox="1"/>
          <p:nvPr/>
        </p:nvSpPr>
        <p:spPr>
          <a:xfrm>
            <a:off x="6304384" y="3820791"/>
            <a:ext cx="3928188" cy="523220"/>
          </a:xfrm>
          <a:prstGeom prst="rect">
            <a:avLst/>
          </a:prstGeom>
          <a:noFill/>
          <a:ln>
            <a:noFill/>
          </a:ln>
        </p:spPr>
        <p:txBody>
          <a:bodyPr wrap="square" rtlCol="0">
            <a:spAutoFit/>
          </a:bodyPr>
          <a:lstStyle/>
          <a:p>
            <a:r>
              <a:rPr lang="fr-FR" sz="1400" dirty="0"/>
              <a:t>Prendre Arnica 9CH et </a:t>
            </a:r>
            <a:r>
              <a:rPr lang="fr-FR" sz="1400" dirty="0" err="1"/>
              <a:t>Nux</a:t>
            </a:r>
            <a:r>
              <a:rPr lang="fr-FR" sz="1400" dirty="0"/>
              <a:t> </a:t>
            </a:r>
            <a:r>
              <a:rPr lang="fr-FR" sz="1400" dirty="0" err="1"/>
              <a:t>vomica</a:t>
            </a:r>
            <a:r>
              <a:rPr lang="fr-FR" sz="1400" dirty="0"/>
              <a:t> 9CH en alternance, 3 granules 1 à 3 fois par jour</a:t>
            </a:r>
          </a:p>
        </p:txBody>
      </p:sp>
    </p:spTree>
    <p:extLst>
      <p:ext uri="{BB962C8B-B14F-4D97-AF65-F5344CB8AC3E}">
        <p14:creationId xmlns:p14="http://schemas.microsoft.com/office/powerpoint/2010/main" val="76561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7" name="Rectangle 12296">
            <a:extLst>
              <a:ext uri="{FF2B5EF4-FFF2-40B4-BE49-F238E27FC236}">
                <a16:creationId xmlns:a16="http://schemas.microsoft.com/office/drawing/2014/main" id="{93EF527E-76C9-48D0-AD8D-3694C5FC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6F0B011F-6C65-4AC1-9953-6861E70A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re 1">
            <a:extLst>
              <a:ext uri="{FF2B5EF4-FFF2-40B4-BE49-F238E27FC236}">
                <a16:creationId xmlns:a16="http://schemas.microsoft.com/office/drawing/2014/main" id="{7DEC99FA-FBBD-0331-BB43-4428AB32F46C}"/>
              </a:ext>
            </a:extLst>
          </p:cNvPr>
          <p:cNvSpPr txBox="1">
            <a:spLocks/>
          </p:cNvSpPr>
          <p:nvPr/>
        </p:nvSpPr>
        <p:spPr>
          <a:xfrm>
            <a:off x="730127" y="-20538"/>
            <a:ext cx="6668210" cy="1744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800" b="1" dirty="0">
                <a:solidFill>
                  <a:schemeClr val="accent6"/>
                </a:solidFill>
              </a:rPr>
              <a:t>TMS : </a:t>
            </a:r>
            <a:r>
              <a:rPr lang="en-US" sz="2800" b="1" dirty="0" err="1">
                <a:solidFill>
                  <a:schemeClr val="accent6"/>
                </a:solidFill>
              </a:rPr>
              <a:t>lombo-sciatique</a:t>
            </a:r>
            <a:r>
              <a:rPr lang="en-US" sz="2800" b="1" dirty="0">
                <a:solidFill>
                  <a:schemeClr val="accent6"/>
                </a:solidFill>
              </a:rPr>
              <a:t> : </a:t>
            </a:r>
            <a:r>
              <a:rPr lang="en-US" sz="2800" b="1" dirty="0" err="1">
                <a:solidFill>
                  <a:schemeClr val="accent6"/>
                </a:solidFill>
              </a:rPr>
              <a:t>cas</a:t>
            </a:r>
            <a:r>
              <a:rPr lang="en-US" sz="2800" b="1" dirty="0">
                <a:solidFill>
                  <a:schemeClr val="accent6"/>
                </a:solidFill>
              </a:rPr>
              <a:t> </a:t>
            </a:r>
            <a:r>
              <a:rPr lang="en-US" sz="2800" b="1" dirty="0" err="1">
                <a:solidFill>
                  <a:schemeClr val="accent6"/>
                </a:solidFill>
              </a:rPr>
              <a:t>clinique</a:t>
            </a:r>
            <a:r>
              <a:rPr lang="en-US" sz="2800" b="1" dirty="0">
                <a:solidFill>
                  <a:schemeClr val="accent6"/>
                </a:solidFill>
              </a:rPr>
              <a: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54380" y="1465362"/>
            <a:ext cx="7136340" cy="4808438"/>
          </a:xfrm>
        </p:spPr>
        <p:txBody>
          <a:bodyPr vert="horz" lIns="91440" tIns="45720" rIns="91440" bIns="45720" rtlCol="0">
            <a:normAutofit/>
          </a:bodyPr>
          <a:lstStyle/>
          <a:p>
            <a:pPr marL="0" indent="0">
              <a:buNone/>
            </a:pPr>
            <a:r>
              <a:rPr lang="fr-FR" sz="2400" b="1" dirty="0">
                <a:solidFill>
                  <a:srgbClr val="FF6600"/>
                </a:solidFill>
              </a:rPr>
              <a:t>René</a:t>
            </a:r>
            <a:r>
              <a:rPr lang="fr-FR" sz="2400" dirty="0"/>
              <a:t> vous dit qu’il est mieux plié en 2, les jambes pliées sur le ventre, et qu’il n’ose pas bouger car le moindre mouvement déclenche la douleur.</a:t>
            </a: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 proposez-vous ajouter ?</a:t>
            </a:r>
          </a:p>
          <a:p>
            <a:pPr marL="0"/>
            <a:endParaRPr lang="en-US" sz="2400" dirty="0"/>
          </a:p>
          <a:p>
            <a:pPr marL="0"/>
            <a:endParaRPr lang="en-US" dirty="0"/>
          </a:p>
        </p:txBody>
      </p:sp>
      <p:pic>
        <p:nvPicPr>
          <p:cNvPr id="2" name="Image 1">
            <a:extLst>
              <a:ext uri="{FF2B5EF4-FFF2-40B4-BE49-F238E27FC236}">
                <a16:creationId xmlns:a16="http://schemas.microsoft.com/office/drawing/2014/main" id="{9C697A89-C212-6E93-3878-ED7F44222E38}"/>
              </a:ext>
            </a:extLst>
          </p:cNvPr>
          <p:cNvPicPr>
            <a:picLocks noChangeAspect="1"/>
          </p:cNvPicPr>
          <p:nvPr/>
        </p:nvPicPr>
        <p:blipFill rotWithShape="1">
          <a:blip r:embed="rId2"/>
          <a:srcRect l="20005" r="22474" b="-2"/>
          <a:stretch/>
        </p:blipFill>
        <p:spPr>
          <a:xfrm>
            <a:off x="8203963" y="4027043"/>
            <a:ext cx="3674795" cy="2118631"/>
          </a:xfrm>
          <a:prstGeom prst="rect">
            <a:avLst/>
          </a:prstGeom>
        </p:spPr>
      </p:pic>
      <p:pic>
        <p:nvPicPr>
          <p:cNvPr id="5" name="Image 4">
            <a:extLst>
              <a:ext uri="{FF2B5EF4-FFF2-40B4-BE49-F238E27FC236}">
                <a16:creationId xmlns:a16="http://schemas.microsoft.com/office/drawing/2014/main" id="{54C2C3C5-4326-472F-6CFA-190AF55D6F3C}"/>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46915" y="913060"/>
            <a:ext cx="3925698" cy="2118631"/>
          </a:xfrm>
          <a:prstGeom prst="rect">
            <a:avLst/>
          </a:prstGeom>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371132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René</a:t>
            </a:r>
            <a:endParaRPr lang="fr-FR" sz="1400" dirty="0">
              <a:latin typeface="Bahnschrift" panose="020B0502040204020203" pitchFamily="34" charset="0"/>
            </a:endParaRPr>
          </a:p>
        </p:txBody>
      </p:sp>
      <p:sp>
        <p:nvSpPr>
          <p:cNvPr id="7" name="ZoneTexte 6">
            <a:extLst>
              <a:ext uri="{FF2B5EF4-FFF2-40B4-BE49-F238E27FC236}">
                <a16:creationId xmlns:a16="http://schemas.microsoft.com/office/drawing/2014/main" id="{C3EEE7E1-76FE-4BB8-BFF1-5F12F26D5C47}"/>
              </a:ext>
            </a:extLst>
          </p:cNvPr>
          <p:cNvSpPr txBox="1"/>
          <p:nvPr/>
        </p:nvSpPr>
        <p:spPr>
          <a:xfrm>
            <a:off x="6372808" y="3707667"/>
            <a:ext cx="3928188" cy="523220"/>
          </a:xfrm>
          <a:prstGeom prst="rect">
            <a:avLst/>
          </a:prstGeom>
          <a:noFill/>
          <a:ln>
            <a:noFill/>
          </a:ln>
        </p:spPr>
        <p:txBody>
          <a:bodyPr wrap="square" rtlCol="0">
            <a:spAutoFit/>
          </a:bodyPr>
          <a:lstStyle/>
          <a:p>
            <a:pPr marR="0" lvl="0" fontAlgn="auto">
              <a:spcBef>
                <a:spcPts val="900"/>
              </a:spcBef>
              <a:spcAft>
                <a:spcPts val="0"/>
              </a:spcAft>
              <a:buSzTx/>
              <a:tabLst/>
              <a:defRPr/>
            </a:pPr>
            <a:r>
              <a:rPr kumimoji="0" lang="en-US" sz="1400" b="1" i="0" u="none" strike="noStrike" cap="none" spc="0" normalizeH="0" baseline="0" noProof="0" dirty="0" err="1">
                <a:ln>
                  <a:noFill/>
                </a:ln>
                <a:effectLst/>
                <a:uLnTx/>
                <a:uFillTx/>
              </a:rPr>
              <a:t>Colocynthis</a:t>
            </a:r>
            <a:r>
              <a:rPr kumimoji="0" lang="en-US" sz="1400" b="1" i="0" u="none" strike="noStrike" cap="none" spc="0" normalizeH="0" baseline="0" noProof="0" dirty="0">
                <a:ln>
                  <a:noFill/>
                </a:ln>
                <a:effectLst/>
                <a:uLnTx/>
                <a:uFillTx/>
              </a:rPr>
              <a:t> 9CH </a:t>
            </a:r>
            <a:r>
              <a:rPr lang="en-US" sz="1400" dirty="0"/>
              <a:t>3 granules x</a:t>
            </a:r>
            <a:r>
              <a:rPr kumimoji="0" lang="en-US" sz="1400" b="0" i="0" u="none" strike="noStrike" cap="none" spc="0" normalizeH="0" baseline="0" noProof="0" dirty="0">
                <a:ln>
                  <a:noFill/>
                </a:ln>
                <a:effectLst/>
                <a:uLnTx/>
                <a:uFillTx/>
              </a:rPr>
              <a:t> 1 à 3</a:t>
            </a:r>
            <a:r>
              <a:rPr kumimoji="0" lang="en-US" sz="1400" b="0" i="0" u="none" strike="noStrike" cap="none" spc="0" normalizeH="0" noProof="0" dirty="0">
                <a:ln>
                  <a:noFill/>
                </a:ln>
                <a:effectLst/>
                <a:uLnTx/>
                <a:uFillTx/>
              </a:rPr>
              <a:t> / jour</a:t>
            </a:r>
            <a:endParaRPr kumimoji="0" lang="en-US" sz="1400" b="0" i="0" u="none" strike="noStrike" cap="none" spc="0" normalizeH="0" baseline="0" noProof="0" dirty="0">
              <a:ln>
                <a:noFill/>
              </a:ln>
              <a:effectLst/>
              <a:uLnTx/>
              <a:uFillTx/>
            </a:endParaRPr>
          </a:p>
          <a:p>
            <a:pPr lvl="0">
              <a:defRPr/>
            </a:pPr>
            <a:r>
              <a:rPr lang="en-US" sz="1400" b="1" dirty="0" err="1"/>
              <a:t>Bryonia</a:t>
            </a:r>
            <a:r>
              <a:rPr lang="en-US" sz="1400" b="1" dirty="0"/>
              <a:t> 5CH </a:t>
            </a:r>
            <a:r>
              <a:rPr lang="en-US" sz="1400" dirty="0"/>
              <a:t>3 granules 1 à 3/ jour</a:t>
            </a:r>
            <a:endParaRPr lang="en-US" sz="1400" b="1" dirty="0"/>
          </a:p>
        </p:txBody>
      </p:sp>
    </p:spTree>
    <p:extLst>
      <p:ext uri="{BB962C8B-B14F-4D97-AF65-F5344CB8AC3E}">
        <p14:creationId xmlns:p14="http://schemas.microsoft.com/office/powerpoint/2010/main" val="234465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EC99FA-FBBD-0331-BB43-4428AB32F46C}"/>
              </a:ext>
            </a:extLst>
          </p:cNvPr>
          <p:cNvSpPr txBox="1">
            <a:spLocks/>
          </p:cNvSpPr>
          <p:nvPr/>
        </p:nvSpPr>
        <p:spPr>
          <a:xfrm>
            <a:off x="6258535" y="194227"/>
            <a:ext cx="5516698"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fr-FR" sz="2800" b="1" dirty="0">
                <a:solidFill>
                  <a:schemeClr val="accent6"/>
                </a:solidFill>
              </a:rPr>
              <a:t>lombo-sciatique : cas clinique </a:t>
            </a:r>
          </a:p>
        </p:txBody>
      </p:sp>
      <p:sp>
        <p:nvSpPr>
          <p:cNvPr id="13319" name="Rectangle 1331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321" name="Rectangle 1332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258534" y="1634640"/>
            <a:ext cx="5612549" cy="4638837"/>
          </a:xfrm>
        </p:spPr>
        <p:txBody>
          <a:bodyPr vert="horz" lIns="91440" tIns="45720" rIns="91440" bIns="45720" rtlCol="0">
            <a:normAutofit/>
          </a:bodyPr>
          <a:lstStyle/>
          <a:p>
            <a:pPr marL="0" indent="0">
              <a:lnSpc>
                <a:spcPct val="90000"/>
              </a:lnSpc>
              <a:buNone/>
            </a:pPr>
            <a:r>
              <a:rPr lang="fr-FR" sz="2400" b="1" dirty="0">
                <a:solidFill>
                  <a:srgbClr val="FF6600"/>
                </a:solidFill>
              </a:rPr>
              <a:t>Arnaud </a:t>
            </a:r>
            <a:r>
              <a:rPr lang="fr-FR" sz="2000" dirty="0"/>
              <a:t>est un sportif, mais au retour d’une compétition il présente une forte lombalgie.</a:t>
            </a:r>
          </a:p>
          <a:p>
            <a:pPr marL="0" indent="0">
              <a:buNone/>
            </a:pPr>
            <a:r>
              <a:rPr lang="fr-FR" sz="2000" b="1" dirty="0">
                <a:solidFill>
                  <a:schemeClr val="accent3">
                    <a:lumMod val="75000"/>
                  </a:schemeClr>
                </a:solidFill>
                <a:latin typeface="+mj-lt"/>
              </a:rPr>
              <a:t>Quel médicament proposez-vous en 1ère intention ? </a:t>
            </a:r>
          </a:p>
          <a:p>
            <a:pPr marL="0">
              <a:lnSpc>
                <a:spcPct val="90000"/>
              </a:lnSpc>
            </a:pPr>
            <a:endParaRPr lang="fr-FR" sz="2000" dirty="0"/>
          </a:p>
          <a:p>
            <a:pPr marL="0">
              <a:lnSpc>
                <a:spcPct val="90000"/>
              </a:lnSpc>
            </a:pPr>
            <a:r>
              <a:rPr lang="fr-FR" sz="2000" dirty="0"/>
              <a:t>Il vous dit qu’il a surtout mal le matin en se mettant en route et que sa douleur s’améliore rapidement dans la matinée.</a:t>
            </a:r>
          </a:p>
          <a:p>
            <a:pPr marL="0" lvl="0" indent="0">
              <a:buNone/>
            </a:pPr>
            <a:r>
              <a:rPr lang="fr-FR" sz="2000" b="1" dirty="0">
                <a:solidFill>
                  <a:schemeClr val="accent3">
                    <a:lumMod val="75000"/>
                  </a:schemeClr>
                </a:solidFill>
                <a:latin typeface="+mj-lt"/>
              </a:rPr>
              <a:t>Que proposez-vous ajouter ?</a:t>
            </a:r>
          </a:p>
          <a:p>
            <a:pPr marL="0">
              <a:lnSpc>
                <a:spcPct val="90000"/>
              </a:lnSpc>
            </a:pPr>
            <a:endParaRPr lang="en-US" sz="2000" b="1" dirty="0">
              <a:solidFill>
                <a:schemeClr val="accent3">
                  <a:lumMod val="75000"/>
                </a:schemeClr>
              </a:solidFill>
              <a:latin typeface="+mj-lt"/>
            </a:endParaRPr>
          </a:p>
        </p:txBody>
      </p:sp>
      <p:pic>
        <p:nvPicPr>
          <p:cNvPr id="2" name="Image 1">
            <a:extLst>
              <a:ext uri="{FF2B5EF4-FFF2-40B4-BE49-F238E27FC236}">
                <a16:creationId xmlns:a16="http://schemas.microsoft.com/office/drawing/2014/main" id="{96810D08-F66B-4EEF-5298-BFE9ADA90D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693" b="7324"/>
          <a:stretch/>
        </p:blipFill>
        <p:spPr>
          <a:xfrm>
            <a:off x="1780872" y="1070367"/>
            <a:ext cx="3187943" cy="2482893"/>
          </a:xfrm>
          <a:prstGeom prst="rect">
            <a:avLst/>
          </a:prstGeom>
        </p:spPr>
      </p:pic>
      <p:pic>
        <p:nvPicPr>
          <p:cNvPr id="5" name="Image 4">
            <a:extLst>
              <a:ext uri="{FF2B5EF4-FFF2-40B4-BE49-F238E27FC236}">
                <a16:creationId xmlns:a16="http://schemas.microsoft.com/office/drawing/2014/main" id="{3781BB0C-2935-4EF7-751B-42A41150B9F9}"/>
              </a:ext>
            </a:extLst>
          </p:cNvPr>
          <p:cNvPicPr>
            <a:picLocks noChangeAspect="1"/>
          </p:cNvPicPr>
          <p:nvPr/>
        </p:nvPicPr>
        <p:blipFill rotWithShape="1">
          <a:blip r:embed="rId3"/>
          <a:srcRect l="20005" r="22474" b="-2"/>
          <a:stretch/>
        </p:blipFill>
        <p:spPr>
          <a:xfrm>
            <a:off x="1780872" y="3869968"/>
            <a:ext cx="3326217" cy="1917665"/>
          </a:xfrm>
          <a:prstGeom prst="rect">
            <a:avLst/>
          </a:prstGeom>
        </p:spPr>
      </p:pic>
    </p:spTree>
    <p:extLst>
      <p:ext uri="{BB962C8B-B14F-4D97-AF65-F5344CB8AC3E}">
        <p14:creationId xmlns:p14="http://schemas.microsoft.com/office/powerpoint/2010/main" val="315334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Arnaud</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04384" y="3414442"/>
            <a:ext cx="3928188" cy="987963"/>
          </a:xfrm>
          <a:prstGeom prst="rect">
            <a:avLst/>
          </a:prstGeom>
          <a:noFill/>
          <a:ln>
            <a:noFill/>
          </a:ln>
        </p:spPr>
        <p:txBody>
          <a:bodyPr wrap="square" rtlCol="0">
            <a:spAutoFit/>
          </a:bodyPr>
          <a:lstStyle/>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1 dose Arnica 30CH</a:t>
            </a:r>
          </a:p>
          <a:p>
            <a:pPr defTabSz="914400">
              <a:lnSpc>
                <a:spcPct val="90000"/>
              </a:lnSpc>
              <a:spcBef>
                <a:spcPts val="900"/>
              </a:spcBef>
              <a:buClr>
                <a:prstClr val="black">
                  <a:lumMod val="85000"/>
                  <a:lumOff val="15000"/>
                </a:prstClr>
              </a:buClr>
              <a:defRPr/>
            </a:pPr>
            <a:r>
              <a:rPr lang="fr-FR" sz="1600" dirty="0" err="1">
                <a:latin typeface="Century Gothic" panose="020B0502020202020204"/>
              </a:rPr>
              <a:t>Rhus</a:t>
            </a:r>
            <a:r>
              <a:rPr lang="fr-FR" sz="1600" dirty="0">
                <a:latin typeface="Century Gothic" panose="020B0502020202020204"/>
              </a:rPr>
              <a:t> </a:t>
            </a:r>
            <a:r>
              <a:rPr lang="fr-FR" sz="1600" dirty="0" err="1">
                <a:latin typeface="Century Gothic" panose="020B0502020202020204"/>
              </a:rPr>
              <a:t>tox</a:t>
            </a:r>
            <a:r>
              <a:rPr lang="fr-FR" sz="1600" dirty="0">
                <a:latin typeface="Century Gothic" panose="020B0502020202020204"/>
              </a:rPr>
              <a:t> 9CH, 3 granules 1 à 2 / jour</a:t>
            </a: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31682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Oval 6"/>
          <p:cNvSpPr>
            <a:spLocks noChangeArrowheads="1"/>
          </p:cNvSpPr>
          <p:nvPr/>
        </p:nvSpPr>
        <p:spPr bwMode="auto">
          <a:xfrm>
            <a:off x="2095018" y="2013178"/>
            <a:ext cx="3789342" cy="2625724"/>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endParaRPr lang="fr-FR" altLang="fr-FR" sz="1350">
              <a:solidFill>
                <a:prstClr val="black"/>
              </a:solidFill>
              <a:cs typeface="Arial" panose="020B0604020202020204" pitchFamily="34" charset="0"/>
            </a:endParaRPr>
          </a:p>
        </p:txBody>
      </p:sp>
      <p:sp>
        <p:nvSpPr>
          <p:cNvPr id="67589" name="Titre 1"/>
          <p:cNvSpPr>
            <a:spLocks/>
          </p:cNvSpPr>
          <p:nvPr/>
        </p:nvSpPr>
        <p:spPr bwMode="auto">
          <a:xfrm>
            <a:off x="2617533" y="2525719"/>
            <a:ext cx="2604304" cy="129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pPr>
            <a:r>
              <a:rPr lang="fr-FR" altLang="fr-FR" sz="3200" dirty="0">
                <a:solidFill>
                  <a:srgbClr val="FFFFFF"/>
                </a:solidFill>
                <a:cs typeface="Arial" panose="020B0604020202020204" pitchFamily="34" charset="0"/>
              </a:rPr>
              <a:t>ARNICA MONTANA</a:t>
            </a:r>
          </a:p>
        </p:txBody>
      </p:sp>
      <p:sp>
        <p:nvSpPr>
          <p:cNvPr id="67591" name="Rectangle 10"/>
          <p:cNvSpPr>
            <a:spLocks noChangeArrowheads="1"/>
          </p:cNvSpPr>
          <p:nvPr/>
        </p:nvSpPr>
        <p:spPr bwMode="auto">
          <a:xfrm>
            <a:off x="5629622" y="6058444"/>
            <a:ext cx="19891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fontAlgn="base">
              <a:spcBef>
                <a:spcPct val="20000"/>
              </a:spcBef>
              <a:spcAft>
                <a:spcPct val="0"/>
              </a:spcAft>
            </a:pPr>
            <a:r>
              <a:rPr lang="fr-FR" altLang="fr-FR" sz="1500" i="1" dirty="0">
                <a:solidFill>
                  <a:srgbClr val="9F8351"/>
                </a:solidFill>
                <a:cs typeface="Arial" panose="020B0604020202020204" pitchFamily="34" charset="0"/>
              </a:rPr>
              <a:t>Arnique des montagnes</a:t>
            </a:r>
          </a:p>
        </p:txBody>
      </p:sp>
      <p:pic>
        <p:nvPicPr>
          <p:cNvPr id="3" name="Image 2">
            <a:extLst>
              <a:ext uri="{FF2B5EF4-FFF2-40B4-BE49-F238E27FC236}">
                <a16:creationId xmlns:a16="http://schemas.microsoft.com/office/drawing/2014/main" id="{2FB22DBA-DA3F-4640-FE11-A1482ADE0771}"/>
              </a:ext>
            </a:extLst>
          </p:cNvPr>
          <p:cNvPicPr>
            <a:picLocks noChangeAspect="1"/>
          </p:cNvPicPr>
          <p:nvPr/>
        </p:nvPicPr>
        <p:blipFill rotWithShape="1">
          <a:blip r:embed="rId3" cstate="email"/>
          <a:srcRect l="10071" r="48018"/>
          <a:stretch/>
        </p:blipFill>
        <p:spPr>
          <a:xfrm>
            <a:off x="7908031" y="0"/>
            <a:ext cx="428396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725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fr-FR" sz="5400" b="0" i="0" u="none" strike="noStrike" cap="none" spc="0" normalizeH="0" baseline="0" dirty="0">
                <a:ln>
                  <a:noFill/>
                </a:ln>
                <a:effectLst/>
                <a:uLnTx/>
                <a:uFillTx/>
              </a:rPr>
              <a:t>Dorsalgies et cervicalgies</a:t>
            </a:r>
          </a:p>
        </p:txBody>
      </p:sp>
      <p:pic>
        <p:nvPicPr>
          <p:cNvPr id="2" name="Image 1">
            <a:extLst>
              <a:ext uri="{FF2B5EF4-FFF2-40B4-BE49-F238E27FC236}">
                <a16:creationId xmlns:a16="http://schemas.microsoft.com/office/drawing/2014/main" id="{F9FD70D2-5E0F-C7AE-73B7-4A1D9EB3879F}"/>
              </a:ext>
            </a:extLst>
          </p:cNvPr>
          <p:cNvPicPr>
            <a:picLocks noChangeAspect="1"/>
          </p:cNvPicPr>
          <p:nvPr/>
        </p:nvPicPr>
        <p:blipFill rotWithShape="1">
          <a:blip r:embed="rId2"/>
          <a:srcRect r="2164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4168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216568" y="518980"/>
            <a:ext cx="6343672" cy="354933"/>
          </a:xfrm>
        </p:spPr>
        <p:txBody>
          <a:bodyPr>
            <a:normAutofit fontScale="90000"/>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3">
                    <a:lumMod val="75000"/>
                  </a:schemeClr>
                </a:solidFill>
                <a:ea typeface="+mn-ea"/>
                <a:cs typeface="+mn-cs"/>
              </a:rPr>
              <a:t>dorsalgies et cervicalgies</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83769" y="1287484"/>
            <a:ext cx="7997472" cy="4675373"/>
          </a:xfrm>
        </p:spPr>
        <p:txBody>
          <a:bodyPr>
            <a:noAutofit/>
          </a:bodyPr>
          <a:lstStyle/>
          <a:p>
            <a:pPr marL="0" indent="0">
              <a:spcBef>
                <a:spcPts val="0"/>
              </a:spcBef>
              <a:spcAft>
                <a:spcPts val="0"/>
              </a:spcAft>
              <a:buNone/>
            </a:pPr>
            <a:r>
              <a:rPr lang="fr-FR" sz="2800" b="1" dirty="0">
                <a:solidFill>
                  <a:srgbClr val="FF6600"/>
                </a:solidFill>
              </a:rPr>
              <a:t>Actaea</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a:solidFill>
                  <a:srgbClr val="FF6600"/>
                </a:solidFill>
              </a:rPr>
              <a:t>racemosa 9CH</a:t>
            </a:r>
          </a:p>
          <a:p>
            <a:pPr marL="0" indent="0">
              <a:spcBef>
                <a:spcPts val="0"/>
              </a:spcBef>
              <a:spcAft>
                <a:spcPts val="0"/>
              </a:spcAft>
              <a:buNone/>
            </a:pPr>
            <a:endParaRPr lang="fr-FR" sz="2400" dirty="0">
              <a:solidFill>
                <a:schemeClr val="tx1"/>
              </a:solidFill>
              <a:latin typeface="+mj-lt"/>
              <a:cs typeface="Times New Roman" panose="02020603050405020304" pitchFamily="18" charset="0"/>
            </a:endParaRPr>
          </a:p>
          <a:p>
            <a:pPr marL="342900" lvl="1" indent="-342900">
              <a:spcBef>
                <a:spcPts val="0"/>
              </a:spcBef>
              <a:buFont typeface="Wingdings" panose="05000000000000000000" pitchFamily="2" charset="2"/>
              <a:buChar char="ü"/>
            </a:pPr>
            <a:r>
              <a:rPr lang="fr-FR" sz="2400" dirty="0">
                <a:solidFill>
                  <a:schemeClr val="tx1"/>
                </a:solidFill>
              </a:rPr>
              <a:t>douleurs aiguës de la nuque irradiant jusqu’à D4</a:t>
            </a:r>
          </a:p>
          <a:p>
            <a:pPr marL="342900" lvl="1" indent="-342900">
              <a:spcBef>
                <a:spcPts val="0"/>
              </a:spcBef>
              <a:buFont typeface="Wingdings" panose="05000000000000000000" pitchFamily="2" charset="2"/>
              <a:buChar char="ü"/>
            </a:pPr>
            <a:r>
              <a:rPr lang="fr-FR" sz="2400" dirty="0">
                <a:solidFill>
                  <a:schemeClr val="tx1"/>
                </a:solidFill>
              </a:rPr>
              <a:t>aggravées par le mouvement, l’humidité froide</a:t>
            </a:r>
          </a:p>
          <a:p>
            <a:pPr marL="0" lvl="1" indent="0">
              <a:spcBef>
                <a:spcPts val="0"/>
              </a:spcBef>
              <a:buNone/>
            </a:pPr>
            <a:r>
              <a:rPr lang="fr-FR" sz="2400" dirty="0"/>
              <a:t>    </a:t>
            </a:r>
            <a:r>
              <a:rPr lang="fr-FR" sz="2400" dirty="0">
                <a:solidFill>
                  <a:schemeClr val="tx1"/>
                </a:solidFill>
              </a:rPr>
              <a:t>par le travail en position demi-fléchi fixe </a:t>
            </a:r>
          </a:p>
          <a:p>
            <a:pPr marL="0" lvl="1" indent="0">
              <a:spcBef>
                <a:spcPts val="0"/>
              </a:spcBef>
              <a:buNone/>
            </a:pPr>
            <a:r>
              <a:rPr lang="fr-FR" sz="2400" dirty="0"/>
              <a:t>   </a:t>
            </a:r>
            <a:r>
              <a:rPr lang="fr-FR" sz="2400" dirty="0">
                <a:solidFill>
                  <a:schemeClr val="tx1"/>
                </a:solidFill>
              </a:rPr>
              <a:t>(cervicalgie des ordinateurs, des textos !)</a:t>
            </a:r>
          </a:p>
          <a:p>
            <a:pPr marL="342900" lvl="1" indent="-342900">
              <a:spcBef>
                <a:spcPts val="0"/>
              </a:spcBef>
              <a:buFont typeface="Wingdings" panose="05000000000000000000" pitchFamily="2" charset="2"/>
              <a:buChar char="ü"/>
            </a:pPr>
            <a:r>
              <a:rPr lang="fr-FR" sz="2400" dirty="0"/>
              <a:t>améliorée par la chaleur</a:t>
            </a:r>
            <a:endParaRPr lang="fr-FR" sz="24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chez une femme très nerveuse aux règles abondantes et douloureuses (</a:t>
            </a:r>
            <a:r>
              <a:rPr lang="fr-FR" sz="2400" dirty="0">
                <a:solidFill>
                  <a:schemeClr val="tx1"/>
                </a:solidFill>
                <a:sym typeface="Wingdings" panose="05000000000000000000" pitchFamily="2" charset="2"/>
              </a:rPr>
              <a:t> endométriose ++)</a:t>
            </a:r>
            <a:endParaRPr lang="fr-FR" sz="24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complété </a:t>
            </a:r>
            <a:r>
              <a:rPr lang="fr-FR" sz="2400" dirty="0">
                <a:solidFill>
                  <a:schemeClr val="tx1"/>
                </a:solidFill>
                <a:latin typeface="+mj-lt"/>
                <a:ea typeface="Calibri" panose="020F0502020204030204" pitchFamily="34" charset="0"/>
                <a:cs typeface="Times New Roman" panose="02020603050405020304" pitchFamily="18" charset="0"/>
              </a:rPr>
              <a:t>par </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Bryonia</a:t>
            </a:r>
            <a:r>
              <a:rPr lang="fr-FR" sz="2400" b="1" dirty="0">
                <a:solidFill>
                  <a:schemeClr val="tx1"/>
                </a:solidFill>
                <a:latin typeface="+mj-lt"/>
                <a:ea typeface="Calibri" panose="020F0502020204030204" pitchFamily="34" charset="0"/>
                <a:cs typeface="Times New Roman" panose="02020603050405020304" pitchFamily="18" charset="0"/>
              </a:rPr>
              <a:t> </a:t>
            </a:r>
          </a:p>
          <a:p>
            <a:pPr marL="342900" lvl="1" indent="-342900">
              <a:spcBef>
                <a:spcPts val="0"/>
              </a:spcBef>
              <a:buFont typeface="Wingdings" panose="05000000000000000000" pitchFamily="2" charset="2"/>
              <a:buChar char="ü"/>
            </a:pPr>
            <a:r>
              <a:rPr lang="fr-FR" sz="2400" dirty="0">
                <a:solidFill>
                  <a:schemeClr val="tx1"/>
                </a:solidFill>
                <a:latin typeface="+mj-lt"/>
                <a:ea typeface="Calibri" panose="020F0502020204030204" pitchFamily="34" charset="0"/>
                <a:cs typeface="Times New Roman" panose="02020603050405020304" pitchFamily="18" charset="0"/>
              </a:rPr>
              <a:t>et </a:t>
            </a:r>
            <a:r>
              <a:rPr lang="fr-FR" sz="2800" b="1" dirty="0" err="1">
                <a:solidFill>
                  <a:schemeClr val="accent4">
                    <a:lumMod val="75000"/>
                  </a:schemeClr>
                </a:solidFill>
                <a:latin typeface="+mj-lt"/>
                <a:ea typeface="Calibri" panose="020F0502020204030204" pitchFamily="34" charset="0"/>
                <a:cs typeface="Times New Roman" panose="02020603050405020304" pitchFamily="18" charset="0"/>
              </a:rPr>
              <a:t>Ranonculus</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 </a:t>
            </a:r>
            <a:r>
              <a:rPr lang="fr-FR" sz="2800" b="1" dirty="0" err="1">
                <a:solidFill>
                  <a:schemeClr val="accent4">
                    <a:lumMod val="75000"/>
                  </a:schemeClr>
                </a:solidFill>
                <a:latin typeface="+mj-lt"/>
                <a:ea typeface="Calibri" panose="020F0502020204030204" pitchFamily="34" charset="0"/>
                <a:cs typeface="Times New Roman" panose="02020603050405020304" pitchFamily="18" charset="0"/>
              </a:rPr>
              <a:t>bulbosus</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 </a:t>
            </a:r>
            <a:r>
              <a:rPr lang="fr-FR" sz="2400" dirty="0">
                <a:solidFill>
                  <a:schemeClr val="tx1"/>
                </a:solidFill>
                <a:latin typeface="+mj-lt"/>
                <a:ea typeface="Calibri" panose="020F0502020204030204" pitchFamily="34" charset="0"/>
                <a:cs typeface="Times New Roman" panose="02020603050405020304" pitchFamily="18" charset="0"/>
              </a:rPr>
              <a:t>=</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dirty="0">
                <a:solidFill>
                  <a:schemeClr val="tx1"/>
                </a:solidFill>
                <a:latin typeface="+mj-lt"/>
                <a:ea typeface="Calibri" panose="020F0502020204030204" pitchFamily="34" charset="0"/>
                <a:cs typeface="Times New Roman" panose="02020603050405020304" pitchFamily="18" charset="0"/>
              </a:rPr>
              <a:t>médicament de la névralgie intercostale.</a:t>
            </a:r>
            <a:endParaRPr lang="fr-FR" sz="2400" b="1"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000" dirty="0">
              <a:solidFill>
                <a:srgbClr val="FF6600"/>
              </a:solidFill>
            </a:endParaRPr>
          </a:p>
        </p:txBody>
      </p:sp>
      <p:pic>
        <p:nvPicPr>
          <p:cNvPr id="20482" name="Picture 2" descr="CIMICIFUGA: une aide précieuse lors de la ménopause mon-herboristerie">
            <a:extLst>
              <a:ext uri="{FF2B5EF4-FFF2-40B4-BE49-F238E27FC236}">
                <a16:creationId xmlns:a16="http://schemas.microsoft.com/office/drawing/2014/main" id="{FE9004C6-A945-4E79-8231-9B1D9098F9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6290" y="336398"/>
            <a:ext cx="1648492" cy="1612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nunculus bulbosus L., 1753 - Renoncule bulbeuse, Bouton-d'or  bulbeux-Présentation">
            <a:extLst>
              <a:ext uri="{FF2B5EF4-FFF2-40B4-BE49-F238E27FC236}">
                <a16:creationId xmlns:a16="http://schemas.microsoft.com/office/drawing/2014/main" id="{F9828FBD-B046-2B99-2FC7-941ADFD388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872" r="8160"/>
          <a:stretch/>
        </p:blipFill>
        <p:spPr bwMode="auto">
          <a:xfrm>
            <a:off x="9982971" y="4744528"/>
            <a:ext cx="1830775" cy="167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ryonia: Purported Benefits and Potential Side Effects">
            <a:extLst>
              <a:ext uri="{FF2B5EF4-FFF2-40B4-BE49-F238E27FC236}">
                <a16:creationId xmlns:a16="http://schemas.microsoft.com/office/drawing/2014/main" id="{D0751F80-622E-5243-6F0E-8E300507A5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5062" y="2987710"/>
            <a:ext cx="2788684" cy="156166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C8ACB4A-D933-7D0C-3291-5AFD36FEAD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93"/>
          <a:stretch/>
        </p:blipFill>
        <p:spPr>
          <a:xfrm>
            <a:off x="9688112" y="274608"/>
            <a:ext cx="2207866" cy="253933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06693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9" name="Rectangle 20488">
            <a:extLst>
              <a:ext uri="{FF2B5EF4-FFF2-40B4-BE49-F238E27FC236}">
                <a16:creationId xmlns:a16="http://schemas.microsoft.com/office/drawing/2014/main" id="{737A6033-BA0A-445F-8551-28E54BC20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Phosphorus Definition, Facts, Symbol, Discovery, Property, Uses">
            <a:extLst>
              <a:ext uri="{FF2B5EF4-FFF2-40B4-BE49-F238E27FC236}">
                <a16:creationId xmlns:a16="http://schemas.microsoft.com/office/drawing/2014/main" id="{E468EBAE-A112-4041-ACB6-B902132E466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5922" r="5562" b="2"/>
          <a:stretch/>
        </p:blipFill>
        <p:spPr bwMode="auto">
          <a:xfrm>
            <a:off x="233264" y="233264"/>
            <a:ext cx="3324388" cy="3755625"/>
          </a:xfrm>
          <a:prstGeom prst="rect">
            <a:avLst/>
          </a:prstGeom>
          <a:noFill/>
          <a:extLst>
            <a:ext uri="{909E8E84-426E-40DD-AFC4-6F175D3DCCD1}">
              <a14:hiddenFill xmlns:a14="http://schemas.microsoft.com/office/drawing/2010/main">
                <a:solidFill>
                  <a:srgbClr val="FFFFFF"/>
                </a:solidFill>
              </a14:hiddenFill>
            </a:ext>
          </a:extLst>
        </p:spPr>
      </p:pic>
      <p:sp>
        <p:nvSpPr>
          <p:cNvPr id="20491" name="Rectangle 20490">
            <a:extLst>
              <a:ext uri="{FF2B5EF4-FFF2-40B4-BE49-F238E27FC236}">
                <a16:creationId xmlns:a16="http://schemas.microsoft.com/office/drawing/2014/main" id="{6778DF1F-8178-4035-832D-223CE1690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534" y="239052"/>
            <a:ext cx="2695380" cy="247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1">
            <a:extLst>
              <a:ext uri="{FF2B5EF4-FFF2-40B4-BE49-F238E27FC236}">
                <a16:creationId xmlns:a16="http://schemas.microsoft.com/office/drawing/2014/main" id="{499EF87C-E6BD-1625-3CA5-740628AC4E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81" r="1" b="1"/>
          <a:stretch/>
        </p:blipFill>
        <p:spPr bwMode="auto">
          <a:xfrm>
            <a:off x="232594" y="4154694"/>
            <a:ext cx="3325058" cy="247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Meilleur PC portable étudiant : à moins de 500 €, quel ordinateur pas cher  choisir en 2022 ?">
            <a:extLst>
              <a:ext uri="{FF2B5EF4-FFF2-40B4-BE49-F238E27FC236}">
                <a16:creationId xmlns:a16="http://schemas.microsoft.com/office/drawing/2014/main" id="{ED853B7B-00DC-F762-131C-30EE7CE0C0E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8442" r="37324" b="-1"/>
          <a:stretch/>
        </p:blipFill>
        <p:spPr bwMode="auto">
          <a:xfrm>
            <a:off x="3719534" y="2874858"/>
            <a:ext cx="2695380" cy="374987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931FB4D4-5599-A6A8-3BA4-8978CD48AC85}"/>
              </a:ext>
            </a:extLst>
          </p:cNvPr>
          <p:cNvSpPr>
            <a:spLocks noGrp="1"/>
          </p:cNvSpPr>
          <p:nvPr>
            <p:ph idx="1"/>
          </p:nvPr>
        </p:nvSpPr>
        <p:spPr>
          <a:xfrm>
            <a:off x="6898510" y="2103120"/>
            <a:ext cx="4638493" cy="3931920"/>
          </a:xfrm>
        </p:spPr>
        <p:txBody>
          <a:bodyPr>
            <a:normAutofit lnSpcReduction="10000"/>
          </a:bodyPr>
          <a:lstStyle/>
          <a:p>
            <a:pPr marL="0" indent="0">
              <a:spcBef>
                <a:spcPts val="0"/>
              </a:spcBef>
              <a:spcAft>
                <a:spcPts val="0"/>
              </a:spcAft>
              <a:buNone/>
            </a:pPr>
            <a:r>
              <a:rPr lang="fr-FR" sz="3200" b="1" dirty="0" err="1">
                <a:solidFill>
                  <a:srgbClr val="FF6600"/>
                </a:solidFill>
              </a:rPr>
              <a:t>Phosphorus</a:t>
            </a:r>
            <a:r>
              <a:rPr lang="fr-FR" sz="3200" b="1" dirty="0">
                <a:solidFill>
                  <a:srgbClr val="FF6600"/>
                </a:solidFill>
              </a:rPr>
              <a:t> 9CH </a:t>
            </a:r>
            <a:endParaRPr lang="fr-FR" sz="28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8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800" dirty="0">
                <a:solidFill>
                  <a:schemeClr val="tx1"/>
                </a:solidFill>
              </a:rPr>
              <a:t>douleurs à type de brûlures</a:t>
            </a:r>
            <a:endParaRPr lang="fr-FR" sz="2800" dirty="0"/>
          </a:p>
          <a:p>
            <a:pPr marL="342900" lvl="1" indent="-342900">
              <a:spcBef>
                <a:spcPts val="0"/>
              </a:spcBef>
              <a:buFont typeface="Wingdings" panose="05000000000000000000" pitchFamily="2" charset="2"/>
              <a:buChar char="ü"/>
            </a:pPr>
            <a:endParaRPr lang="fr-FR" sz="2800" dirty="0">
              <a:solidFill>
                <a:schemeClr val="tx1"/>
              </a:solidFill>
            </a:endParaRPr>
          </a:p>
          <a:p>
            <a:pPr marL="342900" lvl="1" indent="-342900">
              <a:spcBef>
                <a:spcPts val="0"/>
              </a:spcBef>
              <a:buFont typeface="Wingdings" panose="05000000000000000000" pitchFamily="2" charset="2"/>
              <a:buChar char="ü"/>
            </a:pPr>
            <a:r>
              <a:rPr lang="fr-FR" sz="2800" dirty="0">
                <a:solidFill>
                  <a:schemeClr val="tx1"/>
                </a:solidFill>
              </a:rPr>
              <a:t>localisation interscapulaires dues aux tensions des rhomboïdes</a:t>
            </a:r>
            <a:endParaRPr lang="fr-FR" dirty="0"/>
          </a:p>
        </p:txBody>
      </p:sp>
      <p:sp>
        <p:nvSpPr>
          <p:cNvPr id="9" name="Titre 1">
            <a:extLst>
              <a:ext uri="{FF2B5EF4-FFF2-40B4-BE49-F238E27FC236}">
                <a16:creationId xmlns:a16="http://schemas.microsoft.com/office/drawing/2014/main" id="{12B5AB4E-A1C7-61A9-0617-6B02943B66CF}"/>
              </a:ext>
            </a:extLst>
          </p:cNvPr>
          <p:cNvSpPr>
            <a:spLocks noGrp="1"/>
          </p:cNvSpPr>
          <p:nvPr>
            <p:ph type="title"/>
          </p:nvPr>
        </p:nvSpPr>
        <p:spPr>
          <a:xfrm>
            <a:off x="7002684" y="341996"/>
            <a:ext cx="4956052" cy="137160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3">
                    <a:lumMod val="75000"/>
                  </a:schemeClr>
                </a:solidFill>
                <a:ea typeface="+mn-ea"/>
                <a:cs typeface="+mn-cs"/>
              </a:rPr>
              <a:t>dorsalgies et cervicalgies</a:t>
            </a:r>
          </a:p>
        </p:txBody>
      </p:sp>
    </p:spTree>
    <p:extLst>
      <p:ext uri="{BB962C8B-B14F-4D97-AF65-F5344CB8AC3E}">
        <p14:creationId xmlns:p14="http://schemas.microsoft.com/office/powerpoint/2010/main" val="125202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579451" y="320681"/>
            <a:ext cx="4957553"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en-US" sz="2400" b="1" dirty="0" err="1">
                <a:solidFill>
                  <a:schemeClr val="accent6"/>
                </a:solidFill>
              </a:rPr>
              <a:t>dorsalgies</a:t>
            </a:r>
            <a:r>
              <a:rPr lang="en-US" sz="2400" b="1" dirty="0">
                <a:solidFill>
                  <a:schemeClr val="accent6"/>
                </a:solidFill>
              </a:rPr>
              <a:t> : </a:t>
            </a:r>
            <a:r>
              <a:rPr lang="en-US" sz="2400" b="1" dirty="0" err="1">
                <a:solidFill>
                  <a:schemeClr val="accent6"/>
                </a:solidFill>
              </a:rPr>
              <a:t>cas</a:t>
            </a:r>
            <a:r>
              <a:rPr lang="en-US" sz="2400" b="1" dirty="0">
                <a:solidFill>
                  <a:schemeClr val="accent6"/>
                </a:solidFill>
              </a:rPr>
              <a:t> </a:t>
            </a:r>
            <a:r>
              <a:rPr lang="en-US" sz="2400" b="1" dirty="0" err="1">
                <a:solidFill>
                  <a:schemeClr val="accent6"/>
                </a:solidFill>
              </a:rPr>
              <a:t>clinique</a:t>
            </a:r>
            <a:r>
              <a:rPr lang="en-US" sz="2400" b="1" dirty="0">
                <a:solidFill>
                  <a:schemeClr val="accent6"/>
                </a:solidFill>
              </a:rPr>
              <a:t>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8" name="Espace réservé du contenu 2">
            <a:extLst>
              <a:ext uri="{FF2B5EF4-FFF2-40B4-BE49-F238E27FC236}">
                <a16:creationId xmlns:a16="http://schemas.microsoft.com/office/drawing/2014/main" id="{23C3D12D-7C02-3FAF-4C8B-52957A053844}"/>
              </a:ext>
            </a:extLst>
          </p:cNvPr>
          <p:cNvSpPr>
            <a:spLocks noGrp="1"/>
          </p:cNvSpPr>
          <p:nvPr>
            <p:ph idx="1"/>
          </p:nvPr>
        </p:nvSpPr>
        <p:spPr>
          <a:xfrm>
            <a:off x="6579451" y="1469285"/>
            <a:ext cx="5110979" cy="3932237"/>
          </a:xfrm>
        </p:spPr>
        <p:txBody>
          <a:bodyPr>
            <a:noAutofit/>
          </a:bodyPr>
          <a:lstStyle/>
          <a:p>
            <a:pPr marL="0" indent="0">
              <a:buNone/>
            </a:pPr>
            <a:r>
              <a:rPr lang="fr-FR" sz="2400" b="1" dirty="0">
                <a:solidFill>
                  <a:srgbClr val="FF6600"/>
                </a:solidFill>
              </a:rPr>
              <a:t>Tom</a:t>
            </a:r>
            <a:r>
              <a:rPr lang="fr-FR" dirty="0">
                <a:solidFill>
                  <a:schemeClr val="tx1"/>
                </a:solidFill>
              </a:rPr>
              <a:t> est étudiant, il travaille bcp pour passer ses prochains examens.</a:t>
            </a:r>
          </a:p>
          <a:p>
            <a:pPr marL="0" indent="0">
              <a:buNone/>
            </a:pPr>
            <a:r>
              <a:rPr lang="fr-FR" dirty="0"/>
              <a:t>La position assise et penchée sur son ordinateur, car c’est un grand sec, lui occasionne des douleurs interscapulaires à type de brulures.</a:t>
            </a:r>
            <a:endParaRPr lang="fr-FR" dirty="0">
              <a:solidFill>
                <a:schemeClr val="tx1"/>
              </a:solidFill>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dirty="0">
              <a:solidFill>
                <a:schemeClr val="tx1"/>
              </a:solidFill>
            </a:endParaRP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92881EB5-0582-C174-CDA7-69EF5B1B5B58}"/>
              </a:ext>
            </a:extLst>
          </p:cNvPr>
          <p:cNvPicPr>
            <a:picLocks noChangeAspect="1"/>
          </p:cNvPicPr>
          <p:nvPr/>
        </p:nvPicPr>
        <p:blipFill>
          <a:blip r:embed="rId2"/>
          <a:stretch>
            <a:fillRect/>
          </a:stretch>
        </p:blipFill>
        <p:spPr>
          <a:xfrm>
            <a:off x="1573838" y="1032395"/>
            <a:ext cx="3674795" cy="2396605"/>
          </a:xfrm>
          <a:prstGeom prst="rect">
            <a:avLst/>
          </a:prstGeom>
        </p:spPr>
      </p:pic>
      <p:pic>
        <p:nvPicPr>
          <p:cNvPr id="4" name="Image 3">
            <a:extLst>
              <a:ext uri="{FF2B5EF4-FFF2-40B4-BE49-F238E27FC236}">
                <a16:creationId xmlns:a16="http://schemas.microsoft.com/office/drawing/2014/main" id="{7D641824-0F15-8BD2-138E-A6EB34C0BDB5}"/>
              </a:ext>
            </a:extLst>
          </p:cNvPr>
          <p:cNvPicPr>
            <a:picLocks noChangeAspect="1"/>
          </p:cNvPicPr>
          <p:nvPr/>
        </p:nvPicPr>
        <p:blipFill rotWithShape="1">
          <a:blip r:embed="rId3"/>
          <a:srcRect l="20005" r="22474" b="-2"/>
          <a:stretch/>
        </p:blipFill>
        <p:spPr>
          <a:xfrm>
            <a:off x="1573838" y="3706974"/>
            <a:ext cx="3674795" cy="2118631"/>
          </a:xfrm>
          <a:prstGeom prst="rect">
            <a:avLst/>
          </a:prstGeom>
        </p:spPr>
      </p:pic>
    </p:spTree>
    <p:extLst>
      <p:ext uri="{BB962C8B-B14F-4D97-AF65-F5344CB8AC3E}">
        <p14:creationId xmlns:p14="http://schemas.microsoft.com/office/powerpoint/2010/main" val="324498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Tom</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291841" y="3369613"/>
            <a:ext cx="3928188" cy="1283428"/>
          </a:xfrm>
          <a:prstGeom prst="rect">
            <a:avLst/>
          </a:prstGeom>
          <a:noFill/>
          <a:ln>
            <a:noFill/>
          </a:ln>
        </p:spPr>
        <p:txBody>
          <a:bodyPr wrap="square" rtlCol="0">
            <a:spAutoFit/>
          </a:bodyPr>
          <a:lstStyle/>
          <a:p>
            <a:pPr marR="0" lvl="0" algn="l" defTabSz="914400" rtl="0" eaLnBrk="1" fontAlgn="auto" latinLnBrk="0" hangingPunct="1">
              <a:lnSpc>
                <a:spcPct val="10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Prendre 1 dose </a:t>
            </a:r>
            <a:r>
              <a:rPr kumimoji="0" lang="fr-FR" sz="1600" i="0" u="none" strike="noStrike" kern="1200" cap="none" spc="0" normalizeH="0" baseline="0" noProof="0" dirty="0" err="1">
                <a:ln>
                  <a:noFill/>
                </a:ln>
                <a:effectLst/>
                <a:uLnTx/>
                <a:uFillTx/>
                <a:latin typeface="Century Gothic" panose="020B0502020202020204"/>
                <a:ea typeface="+mn-ea"/>
                <a:cs typeface="+mn-cs"/>
              </a:rPr>
              <a:t>Phosphorus</a:t>
            </a:r>
            <a:r>
              <a:rPr kumimoji="0" lang="fr-FR" sz="1600" i="0" u="none" strike="noStrike" kern="1200" cap="none" spc="0" normalizeH="0" baseline="0" noProof="0" dirty="0">
                <a:ln>
                  <a:noFill/>
                </a:ln>
                <a:effectLst/>
                <a:uLnTx/>
                <a:uFillTx/>
                <a:latin typeface="Century Gothic" panose="020B0502020202020204"/>
                <a:ea typeface="+mn-ea"/>
                <a:cs typeface="+mn-cs"/>
              </a:rPr>
              <a:t> 15CH</a:t>
            </a:r>
          </a:p>
          <a:p>
            <a:pPr marR="0" lvl="0" algn="l" defTabSz="914400" rtl="0" eaLnBrk="1" fontAlgn="auto" latinLnBrk="0" hangingPunct="1">
              <a:lnSpc>
                <a:spcPct val="10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Suivi de </a:t>
            </a:r>
            <a:r>
              <a:rPr kumimoji="0" lang="fr-FR" sz="1600" i="0" u="none" strike="noStrike" kern="1200" cap="none" spc="0" normalizeH="0" baseline="0" noProof="0" dirty="0" err="1">
                <a:ln>
                  <a:noFill/>
                </a:ln>
                <a:effectLst/>
                <a:uLnTx/>
                <a:uFillTx/>
                <a:latin typeface="Century Gothic" panose="020B0502020202020204"/>
                <a:ea typeface="+mn-ea"/>
                <a:cs typeface="+mn-cs"/>
              </a:rPr>
              <a:t>Phosphorus</a:t>
            </a:r>
            <a:r>
              <a:rPr kumimoji="0" lang="fr-FR" sz="1600" i="0" u="none" strike="noStrike" kern="1200" cap="none" spc="0" normalizeH="0" baseline="0" noProof="0" dirty="0">
                <a:ln>
                  <a:noFill/>
                </a:ln>
                <a:effectLst/>
                <a:uLnTx/>
                <a:uFillTx/>
                <a:latin typeface="Century Gothic" panose="020B0502020202020204"/>
                <a:ea typeface="+mn-ea"/>
                <a:cs typeface="+mn-cs"/>
              </a:rPr>
              <a:t> 9CH : 3 granules                       2 à 3 / jour</a:t>
            </a: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90954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251143" y="-176635"/>
            <a:ext cx="53090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fr-FR" sz="2400" b="1" dirty="0">
                <a:solidFill>
                  <a:schemeClr val="accent6"/>
                </a:solidFill>
              </a:rPr>
              <a:t>cervicalgies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122044"/>
            <a:ext cx="5367164" cy="3932237"/>
          </a:xfrm>
        </p:spPr>
        <p:txBody>
          <a:bodyPr>
            <a:noAutofit/>
          </a:bodyPr>
          <a:lstStyle/>
          <a:p>
            <a:pPr marL="0" indent="0">
              <a:buNone/>
            </a:pPr>
            <a:r>
              <a:rPr lang="fr-FR" sz="2400" b="1" dirty="0">
                <a:solidFill>
                  <a:srgbClr val="FF6600"/>
                </a:solidFill>
              </a:rPr>
              <a:t>Annie</a:t>
            </a:r>
            <a:r>
              <a:rPr lang="fr-FR" dirty="0"/>
              <a:t> souffre d’un syndrome prémenstruel à type de douleurs pelviennes intenses qui s’accompagnent aussi de douleurs dorso-cervicales qui commencent quelques jours avant les règles.</a:t>
            </a:r>
            <a:endParaRPr lang="fr-FR" dirty="0">
              <a:solidFill>
                <a:schemeClr val="tx1"/>
              </a:solidFill>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9E62D2FB-B987-6F9E-31B5-2E38BFB8E151}"/>
              </a:ext>
            </a:extLst>
          </p:cNvPr>
          <p:cNvPicPr>
            <a:picLocks noChangeAspect="1"/>
          </p:cNvPicPr>
          <p:nvPr/>
        </p:nvPicPr>
        <p:blipFill rotWithShape="1">
          <a:blip r:embed="rId2"/>
          <a:srcRect l="20005" r="22474" b="-2"/>
          <a:stretch/>
        </p:blipFill>
        <p:spPr>
          <a:xfrm>
            <a:off x="1573838" y="3817203"/>
            <a:ext cx="3674795" cy="2118631"/>
          </a:xfrm>
          <a:prstGeom prst="rect">
            <a:avLst/>
          </a:prstGeom>
        </p:spPr>
      </p:pic>
      <p:pic>
        <p:nvPicPr>
          <p:cNvPr id="4" name="Image 3">
            <a:extLst>
              <a:ext uri="{FF2B5EF4-FFF2-40B4-BE49-F238E27FC236}">
                <a16:creationId xmlns:a16="http://schemas.microsoft.com/office/drawing/2014/main" id="{4EECEF7C-EE56-0442-B004-8F2C4D7B723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73838" y="1122044"/>
            <a:ext cx="3674795" cy="2449863"/>
          </a:xfrm>
          <a:prstGeom prst="rect">
            <a:avLst/>
          </a:prstGeom>
        </p:spPr>
      </p:pic>
    </p:spTree>
    <p:extLst>
      <p:ext uri="{BB962C8B-B14F-4D97-AF65-F5344CB8AC3E}">
        <p14:creationId xmlns:p14="http://schemas.microsoft.com/office/powerpoint/2010/main" val="108866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Annie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291841" y="3369613"/>
            <a:ext cx="3570616" cy="2399118"/>
          </a:xfrm>
          <a:prstGeom prst="rect">
            <a:avLst/>
          </a:prstGeom>
          <a:noFill/>
          <a:ln>
            <a:noFill/>
          </a:ln>
        </p:spPr>
        <p:txBody>
          <a:bodyPr wrap="square" rtlCol="0">
            <a:spAutoFit/>
          </a:bodyPr>
          <a:lstStyle/>
          <a:p>
            <a:r>
              <a:rPr kumimoji="0" lang="fr-FR" sz="1600" i="0" u="none" strike="noStrike" kern="1200" cap="none" spc="0" normalizeH="0" baseline="0" noProof="0" dirty="0">
                <a:ln>
                  <a:noFill/>
                </a:ln>
                <a:effectLst/>
                <a:uLnTx/>
                <a:uFillTx/>
                <a:latin typeface="Century Gothic" panose="020B0502020202020204"/>
                <a:ea typeface="+mn-ea"/>
                <a:cs typeface="+mn-cs"/>
              </a:rPr>
              <a:t>1 dose </a:t>
            </a:r>
            <a:r>
              <a:rPr lang="fr-FR" sz="1600" dirty="0" err="1"/>
              <a:t>Actaea</a:t>
            </a:r>
            <a:r>
              <a:rPr lang="fr-FR" sz="1600" dirty="0"/>
              <a:t> </a:t>
            </a:r>
            <a:r>
              <a:rPr lang="fr-FR" sz="1600" dirty="0" err="1"/>
              <a:t>racemosa</a:t>
            </a:r>
            <a:r>
              <a:rPr lang="fr-FR" sz="1600" dirty="0"/>
              <a:t> 15CH au milieu du cycle</a:t>
            </a:r>
          </a:p>
          <a:p>
            <a:pPr>
              <a:buFont typeface="Wingdings" panose="05000000000000000000" pitchFamily="2" charset="2"/>
              <a:buChar char="ü"/>
            </a:pPr>
            <a:endParaRPr lang="fr-FR" sz="1600" dirty="0"/>
          </a:p>
          <a:p>
            <a:pPr marL="0" indent="0">
              <a:buNone/>
            </a:pPr>
            <a:r>
              <a:rPr lang="fr-FR" sz="1600" dirty="0"/>
              <a:t>Suivi d’</a:t>
            </a:r>
            <a:r>
              <a:rPr lang="fr-FR" sz="1600" dirty="0" err="1"/>
              <a:t>Actaea</a:t>
            </a:r>
            <a:r>
              <a:rPr lang="fr-FR" sz="1600" dirty="0"/>
              <a:t> </a:t>
            </a:r>
            <a:r>
              <a:rPr lang="fr-FR" sz="1600" dirty="0" err="1"/>
              <a:t>racemosa</a:t>
            </a:r>
            <a:r>
              <a:rPr lang="fr-FR" sz="1600" dirty="0"/>
              <a:t> 9CH </a:t>
            </a:r>
          </a:p>
          <a:p>
            <a:pPr marL="0" indent="0">
              <a:buNone/>
            </a:pPr>
            <a:r>
              <a:rPr lang="fr-FR" sz="1600" dirty="0"/>
              <a:t>3 granules 2 à 3 / jour, à diminuer en fonction de la douleur, et jusqu’à la sédation des douleurs.</a:t>
            </a:r>
          </a:p>
          <a:p>
            <a:pPr marL="0" indent="0">
              <a:buNone/>
            </a:pPr>
            <a:endParaRPr lang="fr-FR" sz="1600" dirty="0">
              <a:solidFill>
                <a:schemeClr val="tx1"/>
              </a:solidFill>
            </a:endParaRP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49576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fr-FR" sz="5400" b="0" i="0" u="none" strike="noStrike" cap="none" spc="0" normalizeH="0" baseline="0" dirty="0">
                <a:ln>
                  <a:noFill/>
                </a:ln>
                <a:effectLst/>
                <a:uLnTx/>
                <a:uFillTx/>
              </a:rPr>
              <a:t>Névralgie cervico-brachiale et intercostale</a:t>
            </a:r>
          </a:p>
        </p:txBody>
      </p:sp>
      <p:pic>
        <p:nvPicPr>
          <p:cNvPr id="3" name="Picture 2" descr="Résultat d’images pour névralgie cervico-brachiale et intercostale">
            <a:extLst>
              <a:ext uri="{FF2B5EF4-FFF2-40B4-BE49-F238E27FC236}">
                <a16:creationId xmlns:a16="http://schemas.microsoft.com/office/drawing/2014/main" id="{9568C7C9-6C94-3B9A-21E9-6FAF339DB72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0181" r="19117"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0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AA6A6CE2-1DAC-4604-B4D1-4FAF86239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id="{9ED419A5-E120-4D5D-937A-7A2BA583A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633313" y="125742"/>
            <a:ext cx="4862417" cy="1718225"/>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400" b="1" dirty="0">
                <a:solidFill>
                  <a:schemeClr val="accent6"/>
                </a:solidFill>
              </a:rPr>
              <a:t>névralgie cervico-brachiale et intercostale</a:t>
            </a:r>
            <a:endParaRPr lang="fr-FR" sz="2400" b="1" dirty="0">
              <a:solidFill>
                <a:schemeClr val="accent6"/>
              </a:solidFill>
              <a:ea typeface="+mn-ea"/>
              <a:cs typeface="+mn-cs"/>
            </a:endParaRP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462987" y="1843967"/>
            <a:ext cx="5320811" cy="4001248"/>
          </a:xfrm>
        </p:spPr>
        <p:txBody>
          <a:bodyPr>
            <a:normAutofit/>
          </a:bodyPr>
          <a:lstStyle/>
          <a:p>
            <a:pPr marL="0" indent="0">
              <a:spcBef>
                <a:spcPts val="0"/>
              </a:spcBef>
              <a:buNone/>
            </a:pPr>
            <a:r>
              <a:rPr lang="fr-FR" sz="2400" b="1" dirty="0" err="1">
                <a:solidFill>
                  <a:srgbClr val="FF6600"/>
                </a:solidFill>
              </a:rPr>
              <a:t>Ranunculus</a:t>
            </a:r>
            <a:r>
              <a:rPr lang="fr-FR" sz="2400" b="1" dirty="0">
                <a:solidFill>
                  <a:srgbClr val="FF6600"/>
                </a:solidFill>
              </a:rPr>
              <a:t> </a:t>
            </a:r>
            <a:r>
              <a:rPr lang="fr-FR" sz="2400" b="1" dirty="0" err="1">
                <a:solidFill>
                  <a:srgbClr val="FF6600"/>
                </a:solidFill>
              </a:rPr>
              <a:t>bulbosus</a:t>
            </a:r>
            <a:r>
              <a:rPr lang="fr-FR" sz="2400" b="1" dirty="0">
                <a:solidFill>
                  <a:srgbClr val="FF6600"/>
                </a:solidFill>
              </a:rPr>
              <a:t> 9CH :</a:t>
            </a:r>
            <a:r>
              <a:rPr lang="fr-FR" sz="2400" b="1" dirty="0">
                <a:solidFill>
                  <a:schemeClr val="tx1"/>
                </a:solidFill>
                <a:latin typeface="+mj-lt"/>
                <a:ea typeface="Calibri" panose="020F0502020204030204" pitchFamily="34" charset="0"/>
                <a:cs typeface="Times New Roman" panose="02020603050405020304" pitchFamily="18" charset="0"/>
              </a:rPr>
              <a:t> </a:t>
            </a:r>
          </a:p>
          <a:p>
            <a:pPr>
              <a:spcBef>
                <a:spcPts val="0"/>
              </a:spcBef>
              <a:buFont typeface="Wingdings" panose="05000000000000000000" pitchFamily="2" charset="2"/>
              <a:buChar char="ü"/>
            </a:pPr>
            <a:r>
              <a:rPr lang="fr-FR" sz="2400" dirty="0">
                <a:solidFill>
                  <a:schemeClr val="tx1"/>
                </a:solidFill>
                <a:latin typeface="+mj-lt"/>
                <a:ea typeface="Calibri" panose="020F0502020204030204" pitchFamily="34" charset="0"/>
                <a:cs typeface="Times New Roman" panose="02020603050405020304" pitchFamily="18" charset="0"/>
              </a:rPr>
              <a:t>médicament de la névralgie intercostale</a:t>
            </a:r>
          </a:p>
          <a:p>
            <a:pPr marL="0" indent="0">
              <a:spcBef>
                <a:spcPts val="0"/>
              </a:spcBef>
              <a:buNone/>
            </a:pPr>
            <a:endParaRPr lang="fr-FR" sz="2400" dirty="0">
              <a:latin typeface="+mj-lt"/>
              <a:ea typeface="Calibri" panose="020F0502020204030204" pitchFamily="34" charset="0"/>
              <a:cs typeface="Times New Roman" panose="02020603050405020304" pitchFamily="18" charset="0"/>
            </a:endParaRPr>
          </a:p>
          <a:p>
            <a:pPr marL="0" indent="0">
              <a:spcBef>
                <a:spcPts val="0"/>
              </a:spcBef>
              <a:buNone/>
            </a:pPr>
            <a:r>
              <a:rPr lang="fr-FR" sz="2400" b="1" dirty="0" err="1">
                <a:solidFill>
                  <a:srgbClr val="FF6600"/>
                </a:solidFill>
                <a:latin typeface="+mj-lt"/>
                <a:ea typeface="Calibri" panose="020F0502020204030204" pitchFamily="34" charset="0"/>
                <a:cs typeface="Times New Roman" panose="02020603050405020304" pitchFamily="18" charset="0"/>
              </a:rPr>
              <a:t>Hypericum</a:t>
            </a:r>
            <a:r>
              <a:rPr lang="fr-FR" sz="2400" b="1" dirty="0">
                <a:solidFill>
                  <a:srgbClr val="FF6600"/>
                </a:solidFill>
                <a:latin typeface="+mj-lt"/>
                <a:ea typeface="Calibri" panose="020F0502020204030204" pitchFamily="34" charset="0"/>
                <a:cs typeface="Times New Roman" panose="02020603050405020304" pitchFamily="18" charset="0"/>
              </a:rPr>
              <a:t> 9CH</a:t>
            </a:r>
            <a:r>
              <a:rPr lang="fr-FR" sz="3600" b="1" dirty="0">
                <a:solidFill>
                  <a:srgbClr val="FF6600"/>
                </a:solidFill>
                <a:latin typeface="+mj-lt"/>
                <a:ea typeface="Calibri" panose="020F0502020204030204" pitchFamily="34" charset="0"/>
                <a:cs typeface="Times New Roman" panose="02020603050405020304" pitchFamily="18" charset="0"/>
              </a:rPr>
              <a:t> </a:t>
            </a:r>
            <a:endParaRPr lang="fr-FR" sz="2400" b="1" dirty="0">
              <a:latin typeface="+mj-lt"/>
              <a:ea typeface="Calibri" panose="020F0502020204030204" pitchFamily="34" charset="0"/>
              <a:cs typeface="Times New Roman" panose="02020603050405020304" pitchFamily="18" charset="0"/>
            </a:endParaRPr>
          </a:p>
          <a:p>
            <a:pPr marL="342900" lvl="3" indent="-342900">
              <a:spcBef>
                <a:spcPct val="0"/>
              </a:spcBef>
              <a:buFont typeface="Wingdings" panose="05000000000000000000" pitchFamily="2" charset="2"/>
              <a:buChar char="ü"/>
            </a:pPr>
            <a:r>
              <a:rPr lang="fr-FR" altLang="fr-FR" sz="2400" dirty="0">
                <a:solidFill>
                  <a:schemeClr val="tx1"/>
                </a:solidFill>
              </a:rPr>
              <a:t>dans toutes les névralgies centrifuges</a:t>
            </a:r>
          </a:p>
          <a:p>
            <a:pPr marL="342900" lvl="3" indent="-342900">
              <a:spcBef>
                <a:spcPct val="0"/>
              </a:spcBef>
              <a:buFont typeface="Wingdings" panose="05000000000000000000" pitchFamily="2" charset="2"/>
              <a:buChar char="ü"/>
            </a:pPr>
            <a:r>
              <a:rPr lang="fr-FR" altLang="fr-FR" sz="2400" dirty="0">
                <a:solidFill>
                  <a:schemeClr val="tx1"/>
                </a:solidFill>
              </a:rPr>
              <a:t>systématiquement</a:t>
            </a:r>
          </a:p>
          <a:p>
            <a:pPr marL="342900" lvl="3" indent="-342900">
              <a:spcBef>
                <a:spcPct val="0"/>
              </a:spcBef>
              <a:buFont typeface="Wingdings" panose="05000000000000000000" pitchFamily="2" charset="2"/>
              <a:buChar char="ü"/>
            </a:pPr>
            <a:endParaRPr lang="fr-FR" sz="2400" b="1" dirty="0">
              <a:latin typeface="+mj-lt"/>
              <a:ea typeface="Calibri" panose="020F0502020204030204" pitchFamily="34" charset="0"/>
              <a:cs typeface="Times New Roman" panose="02020603050405020304" pitchFamily="18" charset="0"/>
            </a:endParaRPr>
          </a:p>
          <a:p>
            <a:pPr marL="0" lvl="3" indent="0">
              <a:spcBef>
                <a:spcPct val="0"/>
              </a:spcBef>
              <a:buNone/>
            </a:pPr>
            <a:r>
              <a:rPr lang="fr-FR" sz="2400" dirty="0">
                <a:latin typeface="+mj-lt"/>
                <a:ea typeface="Calibri" panose="020F0502020204030204" pitchFamily="34" charset="0"/>
                <a:cs typeface="Times New Roman" panose="02020603050405020304" pitchFamily="18" charset="0"/>
              </a:rPr>
              <a:t>c</a:t>
            </a:r>
            <a:r>
              <a:rPr lang="fr-FR" sz="2400" dirty="0">
                <a:solidFill>
                  <a:schemeClr val="tx1"/>
                </a:solidFill>
                <a:latin typeface="+mj-lt"/>
                <a:ea typeface="Calibri" panose="020F0502020204030204" pitchFamily="34" charset="0"/>
                <a:cs typeface="Times New Roman" panose="02020603050405020304" pitchFamily="18" charset="0"/>
              </a:rPr>
              <a:t>omplètent</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C00000"/>
                </a:solidFill>
                <a:latin typeface="+mj-lt"/>
                <a:ea typeface="Calibri" panose="020F0502020204030204" pitchFamily="34" charset="0"/>
                <a:cs typeface="Times New Roman" panose="02020603050405020304" pitchFamily="18" charset="0"/>
              </a:rPr>
              <a:t>Actaea</a:t>
            </a:r>
            <a:r>
              <a:rPr lang="fr-FR" sz="2400" b="1" dirty="0">
                <a:solidFill>
                  <a:srgbClr val="C00000"/>
                </a:solidFill>
                <a:latin typeface="+mj-lt"/>
                <a:ea typeface="Calibri" panose="020F0502020204030204" pitchFamily="34" charset="0"/>
                <a:cs typeface="Times New Roman" panose="02020603050405020304" pitchFamily="18" charset="0"/>
              </a:rPr>
              <a:t> racemosa</a:t>
            </a:r>
            <a:endParaRPr lang="fr-FR" sz="2800" b="1" dirty="0">
              <a:solidFill>
                <a:srgbClr val="C00000"/>
              </a:solidFill>
              <a:latin typeface="+mj-lt"/>
              <a:ea typeface="Calibri" panose="020F0502020204030204" pitchFamily="34" charset="0"/>
              <a:cs typeface="Times New Roman" panose="02020603050405020304" pitchFamily="18" charset="0"/>
            </a:endParaRPr>
          </a:p>
          <a:p>
            <a:pPr marL="0" indent="0">
              <a:spcBef>
                <a:spcPts val="0"/>
              </a:spcBef>
              <a:spcAft>
                <a:spcPts val="600"/>
              </a:spcAft>
              <a:buNone/>
            </a:pPr>
            <a:endParaRPr lang="fr-FR" dirty="0">
              <a:latin typeface="+mj-lt"/>
              <a:cs typeface="Times New Roman" panose="02020603050405020304" pitchFamily="18" charset="0"/>
            </a:endParaRPr>
          </a:p>
          <a:p>
            <a:pPr marL="0" indent="0">
              <a:spcBef>
                <a:spcPts val="0"/>
              </a:spcBef>
              <a:spcAft>
                <a:spcPts val="600"/>
              </a:spcAft>
              <a:buNone/>
            </a:pPr>
            <a:endParaRPr lang="fr-FR" dirty="0"/>
          </a:p>
        </p:txBody>
      </p:sp>
      <p:sp>
        <p:nvSpPr>
          <p:cNvPr id="20491" name="Rectangle 20490">
            <a:extLst>
              <a:ext uri="{FF2B5EF4-FFF2-40B4-BE49-F238E27FC236}">
                <a16:creationId xmlns:a16="http://schemas.microsoft.com/office/drawing/2014/main" id="{383B5ADF-9EC0-411E-ACCF-8BFF6F19F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Ranunculus bulbosus L., 1753 - Renoncule bulbeuse, Bouton-d'or  bulbeux-Présentation">
            <a:extLst>
              <a:ext uri="{FF2B5EF4-FFF2-40B4-BE49-F238E27FC236}">
                <a16:creationId xmlns:a16="http://schemas.microsoft.com/office/drawing/2014/main" id="{087D2509-A26D-3110-2D05-51D49D137F7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9872" r="8160"/>
          <a:stretch/>
        </p:blipFill>
        <p:spPr bwMode="auto">
          <a:xfrm>
            <a:off x="8245162" y="3209731"/>
            <a:ext cx="3716680" cy="33963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2" descr="Une image contenant plante, fleur, jaune&#10;&#10;Description générée automatiquement">
            <a:extLst>
              <a:ext uri="{FF2B5EF4-FFF2-40B4-BE49-F238E27FC236}">
                <a16:creationId xmlns:a16="http://schemas.microsoft.com/office/drawing/2014/main" id="{55B559D6-BC5F-877B-788A-F2059FDB7D11}"/>
              </a:ext>
            </a:extLst>
          </p:cNvPr>
          <p:cNvPicPr>
            <a:picLocks noChangeAspect="1"/>
          </p:cNvPicPr>
          <p:nvPr/>
        </p:nvPicPr>
        <p:blipFill rotWithShape="1">
          <a:blip r:embed="rId3">
            <a:extLst>
              <a:ext uri="{28A0092B-C50C-407E-A947-70E740481C1C}">
                <a14:useLocalDpi xmlns:a14="http://schemas.microsoft.com/office/drawing/2010/main"/>
              </a:ext>
            </a:extLst>
          </a:blip>
          <a:srcRect l="28368" r="-3" b="-3"/>
          <a:stretch/>
        </p:blipFill>
        <p:spPr bwMode="auto">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CIMICIFUGA: une aide précieuse lors de la ménopause mon-herboristerie">
            <a:extLst>
              <a:ext uri="{FF2B5EF4-FFF2-40B4-BE49-F238E27FC236}">
                <a16:creationId xmlns:a16="http://schemas.microsoft.com/office/drawing/2014/main" id="{FE9004C6-A945-4E79-8231-9B1D9098F9A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20223" r="14421" b="-4"/>
          <a:stretch/>
        </p:blipFill>
        <p:spPr bwMode="auto">
          <a:xfrm>
            <a:off x="10103508" y="282258"/>
            <a:ext cx="1858339" cy="278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9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0E7CC1A4-BA5C-911C-FC9F-ABE653EAFD26}"/>
              </a:ext>
            </a:extLst>
          </p:cNvPr>
          <p:cNvSpPr>
            <a:spLocks noGrp="1"/>
          </p:cNvSpPr>
          <p:nvPr>
            <p:ph idx="1"/>
          </p:nvPr>
        </p:nvSpPr>
        <p:spPr>
          <a:xfrm>
            <a:off x="1056471" y="1663700"/>
            <a:ext cx="7561263" cy="3530600"/>
          </a:xfrm>
        </p:spPr>
        <p:txBody>
          <a:bodyPr>
            <a:normAutofit/>
          </a:bodyPr>
          <a:lstStyle/>
          <a:p>
            <a:pPr marL="0" indent="0">
              <a:buNone/>
            </a:pPr>
            <a:r>
              <a:rPr lang="fr-FR" sz="3600" b="1" dirty="0" err="1">
                <a:solidFill>
                  <a:srgbClr val="FF6600"/>
                </a:solidFill>
                <a:latin typeface="+mj-lt"/>
                <a:ea typeface="Calibri" panose="020F0502020204030204" pitchFamily="34" charset="0"/>
                <a:cs typeface="Times New Roman" panose="02020603050405020304" pitchFamily="18" charset="0"/>
              </a:rPr>
              <a:t>Lachnantes</a:t>
            </a:r>
            <a:r>
              <a:rPr lang="fr-FR" sz="3600" b="1" dirty="0">
                <a:solidFill>
                  <a:srgbClr val="FF6600"/>
                </a:solidFill>
                <a:latin typeface="+mj-lt"/>
                <a:ea typeface="Calibri" panose="020F0502020204030204" pitchFamily="34" charset="0"/>
                <a:cs typeface="Times New Roman" panose="02020603050405020304" pitchFamily="18" charset="0"/>
              </a:rPr>
              <a:t> 9CH</a:t>
            </a:r>
          </a:p>
          <a:p>
            <a:pPr marL="0" indent="0">
              <a:buNone/>
            </a:pPr>
            <a:endParaRPr lang="fr-FR" altLang="fr-FR" sz="3600" b="1" dirty="0"/>
          </a:p>
          <a:p>
            <a:pPr marL="342900" lvl="3" indent="-342900">
              <a:spcBef>
                <a:spcPct val="0"/>
              </a:spcBef>
              <a:buFont typeface="Wingdings" panose="05000000000000000000" pitchFamily="2" charset="2"/>
              <a:buChar char="ü"/>
            </a:pPr>
            <a:r>
              <a:rPr lang="fr-FR" altLang="fr-FR" sz="3600" dirty="0"/>
              <a:t>le médicament incontournable</a:t>
            </a:r>
          </a:p>
        </p:txBody>
      </p:sp>
      <p:pic>
        <p:nvPicPr>
          <p:cNvPr id="2" name="Image 1">
            <a:extLst>
              <a:ext uri="{FF2B5EF4-FFF2-40B4-BE49-F238E27FC236}">
                <a16:creationId xmlns:a16="http://schemas.microsoft.com/office/drawing/2014/main" id="{87BC0F66-65D7-ECFB-709E-C386F35CC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8190" y="2379687"/>
            <a:ext cx="3744416" cy="3744416"/>
          </a:xfrm>
          <a:prstGeom prst="rect">
            <a:avLst/>
          </a:prstGeom>
          <a:ln>
            <a:noFill/>
          </a:ln>
          <a:effectLst>
            <a:softEdge rad="112500"/>
          </a:effectLst>
        </p:spPr>
      </p:pic>
      <p:sp>
        <p:nvSpPr>
          <p:cNvPr id="5" name="ZoneTexte 4">
            <a:extLst>
              <a:ext uri="{FF2B5EF4-FFF2-40B4-BE49-F238E27FC236}">
                <a16:creationId xmlns:a16="http://schemas.microsoft.com/office/drawing/2014/main" id="{AD91013C-18E4-198D-4BFE-8ADAEF819539}"/>
              </a:ext>
            </a:extLst>
          </p:cNvPr>
          <p:cNvSpPr txBox="1"/>
          <p:nvPr/>
        </p:nvSpPr>
        <p:spPr>
          <a:xfrm>
            <a:off x="1056471" y="659375"/>
            <a:ext cx="7739743" cy="646331"/>
          </a:xfrm>
          <a:prstGeom prst="rect">
            <a:avLst/>
          </a:prstGeom>
          <a:noFill/>
        </p:spPr>
        <p:txBody>
          <a:bodyPr wrap="square">
            <a:spAutoFit/>
          </a:bodyPr>
          <a:lstStyle/>
          <a:p>
            <a:r>
              <a:rPr lang="fr-FR" sz="3600" b="1" dirty="0">
                <a:solidFill>
                  <a:schemeClr val="accent3">
                    <a:lumMod val="75000"/>
                  </a:schemeClr>
                </a:solidFill>
                <a:ea typeface="+mn-ea"/>
                <a:cs typeface="+mn-cs"/>
              </a:rPr>
              <a:t>TMS : </a:t>
            </a:r>
            <a:r>
              <a:rPr lang="fr-FR" sz="3600" b="1" dirty="0">
                <a:solidFill>
                  <a:schemeClr val="accent3">
                    <a:lumMod val="75000"/>
                  </a:schemeClr>
                </a:solidFill>
              </a:rPr>
              <a:t>torticolis </a:t>
            </a:r>
            <a:endParaRPr lang="fr-FR"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6156" name="Rectangle 615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64E218B0-3C9F-84B4-5055-36F109DD10E1}"/>
              </a:ext>
            </a:extLst>
          </p:cNvPr>
          <p:cNvPicPr>
            <a:picLocks noChangeAspect="1"/>
          </p:cNvPicPr>
          <p:nvPr/>
        </p:nvPicPr>
        <p:blipFill rotWithShape="1">
          <a:blip r:embed="rId3" cstate="email">
            <a:alphaModFix amt="35000"/>
          </a:blip>
          <a:srcRect t="5634" b="19366"/>
          <a:stretch/>
        </p:blipFill>
        <p:spPr>
          <a:xfrm>
            <a:off x="20" y="10"/>
            <a:ext cx="1219198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146" name="Rectangle 2"/>
          <p:cNvSpPr>
            <a:spLocks noGrp="1" noChangeArrowheads="1"/>
          </p:cNvSpPr>
          <p:nvPr>
            <p:ph type="title"/>
          </p:nvPr>
        </p:nvSpPr>
        <p:spPr>
          <a:xfrm>
            <a:off x="234695" y="146304"/>
            <a:ext cx="10058400" cy="1371600"/>
          </a:xfrm>
        </p:spPr>
        <p:txBody>
          <a:bodyPr rtlCol="0">
            <a:normAutofit/>
          </a:bodyPr>
          <a:lstStyle/>
          <a:p>
            <a:pPr eaLnBrk="1" fontAlgn="auto" hangingPunct="1">
              <a:spcAft>
                <a:spcPts val="0"/>
              </a:spcAft>
              <a:defRPr/>
            </a:pPr>
            <a:r>
              <a:rPr lang="fr-FR" altLang="zh-CN" sz="3600" b="1" dirty="0">
                <a:solidFill>
                  <a:schemeClr val="accent2">
                    <a:lumMod val="75000"/>
                  </a:schemeClr>
                </a:solidFill>
                <a:ea typeface="宋体" panose="02010600030101010101" pitchFamily="2" charset="-122"/>
              </a:rPr>
              <a:t>ARNICA MONTANA</a:t>
            </a:r>
            <a:endParaRPr lang="fr-FR" altLang="fr-FR" sz="3600" b="1" dirty="0">
              <a:solidFill>
                <a:schemeClr val="accent2">
                  <a:lumMod val="75000"/>
                </a:schemeClr>
              </a:solidFill>
            </a:endParaRPr>
          </a:p>
        </p:txBody>
      </p:sp>
      <p:sp>
        <p:nvSpPr>
          <p:cNvPr id="6147" name="Rectangle 3"/>
          <p:cNvSpPr>
            <a:spLocks noGrp="1" noChangeArrowheads="1"/>
          </p:cNvSpPr>
          <p:nvPr>
            <p:ph type="body" idx="1"/>
          </p:nvPr>
        </p:nvSpPr>
        <p:spPr>
          <a:xfrm>
            <a:off x="164842" y="1291356"/>
            <a:ext cx="11792462" cy="3931920"/>
          </a:xfrm>
        </p:spPr>
        <p:txBody>
          <a:bodyPr rtlCol="0">
            <a:normAutofit fontScale="92500" lnSpcReduction="10000"/>
          </a:bodyPr>
          <a:lstStyle/>
          <a:p>
            <a:pPr marL="0" indent="0" eaLnBrk="1" fontAlgn="auto" hangingPunct="1">
              <a:spcAft>
                <a:spcPts val="0"/>
              </a:spcAft>
              <a:buNone/>
              <a:defRPr/>
            </a:pPr>
            <a:r>
              <a:rPr lang="fr-FR" altLang="zh-CN" sz="2600" b="1" dirty="0">
                <a:solidFill>
                  <a:srgbClr val="C00000"/>
                </a:solidFill>
                <a:ea typeface="宋体" panose="02010600030101010101" pitchFamily="2" charset="-122"/>
              </a:rPr>
              <a:t>TRAUMATISMES ET HEMORRAGIES</a:t>
            </a:r>
          </a:p>
          <a:p>
            <a:pPr marL="0" indent="0" eaLnBrk="1" fontAlgn="auto" hangingPunct="1">
              <a:spcAft>
                <a:spcPts val="0"/>
              </a:spcAft>
              <a:buNone/>
              <a:defRPr/>
            </a:pPr>
            <a:endParaRPr lang="fr-FR" altLang="zh-CN" dirty="0">
              <a:ea typeface="宋体" panose="02010600030101010101" pitchFamily="2" charset="-122"/>
            </a:endParaRPr>
          </a:p>
          <a:p>
            <a:pPr marL="457200" indent="-457200" eaLnBrk="1" fontAlgn="auto" hangingPunct="1">
              <a:spcAft>
                <a:spcPts val="0"/>
              </a:spcAft>
              <a:buFont typeface="Wingdings 3" charset="2"/>
              <a:buChar char=""/>
              <a:defRPr/>
            </a:pPr>
            <a:endParaRPr lang="fr-FR" altLang="zh-CN" b="1" dirty="0">
              <a:ea typeface="宋体" panose="02010600030101010101" pitchFamily="2" charset="-122"/>
            </a:endParaRPr>
          </a:p>
          <a:p>
            <a:pPr marL="457200" indent="-457200">
              <a:lnSpc>
                <a:spcPct val="90000"/>
              </a:lnSpc>
              <a:buClr>
                <a:sysClr val="windowText" lastClr="000000">
                  <a:lumMod val="85000"/>
                  <a:lumOff val="15000"/>
                </a:sysClr>
              </a:buClr>
              <a:buFont typeface="Wingdings 3" charset="2"/>
              <a:buChar char=""/>
              <a:defRPr/>
            </a:pPr>
            <a:r>
              <a:rPr lang="fr-FR" altLang="zh-CN" sz="3000" b="1" dirty="0">
                <a:solidFill>
                  <a:srgbClr val="42BA97">
                    <a:lumMod val="75000"/>
                  </a:srgbClr>
                </a:solidFill>
                <a:latin typeface="Century Gothic" panose="020B0502020202020204"/>
                <a:ea typeface="宋体" panose="02010600030101010101" pitchFamily="2" charset="-122"/>
              </a:rPr>
              <a:t>surmenage musculaire </a:t>
            </a:r>
          </a:p>
          <a:p>
            <a:pPr marL="0" indent="0" eaLnBrk="1" fontAlgn="auto" hangingPunct="1">
              <a:spcAft>
                <a:spcPts val="0"/>
              </a:spcAft>
              <a:buNone/>
              <a:defRPr/>
            </a:pPr>
            <a:r>
              <a:rPr lang="fr-FR" altLang="zh-CN" sz="2400" b="1" dirty="0">
                <a:solidFill>
                  <a:schemeClr val="bg1"/>
                </a:solidFill>
                <a:ea typeface="宋体" panose="02010600030101010101" pitchFamily="2" charset="-122"/>
              </a:rPr>
              <a:t>                        </a:t>
            </a:r>
            <a:r>
              <a:rPr lang="fr-FR" altLang="zh-CN" sz="2400" dirty="0">
                <a:solidFill>
                  <a:schemeClr val="bg1"/>
                </a:solidFill>
                <a:ea typeface="宋体" panose="02010600030101010101" pitchFamily="2" charset="-122"/>
              </a:rPr>
              <a:t>avec sensation de contusion, de courbature, de meurtrissure </a:t>
            </a:r>
          </a:p>
          <a:p>
            <a:pPr marL="0" indent="0" eaLnBrk="1" fontAlgn="auto" hangingPunct="1">
              <a:spcAft>
                <a:spcPts val="0"/>
              </a:spcAft>
              <a:buNone/>
              <a:defRPr/>
            </a:pPr>
            <a:r>
              <a:rPr lang="fr-FR" altLang="zh-CN" sz="2400" dirty="0">
                <a:solidFill>
                  <a:schemeClr val="bg1"/>
                </a:solidFill>
                <a:ea typeface="宋体" panose="02010600030101010101" pitchFamily="2" charset="-122"/>
              </a:rPr>
              <a:t>		&lt; au moindre contact</a:t>
            </a:r>
          </a:p>
          <a:p>
            <a:pPr marL="0" indent="0" eaLnBrk="1" fontAlgn="auto" hangingPunct="1">
              <a:spcAft>
                <a:spcPts val="0"/>
              </a:spcAft>
              <a:buNone/>
              <a:defRPr/>
            </a:pPr>
            <a:r>
              <a:rPr lang="fr-FR" altLang="zh-CN" sz="2400" dirty="0">
                <a:solidFill>
                  <a:schemeClr val="bg1"/>
                </a:solidFill>
                <a:ea typeface="宋体" panose="02010600030101010101" pitchFamily="2" charset="-122"/>
              </a:rPr>
              <a:t>		le lit paraît trop dur entraînant un changement continu de position</a:t>
            </a:r>
          </a:p>
          <a:p>
            <a:pPr marL="457200" indent="-457200" eaLnBrk="1" fontAlgn="auto" hangingPunct="1">
              <a:spcAft>
                <a:spcPts val="0"/>
              </a:spcAft>
              <a:buFont typeface="Wingdings 3" charset="2"/>
              <a:buChar char=""/>
              <a:defRPr/>
            </a:pPr>
            <a:endParaRPr lang="fr-FR" altLang="zh-CN" sz="2400" b="1" dirty="0">
              <a:solidFill>
                <a:schemeClr val="bg1"/>
              </a:solidFill>
              <a:ea typeface="宋体" panose="02010600030101010101" pitchFamily="2" charset="-122"/>
            </a:endParaRPr>
          </a:p>
          <a:p>
            <a:pPr marL="457200" indent="-457200">
              <a:lnSpc>
                <a:spcPct val="90000"/>
              </a:lnSpc>
              <a:buClr>
                <a:sysClr val="windowText" lastClr="000000">
                  <a:lumMod val="85000"/>
                  <a:lumOff val="15000"/>
                </a:sysClr>
              </a:buClr>
              <a:buFont typeface="Wingdings 3" charset="2"/>
              <a:buChar char=""/>
              <a:defRPr/>
            </a:pPr>
            <a:r>
              <a:rPr lang="fr-FR" altLang="zh-CN" sz="3000" b="1" dirty="0">
                <a:solidFill>
                  <a:srgbClr val="42BA97">
                    <a:lumMod val="75000"/>
                  </a:srgbClr>
                </a:solidFill>
                <a:latin typeface="Century Gothic" panose="020B0502020202020204"/>
                <a:ea typeface="宋体" panose="02010600030101010101" pitchFamily="2" charset="-122"/>
              </a:rPr>
              <a:t>hémorragies </a:t>
            </a:r>
            <a:r>
              <a:rPr lang="fr-FR" altLang="zh-CN" sz="2400" dirty="0">
                <a:solidFill>
                  <a:schemeClr val="bg1"/>
                </a:solidFill>
                <a:ea typeface="宋体" panose="02010600030101010101" pitchFamily="2" charset="-122"/>
              </a:rPr>
              <a:t>traumatiques, ecchymoses, hématomes</a:t>
            </a:r>
          </a:p>
          <a:p>
            <a:pPr marL="457200" indent="-457200" eaLnBrk="1" fontAlgn="auto" hangingPunct="1">
              <a:spcAft>
                <a:spcPts val="0"/>
              </a:spcAft>
              <a:buFont typeface="Wingdings 3" charset="2"/>
              <a:buChar char=""/>
              <a:defRPr/>
            </a:pPr>
            <a:endParaRPr lang="fr-FR" altLang="zh-CN" sz="3000" b="1" dirty="0">
              <a:solidFill>
                <a:srgbClr val="42BA97">
                  <a:lumMod val="75000"/>
                </a:srgbClr>
              </a:solidFill>
              <a:latin typeface="Century Gothic" panose="020B0502020202020204"/>
              <a:ea typeface="宋体" panose="02010600030101010101" pitchFamily="2" charset="-122"/>
            </a:endParaRPr>
          </a:p>
        </p:txBody>
      </p:sp>
      <p:sp>
        <p:nvSpPr>
          <p:cNvPr id="6157" name="Rectangle 615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000160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s épaules - épaule douleur photos et images de collection">
            <a:extLst>
              <a:ext uri="{FF2B5EF4-FFF2-40B4-BE49-F238E27FC236}">
                <a16:creationId xmlns:a16="http://schemas.microsoft.com/office/drawing/2014/main" id="{31E9E39A-DA2A-31D5-59C9-03646B984C3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256B0F5-E648-8F0F-E461-67EA0ED73807}"/>
              </a:ext>
            </a:extLst>
          </p:cNvPr>
          <p:cNvSpPr txBox="1"/>
          <p:nvPr/>
        </p:nvSpPr>
        <p:spPr>
          <a:xfrm>
            <a:off x="647701" y="871759"/>
            <a:ext cx="5067300" cy="3497042"/>
          </a:xfrm>
          <a:prstGeom prst="rect">
            <a:avLst/>
          </a:prstGeom>
        </p:spPr>
        <p:txBody>
          <a:bodyPr vert="horz" lIns="91440" tIns="45720" rIns="91440" bIns="45720" rtlCol="0" anchor="t">
            <a:normAutofit/>
          </a:bodyPr>
          <a:lstStyle/>
          <a:p>
            <a:pPr>
              <a:spcBef>
                <a:spcPct val="0"/>
              </a:spcBef>
              <a:spcAft>
                <a:spcPts val="600"/>
              </a:spcAft>
            </a:pPr>
            <a:r>
              <a:rPr lang="fr-FR" sz="5400" cap="all" spc="30" dirty="0">
                <a:solidFill>
                  <a:schemeClr val="accent2">
                    <a:lumMod val="75000"/>
                  </a:schemeClr>
                </a:solidFill>
                <a:latin typeface="+mj-lt"/>
                <a:ea typeface="+mj-ea"/>
                <a:cs typeface="+mj-cs"/>
              </a:rPr>
              <a:t>Epaule</a:t>
            </a:r>
          </a:p>
        </p:txBody>
      </p:sp>
    </p:spTree>
    <p:extLst>
      <p:ext uri="{BB962C8B-B14F-4D97-AF65-F5344CB8AC3E}">
        <p14:creationId xmlns:p14="http://schemas.microsoft.com/office/powerpoint/2010/main" val="249169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804862" y="520273"/>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la pathologie de l’épaule</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04862" y="1305604"/>
            <a:ext cx="7332141" cy="3530600"/>
          </a:xfrm>
        </p:spPr>
        <p:txBody>
          <a:bodyPr>
            <a:noAutofit/>
          </a:bodyPr>
          <a:lstStyle/>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fr-FR" sz="2400" b="1" dirty="0" err="1">
                <a:solidFill>
                  <a:srgbClr val="FF6600"/>
                </a:solidFill>
              </a:rPr>
              <a:t>Ferrum</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metallicum</a:t>
            </a:r>
            <a:r>
              <a:rPr lang="fr-FR" sz="2400" b="1" dirty="0">
                <a:solidFill>
                  <a:srgbClr val="FF6600"/>
                </a:solidFill>
              </a:rPr>
              <a:t> 9CH </a:t>
            </a:r>
            <a:r>
              <a:rPr lang="fr-FR" sz="2000" dirty="0">
                <a:solidFill>
                  <a:srgbClr val="FF6600"/>
                </a:solidFill>
              </a:rPr>
              <a:t>: </a:t>
            </a:r>
            <a:r>
              <a:rPr lang="fr-FR" sz="2000" dirty="0">
                <a:solidFill>
                  <a:schemeClr val="tx1"/>
                </a:solidFill>
                <a:latin typeface="+mj-lt"/>
                <a:ea typeface="Calibri" panose="020F0502020204030204" pitchFamily="34" charset="0"/>
                <a:cs typeface="Times New Roman" panose="02020603050405020304" pitchFamily="18" charset="0"/>
              </a:rPr>
              <a:t>convient aux 2 épaules </a:t>
            </a:r>
          </a:p>
          <a:p>
            <a:pPr marL="342900" lvl="1" indent="-342900">
              <a:spcBef>
                <a:spcPts val="0"/>
              </a:spcBef>
              <a:buFont typeface="Wingdings" panose="05000000000000000000" pitchFamily="2" charset="2"/>
              <a:buChar char="ü"/>
            </a:pPr>
            <a:r>
              <a:rPr lang="fr-FR" sz="2000" dirty="0">
                <a:solidFill>
                  <a:schemeClr val="tx1"/>
                </a:solidFill>
              </a:rPr>
              <a:t>douleur améliorée par le mouvement lent</a:t>
            </a:r>
          </a:p>
          <a:p>
            <a:pPr marL="342900" lvl="1" indent="-342900">
              <a:spcBef>
                <a:spcPts val="0"/>
              </a:spcBef>
              <a:buFont typeface="Wingdings" panose="05000000000000000000" pitchFamily="2" charset="2"/>
              <a:buChar char="ü"/>
            </a:pPr>
            <a:r>
              <a:rPr lang="fr-FR" sz="2000" dirty="0">
                <a:solidFill>
                  <a:schemeClr val="tx1"/>
                </a:solidFill>
              </a:rPr>
              <a:t>toujours utile d’associer </a:t>
            </a:r>
            <a:r>
              <a:rPr lang="fr-FR" sz="2000" b="1" dirty="0" err="1">
                <a:solidFill>
                  <a:srgbClr val="C00000"/>
                </a:solidFill>
              </a:rPr>
              <a:t>Rhus</a:t>
            </a:r>
            <a:r>
              <a:rPr lang="fr-FR" sz="2000" b="1" dirty="0">
                <a:solidFill>
                  <a:srgbClr val="C00000"/>
                </a:solidFill>
              </a:rPr>
              <a:t> toxicodendron </a:t>
            </a:r>
            <a:r>
              <a:rPr lang="fr-FR" sz="2000" dirty="0">
                <a:solidFill>
                  <a:schemeClr val="tx1"/>
                </a:solidFill>
              </a:rPr>
              <a:t>et </a:t>
            </a:r>
            <a:r>
              <a:rPr lang="fr-FR" sz="2000" b="1" dirty="0" err="1">
                <a:solidFill>
                  <a:srgbClr val="C00000"/>
                </a:solidFill>
              </a:rPr>
              <a:t>Bryonia</a:t>
            </a:r>
            <a:r>
              <a:rPr lang="fr-FR" sz="2000" dirty="0">
                <a:solidFill>
                  <a:schemeClr val="tx1"/>
                </a:solidFill>
              </a:rPr>
              <a:t> en alternance</a:t>
            </a:r>
          </a:p>
          <a:p>
            <a:pPr marL="342900" lvl="1" indent="-342900">
              <a:spcBef>
                <a:spcPts val="0"/>
              </a:spcBef>
              <a:buFont typeface="Wingdings" panose="05000000000000000000" pitchFamily="2" charset="2"/>
              <a:buChar char="ü"/>
            </a:pPr>
            <a:endParaRPr lang="en-GB" sz="2000" dirty="0"/>
          </a:p>
          <a:p>
            <a:pPr marL="342900" lvl="1" indent="-342900">
              <a:spcBef>
                <a:spcPts val="0"/>
              </a:spcBef>
              <a:buFont typeface="Wingdings" panose="05000000000000000000" pitchFamily="2" charset="2"/>
              <a:buChar char="ü"/>
            </a:pPr>
            <a:endParaRPr lang="en-GB" sz="2000" dirty="0"/>
          </a:p>
          <a:p>
            <a:pPr marL="342900" lvl="1" indent="-342900">
              <a:spcBef>
                <a:spcPts val="0"/>
              </a:spcBef>
              <a:buFont typeface="Wingdings" panose="05000000000000000000" pitchFamily="2" charset="2"/>
              <a:buChar char="ü"/>
            </a:pPr>
            <a:endParaRPr lang="en-GB" sz="2000" dirty="0"/>
          </a:p>
          <a:p>
            <a:pPr marL="0" lvl="1" indent="0">
              <a:spcBef>
                <a:spcPts val="0"/>
              </a:spcBef>
              <a:buNone/>
            </a:pPr>
            <a:r>
              <a:rPr lang="en-GB" sz="2400" b="1" dirty="0">
                <a:solidFill>
                  <a:srgbClr val="FF6600"/>
                </a:solidFill>
              </a:rPr>
              <a:t>Sanguinaria 9CH</a:t>
            </a:r>
          </a:p>
          <a:p>
            <a:pPr marL="342900" lvl="1" indent="-342900">
              <a:spcBef>
                <a:spcPts val="0"/>
              </a:spcBef>
              <a:buFont typeface="Wingdings" panose="05000000000000000000" pitchFamily="2" charset="2"/>
              <a:buChar char="ü"/>
            </a:pPr>
            <a:r>
              <a:rPr lang="fr-FR" sz="2000" dirty="0"/>
              <a:t>Névralgie du deltoïde droit</a:t>
            </a:r>
          </a:p>
          <a:p>
            <a:pPr marL="342900" lvl="1" indent="-342900">
              <a:spcBef>
                <a:spcPts val="0"/>
              </a:spcBef>
              <a:buFont typeface="Wingdings" panose="05000000000000000000" pitchFamily="2" charset="2"/>
              <a:buChar char="ü"/>
            </a:pPr>
            <a:r>
              <a:rPr lang="fr-FR" sz="2000" dirty="0">
                <a:solidFill>
                  <a:schemeClr val="tx1"/>
                </a:solidFill>
              </a:rPr>
              <a:t>Aggravé couché, la nuit et par le mouvement</a:t>
            </a:r>
          </a:p>
          <a:p>
            <a:pPr marL="342900" lvl="1" indent="-342900">
              <a:spcBef>
                <a:spcPts val="0"/>
              </a:spcBef>
              <a:buFont typeface="Wingdings" panose="05000000000000000000" pitchFamily="2" charset="2"/>
              <a:buChar char="ü"/>
            </a:pPr>
            <a:r>
              <a:rPr lang="fr-FR" sz="2000" dirty="0"/>
              <a:t>PSH droite</a:t>
            </a:r>
            <a:endParaRPr lang="fr-FR" sz="2000" dirty="0">
              <a:solidFill>
                <a:schemeClr val="tx1"/>
              </a:solidFill>
            </a:endParaRPr>
          </a:p>
          <a:p>
            <a:pPr marL="0" indent="0">
              <a:spcBef>
                <a:spcPts val="0"/>
              </a:spcBef>
              <a:spcAft>
                <a:spcPts val="0"/>
              </a:spcAft>
              <a:buNone/>
            </a:pPr>
            <a:endParaRPr lang="fr-FR" sz="2000" dirty="0">
              <a:solidFill>
                <a:schemeClr val="tx1"/>
              </a:solidFill>
              <a:latin typeface="+mj-lt"/>
            </a:endParaRPr>
          </a:p>
        </p:txBody>
      </p:sp>
      <p:pic>
        <p:nvPicPr>
          <p:cNvPr id="21508" name="Picture 4" descr="Know Your Remedies: Ferrum Metallicum (Ferr.) | Homeopathy Plus">
            <a:extLst>
              <a:ext uri="{FF2B5EF4-FFF2-40B4-BE49-F238E27FC236}">
                <a16:creationId xmlns:a16="http://schemas.microsoft.com/office/drawing/2014/main" id="{880CB6E4-E172-414D-8653-C21C0A8A08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36995" y="1196776"/>
            <a:ext cx="3250732" cy="21632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fleur, plante, pétale, printemps&#10;&#10;Description générée automatiquement">
            <a:extLst>
              <a:ext uri="{FF2B5EF4-FFF2-40B4-BE49-F238E27FC236}">
                <a16:creationId xmlns:a16="http://schemas.microsoft.com/office/drawing/2014/main" id="{BF54519A-E7B5-4F8E-A5B2-6C521D3CD6AE}"/>
              </a:ext>
            </a:extLst>
          </p:cNvPr>
          <p:cNvPicPr>
            <a:picLocks noChangeAspect="1"/>
          </p:cNvPicPr>
          <p:nvPr/>
        </p:nvPicPr>
        <p:blipFill>
          <a:blip r:embed="rId3"/>
          <a:stretch>
            <a:fillRect/>
          </a:stretch>
        </p:blipFill>
        <p:spPr>
          <a:xfrm>
            <a:off x="8442903" y="3591626"/>
            <a:ext cx="3244823" cy="2163215"/>
          </a:xfrm>
          <a:prstGeom prst="rect">
            <a:avLst/>
          </a:prstGeom>
        </p:spPr>
      </p:pic>
    </p:spTree>
    <p:extLst>
      <p:ext uri="{BB962C8B-B14F-4D97-AF65-F5344CB8AC3E}">
        <p14:creationId xmlns:p14="http://schemas.microsoft.com/office/powerpoint/2010/main" val="97019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602601" y="-176635"/>
            <a:ext cx="4957553"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fr-FR" sz="2400" b="1" dirty="0">
                <a:solidFill>
                  <a:schemeClr val="accent6"/>
                </a:solidFill>
              </a:rPr>
              <a:t>épaule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469285"/>
            <a:ext cx="5497162" cy="3932237"/>
          </a:xfrm>
        </p:spPr>
        <p:txBody>
          <a:bodyPr>
            <a:noAutofit/>
          </a:bodyPr>
          <a:lstStyle/>
          <a:p>
            <a:pPr marL="0" indent="0">
              <a:buNone/>
            </a:pPr>
            <a:r>
              <a:rPr lang="fr-FR" sz="2400" b="1" dirty="0">
                <a:solidFill>
                  <a:srgbClr val="FF6600"/>
                </a:solidFill>
              </a:rPr>
              <a:t>1</a:t>
            </a:r>
            <a:r>
              <a:rPr lang="fr-FR" sz="2000" b="1" dirty="0">
                <a:solidFill>
                  <a:srgbClr val="FF6600"/>
                </a:solidFill>
              </a:rPr>
              <a:t> </a:t>
            </a:r>
            <a:r>
              <a:rPr lang="fr-FR" dirty="0">
                <a:solidFill>
                  <a:schemeClr val="tx1"/>
                </a:solidFill>
              </a:rPr>
              <a:t>: </a:t>
            </a:r>
            <a:r>
              <a:rPr lang="fr-FR" sz="2400" b="1" dirty="0">
                <a:solidFill>
                  <a:srgbClr val="FF6600"/>
                </a:solidFill>
              </a:rPr>
              <a:t>Christophe</a:t>
            </a:r>
            <a:r>
              <a:rPr lang="fr-FR" dirty="0"/>
              <a:t> est préparateur de commandes.</a:t>
            </a:r>
          </a:p>
          <a:p>
            <a:pPr marL="0" indent="0">
              <a:buNone/>
            </a:pPr>
            <a:r>
              <a:rPr lang="fr-FR" dirty="0"/>
              <a:t>Il consulte pour une </a:t>
            </a:r>
            <a:r>
              <a:rPr lang="fr-FR" b="1" dirty="0"/>
              <a:t>douleur de l’épaule droite </a:t>
            </a:r>
            <a:r>
              <a:rPr lang="fr-FR" dirty="0"/>
              <a:t>(droitier) due aux mouvements répétitifs de son métier, aggravée depuis qu’il a fait une chute.</a:t>
            </a:r>
          </a:p>
          <a:p>
            <a:pPr marL="0" indent="0">
              <a:buNone/>
            </a:pPr>
            <a:r>
              <a:rPr lang="fr-FR" dirty="0"/>
              <a:t>Les mouvements sont limités, l’abduction, douloureuse, est à peine à 80°.</a:t>
            </a:r>
          </a:p>
          <a:p>
            <a:pPr marL="0" indent="0">
              <a:buNone/>
            </a:pPr>
            <a:r>
              <a:rPr lang="fr-FR" dirty="0"/>
              <a:t>La palpation révèle une douleur antérieure et le Jobe est +.</a:t>
            </a: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FF4CE0B7-702A-A9EF-AE87-60F406747DB2}"/>
              </a:ext>
            </a:extLst>
          </p:cNvPr>
          <p:cNvPicPr>
            <a:picLocks noChangeAspect="1"/>
          </p:cNvPicPr>
          <p:nvPr/>
        </p:nvPicPr>
        <p:blipFill>
          <a:blip r:embed="rId2"/>
          <a:stretch>
            <a:fillRect/>
          </a:stretch>
        </p:blipFill>
        <p:spPr>
          <a:xfrm>
            <a:off x="1573838" y="2204068"/>
            <a:ext cx="3674795" cy="2449863"/>
          </a:xfrm>
          <a:prstGeom prst="rect">
            <a:avLst/>
          </a:prstGeom>
        </p:spPr>
      </p:pic>
    </p:spTree>
    <p:extLst>
      <p:ext uri="{BB962C8B-B14F-4D97-AF65-F5344CB8AC3E}">
        <p14:creationId xmlns:p14="http://schemas.microsoft.com/office/powerpoint/2010/main" val="300251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dirty="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574034"/>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72445" y="22569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Christophe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10553" y="2900875"/>
            <a:ext cx="3915849" cy="1766637"/>
          </a:xfrm>
          <a:prstGeom prst="rect">
            <a:avLst/>
          </a:prstGeom>
          <a:noFill/>
          <a:ln>
            <a:noFill/>
          </a:ln>
        </p:spPr>
        <p:txBody>
          <a:bodyPr wrap="square" rtlCol="0">
            <a:spAutoFit/>
          </a:bodyPr>
          <a:lstStyle/>
          <a:p>
            <a:pPr marR="0" lvl="0" fontAlgn="auto">
              <a:lnSpc>
                <a:spcPct val="100000"/>
              </a:lnSpc>
              <a:spcAft>
                <a:spcPts val="0"/>
              </a:spcAft>
              <a:buClr>
                <a:prstClr val="black">
                  <a:lumMod val="85000"/>
                  <a:lumOff val="15000"/>
                </a:prstClr>
              </a:buClr>
              <a:buSzTx/>
              <a:tabLst/>
              <a:defRPr/>
            </a:pPr>
            <a:r>
              <a:rPr lang="fr-FR" sz="1400" b="1" dirty="0">
                <a:latin typeface="Bahnschrift" panose="020B0502040204020203" pitchFamily="34" charset="0"/>
              </a:rPr>
              <a:t>Arnica 15CH</a:t>
            </a:r>
            <a:r>
              <a:rPr lang="fr-FR" sz="1400" dirty="0">
                <a:latin typeface="Bahnschrift" panose="020B0502040204020203" pitchFamily="34" charset="0"/>
              </a:rPr>
              <a:t>, 1 dose </a:t>
            </a:r>
          </a:p>
          <a:p>
            <a:pPr marR="0" lvl="0" fontAlgn="auto">
              <a:lnSpc>
                <a:spcPct val="100000"/>
              </a:lnSpc>
              <a:spcAft>
                <a:spcPts val="0"/>
              </a:spcAft>
              <a:buClr>
                <a:prstClr val="black">
                  <a:lumMod val="85000"/>
                  <a:lumOff val="15000"/>
                </a:prstClr>
              </a:buClr>
              <a:buSzTx/>
              <a:tabLst/>
              <a:defRPr/>
            </a:pPr>
            <a:endParaRPr lang="fr-FR" sz="1400" dirty="0">
              <a:latin typeface="Bahnschrift" panose="020B0502040204020203" pitchFamily="34" charset="0"/>
            </a:endParaRP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suivi de : </a:t>
            </a:r>
          </a:p>
          <a:p>
            <a:pPr marR="0" lvl="0" fontAlgn="auto">
              <a:lnSpc>
                <a:spcPct val="100000"/>
              </a:lnSpc>
              <a:spcAft>
                <a:spcPts val="0"/>
              </a:spcAft>
              <a:buClr>
                <a:prstClr val="black">
                  <a:lumMod val="85000"/>
                  <a:lumOff val="15000"/>
                </a:prstClr>
              </a:buClr>
              <a:buSzTx/>
              <a:tabLst/>
              <a:defRPr/>
            </a:pPr>
            <a:r>
              <a:rPr lang="fr-FR" sz="1400" b="1" dirty="0">
                <a:latin typeface="Bahnschrift" panose="020B0502040204020203" pitchFamily="34" charset="0"/>
              </a:rPr>
              <a:t>Arnica 9CH</a:t>
            </a:r>
          </a:p>
          <a:p>
            <a:pPr marR="0" lvl="0" fontAlgn="auto">
              <a:lnSpc>
                <a:spcPct val="100000"/>
              </a:lnSpc>
              <a:spcAft>
                <a:spcPts val="0"/>
              </a:spcAft>
              <a:buClr>
                <a:prstClr val="black">
                  <a:lumMod val="85000"/>
                  <a:lumOff val="15000"/>
                </a:prstClr>
              </a:buClr>
              <a:buSzTx/>
              <a:tabLst/>
              <a:defRPr/>
            </a:pPr>
            <a:r>
              <a:rPr lang="fr-FR" sz="1400" b="1" dirty="0" err="1">
                <a:latin typeface="Bahnschrift" panose="020B0502040204020203" pitchFamily="34" charset="0"/>
              </a:rPr>
              <a:t>Sanguinaria</a:t>
            </a:r>
            <a:r>
              <a:rPr lang="fr-FR" sz="1400" b="1" dirty="0">
                <a:latin typeface="Bahnschrift" panose="020B0502040204020203" pitchFamily="34" charset="0"/>
              </a:rPr>
              <a:t> 9CH</a:t>
            </a: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3 granules de chaque x 2 à 3 / jour, </a:t>
            </a: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à diminuer en fonction de la douleur</a:t>
            </a:r>
          </a:p>
          <a:p>
            <a:pPr marR="0" lvl="0" algn="l" defTabSz="914400" rtl="0" eaLnBrk="1" fontAlgn="auto" latinLnBrk="0" hangingPunct="1">
              <a:lnSpc>
                <a:spcPct val="90000"/>
              </a:lnSpc>
              <a:spcAft>
                <a:spcPts val="0"/>
              </a:spcAft>
              <a:buClr>
                <a:prstClr val="black">
                  <a:lumMod val="85000"/>
                  <a:lumOff val="15000"/>
                </a:prstClr>
              </a:buClr>
              <a:buSzTx/>
              <a:tabLst/>
              <a:defRPr/>
            </a:pPr>
            <a:endParaRPr kumimoji="0" lang="fr-FR" sz="12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231533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344817" y="-176635"/>
            <a:ext cx="5215338"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fr-FR" sz="2400" b="1" dirty="0">
                <a:solidFill>
                  <a:schemeClr val="accent6"/>
                </a:solidFill>
              </a:rPr>
              <a:t>épaule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122044"/>
            <a:ext cx="5497162" cy="3932237"/>
          </a:xfrm>
        </p:spPr>
        <p:txBody>
          <a:bodyPr>
            <a:noAutofit/>
          </a:bodyPr>
          <a:lstStyle/>
          <a:p>
            <a:pPr marL="0" indent="0">
              <a:buNone/>
            </a:pPr>
            <a:r>
              <a:rPr lang="fr-FR" sz="2400" b="1" dirty="0">
                <a:solidFill>
                  <a:srgbClr val="FF6600"/>
                </a:solidFill>
              </a:rPr>
              <a:t>1</a:t>
            </a:r>
            <a:r>
              <a:rPr lang="fr-FR" sz="2000" b="1" dirty="0">
                <a:solidFill>
                  <a:srgbClr val="FF6600"/>
                </a:solidFill>
              </a:rPr>
              <a:t> </a:t>
            </a:r>
            <a:r>
              <a:rPr lang="fr-FR" dirty="0">
                <a:solidFill>
                  <a:schemeClr val="tx1"/>
                </a:solidFill>
              </a:rPr>
              <a:t>: </a:t>
            </a:r>
            <a:r>
              <a:rPr lang="fr-FR" sz="2400" b="1" dirty="0">
                <a:solidFill>
                  <a:srgbClr val="FF6600"/>
                </a:solidFill>
              </a:rPr>
              <a:t>Christophe</a:t>
            </a:r>
            <a:r>
              <a:rPr lang="fr-FR" dirty="0"/>
              <a:t> revient 1 mois plus tard. </a:t>
            </a:r>
          </a:p>
          <a:p>
            <a:pPr marL="0" indent="0">
              <a:buNone/>
            </a:pPr>
            <a:r>
              <a:rPr lang="fr-FR" dirty="0"/>
              <a:t>Il a été peu soulagé et la mobilité de son épaule s’est encore réduite ; vous faites le diagnostique de l’épaule gelée post-traumatique,</a:t>
            </a:r>
          </a:p>
          <a:p>
            <a:pPr marL="0" indent="0">
              <a:buNone/>
            </a:pPr>
            <a:r>
              <a:rPr lang="fr-FR" sz="2000" b="1" dirty="0">
                <a:solidFill>
                  <a:schemeClr val="accent3">
                    <a:lumMod val="75000"/>
                  </a:schemeClr>
                </a:solidFill>
                <a:latin typeface="+mj-lt"/>
              </a:rPr>
              <a:t>Que proposez-vous ?</a:t>
            </a:r>
          </a:p>
          <a:p>
            <a:pPr>
              <a:buFont typeface="Wingdings" panose="05000000000000000000" pitchFamily="2" charset="2"/>
              <a:buChar char="ü"/>
            </a:pPr>
            <a:endParaRPr lang="fr-FR" dirty="0">
              <a:solidFill>
                <a:schemeClr val="tx1"/>
              </a:solidFill>
            </a:endParaRP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22A3A6E4-ECE4-0029-1BA7-905539AD1837}"/>
              </a:ext>
            </a:extLst>
          </p:cNvPr>
          <p:cNvPicPr>
            <a:picLocks noChangeAspect="1"/>
          </p:cNvPicPr>
          <p:nvPr/>
        </p:nvPicPr>
        <p:blipFill rotWithShape="1">
          <a:blip r:embed="rId2"/>
          <a:srcRect l="20005" r="22474" b="-2"/>
          <a:stretch/>
        </p:blipFill>
        <p:spPr>
          <a:xfrm>
            <a:off x="1573838" y="3739494"/>
            <a:ext cx="3674795" cy="2118631"/>
          </a:xfrm>
          <a:prstGeom prst="rect">
            <a:avLst/>
          </a:prstGeom>
        </p:spPr>
      </p:pic>
      <p:pic>
        <p:nvPicPr>
          <p:cNvPr id="4" name="Image 3">
            <a:extLst>
              <a:ext uri="{FF2B5EF4-FFF2-40B4-BE49-F238E27FC236}">
                <a16:creationId xmlns:a16="http://schemas.microsoft.com/office/drawing/2014/main" id="{4CF5E203-1175-FB33-D6BB-A5E186E20E11}"/>
              </a:ext>
            </a:extLst>
          </p:cNvPr>
          <p:cNvPicPr>
            <a:picLocks noChangeAspect="1"/>
          </p:cNvPicPr>
          <p:nvPr/>
        </p:nvPicPr>
        <p:blipFill>
          <a:blip r:embed="rId3"/>
          <a:stretch>
            <a:fillRect/>
          </a:stretch>
        </p:blipFill>
        <p:spPr>
          <a:xfrm>
            <a:off x="1573837" y="1130398"/>
            <a:ext cx="3674795" cy="2449863"/>
          </a:xfrm>
          <a:prstGeom prst="rect">
            <a:avLst/>
          </a:prstGeom>
        </p:spPr>
      </p:pic>
    </p:spTree>
    <p:extLst>
      <p:ext uri="{BB962C8B-B14F-4D97-AF65-F5344CB8AC3E}">
        <p14:creationId xmlns:p14="http://schemas.microsoft.com/office/powerpoint/2010/main" val="11341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dirty="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574034"/>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72445" y="22569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Christophe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10553" y="2900875"/>
            <a:ext cx="3915849" cy="2259080"/>
          </a:xfrm>
          <a:prstGeom prst="rect">
            <a:avLst/>
          </a:prstGeom>
          <a:noFill/>
          <a:ln>
            <a:noFill/>
          </a:ln>
        </p:spPr>
        <p:txBody>
          <a:bodyPr wrap="square" rtlCol="0">
            <a:spAutoFit/>
          </a:bodyPr>
          <a:lstStyle/>
          <a:p>
            <a:r>
              <a:rPr lang="fr-FR" sz="1800" b="1" dirty="0" err="1"/>
              <a:t>Sanguinaria</a:t>
            </a:r>
            <a:r>
              <a:rPr lang="fr-FR" sz="1800" b="1" dirty="0"/>
              <a:t> 9CH</a:t>
            </a:r>
          </a:p>
          <a:p>
            <a:r>
              <a:rPr lang="fr-FR" sz="1800" b="1" dirty="0" err="1"/>
              <a:t>Causticum</a:t>
            </a:r>
            <a:r>
              <a:rPr lang="fr-FR" sz="1800" b="1" dirty="0"/>
              <a:t> 9CH</a:t>
            </a:r>
          </a:p>
          <a:p>
            <a:r>
              <a:rPr lang="fr-FR" sz="1800" b="1" dirty="0" err="1"/>
              <a:t>Rhus</a:t>
            </a:r>
            <a:r>
              <a:rPr lang="fr-FR" sz="1800" b="1" dirty="0"/>
              <a:t> </a:t>
            </a:r>
            <a:r>
              <a:rPr lang="fr-FR" sz="1800" b="1" dirty="0" err="1"/>
              <a:t>tox</a:t>
            </a:r>
            <a:r>
              <a:rPr lang="fr-FR" sz="1800" b="1" dirty="0"/>
              <a:t> 9CH </a:t>
            </a:r>
          </a:p>
          <a:p>
            <a:r>
              <a:rPr lang="fr-FR" sz="1400" dirty="0">
                <a:solidFill>
                  <a:prstClr val="black"/>
                </a:solidFill>
              </a:rPr>
              <a:t>3 granules de chaque x 2 à 3 / jour, </a:t>
            </a:r>
          </a:p>
          <a:p>
            <a:r>
              <a:rPr lang="fr-FR" sz="1400" dirty="0">
                <a:solidFill>
                  <a:prstClr val="black"/>
                </a:solidFill>
              </a:rPr>
              <a:t>à diminuer en fonction de la douleur</a:t>
            </a:r>
          </a:p>
          <a:p>
            <a:endParaRPr lang="fr-FR" sz="1400" dirty="0">
              <a:solidFill>
                <a:prstClr val="black"/>
              </a:solidFill>
            </a:endParaRPr>
          </a:p>
          <a:p>
            <a:r>
              <a:rPr lang="fr-FR" sz="1400" b="1" dirty="0">
                <a:solidFill>
                  <a:srgbClr val="C00000"/>
                </a:solidFill>
              </a:rPr>
              <a:t>Et</a:t>
            </a:r>
            <a:r>
              <a:rPr lang="fr-FR" sz="2000" b="1" dirty="0">
                <a:solidFill>
                  <a:srgbClr val="C00000"/>
                </a:solidFill>
              </a:rPr>
              <a:t> rééducation </a:t>
            </a:r>
            <a:r>
              <a:rPr lang="fr-FR" sz="1400" b="1" dirty="0">
                <a:solidFill>
                  <a:srgbClr val="C00000"/>
                </a:solidFill>
              </a:rPr>
              <a:t>une fois la phase aiguë passée</a:t>
            </a:r>
            <a:endParaRPr lang="fr-FR" sz="2000" b="1" dirty="0">
              <a:solidFill>
                <a:srgbClr val="C00000"/>
              </a:solidFill>
            </a:endParaRPr>
          </a:p>
          <a:p>
            <a:pPr marR="0" lvl="0" algn="l" defTabSz="914400" rtl="0" eaLnBrk="1" fontAlgn="auto" latinLnBrk="0" hangingPunct="1">
              <a:lnSpc>
                <a:spcPct val="90000"/>
              </a:lnSpc>
              <a:spcAft>
                <a:spcPts val="0"/>
              </a:spcAft>
              <a:buClr>
                <a:prstClr val="black">
                  <a:lumMod val="85000"/>
                  <a:lumOff val="15000"/>
                </a:prstClr>
              </a:buClr>
              <a:buSzTx/>
              <a:tabLst/>
              <a:defRPr/>
            </a:pPr>
            <a:endParaRPr kumimoji="0" lang="fr-FR" sz="12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65485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951" y="442010"/>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r>
              <a:rPr lang="fr-FR" sz="2800" b="1" baseline="30000" dirty="0">
                <a:solidFill>
                  <a:schemeClr val="tx2"/>
                </a:solidFill>
                <a:latin typeface="Arial" panose="020B0604020202020204" pitchFamily="34" charset="0"/>
                <a:cs typeface="Arial" panose="020B0604020202020204" pitchFamily="34" charset="0"/>
              </a:rPr>
              <a:t>©</a:t>
            </a:r>
            <a:endParaRPr lang="fr-FR" sz="2800" b="1" baseline="30000" dirty="0">
              <a:solidFill>
                <a:schemeClr val="tx2"/>
              </a:solidFill>
              <a:latin typeface="MV Boli" panose="02000500030200090000" pitchFamily="2" charset="0"/>
              <a:cs typeface="MV Boli" panose="02000500030200090000" pitchFamily="2" charset="0"/>
            </a:endParaRPr>
          </a:p>
        </p:txBody>
      </p:sp>
      <p:sp>
        <p:nvSpPr>
          <p:cNvPr id="16" name="Étoile à 5 branches 15"/>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3677363" y="469262"/>
            <a:ext cx="6884890" cy="5682298"/>
            <a:chOff x="2282099" y="469261"/>
            <a:chExt cx="6883538" cy="5682298"/>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p>
          </p:txBody>
        </p:sp>
        <p:sp>
          <p:nvSpPr>
            <p:cNvPr id="7" name="Rectangle 6"/>
            <p:cNvSpPr/>
            <p:nvPr/>
          </p:nvSpPr>
          <p:spPr>
            <a:xfrm>
              <a:off x="6393004" y="3469529"/>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2141762"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p>
          </p:txBody>
        </p:sp>
        <p:sp>
          <p:nvSpPr>
            <p:cNvPr id="18" name="Rectangle 17"/>
            <p:cNvSpPr/>
            <p:nvPr/>
          </p:nvSpPr>
          <p:spPr>
            <a:xfrm>
              <a:off x="5961380" y="5230436"/>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8" y="5524981"/>
              <a:ext cx="1563553"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4" y="5187760"/>
              <a:ext cx="1470271"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p>
          </p:txBody>
        </p:sp>
        <p:sp>
          <p:nvSpPr>
            <p:cNvPr id="23" name="Rectangle 22"/>
            <p:cNvSpPr/>
            <p:nvPr/>
          </p:nvSpPr>
          <p:spPr>
            <a:xfrm>
              <a:off x="2564440" y="3771602"/>
              <a:ext cx="1035452" cy="370176"/>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p>
          </p:txBody>
        </p:sp>
        <p:sp>
          <p:nvSpPr>
            <p:cNvPr id="30" name="Bulle ronde 29"/>
            <p:cNvSpPr/>
            <p:nvPr/>
          </p:nvSpPr>
          <p:spPr>
            <a:xfrm>
              <a:off x="6861396" y="469261"/>
              <a:ext cx="2304241" cy="1571491"/>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rgbClr val="E3DED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417" b="100000" l="10000" r="63438"/>
                      </a14:imgEffect>
                    </a14:imgLayer>
                  </a14:imgProps>
                </a:ext>
                <a:ext uri="{28A0092B-C50C-407E-A947-70E740481C1C}">
                  <a14:useLocalDpi xmlns:a14="http://schemas.microsoft.com/office/drawing/2010/main"/>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167" b="100000" l="10000" r="60625"/>
                      </a14:imgEffect>
                    </a14:imgLayer>
                  </a14:imgProps>
                </a:ext>
                <a:ext uri="{28A0092B-C50C-407E-A947-70E740481C1C}">
                  <a14:useLocalDpi xmlns:a14="http://schemas.microsoft.com/office/drawing/2010/main"/>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5445" y="4352054"/>
            <a:ext cx="1717020" cy="477831"/>
          </a:xfrm>
          <a:prstGeom prst="rect">
            <a:avLst/>
          </a:prstGeom>
        </p:spPr>
      </p:pic>
      <p:sp>
        <p:nvSpPr>
          <p:cNvPr id="4" name="ZoneTexte 3"/>
          <p:cNvSpPr txBox="1"/>
          <p:nvPr/>
        </p:nvSpPr>
        <p:spPr>
          <a:xfrm>
            <a:off x="287597" y="6573421"/>
            <a:ext cx="3787901" cy="276999"/>
          </a:xfrm>
          <a:prstGeom prst="rect">
            <a:avLst/>
          </a:prstGeom>
          <a:noFill/>
        </p:spPr>
        <p:txBody>
          <a:bodyPr wrap="square" rtlCol="0">
            <a:spAutoFit/>
          </a:bodyPr>
          <a:lstStyle/>
          <a:p>
            <a:r>
              <a:rPr lang="fr-FR" sz="1200" i="1" dirty="0">
                <a:solidFill>
                  <a:srgbClr val="1F497D"/>
                </a:solidFill>
              </a:rPr>
              <a:t>Tous droits réservés</a:t>
            </a:r>
          </a:p>
        </p:txBody>
      </p:sp>
      <p:pic>
        <p:nvPicPr>
          <p:cNvPr id="32" name="Imag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35595" y="6508839"/>
            <a:ext cx="1227426" cy="341581"/>
          </a:xfrm>
          <a:prstGeom prst="rect">
            <a:avLst/>
          </a:prstGeom>
        </p:spPr>
      </p:pic>
    </p:spTree>
    <p:extLst>
      <p:ext uri="{BB962C8B-B14F-4D97-AF65-F5344CB8AC3E}">
        <p14:creationId xmlns:p14="http://schemas.microsoft.com/office/powerpoint/2010/main" val="944498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174033" y="939800"/>
            <a:ext cx="9597539"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êtes le </a:t>
            </a:r>
            <a:r>
              <a:rPr lang="fr-FR" sz="18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Docteur DAFALGAN</a:t>
            </a: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médecin traitant</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recevez en consultation Madame Brigitte V. 37 ans, mariée, mère de 2 enfants, secrétaire de direction.</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Elle consulte pour des douleurs diffuses surtout au niveau des cervicales.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Vous êtes Madame Brigitte V. 37 ans, mariée, mère de 2 enfants, secrétaire de direction.</a:t>
            </a:r>
            <a:b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Vous consultez votre médecin pour des douleurs cervicales avec des contractures.</a:t>
            </a:r>
            <a:b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Depuis quand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Depuis que j’ai pris mon nouveau poste à responsabilités, je me sens dépassée, j’ai peur de mal faire et j’ai l’impression que mes collègues me regardent autrement.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Comment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J’ai la nuque raide, des spasmes, une sensation de déchirement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Modalités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&lt; mouvement – humidité – au moment du cycle</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Avec ?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Un état de nervosité</a:t>
            </a:r>
          </a:p>
        </p:txBody>
      </p:sp>
    </p:spTree>
    <p:extLst>
      <p:ext uri="{BB962C8B-B14F-4D97-AF65-F5344CB8AC3E}">
        <p14:creationId xmlns:p14="http://schemas.microsoft.com/office/powerpoint/2010/main" val="35488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174033" y="939800"/>
            <a:ext cx="9597539"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1800" kern="100" dirty="0">
                <a:solidFill>
                  <a:schemeClr val="accent5"/>
                </a:solidFill>
                <a:latin typeface="Calibri" panose="020F0502020204030204" pitchFamily="34" charset="0"/>
                <a:cs typeface="Times New Roman" panose="02020603050405020304" pitchFamily="18" charset="0"/>
              </a:rPr>
              <a:t>Vous êtes le </a:t>
            </a:r>
            <a:r>
              <a:rPr lang="fr-FR" sz="1800" b="1" kern="100" dirty="0">
                <a:solidFill>
                  <a:schemeClr val="accent5"/>
                </a:solidFill>
                <a:latin typeface="Calibri" panose="020F0502020204030204" pitchFamily="34" charset="0"/>
                <a:cs typeface="Times New Roman" panose="02020603050405020304" pitchFamily="18" charset="0"/>
              </a:rPr>
              <a:t>Docteur TOPALGIC</a:t>
            </a:r>
            <a:r>
              <a:rPr lang="fr-FR" sz="1800" kern="100" dirty="0">
                <a:solidFill>
                  <a:schemeClr val="accent5"/>
                </a:solidFill>
                <a:latin typeface="Calibri" panose="020F0502020204030204" pitchFamily="34" charset="0"/>
                <a:cs typeface="Times New Roman" panose="02020603050405020304" pitchFamily="18" charset="0"/>
              </a:rPr>
              <a:t>, médecin traitant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recevez en consultation Monsieur Bruno Z. 41 ans, marié, père d’une fille et qui travaille à La </a:t>
            </a:r>
            <a:r>
              <a:rPr lang="fr-FR" sz="1800"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a:t>
            </a: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oste.</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Il consulte pour des lombalgies récidivantes, nécessitant des arrêts de travail assez souvent.</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lui avez fait faire un bilan biologique et radiologique revenus normaux.</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êtes Monsieur Bruno Z. 41 ans, marié, père d’une fille et vous travaillez à la poste.</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consultez votre médecin traitant le Docteur TOPALGIC pour des lombalgies récidivantes nécessitant des arrêts de travail réguliers.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Votre médecin vous a fait faire un bilan biologique et un bilan radiologique, qui sont normaux.</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Depuis quand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Depuis qu’on nous a changé nos horaires et qu’on a réduit le personnel, je suis plus stressé.</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Comment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Sensation de raideur du dos, douleurs dans le creux des reins, je ne supporte pas le froid (ceinture), comme une sciatique avec de légères paresthésies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Modalités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&gt; Chaleur et le mouvement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Avec ? </a:t>
            </a:r>
            <a:br>
              <a:rPr lang="fr-FR" sz="2200" dirty="0">
                <a:solidFill>
                  <a:srgbClr val="FF0000"/>
                </a:solidFill>
                <a:latin typeface="Bahnschrift Light SemiCondensed" panose="020B0502040204020203" pitchFamily="34" charset="0"/>
                <a:ea typeface="ＭＳ Ｐゴシック" panose="020B0600070205080204" pitchFamily="34" charset="-128"/>
              </a:rPr>
            </a:br>
            <a:r>
              <a:rPr lang="fr-FR" sz="1800" kern="100" dirty="0">
                <a:latin typeface="Calibri" panose="020F0502020204030204" pitchFamily="34" charset="0"/>
                <a:cs typeface="Times New Roman" panose="02020603050405020304" pitchFamily="18" charset="0"/>
              </a:rPr>
              <a:t>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ensation d’ankylose et un besoin de bouger</a:t>
            </a:r>
          </a:p>
        </p:txBody>
      </p:sp>
    </p:spTree>
    <p:extLst>
      <p:ext uri="{BB962C8B-B14F-4D97-AF65-F5344CB8AC3E}">
        <p14:creationId xmlns:p14="http://schemas.microsoft.com/office/powerpoint/2010/main" val="306390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3C9ECC-28BC-1CD1-2C9E-FF34014E1AC8}"/>
              </a:ext>
            </a:extLst>
          </p:cNvPr>
          <p:cNvSpPr/>
          <p:nvPr/>
        </p:nvSpPr>
        <p:spPr>
          <a:xfrm>
            <a:off x="6094561" y="3441215"/>
            <a:ext cx="609312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pic>
        <p:nvPicPr>
          <p:cNvPr id="57349" name="Image 573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6289" y="4560011"/>
            <a:ext cx="1767925" cy="2257021"/>
          </a:xfrm>
          <a:prstGeom prst="rect">
            <a:avLst/>
          </a:prstGeom>
        </p:spPr>
      </p:pic>
      <p:pic>
        <p:nvPicPr>
          <p:cNvPr id="57348" name="Image 573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266" y="4720364"/>
            <a:ext cx="1669226" cy="2137334"/>
          </a:xfrm>
          <a:prstGeom prst="rect">
            <a:avLst/>
          </a:prstGeom>
        </p:spPr>
      </p:pic>
      <p:sp>
        <p:nvSpPr>
          <p:cNvPr id="31" name="Rectangle 30">
            <a:extLst>
              <a:ext uri="{FF2B5EF4-FFF2-40B4-BE49-F238E27FC236}">
                <a16:creationId xmlns:a16="http://schemas.microsoft.com/office/drawing/2014/main" id="{5ADF2C69-7836-E8C6-0B7F-24FF6C7377DB}"/>
              </a:ext>
            </a:extLst>
          </p:cNvPr>
          <p:cNvSpPr/>
          <p:nvPr/>
        </p:nvSpPr>
        <p:spPr>
          <a:xfrm>
            <a:off x="1" y="0"/>
            <a:ext cx="6096002" cy="3441215"/>
          </a:xfrm>
          <a:prstGeom prst="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33" name="Rectangle 32">
            <a:extLst>
              <a:ext uri="{FF2B5EF4-FFF2-40B4-BE49-F238E27FC236}">
                <a16:creationId xmlns:a16="http://schemas.microsoft.com/office/drawing/2014/main" id="{F889908B-F675-F877-8366-6C91CF2D952D}"/>
              </a:ext>
            </a:extLst>
          </p:cNvPr>
          <p:cNvSpPr/>
          <p:nvPr/>
        </p:nvSpPr>
        <p:spPr>
          <a:xfrm>
            <a:off x="6094561" y="6454"/>
            <a:ext cx="6097439" cy="343476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2" name="Espace réservé du contenu 2">
            <a:extLst>
              <a:ext uri="{FF2B5EF4-FFF2-40B4-BE49-F238E27FC236}">
                <a16:creationId xmlns:a16="http://schemas.microsoft.com/office/drawing/2014/main" id="{BFB21C57-8B76-CDB7-C3D7-CE997AC10E40}"/>
              </a:ext>
            </a:extLst>
          </p:cNvPr>
          <p:cNvSpPr txBox="1">
            <a:spLocks noGrp="1"/>
          </p:cNvSpPr>
          <p:nvPr>
            <p:ph type="body" idx="4294967295"/>
          </p:nvPr>
        </p:nvSpPr>
        <p:spPr>
          <a:xfrm>
            <a:off x="155448" y="3591738"/>
            <a:ext cx="5915644" cy="2964510"/>
          </a:xfrm>
        </p:spPr>
        <p:txBody>
          <a:bodyPr>
            <a:noAutofit/>
          </a:bodyPr>
          <a:lstStyle/>
          <a:p>
            <a:pPr algn="just" eaLnBrk="1">
              <a:lnSpc>
                <a:spcPct val="100000"/>
              </a:lnSpc>
              <a:spcBef>
                <a:spcPts val="0"/>
              </a:spcBef>
              <a:spcAft>
                <a:spcPct val="0"/>
              </a:spcAft>
              <a:buClr>
                <a:srgbClr val="70AD47"/>
              </a:buClr>
            </a:pPr>
            <a:r>
              <a:rPr lang="fr-FR" altLang="fr-FR" sz="2000" b="1" dirty="0">
                <a:solidFill>
                  <a:schemeClr val="tx1">
                    <a:lumMod val="50000"/>
                    <a:lumOff val="50000"/>
                  </a:schemeClr>
                </a:solidFill>
                <a:latin typeface="Bradley Hand ITC" panose="03070402050302030203" pitchFamily="66" charset="0"/>
                <a:ea typeface="Microsoft YaHei" panose="020B0503020204020204" pitchFamily="34" charset="-122"/>
                <a:cs typeface="Calibri" panose="020F0502020204030204" pitchFamily="34" charset="0"/>
              </a:rPr>
              <a:t>Épisode 1 = tuto-base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2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respiratoire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3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Pédiatrie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4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TMS</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5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psychologique</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6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Fatigue, Covid, douleurs</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gn="just">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7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gynéco-obstétrique</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gn="just">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8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Soins de support en oncologie</a:t>
            </a:r>
            <a:endParaRPr altLang="fr-FR" sz="2000" b="1" dirty="0">
              <a:latin typeface="Bradley Hand ITC" panose="03070402050302030203" pitchFamily="66" charset="0"/>
              <a:ea typeface="Microsoft YaHei" panose="020B0503020204020204" pitchFamily="34" charset="-122"/>
              <a:cs typeface="Calibri" panose="020F0502020204030204" pitchFamily="34" charset="0"/>
            </a:endParaRPr>
          </a:p>
        </p:txBody>
      </p:sp>
      <p:pic>
        <p:nvPicPr>
          <p:cNvPr id="6" name="Image 22">
            <a:extLst>
              <a:ext uri="{FF2B5EF4-FFF2-40B4-BE49-F238E27FC236}">
                <a16:creationId xmlns:a16="http://schemas.microsoft.com/office/drawing/2014/main" id="{AB93B3EF-15D0-FA99-24A3-660A785C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36203" y="356320"/>
            <a:ext cx="1272411" cy="169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
            <a:extLst>
              <a:ext uri="{FF2B5EF4-FFF2-40B4-BE49-F238E27FC236}">
                <a16:creationId xmlns:a16="http://schemas.microsoft.com/office/drawing/2014/main" id="{F8B5013D-3588-ABC5-B563-ECB8BD2F64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04803" y="344409"/>
            <a:ext cx="1301878" cy="18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a:extLst>
              <a:ext uri="{FF2B5EF4-FFF2-40B4-BE49-F238E27FC236}">
                <a16:creationId xmlns:a16="http://schemas.microsoft.com/office/drawing/2014/main" id="{5F2242AC-21A9-E24A-3997-3FB78CD9F9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0890" y="418885"/>
            <a:ext cx="1337772" cy="19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7">
            <a:extLst>
              <a:ext uri="{FF2B5EF4-FFF2-40B4-BE49-F238E27FC236}">
                <a16:creationId xmlns:a16="http://schemas.microsoft.com/office/drawing/2014/main" id="{D7AFC9A2-3A22-D296-8683-41DE5D975E7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59952" y="374600"/>
            <a:ext cx="1245536" cy="17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EF05C47B-7B15-6036-F0BC-186FCE68A7E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94436" y="1404273"/>
            <a:ext cx="1350908" cy="180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a:extLst>
              <a:ext uri="{FF2B5EF4-FFF2-40B4-BE49-F238E27FC236}">
                <a16:creationId xmlns:a16="http://schemas.microsoft.com/office/drawing/2014/main" id="{785552C4-F761-E016-2C0A-7DD8B447EC6E}"/>
              </a:ext>
            </a:extLst>
          </p:cNvPr>
          <p:cNvSpPr/>
          <p:nvPr/>
        </p:nvSpPr>
        <p:spPr>
          <a:xfrm>
            <a:off x="6244943" y="99269"/>
            <a:ext cx="1233043" cy="3815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Des livres</a:t>
            </a:r>
          </a:p>
        </p:txBody>
      </p:sp>
      <p:sp>
        <p:nvSpPr>
          <p:cNvPr id="21" name="Rectangle 18">
            <a:extLst>
              <a:ext uri="{FF2B5EF4-FFF2-40B4-BE49-F238E27FC236}">
                <a16:creationId xmlns:a16="http://schemas.microsoft.com/office/drawing/2014/main" id="{EA0ED47B-C8C7-EF48-D464-643C073D7E35}"/>
              </a:ext>
            </a:extLst>
          </p:cNvPr>
          <p:cNvSpPr/>
          <p:nvPr/>
        </p:nvSpPr>
        <p:spPr>
          <a:xfrm>
            <a:off x="6323160" y="3562934"/>
            <a:ext cx="1278184" cy="3901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Une revue</a:t>
            </a:r>
          </a:p>
        </p:txBody>
      </p:sp>
      <p:grpSp>
        <p:nvGrpSpPr>
          <p:cNvPr id="57370" name="Groupe 28">
            <a:extLst>
              <a:ext uri="{FF2B5EF4-FFF2-40B4-BE49-F238E27FC236}">
                <a16:creationId xmlns:a16="http://schemas.microsoft.com/office/drawing/2014/main" id="{789027A3-8BE8-3135-8C0B-5833E5340229}"/>
              </a:ext>
            </a:extLst>
          </p:cNvPr>
          <p:cNvGrpSpPr>
            <a:grpSpLocks/>
          </p:cNvGrpSpPr>
          <p:nvPr/>
        </p:nvGrpSpPr>
        <p:grpSpPr bwMode="auto">
          <a:xfrm>
            <a:off x="1043326" y="277231"/>
            <a:ext cx="4032423" cy="2687322"/>
            <a:chOff x="5240338" y="324426"/>
            <a:chExt cx="4444607" cy="2963071"/>
          </a:xfrm>
        </p:grpSpPr>
        <p:pic>
          <p:nvPicPr>
            <p:cNvPr id="57372" name="Image 26">
              <a:extLst>
                <a:ext uri="{FF2B5EF4-FFF2-40B4-BE49-F238E27FC236}">
                  <a16:creationId xmlns:a16="http://schemas.microsoft.com/office/drawing/2014/main" id="{2CFA81F8-C855-74A9-4146-1C47BBFC1388}"/>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240338" y="324426"/>
              <a:ext cx="4444607" cy="29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a:extLst>
                <a:ext uri="{FF2B5EF4-FFF2-40B4-BE49-F238E27FC236}">
                  <a16:creationId xmlns:a16="http://schemas.microsoft.com/office/drawing/2014/main" id="{88226256-05A2-4BBD-C7BE-590029AC8F97}"/>
                </a:ext>
              </a:extLst>
            </p:cNvPr>
            <p:cNvSpPr/>
            <p:nvPr/>
          </p:nvSpPr>
          <p:spPr>
            <a:xfrm>
              <a:off x="5607018" y="1000883"/>
              <a:ext cx="2906456" cy="403333"/>
            </a:xfrm>
            <a:prstGeom prst="round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9" name="ZoneTexte 3">
              <a:extLst>
                <a:ext uri="{FF2B5EF4-FFF2-40B4-BE49-F238E27FC236}">
                  <a16:creationId xmlns:a16="http://schemas.microsoft.com/office/drawing/2014/main" id="{1C93F61A-C1A9-2CF6-30A9-7CEBD42AAFE9}"/>
                </a:ext>
              </a:extLst>
            </p:cNvPr>
            <p:cNvSpPr/>
            <p:nvPr/>
          </p:nvSpPr>
          <p:spPr>
            <a:xfrm>
              <a:off x="5573684" y="953245"/>
              <a:ext cx="2939790" cy="4509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67507" tIns="33754" rIns="67507" bIns="33754" compatLnSpc="0">
              <a:spAutoFit/>
            </a:bodyPr>
            <a:lstStyle/>
            <a:p>
              <a:pPr algn="ctr">
                <a:defRPr sz="1800"/>
              </a:pPr>
              <a:r>
                <a:rPr lang="fr-FR" sz="2177" dirty="0">
                  <a:solidFill>
                    <a:schemeClr val="bg1"/>
                  </a:solidFill>
                  <a:latin typeface="Calibri" pitchFamily="18"/>
                  <a:ea typeface="Microsoft YaHei" pitchFamily="2"/>
                  <a:cs typeface="Arial" pitchFamily="2"/>
                </a:rPr>
                <a:t>www://ffsh.fr</a:t>
              </a:r>
            </a:p>
          </p:txBody>
        </p:sp>
      </p:grpSp>
      <p:pic>
        <p:nvPicPr>
          <p:cNvPr id="8" name="Imag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93536" y="4802429"/>
            <a:ext cx="1532191" cy="1961669"/>
          </a:xfrm>
          <a:prstGeom prst="rect">
            <a:avLst/>
          </a:prstGeom>
        </p:spPr>
      </p:pic>
      <p:pic>
        <p:nvPicPr>
          <p:cNvPr id="27" name="Imag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95997">
            <a:off x="6160257" y="3946244"/>
            <a:ext cx="1566384" cy="2228791"/>
          </a:xfrm>
          <a:prstGeom prst="rect">
            <a:avLst/>
          </a:prstGeom>
        </p:spPr>
      </p:pic>
      <p:pic>
        <p:nvPicPr>
          <p:cNvPr id="57344" name="Image 5734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85393" y="1408571"/>
            <a:ext cx="1292935" cy="1821002"/>
          </a:xfrm>
          <a:prstGeom prst="rect">
            <a:avLst/>
          </a:prstGeom>
        </p:spPr>
      </p:pic>
      <p:pic>
        <p:nvPicPr>
          <p:cNvPr id="57345" name="Image 5734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23407" y="1439197"/>
            <a:ext cx="1290345" cy="1801173"/>
          </a:xfrm>
          <a:prstGeom prst="rect">
            <a:avLst/>
          </a:prstGeom>
        </p:spPr>
      </p:pic>
      <p:pic>
        <p:nvPicPr>
          <p:cNvPr id="7" name="Image 23">
            <a:extLst>
              <a:ext uri="{FF2B5EF4-FFF2-40B4-BE49-F238E27FC236}">
                <a16:creationId xmlns:a16="http://schemas.microsoft.com/office/drawing/2014/main" id="{9AC34931-C966-615E-F6BC-2CCF44BC1D7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298545" y="1415366"/>
            <a:ext cx="1289364" cy="17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Image 5734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243140" y="3605602"/>
            <a:ext cx="1617832" cy="2071446"/>
          </a:xfrm>
          <a:prstGeom prst="rect">
            <a:avLst/>
          </a:prstGeom>
        </p:spPr>
      </p:pic>
      <p:pic>
        <p:nvPicPr>
          <p:cNvPr id="57346" name="Image 5734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304065">
            <a:off x="10599754" y="3478881"/>
            <a:ext cx="1496790" cy="2129767"/>
          </a:xfrm>
          <a:prstGeom prst="rect">
            <a:avLst/>
          </a:prstGeom>
        </p:spPr>
      </p:pic>
      <p:pic>
        <p:nvPicPr>
          <p:cNvPr id="30" name="Image 29">
            <a:extLst>
              <a:ext uri="{FF2B5EF4-FFF2-40B4-BE49-F238E27FC236}">
                <a16:creationId xmlns:a16="http://schemas.microsoft.com/office/drawing/2014/main" id="{4634F464-46D4-E398-8798-57F37B563E73}"/>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rot="305129">
            <a:off x="7667368" y="3397066"/>
            <a:ext cx="1652804" cy="22569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21273471">
            <a:off x="9335479" y="4716782"/>
            <a:ext cx="1587130" cy="2146660"/>
          </a:xfrm>
          <a:prstGeom prst="rect">
            <a:avLst/>
          </a:prstGeom>
        </p:spPr>
      </p:pic>
      <p:sp>
        <p:nvSpPr>
          <p:cNvPr id="57350" name="Rectangle 57349"/>
          <p:cNvSpPr/>
          <p:nvPr/>
        </p:nvSpPr>
        <p:spPr>
          <a:xfrm>
            <a:off x="6244943" y="3209587"/>
            <a:ext cx="5768809" cy="76503"/>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058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6156" name="Rectangle 615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64E218B0-3C9F-84B4-5055-36F109DD10E1}"/>
              </a:ext>
            </a:extLst>
          </p:cNvPr>
          <p:cNvPicPr>
            <a:picLocks noChangeAspect="1"/>
          </p:cNvPicPr>
          <p:nvPr/>
        </p:nvPicPr>
        <p:blipFill rotWithShape="1">
          <a:blip r:embed="rId3" cstate="email">
            <a:alphaModFix amt="35000"/>
          </a:blip>
          <a:srcRect t="5634" b="19366"/>
          <a:stretch/>
        </p:blipFill>
        <p:spPr>
          <a:xfrm>
            <a:off x="20" y="10"/>
            <a:ext cx="1219198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157" name="Rectangle 615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Rectangle 2">
            <a:extLst>
              <a:ext uri="{FF2B5EF4-FFF2-40B4-BE49-F238E27FC236}">
                <a16:creationId xmlns:a16="http://schemas.microsoft.com/office/drawing/2014/main" id="{C2F71C9C-C024-5C2D-E214-7779CDDC44BF}"/>
              </a:ext>
            </a:extLst>
          </p:cNvPr>
          <p:cNvSpPr>
            <a:spLocks noGrp="1" noChangeArrowheads="1"/>
          </p:cNvSpPr>
          <p:nvPr>
            <p:ph type="title"/>
          </p:nvPr>
        </p:nvSpPr>
        <p:spPr>
          <a:xfrm>
            <a:off x="234696" y="621357"/>
            <a:ext cx="7026268" cy="433387"/>
          </a:xfrm>
        </p:spPr>
        <p:txBody>
          <a:bodyPr rtlCol="0">
            <a:noAutofit/>
          </a:bodyPr>
          <a:lstStyle/>
          <a:p>
            <a:pPr>
              <a:defRPr/>
            </a:pPr>
            <a:r>
              <a:rPr lang="fr-FR" altLang="zh-CN" sz="3600" b="1" dirty="0">
                <a:solidFill>
                  <a:schemeClr val="accent2">
                    <a:lumMod val="75000"/>
                  </a:schemeClr>
                </a:solidFill>
                <a:ea typeface="宋体" panose="02010600030101010101" pitchFamily="2" charset="-122"/>
              </a:rPr>
              <a:t>ARNICA MONTANA</a:t>
            </a:r>
            <a:endParaRPr lang="fr-FR" altLang="fr-FR" sz="3600" b="1" dirty="0">
              <a:solidFill>
                <a:schemeClr val="accent2">
                  <a:lumMod val="75000"/>
                </a:schemeClr>
              </a:solidFill>
              <a:ea typeface="宋体" panose="02010600030101010101" pitchFamily="2" charset="-122"/>
            </a:endParaRPr>
          </a:p>
        </p:txBody>
      </p:sp>
      <p:sp>
        <p:nvSpPr>
          <p:cNvPr id="6" name="Rectangle 3">
            <a:extLst>
              <a:ext uri="{FF2B5EF4-FFF2-40B4-BE49-F238E27FC236}">
                <a16:creationId xmlns:a16="http://schemas.microsoft.com/office/drawing/2014/main" id="{6752C847-69DC-B2AC-A22E-4870BBE17148}"/>
              </a:ext>
            </a:extLst>
          </p:cNvPr>
          <p:cNvSpPr txBox="1">
            <a:spLocks noChangeArrowheads="1"/>
          </p:cNvSpPr>
          <p:nvPr/>
        </p:nvSpPr>
        <p:spPr>
          <a:xfrm>
            <a:off x="335902" y="1147515"/>
            <a:ext cx="11215632" cy="3943128"/>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000" b="1" i="0" u="none" strike="noStrike" kern="1200" cap="none" spc="0" normalizeH="0" baseline="0" noProof="0" dirty="0">
                <a:ln>
                  <a:noFill/>
                </a:ln>
                <a:solidFill>
                  <a:srgbClr val="C00000"/>
                </a:solidFill>
                <a:effectLst/>
                <a:uLnTx/>
                <a:uFillTx/>
                <a:latin typeface="Century Gothic" panose="020B0502020202020204"/>
                <a:ea typeface="宋体" panose="02010600030101010101" pitchFamily="2" charset="-122"/>
                <a:cs typeface="+mn-cs"/>
              </a:rPr>
              <a:t>TRAUMATISMES ET HEMORRAGIES</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endParaRPr kumimoji="0" lang="fr-FR" altLang="zh-CN" sz="1800" b="0" i="0" u="none" strike="noStrike" kern="1200" cap="none" spc="0" normalizeH="0" baseline="0" noProof="0" dirty="0">
              <a:ln>
                <a:noFill/>
              </a:ln>
              <a:solidFill>
                <a:srgbClr val="C00000"/>
              </a:solidFill>
              <a:effectLst/>
              <a:uLnTx/>
              <a:uFillTx/>
              <a:latin typeface="Century Gothic" panose="020B0502020202020204"/>
              <a:ea typeface="宋体" panose="02010600030101010101" pitchFamily="2" charset="-122"/>
              <a:cs typeface="+mn-cs"/>
            </a:endParaRP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endParaRPr kumimoji="0" lang="fr-FR" altLang="zh-CN" sz="1800" b="0" i="0" u="none" strike="noStrike" kern="1200" cap="none" spc="0" normalizeH="0" baseline="0" noProof="0" dirty="0">
              <a:ln>
                <a:noFill/>
              </a:ln>
              <a:solidFill>
                <a:srgbClr val="C00000"/>
              </a:solidFill>
              <a:effectLst/>
              <a:uLnTx/>
              <a:uFillTx/>
              <a:latin typeface="Century Gothic" panose="020B0502020202020204"/>
              <a:ea typeface="宋体" panose="02010600030101010101" pitchFamily="2" charset="-122"/>
              <a:cs typeface="+mn-cs"/>
            </a:endParaRPr>
          </a:p>
          <a:p>
            <a:pPr marL="457200" marR="0" lvl="0" indent="-45720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Wingdings 3" charset="2"/>
              <a:buChar char=""/>
              <a:tabLst/>
              <a:defRPr/>
            </a:pPr>
            <a:r>
              <a:rPr kumimoji="0" lang="fr-FR" altLang="zh-CN" sz="2800" b="1" i="0" u="none" strike="noStrike" kern="1200" cap="none" spc="0" normalizeH="0" baseline="0" noProof="0" dirty="0">
                <a:ln>
                  <a:noFill/>
                </a:ln>
                <a:solidFill>
                  <a:srgbClr val="42BA97">
                    <a:lumMod val="75000"/>
                  </a:srgbClr>
                </a:solidFill>
                <a:effectLst/>
                <a:uLnTx/>
                <a:uFillTx/>
                <a:latin typeface="Century Gothic" panose="020B0502020202020204"/>
                <a:ea typeface="宋体" panose="02010600030101010101" pitchFamily="2" charset="-122"/>
                <a:cs typeface="+mn-cs"/>
              </a:rPr>
              <a:t>choc traumatique :</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gros choc : tendinites, entorses, luxations traumatiques</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pathologie de surcharge : troubles statiques et de la cinétique</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lombalgie d’effort ou de l’obésité</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microtraumatismes répétés : vibration, voiture</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décollement traumatique de la rétine</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  	</a:t>
            </a:r>
            <a:endParaRPr kumimoji="0" lang="fr-FR" altLang="zh-CN" sz="2800" b="1" i="0" u="none" strike="noStrike" kern="1200" cap="none" spc="0" normalizeH="0" baseline="0" noProof="0" dirty="0">
              <a:ln>
                <a:noFill/>
              </a:ln>
              <a:solidFill>
                <a:srgbClr val="42BA97">
                  <a:lumMod val="75000"/>
                </a:srgbClr>
              </a:solidFill>
              <a:effectLst/>
              <a:uLnTx/>
              <a:uFillTx/>
              <a:latin typeface="Century Gothic" panose="020B0502020202020204"/>
              <a:ea typeface="宋体" panose="02010600030101010101" pitchFamily="2" charset="-122"/>
              <a:cs typeface="+mn-cs"/>
            </a:endParaRPr>
          </a:p>
          <a:p>
            <a:pPr marL="457200" marR="0" lvl="0" indent="-45720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Wingdings 3" charset="2"/>
              <a:buChar char=""/>
              <a:tabLst/>
              <a:defRPr/>
            </a:pPr>
            <a:r>
              <a:rPr kumimoji="0" lang="fr-FR" altLang="zh-CN" sz="2800" b="1" i="0" u="none" strike="noStrike" kern="1200" cap="none" spc="0" normalizeH="0" baseline="0" noProof="0" dirty="0">
                <a:ln>
                  <a:noFill/>
                </a:ln>
                <a:solidFill>
                  <a:srgbClr val="42BA97">
                    <a:lumMod val="75000"/>
                  </a:srgbClr>
                </a:solidFill>
                <a:effectLst/>
                <a:uLnTx/>
                <a:uFillTx/>
                <a:latin typeface="Century Gothic" panose="020B0502020202020204"/>
                <a:ea typeface="宋体" panose="02010600030101010101" pitchFamily="2" charset="-122"/>
                <a:cs typeface="+mn-cs"/>
              </a:rPr>
              <a:t>choc opératoire</a:t>
            </a:r>
            <a:r>
              <a:rPr kumimoji="0" lang="fr-FR" altLang="zh-CN" sz="2800" b="0" i="0" u="none" strike="noStrike" kern="1200" cap="none" spc="0" normalizeH="0" baseline="0" noProof="0" dirty="0">
                <a:ln>
                  <a:noFill/>
                </a:ln>
                <a:solidFill>
                  <a:srgbClr val="42BA97">
                    <a:lumMod val="75000"/>
                  </a:srgbClr>
                </a:solidFill>
                <a:effectLst/>
                <a:uLnTx/>
                <a:uFillTx/>
                <a:latin typeface="Century Gothic" panose="020B0502020202020204"/>
                <a:ea typeface="宋体" panose="02010600030101010101" pitchFamily="2" charset="-122"/>
                <a:cs typeface="+mn-cs"/>
              </a:rPr>
              <a:t> </a:t>
            </a: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en prévention du traumatisme chirurgical</a:t>
            </a:r>
          </a:p>
          <a:p>
            <a:pPr marL="0" marR="0" lvl="0" indent="0" algn="l" defTabSz="914400" rtl="0" eaLnBrk="1" fontAlgn="auto" latinLnBrk="0" hangingPunct="1">
              <a:lnSpc>
                <a:spcPct val="80000"/>
              </a:lnSpc>
              <a:spcBef>
                <a:spcPts val="900"/>
              </a:spcBef>
              <a:spcAft>
                <a:spcPts val="0"/>
              </a:spcAft>
              <a:buClr>
                <a:sysClr val="windowText" lastClr="000000">
                  <a:lumMod val="85000"/>
                  <a:lumOff val="15000"/>
                </a:sysClr>
              </a:buClr>
              <a:buSzTx/>
              <a:buFont typeface="Garamond" pitchFamily="18" charset="0"/>
              <a:buNone/>
              <a:tabLst/>
              <a:defRPr/>
            </a:pPr>
            <a:r>
              <a:rPr kumimoji="0" lang="fr-FR" altLang="zh-CN" sz="24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宋体" panose="02010600030101010101" pitchFamily="2" charset="-122"/>
                <a:cs typeface="+mn-cs"/>
              </a:rPr>
              <a:t>			</a:t>
            </a:r>
            <a:endParaRPr kumimoji="0" lang="fr-FR" altLang="fr-FR" sz="15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74667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951" y="442010"/>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r>
              <a:rPr lang="fr-FR" sz="2800" b="1" baseline="30000" dirty="0">
                <a:solidFill>
                  <a:schemeClr val="tx2"/>
                </a:solidFill>
                <a:latin typeface="Arial" panose="020B0604020202020204" pitchFamily="34" charset="0"/>
                <a:cs typeface="Arial" panose="020B0604020202020204" pitchFamily="34" charset="0"/>
              </a:rPr>
              <a:t>©</a:t>
            </a:r>
            <a:endParaRPr lang="fr-FR" sz="2800" b="1" baseline="30000" dirty="0">
              <a:solidFill>
                <a:schemeClr val="tx2"/>
              </a:solidFill>
              <a:latin typeface="MV Boli" panose="02000500030200090000" pitchFamily="2" charset="0"/>
              <a:cs typeface="MV Boli" panose="02000500030200090000" pitchFamily="2" charset="0"/>
            </a:endParaRPr>
          </a:p>
        </p:txBody>
      </p:sp>
      <p:sp>
        <p:nvSpPr>
          <p:cNvPr id="16" name="Étoile à 5 branches 15"/>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3677363" y="469262"/>
            <a:ext cx="6884890" cy="5682298"/>
            <a:chOff x="2282099" y="469261"/>
            <a:chExt cx="6883538" cy="5682298"/>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p>
          </p:txBody>
        </p:sp>
        <p:sp>
          <p:nvSpPr>
            <p:cNvPr id="7" name="Rectangle 6"/>
            <p:cNvSpPr/>
            <p:nvPr/>
          </p:nvSpPr>
          <p:spPr>
            <a:xfrm>
              <a:off x="6393004" y="3469529"/>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2141762"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p>
          </p:txBody>
        </p:sp>
        <p:sp>
          <p:nvSpPr>
            <p:cNvPr id="18" name="Rectangle 17"/>
            <p:cNvSpPr/>
            <p:nvPr/>
          </p:nvSpPr>
          <p:spPr>
            <a:xfrm>
              <a:off x="5961380" y="5230436"/>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8" y="5524981"/>
              <a:ext cx="1563553"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4" y="5187760"/>
              <a:ext cx="1470271"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p>
          </p:txBody>
        </p:sp>
        <p:sp>
          <p:nvSpPr>
            <p:cNvPr id="23" name="Rectangle 22"/>
            <p:cNvSpPr/>
            <p:nvPr/>
          </p:nvSpPr>
          <p:spPr>
            <a:xfrm>
              <a:off x="2564440" y="3771602"/>
              <a:ext cx="1035452" cy="370176"/>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p>
          </p:txBody>
        </p:sp>
        <p:sp>
          <p:nvSpPr>
            <p:cNvPr id="30" name="Bulle ronde 29"/>
            <p:cNvSpPr/>
            <p:nvPr/>
          </p:nvSpPr>
          <p:spPr>
            <a:xfrm>
              <a:off x="6861396" y="469261"/>
              <a:ext cx="2304241" cy="1571491"/>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rgbClr val="E3DED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417" b="100000" l="10000" r="63438"/>
                      </a14:imgEffect>
                    </a14:imgLayer>
                  </a14:imgProps>
                </a:ext>
                <a:ext uri="{28A0092B-C50C-407E-A947-70E740481C1C}">
                  <a14:useLocalDpi xmlns:a14="http://schemas.microsoft.com/office/drawing/2010/main"/>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167" b="100000" l="10000" r="60625"/>
                      </a14:imgEffect>
                    </a14:imgLayer>
                  </a14:imgProps>
                </a:ext>
                <a:ext uri="{28A0092B-C50C-407E-A947-70E740481C1C}">
                  <a14:useLocalDpi xmlns:a14="http://schemas.microsoft.com/office/drawing/2010/main"/>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5445" y="4352054"/>
            <a:ext cx="1717020" cy="477831"/>
          </a:xfrm>
          <a:prstGeom prst="rect">
            <a:avLst/>
          </a:prstGeom>
        </p:spPr>
      </p:pic>
      <p:sp>
        <p:nvSpPr>
          <p:cNvPr id="4" name="ZoneTexte 3"/>
          <p:cNvSpPr txBox="1"/>
          <p:nvPr/>
        </p:nvSpPr>
        <p:spPr>
          <a:xfrm>
            <a:off x="287597" y="6573421"/>
            <a:ext cx="3787901" cy="276999"/>
          </a:xfrm>
          <a:prstGeom prst="rect">
            <a:avLst/>
          </a:prstGeom>
          <a:noFill/>
        </p:spPr>
        <p:txBody>
          <a:bodyPr wrap="square" rtlCol="0">
            <a:spAutoFit/>
          </a:bodyPr>
          <a:lstStyle/>
          <a:p>
            <a:r>
              <a:rPr lang="fr-FR" sz="1200" i="1" dirty="0">
                <a:solidFill>
                  <a:srgbClr val="1F497D"/>
                </a:solidFill>
              </a:rPr>
              <a:t>Tous droits réservés</a:t>
            </a:r>
          </a:p>
        </p:txBody>
      </p:sp>
      <p:pic>
        <p:nvPicPr>
          <p:cNvPr id="32" name="Imag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35595" y="6508839"/>
            <a:ext cx="1227426" cy="341581"/>
          </a:xfrm>
          <a:prstGeom prst="rect">
            <a:avLst/>
          </a:prstGeom>
        </p:spPr>
      </p:pic>
    </p:spTree>
    <p:extLst>
      <p:ext uri="{BB962C8B-B14F-4D97-AF65-F5344CB8AC3E}">
        <p14:creationId xmlns:p14="http://schemas.microsoft.com/office/powerpoint/2010/main" val="3511606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6B3CB-E37D-BB0F-57E0-70D1E3EE7725}"/>
              </a:ext>
            </a:extLst>
          </p:cNvPr>
          <p:cNvSpPr>
            <a:spLocks noGrp="1"/>
          </p:cNvSpPr>
          <p:nvPr>
            <p:ph type="title" idx="4294967295"/>
          </p:nvPr>
        </p:nvSpPr>
        <p:spPr>
          <a:xfrm>
            <a:off x="7085532" y="640080"/>
            <a:ext cx="4196932" cy="3566160"/>
          </a:xfrm>
        </p:spPr>
        <p:txBody>
          <a:bodyPr vert="horz" lIns="91440" tIns="45720" rIns="91440" bIns="45720" rtlCol="0" anchor="b">
            <a:normAutofit/>
          </a:bodyPr>
          <a:lstStyle/>
          <a:p>
            <a:r>
              <a:rPr lang="en-US" sz="5400" dirty="0" err="1"/>
              <a:t>L’accident</a:t>
            </a:r>
            <a:endParaRPr lang="en-US" sz="5400" dirty="0"/>
          </a:p>
        </p:txBody>
      </p:sp>
      <p:pic>
        <p:nvPicPr>
          <p:cNvPr id="3" name="Image 2" descr="Une image contenant personne, plein air, chaussures, pied&#10;&#10;Description générée automatiquement"/>
          <p:cNvPicPr>
            <a:picLocks noChangeAspect="1"/>
          </p:cNvPicPr>
          <p:nvPr/>
        </p:nvPicPr>
        <p:blipFill rotWithShape="1">
          <a:blip r:embed="rId2" cstate="print">
            <a:extLst>
              <a:ext uri="{28A0092B-C50C-407E-A947-70E740481C1C}">
                <a14:useLocalDpi xmlns:a14="http://schemas.microsoft.com/office/drawing/2010/main"/>
              </a:ext>
            </a:extLst>
          </a:blip>
          <a:srcRect l="18071" r="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pic>
    </p:spTree>
    <p:extLst>
      <p:ext uri="{BB962C8B-B14F-4D97-AF65-F5344CB8AC3E}">
        <p14:creationId xmlns:p14="http://schemas.microsoft.com/office/powerpoint/2010/main" val="251790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2CE4DC00-5E49-42F4-B341-44AAE3275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1172404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ZoneTexte 9">
            <a:extLst>
              <a:ext uri="{FF2B5EF4-FFF2-40B4-BE49-F238E27FC236}">
                <a16:creationId xmlns:a16="http://schemas.microsoft.com/office/drawing/2014/main" id="{E35DABD1-E93F-44E5-9D58-A60EE89D7C09}"/>
              </a:ext>
            </a:extLst>
          </p:cNvPr>
          <p:cNvSpPr txBox="1"/>
          <p:nvPr/>
        </p:nvSpPr>
        <p:spPr>
          <a:xfrm>
            <a:off x="4450701" y="4681172"/>
            <a:ext cx="3200401" cy="1744183"/>
          </a:xfrm>
          <a:prstGeom prst="rect">
            <a:avLst/>
          </a:prstGeom>
        </p:spPr>
        <p:txBody>
          <a:bodyPr vert="horz" lIns="91440" tIns="45720" rIns="91440" bIns="45720" rtlCol="0" anchor="ctr">
            <a:normAutofit/>
          </a:bodyPr>
          <a:lstStyle/>
          <a:p>
            <a:pPr defTabSz="914400">
              <a:spcBef>
                <a:spcPts val="900"/>
              </a:spcBef>
              <a:buClr>
                <a:schemeClr val="tx1">
                  <a:lumMod val="85000"/>
                  <a:lumOff val="15000"/>
                </a:schemeClr>
              </a:buClr>
            </a:pPr>
            <a:r>
              <a:rPr lang="en-US" sz="2000" b="1" dirty="0">
                <a:solidFill>
                  <a:schemeClr val="accent3">
                    <a:lumMod val="75000"/>
                  </a:schemeClr>
                </a:solidFill>
                <a:latin typeface="+mj-lt"/>
              </a:rPr>
              <a:t>Comment le </a:t>
            </a:r>
            <a:r>
              <a:rPr lang="fr-FR" sz="2000" b="1" dirty="0">
                <a:solidFill>
                  <a:schemeClr val="accent3">
                    <a:lumMod val="75000"/>
                  </a:schemeClr>
                </a:solidFill>
                <a:latin typeface="+mj-lt"/>
              </a:rPr>
              <a:t>prescrire</a:t>
            </a:r>
            <a:r>
              <a:rPr lang="en-US" sz="2000" b="1" dirty="0">
                <a:solidFill>
                  <a:schemeClr val="accent3">
                    <a:lumMod val="75000"/>
                  </a:schemeClr>
                </a:solidFill>
                <a:latin typeface="+mj-lt"/>
              </a:rPr>
              <a:t> ?</a:t>
            </a:r>
          </a:p>
        </p:txBody>
      </p:sp>
      <p:pic>
        <p:nvPicPr>
          <p:cNvPr id="2050" name="Picture 2" descr="Massothérapie et claquage musculaire - Fédération québécoise des  massothérapeutes (FQM)">
            <a:extLst>
              <a:ext uri="{FF2B5EF4-FFF2-40B4-BE49-F238E27FC236}">
                <a16:creationId xmlns:a16="http://schemas.microsoft.com/office/drawing/2014/main" id="{FE1F53FA-6389-4ECF-9A78-1C12F3083F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686" r="1" b="7387"/>
          <a:stretch/>
        </p:blipFill>
        <p:spPr bwMode="auto">
          <a:xfrm>
            <a:off x="7903029" y="237745"/>
            <a:ext cx="4058758" cy="204520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68680" y="2386584"/>
            <a:ext cx="6281928" cy="1165423"/>
          </a:xfrm>
        </p:spPr>
        <p:txBody>
          <a:bodyPr vert="horz" lIns="91440" tIns="45720" rIns="91440" bIns="45720" rtlCol="0">
            <a:normAutofit/>
          </a:bodyPr>
          <a:lstStyle/>
          <a:p>
            <a:pPr marL="0" indent="0">
              <a:buNone/>
            </a:pPr>
            <a:r>
              <a:rPr lang="fr-FR" sz="2800" b="1" dirty="0">
                <a:solidFill>
                  <a:srgbClr val="FF6600"/>
                </a:solidFill>
              </a:rPr>
              <a:t>Arnica</a:t>
            </a:r>
            <a:r>
              <a:rPr lang="fr-FR" dirty="0"/>
              <a:t> est le médicament de 1</a:t>
            </a:r>
            <a:r>
              <a:rPr lang="fr-FR" baseline="30000" dirty="0"/>
              <a:t>ère</a:t>
            </a:r>
            <a:r>
              <a:rPr lang="fr-FR" dirty="0"/>
              <a:t> intention</a:t>
            </a:r>
          </a:p>
          <a:p>
            <a:pPr marL="0"/>
            <a:endParaRPr lang="en-US" dirty="0"/>
          </a:p>
          <a:p>
            <a:endParaRPr lang="en-US" sz="2000" dirty="0"/>
          </a:p>
        </p:txBody>
      </p:sp>
      <p:pic>
        <p:nvPicPr>
          <p:cNvPr id="2052" name="Picture 4">
            <a:extLst>
              <a:ext uri="{FF2B5EF4-FFF2-40B4-BE49-F238E27FC236}">
                <a16:creationId xmlns:a16="http://schemas.microsoft.com/office/drawing/2014/main" id="{FB7D3BD2-6725-4F1A-A4E7-16320E22AD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229" r="-2" b="18005"/>
          <a:stretch/>
        </p:blipFill>
        <p:spPr bwMode="auto">
          <a:xfrm>
            <a:off x="7903029" y="2359153"/>
            <a:ext cx="4058758" cy="205092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54AEAC57-C335-4113-8E41-AC9759201BD2}"/>
              </a:ext>
            </a:extLst>
          </p:cNvPr>
          <p:cNvPicPr>
            <a:picLocks noChangeAspect="1"/>
          </p:cNvPicPr>
          <p:nvPr/>
        </p:nvPicPr>
        <p:blipFill rotWithShape="1">
          <a:blip r:embed="rId4"/>
          <a:srcRect l="17229" r="19697" b="-3"/>
          <a:stretch/>
        </p:blipFill>
        <p:spPr>
          <a:xfrm>
            <a:off x="7903029" y="4486274"/>
            <a:ext cx="4058758" cy="2133981"/>
          </a:xfrm>
          <a:prstGeom prst="rect">
            <a:avLst/>
          </a:prstGeom>
        </p:spPr>
      </p:pic>
    </p:spTree>
    <p:extLst>
      <p:ext uri="{BB962C8B-B14F-4D97-AF65-F5344CB8AC3E}">
        <p14:creationId xmlns:p14="http://schemas.microsoft.com/office/powerpoint/2010/main" val="40523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868679" y="642593"/>
            <a:ext cx="6799825" cy="1744183"/>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4000" b="1" dirty="0">
                <a:solidFill>
                  <a:schemeClr val="accent6"/>
                </a:solidFill>
                <a:ea typeface="+mn-ea"/>
                <a:cs typeface="+mn-cs"/>
              </a:rPr>
              <a:t>l’accident cas clinique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517897" y="2066655"/>
            <a:ext cx="7212201" cy="3828823"/>
          </a:xfrm>
        </p:spPr>
        <p:txBody>
          <a:bodyPr>
            <a:normAutofit/>
          </a:bodyPr>
          <a:lstStyle/>
          <a:p>
            <a:pPr marL="0" indent="0">
              <a:lnSpc>
                <a:spcPct val="90000"/>
              </a:lnSpc>
              <a:buNone/>
            </a:pPr>
            <a:r>
              <a:rPr lang="fr-FR" sz="2400" b="1" dirty="0">
                <a:solidFill>
                  <a:srgbClr val="FF6600"/>
                </a:solidFill>
              </a:rPr>
              <a:t>Kevin</a:t>
            </a:r>
            <a:r>
              <a:rPr lang="fr-FR" sz="2000" dirty="0"/>
              <a:t> est un petit garçon trépident et qui n’a peur de rien</a:t>
            </a:r>
          </a:p>
          <a:p>
            <a:pPr>
              <a:lnSpc>
                <a:spcPct val="90000"/>
              </a:lnSpc>
              <a:buFontTx/>
              <a:buChar char="-"/>
            </a:pPr>
            <a:r>
              <a:rPr lang="fr-FR" sz="2000" dirty="0"/>
              <a:t>il joue beaucoup dehors, court derrière son ballon…</a:t>
            </a:r>
          </a:p>
          <a:p>
            <a:pPr>
              <a:lnSpc>
                <a:spcPct val="90000"/>
              </a:lnSpc>
              <a:buFontTx/>
              <a:buChar char="-"/>
            </a:pPr>
            <a:r>
              <a:rPr lang="fr-FR" sz="2000" dirty="0"/>
              <a:t>et de temps en temps il rentre en pleurant car il s’est fait mal</a:t>
            </a:r>
          </a:p>
          <a:p>
            <a:pPr>
              <a:lnSpc>
                <a:spcPct val="90000"/>
              </a:lnSpc>
              <a:buFontTx/>
              <a:buChar char="-"/>
            </a:pPr>
            <a:endParaRPr lang="fr-FR" sz="2000" dirty="0"/>
          </a:p>
          <a:p>
            <a:pPr marL="0" indent="0" algn="r">
              <a:buNone/>
            </a:pPr>
            <a:r>
              <a:rPr lang="fr-FR" sz="2000" b="1" dirty="0">
                <a:solidFill>
                  <a:schemeClr val="accent3">
                    <a:lumMod val="75000"/>
                  </a:schemeClr>
                </a:solidFill>
                <a:latin typeface="+mj-lt"/>
              </a:rPr>
              <a:t>Que pouvez vous lui proposer pour soulager sa douleur ?</a:t>
            </a:r>
          </a:p>
          <a:p>
            <a:pPr marL="0" indent="0">
              <a:lnSpc>
                <a:spcPct val="90000"/>
              </a:lnSpc>
              <a:buNone/>
            </a:pPr>
            <a:endParaRPr lang="fr-FR" dirty="0"/>
          </a:p>
        </p:txBody>
      </p:sp>
      <p:sp useBgFill="1">
        <p:nvSpPr>
          <p:cNvPr id="1033" name="Rectangle 1032">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douleur chez l'enfant | Enfant Différent">
            <a:extLst>
              <a:ext uri="{FF2B5EF4-FFF2-40B4-BE49-F238E27FC236}">
                <a16:creationId xmlns:a16="http://schemas.microsoft.com/office/drawing/2014/main" id="{A94062C4-F643-7FEB-D3D6-62E3F1DEF4F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355267" y="1044566"/>
            <a:ext cx="3318836" cy="19060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FEC9512-5A8A-DC77-29CA-F34A47DFA6E0}"/>
              </a:ext>
            </a:extLst>
          </p:cNvPr>
          <p:cNvPicPr>
            <a:picLocks noChangeAspect="1"/>
          </p:cNvPicPr>
          <p:nvPr/>
        </p:nvPicPr>
        <p:blipFill rotWithShape="1">
          <a:blip r:embed="rId3"/>
          <a:srcRect l="20005" r="22474" b="-2"/>
          <a:stretch/>
        </p:blipFill>
        <p:spPr>
          <a:xfrm>
            <a:off x="8209593" y="3768251"/>
            <a:ext cx="3674795" cy="2118631"/>
          </a:xfrm>
          <a:prstGeom prst="rect">
            <a:avLst/>
          </a:prstGeom>
        </p:spPr>
      </p:pic>
    </p:spTree>
    <p:extLst>
      <p:ext uri="{BB962C8B-B14F-4D97-AF65-F5344CB8AC3E}">
        <p14:creationId xmlns:p14="http://schemas.microsoft.com/office/powerpoint/2010/main" val="140000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980A9A9C8554B86FE5D9F4A924ACB" ma:contentTypeVersion="2" ma:contentTypeDescription="Crée un document." ma:contentTypeScope="" ma:versionID="8f10ab78349f35b4c7e363e30e77ae9b">
  <xsd:schema xmlns:xsd="http://www.w3.org/2001/XMLSchema" xmlns:xs="http://www.w3.org/2001/XMLSchema" xmlns:p="http://schemas.microsoft.com/office/2006/metadata/properties" xmlns:ns3="fea34766-791b-471b-9b3b-d5b699ef9e97" targetNamespace="http://schemas.microsoft.com/office/2006/metadata/properties" ma:root="true" ma:fieldsID="5b6c0054dfe46bab32e19e8cb4cf2f74" ns3:_="">
    <xsd:import namespace="fea34766-791b-471b-9b3b-d5b699ef9e9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4766-791b-471b-9b3b-d5b699ef9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BD790-4E02-458B-B19C-1052F8055CA6}">
  <ds:schemaRefs>
    <ds:schemaRef ds:uri="http://schemas.microsoft.com/office/2006/metadata/properties"/>
    <ds:schemaRef ds:uri="fea34766-791b-471b-9b3b-d5b699ef9e9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C67F2FA-B77D-462A-AD37-25F8BA3045B0}">
  <ds:schemaRefs>
    <ds:schemaRef ds:uri="http://schemas.microsoft.com/sharepoint/v3/contenttype/forms"/>
  </ds:schemaRefs>
</ds:datastoreItem>
</file>

<file path=customXml/itemProps3.xml><?xml version="1.0" encoding="utf-8"?>
<ds:datastoreItem xmlns:ds="http://schemas.openxmlformats.org/officeDocument/2006/customXml" ds:itemID="{CF0CA84B-5CAF-40BA-9C46-9ECE5C7BE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4766-791b-471b-9b3b-d5b699ef9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TM03457510[[fn=Savon]]</Template>
  <TotalTime>420</TotalTime>
  <Words>2039</Words>
  <Application>Microsoft Office PowerPoint</Application>
  <PresentationFormat>Grand écran</PresentationFormat>
  <Paragraphs>339</Paragraphs>
  <Slides>49</Slides>
  <Notes>4</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49</vt:i4>
      </vt:variant>
    </vt:vector>
  </HeadingPairs>
  <TitlesOfParts>
    <vt:vector size="64" baseType="lpstr">
      <vt:lpstr>Arial</vt:lpstr>
      <vt:lpstr>Bahnschrift</vt:lpstr>
      <vt:lpstr>Bahnschrift Light SemiCondensed</vt:lpstr>
      <vt:lpstr>Bradley Hand ITC</vt:lpstr>
      <vt:lpstr>Calibri</vt:lpstr>
      <vt:lpstr>Calibri Light</vt:lpstr>
      <vt:lpstr>Century Gothic</vt:lpstr>
      <vt:lpstr>Garamond</vt:lpstr>
      <vt:lpstr>Lucida Handwriting</vt:lpstr>
      <vt:lpstr>MV Boli</vt:lpstr>
      <vt:lpstr>Times New Roman</vt:lpstr>
      <vt:lpstr>Wingdings</vt:lpstr>
      <vt:lpstr>Wingdings 3</vt:lpstr>
      <vt:lpstr>Savon</vt:lpstr>
      <vt:lpstr>Thème Office</vt:lpstr>
      <vt:lpstr>Présentation PowerPoint</vt:lpstr>
      <vt:lpstr>Présentation PowerPoint</vt:lpstr>
      <vt:lpstr>Présentation PowerPoint</vt:lpstr>
      <vt:lpstr>ARNICA MONTANA</vt:lpstr>
      <vt:lpstr>ARNICA MONTANA</vt:lpstr>
      <vt:lpstr>Présentation PowerPoint</vt:lpstr>
      <vt:lpstr>L’accident</vt:lpstr>
      <vt:lpstr>Présentation PowerPoint</vt:lpstr>
      <vt:lpstr>l’accident cas clinique </vt:lpstr>
      <vt:lpstr>l’accident cas clinique </vt:lpstr>
      <vt:lpstr>l’accident </vt:lpstr>
      <vt:lpstr>l’accident </vt:lpstr>
      <vt:lpstr>l’accident </vt:lpstr>
      <vt:lpstr>l’accident </vt:lpstr>
      <vt:lpstr>l’accident </vt:lpstr>
      <vt:lpstr>l’accident : cas clinique </vt:lpstr>
      <vt:lpstr>l’accident : cas clinique </vt:lpstr>
      <vt:lpstr>Exemple d’ordonnance </vt:lpstr>
      <vt:lpstr>Présentation PowerPoint</vt:lpstr>
      <vt:lpstr>lombo-sciatique aiguë </vt:lpstr>
      <vt:lpstr>lombo-sciatique récidivante </vt:lpstr>
      <vt:lpstr>lombo-sciatique récidivante </vt:lpstr>
      <vt:lpstr>lombo-sciatique récidivante : traiter la douleur </vt:lpstr>
      <vt:lpstr>Présentation PowerPoint</vt:lpstr>
      <vt:lpstr>Exemple d’ordonnance </vt:lpstr>
      <vt:lpstr>Présentation PowerPoint</vt:lpstr>
      <vt:lpstr>Exemple d’ordonnance </vt:lpstr>
      <vt:lpstr>Présentation PowerPoint</vt:lpstr>
      <vt:lpstr>Exemple d’ordonnance </vt:lpstr>
      <vt:lpstr>Présentation PowerPoint</vt:lpstr>
      <vt:lpstr>dorsalgies et cervicalgies</vt:lpstr>
      <vt:lpstr>dorsalgies et cervicalgies</vt:lpstr>
      <vt:lpstr>Présentation PowerPoint</vt:lpstr>
      <vt:lpstr>Exemple d’ordonnance </vt:lpstr>
      <vt:lpstr>Présentation PowerPoint</vt:lpstr>
      <vt:lpstr>Exemple d’ordonnance </vt:lpstr>
      <vt:lpstr>Présentation PowerPoint</vt:lpstr>
      <vt:lpstr>névralgie cervico-brachiale et intercostale</vt:lpstr>
      <vt:lpstr>Présentation PowerPoint</vt:lpstr>
      <vt:lpstr>Présentation PowerPoint</vt:lpstr>
      <vt:lpstr>la pathologie de l’épaule</vt:lpstr>
      <vt:lpstr>Présentation PowerPoint</vt:lpstr>
      <vt:lpstr>Exemple d’ordonnance </vt:lpstr>
      <vt:lpstr>Présentation PowerPoint</vt:lpstr>
      <vt:lpstr>Exemple d’ordonnance </vt:lpstr>
      <vt:lpstr>Présentation PowerPoint</vt:lpstr>
      <vt:lpstr>Vous êtes le Docteur DAFALGAN, médecin traitant Vous recevez en consultation Madame Brigitte V. 37 ans, mariée, mère de 2 enfants, secrétaire de direction. Elle consulte pour des douleurs diffuses surtout au niveau des cervicales.   Vous êtes Madame Brigitte V. 37 ans, mariée, mère de 2 enfants, secrétaire de direction. Vous consultez votre médecin pour des douleurs cervicales avec des contractures.   Depuis quand ? Depuis que j’ai pris mon nouveau poste à responsabilités, je me sens dépassée, j’ai peur de mal faire et j’ai l’impression que mes collègues me regardent autrement.   Comment ? J’ai la nuque raide, des spasmes, une sensation de déchirement   Modalités ? &lt; mouvement – humidité – au moment du cycle   Avec ?  Un état de nervosité</vt:lpstr>
      <vt:lpstr>Vous êtes le Docteur TOPALGIC, médecin traitant Vous recevez en consultation Monsieur Bruno Z. 41 ans, marié, père d’une fille et qui travaille à La Poste. Il consulte pour des lombalgies récidivantes, nécessitant des arrêts de travail assez souvent. Vous lui avez fait faire un bilan biologique et radiologique revenus normaux.   Vous êtes Monsieur Bruno Z. 41 ans, marié, père d’une fille et vous travaillez à la poste. Vous consultez votre médecin traitant le Docteur TOPALGIC pour des lombalgies récidivantes nécessitant des arrêts de travail réguliers. Votre médecin vous a fait faire un bilan biologique et un bilan radiologique, qui sont normaux.   Depuis quand ? Depuis qu’on nous a changé nos horaires et qu’on a réduit le personnel, je suis plus stressé.   Comment ? Sensation de raideur du dos, douleurs dans le creux des reins, je ne supporte pas le froid (ceinture), comme une sciatique avec de légères paresthésies   Modalités ? &gt; Chaleur et le mouvement   Avec ?  Sensation d’ankylose et un besoin de bouger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Homéopathie</dc:title>
  <dc:creator>Olga LATANOWICZ</dc:creator>
  <cp:lastModifiedBy>POCHON Elodie</cp:lastModifiedBy>
  <cp:revision>36</cp:revision>
  <dcterms:created xsi:type="dcterms:W3CDTF">2022-10-28T02:58:54Z</dcterms:created>
  <dcterms:modified xsi:type="dcterms:W3CDTF">2023-11-03T10:11:33Z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3fc3e7-f44f-4c40-99c5-0df65702910a_Enabled">
    <vt:lpwstr>true</vt:lpwstr>
  </property>
  <property fmtid="{D5CDD505-2E9C-101B-9397-08002B2CF9AE}" pid="3" name="MSIP_Label_463fc3e7-f44f-4c40-99c5-0df65702910a_SetDate">
    <vt:lpwstr>2022-10-28T03:09:19Z</vt:lpwstr>
  </property>
  <property fmtid="{D5CDD505-2E9C-101B-9397-08002B2CF9AE}" pid="4" name="MSIP_Label_463fc3e7-f44f-4c40-99c5-0df65702910a_Method">
    <vt:lpwstr>Standard</vt:lpwstr>
  </property>
  <property fmtid="{D5CDD505-2E9C-101B-9397-08002B2CF9AE}" pid="5" name="MSIP_Label_463fc3e7-f44f-4c40-99c5-0df65702910a_Name">
    <vt:lpwstr>Général</vt:lpwstr>
  </property>
  <property fmtid="{D5CDD505-2E9C-101B-9397-08002B2CF9AE}" pid="6" name="MSIP_Label_463fc3e7-f44f-4c40-99c5-0df65702910a_SiteId">
    <vt:lpwstr>ed57af8a-a4af-4f1f-8218-28fa8307cca4</vt:lpwstr>
  </property>
  <property fmtid="{D5CDD505-2E9C-101B-9397-08002B2CF9AE}" pid="7" name="MSIP_Label_463fc3e7-f44f-4c40-99c5-0df65702910a_ActionId">
    <vt:lpwstr>f57769d1-6733-441d-bfc3-2f3f81d2af47</vt:lpwstr>
  </property>
  <property fmtid="{D5CDD505-2E9C-101B-9397-08002B2CF9AE}" pid="8" name="MSIP_Label_463fc3e7-f44f-4c40-99c5-0df65702910a_ContentBits">
    <vt:lpwstr>0</vt:lpwstr>
  </property>
  <property fmtid="{D5CDD505-2E9C-101B-9397-08002B2CF9AE}" pid="9" name="ContentTypeId">
    <vt:lpwstr>0x010100789980A9A9C8554B86FE5D9F4A924ACB</vt:lpwstr>
  </property>
  <property fmtid="{D5CDD505-2E9C-101B-9397-08002B2CF9AE}" pid="10" name="MSIP_Label_ced06422-c515-4a4e-a1f2-e6a0c0200eae_Enabled">
    <vt:lpwstr>true</vt:lpwstr>
  </property>
  <property fmtid="{D5CDD505-2E9C-101B-9397-08002B2CF9AE}" pid="11" name="MSIP_Label_ced06422-c515-4a4e-a1f2-e6a0c0200eae_SetDate">
    <vt:lpwstr>2023-01-07T03:39:08Z</vt:lpwstr>
  </property>
  <property fmtid="{D5CDD505-2E9C-101B-9397-08002B2CF9AE}" pid="12" name="MSIP_Label_ced06422-c515-4a4e-a1f2-e6a0c0200eae_Method">
    <vt:lpwstr>Standard</vt:lpwstr>
  </property>
  <property fmtid="{D5CDD505-2E9C-101B-9397-08002B2CF9AE}" pid="13" name="MSIP_Label_ced06422-c515-4a4e-a1f2-e6a0c0200eae_Name">
    <vt:lpwstr>Unclassifed</vt:lpwstr>
  </property>
  <property fmtid="{D5CDD505-2E9C-101B-9397-08002B2CF9AE}" pid="14" name="MSIP_Label_ced06422-c515-4a4e-a1f2-e6a0c0200eae_SiteId">
    <vt:lpwstr>e339bd4b-2e3b-4035-a452-2112d502f2ff</vt:lpwstr>
  </property>
  <property fmtid="{D5CDD505-2E9C-101B-9397-08002B2CF9AE}" pid="15" name="MSIP_Label_ced06422-c515-4a4e-a1f2-e6a0c0200eae_ActionId">
    <vt:lpwstr>b97ef314-42ba-4b50-8bd4-179e1918d602</vt:lpwstr>
  </property>
  <property fmtid="{D5CDD505-2E9C-101B-9397-08002B2CF9AE}" pid="16" name="MSIP_Label_ced06422-c515-4a4e-a1f2-e6a0c0200eae_ContentBits">
    <vt:lpwstr>0</vt:lpwstr>
  </property>
</Properties>
</file>