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34" r:id="rId2"/>
    <p:sldId id="548" r:id="rId3"/>
    <p:sldId id="536" r:id="rId4"/>
    <p:sldId id="537" r:id="rId5"/>
    <p:sldId id="483" r:id="rId6"/>
    <p:sldId id="538" r:id="rId7"/>
    <p:sldId id="484" r:id="rId8"/>
    <p:sldId id="530" r:id="rId9"/>
    <p:sldId id="485" r:id="rId10"/>
    <p:sldId id="539" r:id="rId11"/>
    <p:sldId id="541" r:id="rId12"/>
    <p:sldId id="257" r:id="rId13"/>
    <p:sldId id="543" r:id="rId14"/>
    <p:sldId id="544" r:id="rId15"/>
    <p:sldId id="545" r:id="rId16"/>
    <p:sldId id="546" r:id="rId17"/>
    <p:sldId id="547" r:id="rId18"/>
    <p:sldId id="540" r:id="rId19"/>
    <p:sldId id="487" r:id="rId20"/>
    <p:sldId id="549" r:id="rId21"/>
    <p:sldId id="550"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4E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0" d="100"/>
          <a:sy n="110" d="100"/>
        </p:scale>
        <p:origin x="55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AFC800-8B3B-4BFD-9888-9F81A525ACC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81AB9D6-0968-4F60-BCEC-616042420424}">
      <dgm:prSet/>
      <dgm:spPr/>
      <dgm:t>
        <a:bodyPr/>
        <a:lstStyle/>
        <a:p>
          <a:r>
            <a:rPr lang="fr-FR"/>
            <a:t>Un discours clair</a:t>
          </a:r>
          <a:endParaRPr lang="en-US"/>
        </a:p>
      </dgm:t>
    </dgm:pt>
    <dgm:pt modelId="{A6860D1B-6083-407A-83EB-659C8918A640}" type="parTrans" cxnId="{23312B40-3A24-42A3-9A7E-E9F994CAC226}">
      <dgm:prSet/>
      <dgm:spPr/>
      <dgm:t>
        <a:bodyPr/>
        <a:lstStyle/>
        <a:p>
          <a:endParaRPr lang="en-US"/>
        </a:p>
      </dgm:t>
    </dgm:pt>
    <dgm:pt modelId="{4BDE27F6-831C-495E-B57C-D3905001A5FA}" type="sibTrans" cxnId="{23312B40-3A24-42A3-9A7E-E9F994CAC226}">
      <dgm:prSet/>
      <dgm:spPr/>
      <dgm:t>
        <a:bodyPr/>
        <a:lstStyle/>
        <a:p>
          <a:endParaRPr lang="en-US"/>
        </a:p>
      </dgm:t>
    </dgm:pt>
    <dgm:pt modelId="{FA2564B7-89E1-479E-B09E-8361B39AFE0A}">
      <dgm:prSet/>
      <dgm:spPr/>
      <dgm:t>
        <a:bodyPr/>
        <a:lstStyle/>
        <a:p>
          <a:r>
            <a:rPr lang="fr-FR"/>
            <a:t>Une pratique décomplexée</a:t>
          </a:r>
          <a:endParaRPr lang="en-US"/>
        </a:p>
      </dgm:t>
    </dgm:pt>
    <dgm:pt modelId="{C5BE474C-F7E2-456A-99A8-A4D064306055}" type="parTrans" cxnId="{14B54FB1-53D4-4174-A3E5-06F02E5848F8}">
      <dgm:prSet/>
      <dgm:spPr/>
      <dgm:t>
        <a:bodyPr/>
        <a:lstStyle/>
        <a:p>
          <a:endParaRPr lang="en-US"/>
        </a:p>
      </dgm:t>
    </dgm:pt>
    <dgm:pt modelId="{67270513-990F-4109-8955-6BB8FB385830}" type="sibTrans" cxnId="{14B54FB1-53D4-4174-A3E5-06F02E5848F8}">
      <dgm:prSet/>
      <dgm:spPr/>
      <dgm:t>
        <a:bodyPr/>
        <a:lstStyle/>
        <a:p>
          <a:endParaRPr lang="en-US"/>
        </a:p>
      </dgm:t>
    </dgm:pt>
    <dgm:pt modelId="{75C4E0E5-0BC3-4E40-A5E0-2D7B6620A600}">
      <dgm:prSet/>
      <dgm:spPr/>
      <dgm:t>
        <a:bodyPr/>
        <a:lstStyle/>
        <a:p>
          <a:r>
            <a:rPr lang="fr-FR"/>
            <a:t>Une éthique sans équivoque</a:t>
          </a:r>
          <a:endParaRPr lang="en-US"/>
        </a:p>
      </dgm:t>
    </dgm:pt>
    <dgm:pt modelId="{8B03CAD8-8542-4445-B2FF-44E9136FCE95}" type="parTrans" cxnId="{662ED780-A4A0-41D1-B9B9-E8618E8B3F92}">
      <dgm:prSet/>
      <dgm:spPr/>
      <dgm:t>
        <a:bodyPr/>
        <a:lstStyle/>
        <a:p>
          <a:endParaRPr lang="en-US"/>
        </a:p>
      </dgm:t>
    </dgm:pt>
    <dgm:pt modelId="{C7F76AB4-B493-4748-9CD3-2EC0B09DDB7D}" type="sibTrans" cxnId="{662ED780-A4A0-41D1-B9B9-E8618E8B3F92}">
      <dgm:prSet/>
      <dgm:spPr/>
      <dgm:t>
        <a:bodyPr/>
        <a:lstStyle/>
        <a:p>
          <a:endParaRPr lang="en-US"/>
        </a:p>
      </dgm:t>
    </dgm:pt>
    <dgm:pt modelId="{D8850030-29EE-4FD6-8889-F19C44880DBB}" type="pres">
      <dgm:prSet presAssocID="{ADAFC800-8B3B-4BFD-9888-9F81A525ACCD}" presName="root" presStyleCnt="0">
        <dgm:presLayoutVars>
          <dgm:dir/>
          <dgm:resizeHandles val="exact"/>
        </dgm:presLayoutVars>
      </dgm:prSet>
      <dgm:spPr/>
    </dgm:pt>
    <dgm:pt modelId="{3DD11643-C73B-4DBA-A6FF-6E066DBDB810}" type="pres">
      <dgm:prSet presAssocID="{981AB9D6-0968-4F60-BCEC-616042420424}" presName="compNode" presStyleCnt="0"/>
      <dgm:spPr/>
    </dgm:pt>
    <dgm:pt modelId="{AFE82883-8ADA-4986-8F8C-D712A39DAEEC}" type="pres">
      <dgm:prSet presAssocID="{981AB9D6-0968-4F60-BCEC-616042420424}" presName="bgRect" presStyleLbl="bgShp" presStyleIdx="0" presStyleCnt="3"/>
      <dgm:spPr/>
    </dgm:pt>
    <dgm:pt modelId="{0EE44101-5FA1-4855-918C-5DB7B509459E}" type="pres">
      <dgm:prSet presAssocID="{981AB9D6-0968-4F60-BCEC-616042420424}"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érencier"/>
        </a:ext>
      </dgm:extLst>
    </dgm:pt>
    <dgm:pt modelId="{28F14C97-DC32-4C1F-B6BA-2C46E7DBB5CE}" type="pres">
      <dgm:prSet presAssocID="{981AB9D6-0968-4F60-BCEC-616042420424}" presName="spaceRect" presStyleCnt="0"/>
      <dgm:spPr/>
    </dgm:pt>
    <dgm:pt modelId="{1E60DA5B-4267-47D5-8BB3-30120F53E4F0}" type="pres">
      <dgm:prSet presAssocID="{981AB9D6-0968-4F60-BCEC-616042420424}" presName="parTx" presStyleLbl="revTx" presStyleIdx="0" presStyleCnt="3">
        <dgm:presLayoutVars>
          <dgm:chMax val="0"/>
          <dgm:chPref val="0"/>
        </dgm:presLayoutVars>
      </dgm:prSet>
      <dgm:spPr/>
    </dgm:pt>
    <dgm:pt modelId="{514BA8C4-5D49-4A4D-A6DB-1DE83B34A40C}" type="pres">
      <dgm:prSet presAssocID="{4BDE27F6-831C-495E-B57C-D3905001A5FA}" presName="sibTrans" presStyleCnt="0"/>
      <dgm:spPr/>
    </dgm:pt>
    <dgm:pt modelId="{4C731872-FA58-42BB-87AB-ED6EB52319C1}" type="pres">
      <dgm:prSet presAssocID="{FA2564B7-89E1-479E-B09E-8361B39AFE0A}" presName="compNode" presStyleCnt="0"/>
      <dgm:spPr/>
    </dgm:pt>
    <dgm:pt modelId="{931BF38A-4264-4297-BAC2-BA888E579E0A}" type="pres">
      <dgm:prSet presAssocID="{FA2564B7-89E1-479E-B09E-8361B39AFE0A}" presName="bgRect" presStyleLbl="bgShp" presStyleIdx="1" presStyleCnt="3"/>
      <dgm:spPr/>
    </dgm:pt>
    <dgm:pt modelId="{BC747B24-828E-47B1-B97E-7B45941FE960}" type="pres">
      <dgm:prSet presAssocID="{FA2564B7-89E1-479E-B09E-8361B39AFE0A}"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88BFF2F7-544B-4FF2-A731-02C19EE8AA07}" type="pres">
      <dgm:prSet presAssocID="{FA2564B7-89E1-479E-B09E-8361B39AFE0A}" presName="spaceRect" presStyleCnt="0"/>
      <dgm:spPr/>
    </dgm:pt>
    <dgm:pt modelId="{97AD7C4F-2802-471C-BF01-268588CD7516}" type="pres">
      <dgm:prSet presAssocID="{FA2564B7-89E1-479E-B09E-8361B39AFE0A}" presName="parTx" presStyleLbl="revTx" presStyleIdx="1" presStyleCnt="3">
        <dgm:presLayoutVars>
          <dgm:chMax val="0"/>
          <dgm:chPref val="0"/>
        </dgm:presLayoutVars>
      </dgm:prSet>
      <dgm:spPr/>
    </dgm:pt>
    <dgm:pt modelId="{CF30EF5C-472B-47DC-8657-D27216606D8D}" type="pres">
      <dgm:prSet presAssocID="{67270513-990F-4109-8955-6BB8FB385830}" presName="sibTrans" presStyleCnt="0"/>
      <dgm:spPr/>
    </dgm:pt>
    <dgm:pt modelId="{B21DA211-00BA-4BD7-BBB8-0EC07759902D}" type="pres">
      <dgm:prSet presAssocID="{75C4E0E5-0BC3-4E40-A5E0-2D7B6620A600}" presName="compNode" presStyleCnt="0"/>
      <dgm:spPr/>
    </dgm:pt>
    <dgm:pt modelId="{BC3E3526-B692-44D1-AEA4-41E143E1A05E}" type="pres">
      <dgm:prSet presAssocID="{75C4E0E5-0BC3-4E40-A5E0-2D7B6620A600}" presName="bgRect" presStyleLbl="bgShp" presStyleIdx="2" presStyleCnt="3"/>
      <dgm:spPr/>
    </dgm:pt>
    <dgm:pt modelId="{637CDB51-9953-4921-BC4B-BCCAA4EAF926}" type="pres">
      <dgm:prSet presAssocID="{75C4E0E5-0BC3-4E40-A5E0-2D7B6620A600}"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71BEE2DD-379C-44B5-8D4C-DBB8CFACA82A}" type="pres">
      <dgm:prSet presAssocID="{75C4E0E5-0BC3-4E40-A5E0-2D7B6620A600}" presName="spaceRect" presStyleCnt="0"/>
      <dgm:spPr/>
    </dgm:pt>
    <dgm:pt modelId="{891D7AFF-02D5-4D5F-B4FD-852E20381D95}" type="pres">
      <dgm:prSet presAssocID="{75C4E0E5-0BC3-4E40-A5E0-2D7B6620A600}" presName="parTx" presStyleLbl="revTx" presStyleIdx="2" presStyleCnt="3">
        <dgm:presLayoutVars>
          <dgm:chMax val="0"/>
          <dgm:chPref val="0"/>
        </dgm:presLayoutVars>
      </dgm:prSet>
      <dgm:spPr/>
    </dgm:pt>
  </dgm:ptLst>
  <dgm:cxnLst>
    <dgm:cxn modelId="{E5800B1B-6941-415B-AF04-0FEB0DFAC6C6}" type="presOf" srcId="{981AB9D6-0968-4F60-BCEC-616042420424}" destId="{1E60DA5B-4267-47D5-8BB3-30120F53E4F0}" srcOrd="0" destOrd="0" presId="urn:microsoft.com/office/officeart/2018/2/layout/IconVerticalSolidList"/>
    <dgm:cxn modelId="{23312B40-3A24-42A3-9A7E-E9F994CAC226}" srcId="{ADAFC800-8B3B-4BFD-9888-9F81A525ACCD}" destId="{981AB9D6-0968-4F60-BCEC-616042420424}" srcOrd="0" destOrd="0" parTransId="{A6860D1B-6083-407A-83EB-659C8918A640}" sibTransId="{4BDE27F6-831C-495E-B57C-D3905001A5FA}"/>
    <dgm:cxn modelId="{255CAB63-F91B-4CBA-BD5D-673487297B0F}" type="presOf" srcId="{75C4E0E5-0BC3-4E40-A5E0-2D7B6620A600}" destId="{891D7AFF-02D5-4D5F-B4FD-852E20381D95}" srcOrd="0" destOrd="0" presId="urn:microsoft.com/office/officeart/2018/2/layout/IconVerticalSolidList"/>
    <dgm:cxn modelId="{662ED780-A4A0-41D1-B9B9-E8618E8B3F92}" srcId="{ADAFC800-8B3B-4BFD-9888-9F81A525ACCD}" destId="{75C4E0E5-0BC3-4E40-A5E0-2D7B6620A600}" srcOrd="2" destOrd="0" parTransId="{8B03CAD8-8542-4445-B2FF-44E9136FCE95}" sibTransId="{C7F76AB4-B493-4748-9CD3-2EC0B09DDB7D}"/>
    <dgm:cxn modelId="{195B3C8C-F204-4C79-A43C-E464F3B5F41E}" type="presOf" srcId="{FA2564B7-89E1-479E-B09E-8361B39AFE0A}" destId="{97AD7C4F-2802-471C-BF01-268588CD7516}" srcOrd="0" destOrd="0" presId="urn:microsoft.com/office/officeart/2018/2/layout/IconVerticalSolidList"/>
    <dgm:cxn modelId="{2F7D74A6-401E-454A-B8DE-97C7CF641B17}" type="presOf" srcId="{ADAFC800-8B3B-4BFD-9888-9F81A525ACCD}" destId="{D8850030-29EE-4FD6-8889-F19C44880DBB}" srcOrd="0" destOrd="0" presId="urn:microsoft.com/office/officeart/2018/2/layout/IconVerticalSolidList"/>
    <dgm:cxn modelId="{14B54FB1-53D4-4174-A3E5-06F02E5848F8}" srcId="{ADAFC800-8B3B-4BFD-9888-9F81A525ACCD}" destId="{FA2564B7-89E1-479E-B09E-8361B39AFE0A}" srcOrd="1" destOrd="0" parTransId="{C5BE474C-F7E2-456A-99A8-A4D064306055}" sibTransId="{67270513-990F-4109-8955-6BB8FB385830}"/>
    <dgm:cxn modelId="{A704026E-30EC-40BF-B52A-F9FE5553CAD6}" type="presParOf" srcId="{D8850030-29EE-4FD6-8889-F19C44880DBB}" destId="{3DD11643-C73B-4DBA-A6FF-6E066DBDB810}" srcOrd="0" destOrd="0" presId="urn:microsoft.com/office/officeart/2018/2/layout/IconVerticalSolidList"/>
    <dgm:cxn modelId="{866B0E78-1BE9-4103-82C5-59729F73B4F3}" type="presParOf" srcId="{3DD11643-C73B-4DBA-A6FF-6E066DBDB810}" destId="{AFE82883-8ADA-4986-8F8C-D712A39DAEEC}" srcOrd="0" destOrd="0" presId="urn:microsoft.com/office/officeart/2018/2/layout/IconVerticalSolidList"/>
    <dgm:cxn modelId="{969A1E9F-ED22-414B-B73B-8EFDBFD80EB3}" type="presParOf" srcId="{3DD11643-C73B-4DBA-A6FF-6E066DBDB810}" destId="{0EE44101-5FA1-4855-918C-5DB7B509459E}" srcOrd="1" destOrd="0" presId="urn:microsoft.com/office/officeart/2018/2/layout/IconVerticalSolidList"/>
    <dgm:cxn modelId="{DED5E1FB-E01F-4DB6-946D-15210FE858EC}" type="presParOf" srcId="{3DD11643-C73B-4DBA-A6FF-6E066DBDB810}" destId="{28F14C97-DC32-4C1F-B6BA-2C46E7DBB5CE}" srcOrd="2" destOrd="0" presId="urn:microsoft.com/office/officeart/2018/2/layout/IconVerticalSolidList"/>
    <dgm:cxn modelId="{0F5C5886-9F5B-4230-BF93-7D8269E664ED}" type="presParOf" srcId="{3DD11643-C73B-4DBA-A6FF-6E066DBDB810}" destId="{1E60DA5B-4267-47D5-8BB3-30120F53E4F0}" srcOrd="3" destOrd="0" presId="urn:microsoft.com/office/officeart/2018/2/layout/IconVerticalSolidList"/>
    <dgm:cxn modelId="{15EFFB62-ED65-4B0C-8AE6-557658B2426D}" type="presParOf" srcId="{D8850030-29EE-4FD6-8889-F19C44880DBB}" destId="{514BA8C4-5D49-4A4D-A6DB-1DE83B34A40C}" srcOrd="1" destOrd="0" presId="urn:microsoft.com/office/officeart/2018/2/layout/IconVerticalSolidList"/>
    <dgm:cxn modelId="{CBCAEC52-E5D2-4598-95F1-B37A47A36A96}" type="presParOf" srcId="{D8850030-29EE-4FD6-8889-F19C44880DBB}" destId="{4C731872-FA58-42BB-87AB-ED6EB52319C1}" srcOrd="2" destOrd="0" presId="urn:microsoft.com/office/officeart/2018/2/layout/IconVerticalSolidList"/>
    <dgm:cxn modelId="{76A122C5-A130-42FD-B4A7-C8D2A9E438DD}" type="presParOf" srcId="{4C731872-FA58-42BB-87AB-ED6EB52319C1}" destId="{931BF38A-4264-4297-BAC2-BA888E579E0A}" srcOrd="0" destOrd="0" presId="urn:microsoft.com/office/officeart/2018/2/layout/IconVerticalSolidList"/>
    <dgm:cxn modelId="{BAB3CF72-203B-4643-8421-FEEADB139332}" type="presParOf" srcId="{4C731872-FA58-42BB-87AB-ED6EB52319C1}" destId="{BC747B24-828E-47B1-B97E-7B45941FE960}" srcOrd="1" destOrd="0" presId="urn:microsoft.com/office/officeart/2018/2/layout/IconVerticalSolidList"/>
    <dgm:cxn modelId="{704148AE-CDFF-4E79-9213-DA70BD61A466}" type="presParOf" srcId="{4C731872-FA58-42BB-87AB-ED6EB52319C1}" destId="{88BFF2F7-544B-4FF2-A731-02C19EE8AA07}" srcOrd="2" destOrd="0" presId="urn:microsoft.com/office/officeart/2018/2/layout/IconVerticalSolidList"/>
    <dgm:cxn modelId="{ED972B62-6E5A-486E-8C79-878E3911410B}" type="presParOf" srcId="{4C731872-FA58-42BB-87AB-ED6EB52319C1}" destId="{97AD7C4F-2802-471C-BF01-268588CD7516}" srcOrd="3" destOrd="0" presId="urn:microsoft.com/office/officeart/2018/2/layout/IconVerticalSolidList"/>
    <dgm:cxn modelId="{676D95F8-DBD5-4E0C-A081-C2E11E1C29F6}" type="presParOf" srcId="{D8850030-29EE-4FD6-8889-F19C44880DBB}" destId="{CF30EF5C-472B-47DC-8657-D27216606D8D}" srcOrd="3" destOrd="0" presId="urn:microsoft.com/office/officeart/2018/2/layout/IconVerticalSolidList"/>
    <dgm:cxn modelId="{2DB40D8A-49A4-468D-99E0-DBE376EDDF41}" type="presParOf" srcId="{D8850030-29EE-4FD6-8889-F19C44880DBB}" destId="{B21DA211-00BA-4BD7-BBB8-0EC07759902D}" srcOrd="4" destOrd="0" presId="urn:microsoft.com/office/officeart/2018/2/layout/IconVerticalSolidList"/>
    <dgm:cxn modelId="{019FCCBD-C496-4C43-B034-117B90CBF4CB}" type="presParOf" srcId="{B21DA211-00BA-4BD7-BBB8-0EC07759902D}" destId="{BC3E3526-B692-44D1-AEA4-41E143E1A05E}" srcOrd="0" destOrd="0" presId="urn:microsoft.com/office/officeart/2018/2/layout/IconVerticalSolidList"/>
    <dgm:cxn modelId="{B4CA07B7-88F4-4FB8-80E2-318B27D4AE25}" type="presParOf" srcId="{B21DA211-00BA-4BD7-BBB8-0EC07759902D}" destId="{637CDB51-9953-4921-BC4B-BCCAA4EAF926}" srcOrd="1" destOrd="0" presId="urn:microsoft.com/office/officeart/2018/2/layout/IconVerticalSolidList"/>
    <dgm:cxn modelId="{EB16DCB0-9E11-4611-B416-71952DC67545}" type="presParOf" srcId="{B21DA211-00BA-4BD7-BBB8-0EC07759902D}" destId="{71BEE2DD-379C-44B5-8D4C-DBB8CFACA82A}" srcOrd="2" destOrd="0" presId="urn:microsoft.com/office/officeart/2018/2/layout/IconVerticalSolidList"/>
    <dgm:cxn modelId="{99B3C5BB-4234-4A8E-A883-942A5EB68DE3}" type="presParOf" srcId="{B21DA211-00BA-4BD7-BBB8-0EC07759902D}" destId="{891D7AFF-02D5-4D5F-B4FD-852E20381D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82883-8ADA-4986-8F8C-D712A39DAEEC}">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E44101-5FA1-4855-918C-5DB7B509459E}">
      <dsp:nvSpPr>
        <dsp:cNvPr id="0" name=""/>
        <dsp:cNvSpPr/>
      </dsp:nvSpPr>
      <dsp:spPr>
        <a:xfrm>
          <a:off x="482961" y="359909"/>
          <a:ext cx="878111" cy="878111"/>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60DA5B-4267-47D5-8BB3-30120F53E4F0}">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fr-FR" sz="2500" kern="1200"/>
            <a:t>Un discours clair</a:t>
          </a:r>
          <a:endParaRPr lang="en-US" sz="2500" kern="1200"/>
        </a:p>
      </dsp:txBody>
      <dsp:txXfrm>
        <a:off x="1844034" y="682"/>
        <a:ext cx="4401230" cy="1596566"/>
      </dsp:txXfrm>
    </dsp:sp>
    <dsp:sp modelId="{931BF38A-4264-4297-BAC2-BA888E579E0A}">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47B24-828E-47B1-B97E-7B45941FE960}">
      <dsp:nvSpPr>
        <dsp:cNvPr id="0" name=""/>
        <dsp:cNvSpPr/>
      </dsp:nvSpPr>
      <dsp:spPr>
        <a:xfrm>
          <a:off x="482961" y="2355617"/>
          <a:ext cx="878111" cy="878111"/>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AD7C4F-2802-471C-BF01-268588CD7516}">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fr-FR" sz="2500" kern="1200"/>
            <a:t>Une pratique décomplexée</a:t>
          </a:r>
          <a:endParaRPr lang="en-US" sz="2500" kern="1200"/>
        </a:p>
      </dsp:txBody>
      <dsp:txXfrm>
        <a:off x="1844034" y="1996390"/>
        <a:ext cx="4401230" cy="1596566"/>
      </dsp:txXfrm>
    </dsp:sp>
    <dsp:sp modelId="{BC3E3526-B692-44D1-AEA4-41E143E1A05E}">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7CDB51-9953-4921-BC4B-BCCAA4EAF926}">
      <dsp:nvSpPr>
        <dsp:cNvPr id="0" name=""/>
        <dsp:cNvSpPr/>
      </dsp:nvSpPr>
      <dsp:spPr>
        <a:xfrm>
          <a:off x="482961" y="4351325"/>
          <a:ext cx="878111" cy="878111"/>
        </a:xfrm>
        <a:prstGeom prst="rect">
          <a:avLst/>
        </a:prstGeom>
        <a:blipFill>
          <a:blip xmlns:r="http://schemas.openxmlformats.org/officeDocument/2006/relationships"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1D7AFF-02D5-4D5F-B4FD-852E20381D95}">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fr-FR" sz="2500" kern="1200"/>
            <a:t>Une éthique sans équivoque</a:t>
          </a:r>
          <a:endParaRPr lang="en-US" sz="2500" kern="1200"/>
        </a:p>
      </dsp:txBody>
      <dsp:txXfrm>
        <a:off x="1844034" y="3992098"/>
        <a:ext cx="4401230" cy="15965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A9154-DC03-4F53-AD82-03C23773B2EB}" type="datetimeFigureOut">
              <a:rPr lang="fr-FR" smtClean="0"/>
              <a:t>16/02/2024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8045C-9CD7-4FFB-8AD4-8B9D2CBBA091}" type="slidenum">
              <a:rPr lang="fr-FR" smtClean="0"/>
              <a:t>‹N°›</a:t>
            </a:fld>
            <a:endParaRPr lang="fr-FR"/>
          </a:p>
        </p:txBody>
      </p:sp>
    </p:spTree>
    <p:extLst>
      <p:ext uri="{BB962C8B-B14F-4D97-AF65-F5344CB8AC3E}">
        <p14:creationId xmlns:p14="http://schemas.microsoft.com/office/powerpoint/2010/main" val="421315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687388" indent="-263525" defTabSz="9906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058863" indent="-211138" defTabSz="990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481138" indent="-211138" defTabSz="990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1905000" indent="-211138" defTabSz="990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362200" indent="-211138" defTabSz="990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819400" indent="-211138" defTabSz="990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276600" indent="-211138" defTabSz="990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733800" indent="-211138" defTabSz="990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DABFDCC-9C10-4A24-8E77-FF4986F61A09}" type="slidenum">
              <a:rPr lang="fr-FR" altLang="fr-FR" sz="1300" smtClean="0">
                <a:ea typeface="Lucida Sans Unicode" panose="020B0602030504020204" pitchFamily="34" charset="0"/>
                <a:cs typeface="Tahoma" panose="020B0604030504040204" pitchFamily="34" charset="0"/>
              </a:rPr>
              <a:pPr>
                <a:spcBef>
                  <a:spcPct val="0"/>
                </a:spcBef>
              </a:pPr>
              <a:t>20</a:t>
            </a:fld>
            <a:endParaRPr lang="fr-FR" altLang="fr-FR" sz="1300">
              <a:ea typeface="Lucida Sans Unicode" panose="020B0602030504020204" pitchFamily="34" charset="0"/>
              <a:cs typeface="Tahoma" panose="020B0604030504040204" pitchFamily="34" charset="0"/>
            </a:endParaRPr>
          </a:p>
        </p:txBody>
      </p:sp>
      <p:sp>
        <p:nvSpPr>
          <p:cNvPr id="2" name="Espace réservé de l'image des diapositives 1">
            <a:extLst>
              <a:ext uri="{FF2B5EF4-FFF2-40B4-BE49-F238E27FC236}">
                <a16:creationId xmlns:a16="http://schemas.microsoft.com/office/drawing/2014/main" id="{7C91B618-D8E1-84CE-7484-B8C22E39D054}"/>
              </a:ext>
            </a:extLst>
          </p:cNvPr>
          <p:cNvSpPr>
            <a:spLocks noGrp="1" noRot="1" noChangeAspect="1" noResize="1"/>
          </p:cNvSpPr>
          <p:nvPr>
            <p:ph type="sldImg"/>
          </p:nvPr>
        </p:nvSpPr>
        <p:spPr>
          <a:xfrm>
            <a:off x="-3175" y="706438"/>
            <a:ext cx="6200775" cy="3489325"/>
          </a:xfrm>
          <a:solidFill>
            <a:schemeClr val="accent1"/>
          </a:solidFill>
          <a:ln w="25400">
            <a:solidFill>
              <a:schemeClr val="accent1">
                <a:shade val="50000"/>
              </a:schemeClr>
            </a:solidFill>
          </a:ln>
        </p:spPr>
      </p:sp>
      <p:sp>
        <p:nvSpPr>
          <p:cNvPr id="43012" name="Espace réservé des notes 2"/>
          <p:cNvSpPr>
            <a:spLocks noGrp="1" noChangeArrowheads="1"/>
          </p:cNvSpPr>
          <p:nvPr>
            <p:ph type="body" sz="quarter" idx="1"/>
          </p:nvPr>
        </p:nvSpPr>
        <p:spPr>
          <a:xfrm>
            <a:off x="619125" y="4418013"/>
            <a:ext cx="4954588"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spcBef>
                <a:spcPct val="0"/>
              </a:spcBef>
            </a:pPr>
            <a:endParaRPr lang="fr-FR" altLang="fr-FR">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66458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9A88AA-EA0E-875D-83D7-8DEF86DAF90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315FD42-3C09-BE34-5439-898FBD21E5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CD1E81-6C0D-9E8C-8F95-E6F9A264B1DD}"/>
              </a:ext>
            </a:extLst>
          </p:cNvPr>
          <p:cNvSpPr>
            <a:spLocks noGrp="1"/>
          </p:cNvSpPr>
          <p:nvPr>
            <p:ph type="dt" sz="half" idx="10"/>
          </p:nvPr>
        </p:nvSpPr>
        <p:spPr/>
        <p:txBody>
          <a:bodyPr/>
          <a:lstStyle/>
          <a:p>
            <a:fld id="{3CF876A2-B1AE-4E90-AF07-B3988CA02DDD}" type="datetimeFigureOut">
              <a:rPr lang="fr-FR" smtClean="0"/>
              <a:t>16/02/2024</a:t>
            </a:fld>
            <a:endParaRPr lang="fr-FR"/>
          </a:p>
        </p:txBody>
      </p:sp>
      <p:sp>
        <p:nvSpPr>
          <p:cNvPr id="5" name="Espace réservé du pied de page 4">
            <a:extLst>
              <a:ext uri="{FF2B5EF4-FFF2-40B4-BE49-F238E27FC236}">
                <a16:creationId xmlns:a16="http://schemas.microsoft.com/office/drawing/2014/main" id="{4272D76A-03FA-21FC-AC42-644941852A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F46E87-E798-083B-FE99-E41775BA0F66}"/>
              </a:ext>
            </a:extLst>
          </p:cNvPr>
          <p:cNvSpPr>
            <a:spLocks noGrp="1"/>
          </p:cNvSpPr>
          <p:nvPr>
            <p:ph type="sldNum" sz="quarter" idx="12"/>
          </p:nvPr>
        </p:nvSpPr>
        <p:spPr/>
        <p:txBody>
          <a:bodyPr/>
          <a:lstStyle/>
          <a:p>
            <a:fld id="{F51CBE4B-6DD7-4A18-81DC-972F6371CD88}" type="slidenum">
              <a:rPr lang="fr-FR" smtClean="0"/>
              <a:t>‹N°›</a:t>
            </a:fld>
            <a:endParaRPr lang="fr-FR"/>
          </a:p>
        </p:txBody>
      </p:sp>
    </p:spTree>
    <p:extLst>
      <p:ext uri="{BB962C8B-B14F-4D97-AF65-F5344CB8AC3E}">
        <p14:creationId xmlns:p14="http://schemas.microsoft.com/office/powerpoint/2010/main" val="196504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B0ACC-9C96-4341-83E5-F89E0468F2B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95930E0-BA43-E266-4AA5-9D88089195E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7EA1DA-723E-0EFA-C975-0C5D7EC0C6AC}"/>
              </a:ext>
            </a:extLst>
          </p:cNvPr>
          <p:cNvSpPr>
            <a:spLocks noGrp="1"/>
          </p:cNvSpPr>
          <p:nvPr>
            <p:ph type="dt" sz="half" idx="10"/>
          </p:nvPr>
        </p:nvSpPr>
        <p:spPr/>
        <p:txBody>
          <a:bodyPr/>
          <a:lstStyle/>
          <a:p>
            <a:fld id="{3CF876A2-B1AE-4E90-AF07-B3988CA02DDD}" type="datetimeFigureOut">
              <a:rPr lang="fr-FR" smtClean="0"/>
              <a:t>16/02/2024</a:t>
            </a:fld>
            <a:endParaRPr lang="fr-FR"/>
          </a:p>
        </p:txBody>
      </p:sp>
      <p:sp>
        <p:nvSpPr>
          <p:cNvPr id="5" name="Espace réservé du pied de page 4">
            <a:extLst>
              <a:ext uri="{FF2B5EF4-FFF2-40B4-BE49-F238E27FC236}">
                <a16:creationId xmlns:a16="http://schemas.microsoft.com/office/drawing/2014/main" id="{50A3B707-BDBC-7DBC-2203-C8190142F1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5D0672-8DDF-D5B9-AE66-0484DB699ED6}"/>
              </a:ext>
            </a:extLst>
          </p:cNvPr>
          <p:cNvSpPr>
            <a:spLocks noGrp="1"/>
          </p:cNvSpPr>
          <p:nvPr>
            <p:ph type="sldNum" sz="quarter" idx="12"/>
          </p:nvPr>
        </p:nvSpPr>
        <p:spPr/>
        <p:txBody>
          <a:bodyPr/>
          <a:lstStyle/>
          <a:p>
            <a:fld id="{F51CBE4B-6DD7-4A18-81DC-972F6371CD88}" type="slidenum">
              <a:rPr lang="fr-FR" smtClean="0"/>
              <a:t>‹N°›</a:t>
            </a:fld>
            <a:endParaRPr lang="fr-FR"/>
          </a:p>
        </p:txBody>
      </p:sp>
    </p:spTree>
    <p:extLst>
      <p:ext uri="{BB962C8B-B14F-4D97-AF65-F5344CB8AC3E}">
        <p14:creationId xmlns:p14="http://schemas.microsoft.com/office/powerpoint/2010/main" val="199712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43C164-0A6B-6445-AA93-D81689D8D1D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87F682A-94A2-C520-9CAA-845A85E5580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1B7E19C-A578-6AF0-8F59-7591D9E3D9B6}"/>
              </a:ext>
            </a:extLst>
          </p:cNvPr>
          <p:cNvSpPr>
            <a:spLocks noGrp="1"/>
          </p:cNvSpPr>
          <p:nvPr>
            <p:ph type="dt" sz="half" idx="10"/>
          </p:nvPr>
        </p:nvSpPr>
        <p:spPr/>
        <p:txBody>
          <a:bodyPr/>
          <a:lstStyle/>
          <a:p>
            <a:fld id="{3CF876A2-B1AE-4E90-AF07-B3988CA02DDD}" type="datetimeFigureOut">
              <a:rPr lang="fr-FR" smtClean="0"/>
              <a:t>16/02/2024</a:t>
            </a:fld>
            <a:endParaRPr lang="fr-FR"/>
          </a:p>
        </p:txBody>
      </p:sp>
      <p:sp>
        <p:nvSpPr>
          <p:cNvPr id="5" name="Espace réservé du pied de page 4">
            <a:extLst>
              <a:ext uri="{FF2B5EF4-FFF2-40B4-BE49-F238E27FC236}">
                <a16:creationId xmlns:a16="http://schemas.microsoft.com/office/drawing/2014/main" id="{B981F8ED-98BE-B3F7-62EA-5AC5B490EF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449899-7708-2701-A3B2-320A15A02684}"/>
              </a:ext>
            </a:extLst>
          </p:cNvPr>
          <p:cNvSpPr>
            <a:spLocks noGrp="1"/>
          </p:cNvSpPr>
          <p:nvPr>
            <p:ph type="sldNum" sz="quarter" idx="12"/>
          </p:nvPr>
        </p:nvSpPr>
        <p:spPr/>
        <p:txBody>
          <a:bodyPr/>
          <a:lstStyle/>
          <a:p>
            <a:fld id="{F51CBE4B-6DD7-4A18-81DC-972F6371CD88}" type="slidenum">
              <a:rPr lang="fr-FR" smtClean="0"/>
              <a:t>‹N°›</a:t>
            </a:fld>
            <a:endParaRPr lang="fr-FR"/>
          </a:p>
        </p:txBody>
      </p:sp>
    </p:spTree>
    <p:extLst>
      <p:ext uri="{BB962C8B-B14F-4D97-AF65-F5344CB8AC3E}">
        <p14:creationId xmlns:p14="http://schemas.microsoft.com/office/powerpoint/2010/main" val="72512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0379F0-EBF5-BBD0-2DAA-759282393A7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E88250D-487C-D964-BAD7-37B1CFDCC58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4A74B5-EC23-6160-61BB-1049988464E5}"/>
              </a:ext>
            </a:extLst>
          </p:cNvPr>
          <p:cNvSpPr>
            <a:spLocks noGrp="1"/>
          </p:cNvSpPr>
          <p:nvPr>
            <p:ph type="dt" sz="half" idx="10"/>
          </p:nvPr>
        </p:nvSpPr>
        <p:spPr/>
        <p:txBody>
          <a:bodyPr/>
          <a:lstStyle/>
          <a:p>
            <a:fld id="{3CF876A2-B1AE-4E90-AF07-B3988CA02DDD}" type="datetimeFigureOut">
              <a:rPr lang="fr-FR" smtClean="0"/>
              <a:t>16/02/2024</a:t>
            </a:fld>
            <a:endParaRPr lang="fr-FR"/>
          </a:p>
        </p:txBody>
      </p:sp>
      <p:sp>
        <p:nvSpPr>
          <p:cNvPr id="5" name="Espace réservé du pied de page 4">
            <a:extLst>
              <a:ext uri="{FF2B5EF4-FFF2-40B4-BE49-F238E27FC236}">
                <a16:creationId xmlns:a16="http://schemas.microsoft.com/office/drawing/2014/main" id="{11DAE22A-27CB-C486-5C7F-A5396AB2E9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F09C22-0B97-748A-BAF3-260DABB9FD33}"/>
              </a:ext>
            </a:extLst>
          </p:cNvPr>
          <p:cNvSpPr>
            <a:spLocks noGrp="1"/>
          </p:cNvSpPr>
          <p:nvPr>
            <p:ph type="sldNum" sz="quarter" idx="12"/>
          </p:nvPr>
        </p:nvSpPr>
        <p:spPr/>
        <p:txBody>
          <a:bodyPr/>
          <a:lstStyle/>
          <a:p>
            <a:fld id="{F51CBE4B-6DD7-4A18-81DC-972F6371CD88}" type="slidenum">
              <a:rPr lang="fr-FR" smtClean="0"/>
              <a:t>‹N°›</a:t>
            </a:fld>
            <a:endParaRPr lang="fr-FR"/>
          </a:p>
        </p:txBody>
      </p:sp>
    </p:spTree>
    <p:extLst>
      <p:ext uri="{BB962C8B-B14F-4D97-AF65-F5344CB8AC3E}">
        <p14:creationId xmlns:p14="http://schemas.microsoft.com/office/powerpoint/2010/main" val="283546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775E9A-B26D-7CC3-0014-3B638A440F9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62D964A-3BEA-C869-BB5B-736A959F26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D8BB7D2-D12A-D867-981D-EBEAF6680317}"/>
              </a:ext>
            </a:extLst>
          </p:cNvPr>
          <p:cNvSpPr>
            <a:spLocks noGrp="1"/>
          </p:cNvSpPr>
          <p:nvPr>
            <p:ph type="dt" sz="half" idx="10"/>
          </p:nvPr>
        </p:nvSpPr>
        <p:spPr/>
        <p:txBody>
          <a:bodyPr/>
          <a:lstStyle/>
          <a:p>
            <a:fld id="{3CF876A2-B1AE-4E90-AF07-B3988CA02DDD}" type="datetimeFigureOut">
              <a:rPr lang="fr-FR" smtClean="0"/>
              <a:t>16/02/2024</a:t>
            </a:fld>
            <a:endParaRPr lang="fr-FR"/>
          </a:p>
        </p:txBody>
      </p:sp>
      <p:sp>
        <p:nvSpPr>
          <p:cNvPr id="5" name="Espace réservé du pied de page 4">
            <a:extLst>
              <a:ext uri="{FF2B5EF4-FFF2-40B4-BE49-F238E27FC236}">
                <a16:creationId xmlns:a16="http://schemas.microsoft.com/office/drawing/2014/main" id="{6383949B-8E7F-3705-5063-FC723A7503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0918BF-52CC-A72F-7ACC-0AAC81D76088}"/>
              </a:ext>
            </a:extLst>
          </p:cNvPr>
          <p:cNvSpPr>
            <a:spLocks noGrp="1"/>
          </p:cNvSpPr>
          <p:nvPr>
            <p:ph type="sldNum" sz="quarter" idx="12"/>
          </p:nvPr>
        </p:nvSpPr>
        <p:spPr/>
        <p:txBody>
          <a:bodyPr/>
          <a:lstStyle/>
          <a:p>
            <a:fld id="{F51CBE4B-6DD7-4A18-81DC-972F6371CD88}" type="slidenum">
              <a:rPr lang="fr-FR" smtClean="0"/>
              <a:t>‹N°›</a:t>
            </a:fld>
            <a:endParaRPr lang="fr-FR"/>
          </a:p>
        </p:txBody>
      </p:sp>
    </p:spTree>
    <p:extLst>
      <p:ext uri="{BB962C8B-B14F-4D97-AF65-F5344CB8AC3E}">
        <p14:creationId xmlns:p14="http://schemas.microsoft.com/office/powerpoint/2010/main" val="213443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5A6A0-CA30-89E8-FFDB-0D5CF00DAA3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69F93EF-FA8C-C248-1B13-B32D9FF4226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A50F0F3-D864-7C8E-04AF-56C52163CFA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71195AF-4BEF-12FC-F4DC-F5F611409DFD}"/>
              </a:ext>
            </a:extLst>
          </p:cNvPr>
          <p:cNvSpPr>
            <a:spLocks noGrp="1"/>
          </p:cNvSpPr>
          <p:nvPr>
            <p:ph type="dt" sz="half" idx="10"/>
          </p:nvPr>
        </p:nvSpPr>
        <p:spPr/>
        <p:txBody>
          <a:bodyPr/>
          <a:lstStyle/>
          <a:p>
            <a:fld id="{3CF876A2-B1AE-4E90-AF07-B3988CA02DDD}" type="datetimeFigureOut">
              <a:rPr lang="fr-FR" smtClean="0"/>
              <a:t>16/02/2024</a:t>
            </a:fld>
            <a:endParaRPr lang="fr-FR"/>
          </a:p>
        </p:txBody>
      </p:sp>
      <p:sp>
        <p:nvSpPr>
          <p:cNvPr id="6" name="Espace réservé du pied de page 5">
            <a:extLst>
              <a:ext uri="{FF2B5EF4-FFF2-40B4-BE49-F238E27FC236}">
                <a16:creationId xmlns:a16="http://schemas.microsoft.com/office/drawing/2014/main" id="{D3D262CA-CA93-E2EC-E2EA-31B8B5F7504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A192ACA-54E3-541F-44CD-64D39BA12E43}"/>
              </a:ext>
            </a:extLst>
          </p:cNvPr>
          <p:cNvSpPr>
            <a:spLocks noGrp="1"/>
          </p:cNvSpPr>
          <p:nvPr>
            <p:ph type="sldNum" sz="quarter" idx="12"/>
          </p:nvPr>
        </p:nvSpPr>
        <p:spPr/>
        <p:txBody>
          <a:bodyPr/>
          <a:lstStyle/>
          <a:p>
            <a:fld id="{F51CBE4B-6DD7-4A18-81DC-972F6371CD88}" type="slidenum">
              <a:rPr lang="fr-FR" smtClean="0"/>
              <a:t>‹N°›</a:t>
            </a:fld>
            <a:endParaRPr lang="fr-FR"/>
          </a:p>
        </p:txBody>
      </p:sp>
    </p:spTree>
    <p:extLst>
      <p:ext uri="{BB962C8B-B14F-4D97-AF65-F5344CB8AC3E}">
        <p14:creationId xmlns:p14="http://schemas.microsoft.com/office/powerpoint/2010/main" val="99087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756BB2-569B-F315-9021-06509689DE9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0AA52A-0167-F3D0-6E63-4F3B3B249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7DB5816-3C62-7EBA-100A-B0EBDE51C8C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057DA4C-8143-9E7F-3C15-C45B9D3C0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CA1F6E4-D726-2BC3-A941-EF3BE9470DF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8E6834-B2DE-9DD0-0A4A-86C78A2ABD05}"/>
              </a:ext>
            </a:extLst>
          </p:cNvPr>
          <p:cNvSpPr>
            <a:spLocks noGrp="1"/>
          </p:cNvSpPr>
          <p:nvPr>
            <p:ph type="dt" sz="half" idx="10"/>
          </p:nvPr>
        </p:nvSpPr>
        <p:spPr/>
        <p:txBody>
          <a:bodyPr/>
          <a:lstStyle/>
          <a:p>
            <a:fld id="{3CF876A2-B1AE-4E90-AF07-B3988CA02DDD}" type="datetimeFigureOut">
              <a:rPr lang="fr-FR" smtClean="0"/>
              <a:t>16/02/2024</a:t>
            </a:fld>
            <a:endParaRPr lang="fr-FR"/>
          </a:p>
        </p:txBody>
      </p:sp>
      <p:sp>
        <p:nvSpPr>
          <p:cNvPr id="8" name="Espace réservé du pied de page 7">
            <a:extLst>
              <a:ext uri="{FF2B5EF4-FFF2-40B4-BE49-F238E27FC236}">
                <a16:creationId xmlns:a16="http://schemas.microsoft.com/office/drawing/2014/main" id="{80C1C145-5436-F28C-285E-04AC8C8A2BA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8471733-7AAA-8108-F212-EADF60169999}"/>
              </a:ext>
            </a:extLst>
          </p:cNvPr>
          <p:cNvSpPr>
            <a:spLocks noGrp="1"/>
          </p:cNvSpPr>
          <p:nvPr>
            <p:ph type="sldNum" sz="quarter" idx="12"/>
          </p:nvPr>
        </p:nvSpPr>
        <p:spPr/>
        <p:txBody>
          <a:bodyPr/>
          <a:lstStyle/>
          <a:p>
            <a:fld id="{F51CBE4B-6DD7-4A18-81DC-972F6371CD88}" type="slidenum">
              <a:rPr lang="fr-FR" smtClean="0"/>
              <a:t>‹N°›</a:t>
            </a:fld>
            <a:endParaRPr lang="fr-FR"/>
          </a:p>
        </p:txBody>
      </p:sp>
    </p:spTree>
    <p:extLst>
      <p:ext uri="{BB962C8B-B14F-4D97-AF65-F5344CB8AC3E}">
        <p14:creationId xmlns:p14="http://schemas.microsoft.com/office/powerpoint/2010/main" val="400276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3707E-5EE7-AAEE-27A4-CBD3FF550AC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09299F5-08B4-4C2E-0DFF-02F666F54102}"/>
              </a:ext>
            </a:extLst>
          </p:cNvPr>
          <p:cNvSpPr>
            <a:spLocks noGrp="1"/>
          </p:cNvSpPr>
          <p:nvPr>
            <p:ph type="dt" sz="half" idx="10"/>
          </p:nvPr>
        </p:nvSpPr>
        <p:spPr/>
        <p:txBody>
          <a:bodyPr/>
          <a:lstStyle/>
          <a:p>
            <a:fld id="{3CF876A2-B1AE-4E90-AF07-B3988CA02DDD}" type="datetimeFigureOut">
              <a:rPr lang="fr-FR" smtClean="0"/>
              <a:t>16/02/2024</a:t>
            </a:fld>
            <a:endParaRPr lang="fr-FR"/>
          </a:p>
        </p:txBody>
      </p:sp>
      <p:sp>
        <p:nvSpPr>
          <p:cNvPr id="4" name="Espace réservé du pied de page 3">
            <a:extLst>
              <a:ext uri="{FF2B5EF4-FFF2-40B4-BE49-F238E27FC236}">
                <a16:creationId xmlns:a16="http://schemas.microsoft.com/office/drawing/2014/main" id="{9E33B46E-69E8-EFD8-9133-60B4DD09479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1CCABD-FA41-6CFA-D4BB-98975AA6271A}"/>
              </a:ext>
            </a:extLst>
          </p:cNvPr>
          <p:cNvSpPr>
            <a:spLocks noGrp="1"/>
          </p:cNvSpPr>
          <p:nvPr>
            <p:ph type="sldNum" sz="quarter" idx="12"/>
          </p:nvPr>
        </p:nvSpPr>
        <p:spPr/>
        <p:txBody>
          <a:bodyPr/>
          <a:lstStyle/>
          <a:p>
            <a:fld id="{F51CBE4B-6DD7-4A18-81DC-972F6371CD88}" type="slidenum">
              <a:rPr lang="fr-FR" smtClean="0"/>
              <a:t>‹N°›</a:t>
            </a:fld>
            <a:endParaRPr lang="fr-FR"/>
          </a:p>
        </p:txBody>
      </p:sp>
    </p:spTree>
    <p:extLst>
      <p:ext uri="{BB962C8B-B14F-4D97-AF65-F5344CB8AC3E}">
        <p14:creationId xmlns:p14="http://schemas.microsoft.com/office/powerpoint/2010/main" val="219076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5C823BB-AF1A-B908-0978-CC3FFC211084}"/>
              </a:ext>
            </a:extLst>
          </p:cNvPr>
          <p:cNvSpPr>
            <a:spLocks noGrp="1"/>
          </p:cNvSpPr>
          <p:nvPr>
            <p:ph type="dt" sz="half" idx="10"/>
          </p:nvPr>
        </p:nvSpPr>
        <p:spPr/>
        <p:txBody>
          <a:bodyPr/>
          <a:lstStyle/>
          <a:p>
            <a:fld id="{3CF876A2-B1AE-4E90-AF07-B3988CA02DDD}" type="datetimeFigureOut">
              <a:rPr lang="fr-FR" smtClean="0"/>
              <a:t>16/02/2024</a:t>
            </a:fld>
            <a:endParaRPr lang="fr-FR"/>
          </a:p>
        </p:txBody>
      </p:sp>
      <p:sp>
        <p:nvSpPr>
          <p:cNvPr id="3" name="Espace réservé du pied de page 2">
            <a:extLst>
              <a:ext uri="{FF2B5EF4-FFF2-40B4-BE49-F238E27FC236}">
                <a16:creationId xmlns:a16="http://schemas.microsoft.com/office/drawing/2014/main" id="{4CB4F52E-CC05-4DCB-5515-39A51947933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D921296-0F4D-9981-DD8B-C4428B10F0BC}"/>
              </a:ext>
            </a:extLst>
          </p:cNvPr>
          <p:cNvSpPr>
            <a:spLocks noGrp="1"/>
          </p:cNvSpPr>
          <p:nvPr>
            <p:ph type="sldNum" sz="quarter" idx="12"/>
          </p:nvPr>
        </p:nvSpPr>
        <p:spPr/>
        <p:txBody>
          <a:bodyPr/>
          <a:lstStyle/>
          <a:p>
            <a:fld id="{F51CBE4B-6DD7-4A18-81DC-972F6371CD88}" type="slidenum">
              <a:rPr lang="fr-FR" smtClean="0"/>
              <a:t>‹N°›</a:t>
            </a:fld>
            <a:endParaRPr lang="fr-FR"/>
          </a:p>
        </p:txBody>
      </p:sp>
    </p:spTree>
    <p:extLst>
      <p:ext uri="{BB962C8B-B14F-4D97-AF65-F5344CB8AC3E}">
        <p14:creationId xmlns:p14="http://schemas.microsoft.com/office/powerpoint/2010/main" val="309133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BCA84-DC5D-309E-AAB8-2F31DCF294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D3498FF-27F3-CE94-C9B8-4C5D8F8132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A41DB66-254D-005A-F7BB-F545CA2E6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5A05806-87F6-3800-A528-4ECE20743947}"/>
              </a:ext>
            </a:extLst>
          </p:cNvPr>
          <p:cNvSpPr>
            <a:spLocks noGrp="1"/>
          </p:cNvSpPr>
          <p:nvPr>
            <p:ph type="dt" sz="half" idx="10"/>
          </p:nvPr>
        </p:nvSpPr>
        <p:spPr/>
        <p:txBody>
          <a:bodyPr/>
          <a:lstStyle/>
          <a:p>
            <a:fld id="{3CF876A2-B1AE-4E90-AF07-B3988CA02DDD}" type="datetimeFigureOut">
              <a:rPr lang="fr-FR" smtClean="0"/>
              <a:t>16/02/2024</a:t>
            </a:fld>
            <a:endParaRPr lang="fr-FR"/>
          </a:p>
        </p:txBody>
      </p:sp>
      <p:sp>
        <p:nvSpPr>
          <p:cNvPr id="6" name="Espace réservé du pied de page 5">
            <a:extLst>
              <a:ext uri="{FF2B5EF4-FFF2-40B4-BE49-F238E27FC236}">
                <a16:creationId xmlns:a16="http://schemas.microsoft.com/office/drawing/2014/main" id="{98236C5F-B5CB-119E-583C-DC8268535F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879440-1E23-1755-401D-FFC850DC27AE}"/>
              </a:ext>
            </a:extLst>
          </p:cNvPr>
          <p:cNvSpPr>
            <a:spLocks noGrp="1"/>
          </p:cNvSpPr>
          <p:nvPr>
            <p:ph type="sldNum" sz="quarter" idx="12"/>
          </p:nvPr>
        </p:nvSpPr>
        <p:spPr/>
        <p:txBody>
          <a:bodyPr/>
          <a:lstStyle/>
          <a:p>
            <a:fld id="{F51CBE4B-6DD7-4A18-81DC-972F6371CD88}" type="slidenum">
              <a:rPr lang="fr-FR" smtClean="0"/>
              <a:t>‹N°›</a:t>
            </a:fld>
            <a:endParaRPr lang="fr-FR"/>
          </a:p>
        </p:txBody>
      </p:sp>
    </p:spTree>
    <p:extLst>
      <p:ext uri="{BB962C8B-B14F-4D97-AF65-F5344CB8AC3E}">
        <p14:creationId xmlns:p14="http://schemas.microsoft.com/office/powerpoint/2010/main" val="231633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8FD62-F71B-7BC5-107B-38C5FEDD88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60AB3CE-24E5-C611-95EF-714C6CF67C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9EA1902-101B-087B-B06F-C00282826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596EF08-0222-4FCE-874D-B9D6A8118635}"/>
              </a:ext>
            </a:extLst>
          </p:cNvPr>
          <p:cNvSpPr>
            <a:spLocks noGrp="1"/>
          </p:cNvSpPr>
          <p:nvPr>
            <p:ph type="dt" sz="half" idx="10"/>
          </p:nvPr>
        </p:nvSpPr>
        <p:spPr/>
        <p:txBody>
          <a:bodyPr/>
          <a:lstStyle/>
          <a:p>
            <a:fld id="{3CF876A2-B1AE-4E90-AF07-B3988CA02DDD}" type="datetimeFigureOut">
              <a:rPr lang="fr-FR" smtClean="0"/>
              <a:t>16/02/2024</a:t>
            </a:fld>
            <a:endParaRPr lang="fr-FR"/>
          </a:p>
        </p:txBody>
      </p:sp>
      <p:sp>
        <p:nvSpPr>
          <p:cNvPr id="6" name="Espace réservé du pied de page 5">
            <a:extLst>
              <a:ext uri="{FF2B5EF4-FFF2-40B4-BE49-F238E27FC236}">
                <a16:creationId xmlns:a16="http://schemas.microsoft.com/office/drawing/2014/main" id="{1C7BFF5D-1797-1BEE-F1FB-AF2B567A25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6B8816-7AB2-3B99-99C9-4EE9BA824655}"/>
              </a:ext>
            </a:extLst>
          </p:cNvPr>
          <p:cNvSpPr>
            <a:spLocks noGrp="1"/>
          </p:cNvSpPr>
          <p:nvPr>
            <p:ph type="sldNum" sz="quarter" idx="12"/>
          </p:nvPr>
        </p:nvSpPr>
        <p:spPr/>
        <p:txBody>
          <a:bodyPr/>
          <a:lstStyle/>
          <a:p>
            <a:fld id="{F51CBE4B-6DD7-4A18-81DC-972F6371CD88}" type="slidenum">
              <a:rPr lang="fr-FR" smtClean="0"/>
              <a:t>‹N°›</a:t>
            </a:fld>
            <a:endParaRPr lang="fr-FR"/>
          </a:p>
        </p:txBody>
      </p:sp>
    </p:spTree>
    <p:extLst>
      <p:ext uri="{BB962C8B-B14F-4D97-AF65-F5344CB8AC3E}">
        <p14:creationId xmlns:p14="http://schemas.microsoft.com/office/powerpoint/2010/main" val="198561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A2483F1-1ADF-C8A2-E0DB-B4983194D6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B15E306-CE31-8860-3664-28126F009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4AB793-82B6-8931-E41A-DE34843004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876A2-B1AE-4E90-AF07-B3988CA02DDD}" type="datetimeFigureOut">
              <a:rPr lang="fr-FR" smtClean="0"/>
              <a:t>16/02/2024</a:t>
            </a:fld>
            <a:endParaRPr lang="fr-FR"/>
          </a:p>
        </p:txBody>
      </p:sp>
      <p:sp>
        <p:nvSpPr>
          <p:cNvPr id="5" name="Espace réservé du pied de page 4">
            <a:extLst>
              <a:ext uri="{FF2B5EF4-FFF2-40B4-BE49-F238E27FC236}">
                <a16:creationId xmlns:a16="http://schemas.microsoft.com/office/drawing/2014/main" id="{09D379AE-FEE3-A1F0-033F-6B49C716C4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68AE661-FD1B-3441-BA88-7B4D51983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CBE4B-6DD7-4A18-81DC-972F6371CD88}" type="slidenum">
              <a:rPr lang="fr-FR" smtClean="0"/>
              <a:t>‹N°›</a:t>
            </a:fld>
            <a:endParaRPr lang="fr-FR"/>
          </a:p>
        </p:txBody>
      </p:sp>
    </p:spTree>
    <p:extLst>
      <p:ext uri="{BB962C8B-B14F-4D97-AF65-F5344CB8AC3E}">
        <p14:creationId xmlns:p14="http://schemas.microsoft.com/office/powerpoint/2010/main" val="4183124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4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jpeg"/><Relationship Id="rId2" Type="http://schemas.openxmlformats.org/officeDocument/2006/relationships/notesSlide" Target="../notesSlides/notesSlide1.xml"/><Relationship Id="rId16" Type="http://schemas.openxmlformats.org/officeDocument/2006/relationships/image" Target="../media/image41.jpeg"/><Relationship Id="rId20"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png"/><Relationship Id="rId19" Type="http://schemas.openxmlformats.org/officeDocument/2006/relationships/image" Target="../media/image44.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Image 1" descr="Une image contenant vélo, plein air, rouge&#10;&#10;Description générée automatiquement">
            <a:extLst>
              <a:ext uri="{FF2B5EF4-FFF2-40B4-BE49-F238E27FC236}">
                <a16:creationId xmlns:a16="http://schemas.microsoft.com/office/drawing/2014/main" id="{F08E27F8-7C61-9437-27D6-005E8C5E05EF}"/>
              </a:ext>
            </a:extLst>
          </p:cNvPr>
          <p:cNvPicPr>
            <a:picLocks noChangeAspect="1"/>
          </p:cNvPicPr>
          <p:nvPr/>
        </p:nvPicPr>
        <p:blipFill rotWithShape="1">
          <a:blip r:embed="rId2">
            <a:extLst>
              <a:ext uri="{28A0092B-C50C-407E-A947-70E740481C1C}">
                <a14:useLocalDpi xmlns:a14="http://schemas.microsoft.com/office/drawing/2010/main" val="0"/>
              </a:ext>
            </a:extLst>
          </a:blip>
          <a:srcRect r="2890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410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Titre 1">
            <a:extLst>
              <a:ext uri="{FF2B5EF4-FFF2-40B4-BE49-F238E27FC236}">
                <a16:creationId xmlns:a16="http://schemas.microsoft.com/office/drawing/2014/main" id="{C2DC24EB-E7CF-9C42-C4AC-21127E808963}"/>
              </a:ext>
            </a:extLst>
          </p:cNvPr>
          <p:cNvSpPr>
            <a:spLocks noGrp="1" noChangeArrowheads="1"/>
          </p:cNvSpPr>
          <p:nvPr>
            <p:ph type="ctrTitle"/>
          </p:nvPr>
        </p:nvSpPr>
        <p:spPr bwMode="auto">
          <a:xfrm>
            <a:off x="477981" y="1122363"/>
            <a:ext cx="4023360" cy="154768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p>
            <a:pPr algn="l"/>
            <a:r>
              <a:rPr lang="fr-FR" altLang="fr-FR" sz="4800" dirty="0">
                <a:solidFill>
                  <a:srgbClr val="DB4E3B"/>
                </a:solidFill>
              </a:rPr>
              <a:t>Homéopathie et oncologie</a:t>
            </a:r>
          </a:p>
        </p:txBody>
      </p:sp>
      <p:sp>
        <p:nvSpPr>
          <p:cNvPr id="4099" name="Sous-titre 2">
            <a:extLst>
              <a:ext uri="{FF2B5EF4-FFF2-40B4-BE49-F238E27FC236}">
                <a16:creationId xmlns:a16="http://schemas.microsoft.com/office/drawing/2014/main" id="{A2EAADB6-B902-B225-8A97-2AE4E3EC5DD8}"/>
              </a:ext>
            </a:extLst>
          </p:cNvPr>
          <p:cNvSpPr>
            <a:spLocks noGrp="1"/>
          </p:cNvSpPr>
          <p:nvPr>
            <p:ph type="subTitle" idx="1"/>
          </p:nvPr>
        </p:nvSpPr>
        <p:spPr>
          <a:xfrm>
            <a:off x="477982" y="2670048"/>
            <a:ext cx="4023359" cy="1208141"/>
          </a:xfrm>
        </p:spPr>
        <p:txBody>
          <a:bodyPr>
            <a:normAutofit/>
          </a:bodyPr>
          <a:lstStyle/>
          <a:p>
            <a:pPr algn="l"/>
            <a:endParaRPr lang="fr-FR" altLang="fr-FR" sz="2000" dirty="0"/>
          </a:p>
          <a:p>
            <a:pPr algn="l"/>
            <a:r>
              <a:rPr lang="fr-FR" altLang="fr-FR" sz="2000" dirty="0">
                <a:solidFill>
                  <a:srgbClr val="DB4E3B"/>
                </a:solidFill>
              </a:rPr>
              <a:t>Webinaire de l’HoméoPratique Episode 8</a:t>
            </a:r>
          </a:p>
        </p:txBody>
      </p:sp>
      <p:sp>
        <p:nvSpPr>
          <p:cNvPr id="4109" name="Rectangle 410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11" name="Rectangle 411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ous-titre 2">
            <a:extLst>
              <a:ext uri="{FF2B5EF4-FFF2-40B4-BE49-F238E27FC236}">
                <a16:creationId xmlns:a16="http://schemas.microsoft.com/office/drawing/2014/main" id="{A2EAADB6-B902-B225-8A97-2AE4E3EC5DD8}"/>
              </a:ext>
            </a:extLst>
          </p:cNvPr>
          <p:cNvSpPr txBox="1">
            <a:spLocks/>
          </p:cNvSpPr>
          <p:nvPr/>
        </p:nvSpPr>
        <p:spPr>
          <a:xfrm>
            <a:off x="458169" y="3613662"/>
            <a:ext cx="4023359" cy="1208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altLang="fr-FR" sz="2000" dirty="0"/>
          </a:p>
          <a:p>
            <a:pPr algn="l"/>
            <a:r>
              <a:rPr lang="fr-FR" altLang="fr-FR" sz="2000" dirty="0"/>
              <a:t>Dr Annie-Claire Bourneaud</a:t>
            </a:r>
          </a:p>
        </p:txBody>
      </p:sp>
      <p:pic>
        <p:nvPicPr>
          <p:cNvPr id="3" name="Image 2" descr="Une image contenant Police, capture d’écran, texte, Graphique&#10;&#10;Description générée automatiquement">
            <a:extLst>
              <a:ext uri="{FF2B5EF4-FFF2-40B4-BE49-F238E27FC236}">
                <a16:creationId xmlns:a16="http://schemas.microsoft.com/office/drawing/2014/main" id="{C478E559-32C8-FC5A-9AD6-5CC52E5B0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69" y="4694353"/>
            <a:ext cx="2520701" cy="7315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2">
            <a:extLst>
              <a:ext uri="{FF2B5EF4-FFF2-40B4-BE49-F238E27FC236}">
                <a16:creationId xmlns:a16="http://schemas.microsoft.com/office/drawing/2014/main" id="{1D228B22-307D-0E9B-B3AF-D09CF3E41A8F}"/>
              </a:ext>
            </a:extLst>
          </p:cNvPr>
          <p:cNvSpPr>
            <a:spLocks noGrp="1"/>
          </p:cNvSpPr>
          <p:nvPr>
            <p:ph idx="1"/>
          </p:nvPr>
        </p:nvSpPr>
        <p:spPr>
          <a:xfrm>
            <a:off x="766763" y="873125"/>
            <a:ext cx="11168062" cy="4476750"/>
          </a:xfrm>
        </p:spPr>
        <p:txBody>
          <a:bodyPr/>
          <a:lstStyle/>
          <a:p>
            <a:pPr marL="0" lvl="3" indent="0">
              <a:spcBef>
                <a:spcPct val="0"/>
              </a:spcBef>
              <a:buClr>
                <a:srgbClr val="3494BA"/>
              </a:buClr>
              <a:buNone/>
              <a:tabLst>
                <a:tab pos="0" algn="l"/>
                <a:tab pos="987425" algn="l"/>
                <a:tab pos="1254125" algn="l"/>
                <a:tab pos="3760788" algn="l"/>
                <a:tab pos="9144000" algn="l"/>
                <a:tab pos="10058400" algn="l"/>
              </a:tabLst>
            </a:pPr>
            <a:r>
              <a:rPr lang="fr-FR" altLang="fr-FR" sz="2200" dirty="0">
                <a:solidFill>
                  <a:srgbClr val="DB4E3B"/>
                </a:solidFill>
              </a:rPr>
              <a:t>Toxicité hématologique </a:t>
            </a:r>
            <a:endParaRPr lang="fr-FR" altLang="fr-FR" sz="2200" dirty="0">
              <a:solidFill>
                <a:srgbClr val="DB4E3B"/>
              </a:solidFill>
              <a:sym typeface="Wingdings" panose="05000000000000000000" pitchFamily="2" charset="2"/>
            </a:endParaRPr>
          </a:p>
          <a:p>
            <a:pPr marL="0" lvl="3" indent="0">
              <a:spcBef>
                <a:spcPct val="0"/>
              </a:spcBef>
              <a:buClr>
                <a:srgbClr val="3494BA"/>
              </a:buClr>
              <a:buNone/>
              <a:tabLst>
                <a:tab pos="0" algn="l"/>
                <a:tab pos="987425" algn="l"/>
                <a:tab pos="1254125" algn="l"/>
                <a:tab pos="3760788" algn="l"/>
                <a:tab pos="9144000" algn="l"/>
                <a:tab pos="10058400" algn="l"/>
              </a:tabLst>
            </a:pPr>
            <a:r>
              <a:rPr lang="fr-FR" altLang="fr-FR" sz="2200" b="1" dirty="0" err="1">
                <a:solidFill>
                  <a:srgbClr val="000000"/>
                </a:solidFill>
                <a:sym typeface="Wingdings" panose="05000000000000000000" pitchFamily="2" charset="2"/>
              </a:rPr>
              <a:t>Meduloss</a:t>
            </a:r>
            <a:r>
              <a:rPr lang="fr-FR" altLang="fr-FR" sz="2200" b="1" dirty="0">
                <a:solidFill>
                  <a:srgbClr val="000000"/>
                </a:solidFill>
                <a:sym typeface="Wingdings" panose="05000000000000000000" pitchFamily="2" charset="2"/>
              </a:rPr>
              <a:t> 8DH</a:t>
            </a:r>
            <a:r>
              <a:rPr lang="fr-FR" altLang="fr-FR" sz="2200" dirty="0">
                <a:solidFill>
                  <a:srgbClr val="000000"/>
                </a:solidFill>
                <a:sym typeface="Wingdings" panose="05000000000000000000" pitchFamily="2" charset="2"/>
              </a:rPr>
              <a:t>, </a:t>
            </a:r>
            <a:r>
              <a:rPr lang="fr-FR" altLang="fr-FR" sz="2200" b="1" dirty="0">
                <a:solidFill>
                  <a:srgbClr val="000000"/>
                </a:solidFill>
                <a:sym typeface="Wingdings" panose="05000000000000000000" pitchFamily="2" charset="2"/>
              </a:rPr>
              <a:t>China </a:t>
            </a:r>
            <a:r>
              <a:rPr lang="fr-FR" altLang="fr-FR" sz="2200" b="1" dirty="0" err="1">
                <a:solidFill>
                  <a:srgbClr val="000000"/>
                </a:solidFill>
                <a:sym typeface="Wingdings" panose="05000000000000000000" pitchFamily="2" charset="2"/>
              </a:rPr>
              <a:t>rubra</a:t>
            </a:r>
            <a:r>
              <a:rPr lang="fr-FR" altLang="fr-FR" sz="2200" b="1" dirty="0">
                <a:solidFill>
                  <a:srgbClr val="000000"/>
                </a:solidFill>
                <a:sym typeface="Wingdings" panose="05000000000000000000" pitchFamily="2" charset="2"/>
              </a:rPr>
              <a:t> </a:t>
            </a:r>
            <a:r>
              <a:rPr lang="fr-FR" altLang="fr-FR" sz="2200" dirty="0">
                <a:solidFill>
                  <a:srgbClr val="000000"/>
                </a:solidFill>
                <a:sym typeface="Wingdings" panose="05000000000000000000" pitchFamily="2" charset="2"/>
              </a:rPr>
              <a:t>(anémie)</a:t>
            </a:r>
          </a:p>
          <a:p>
            <a:pPr marL="0" lvl="3" indent="0">
              <a:spcBef>
                <a:spcPct val="0"/>
              </a:spcBef>
              <a:buClr>
                <a:srgbClr val="3494BA"/>
              </a:buClr>
              <a:buNone/>
              <a:tabLst>
                <a:tab pos="0" algn="l"/>
                <a:tab pos="987425" algn="l"/>
                <a:tab pos="1254125" algn="l"/>
                <a:tab pos="3760788" algn="l"/>
                <a:tab pos="9144000" algn="l"/>
                <a:tab pos="10058400" algn="l"/>
              </a:tabLst>
            </a:pPr>
            <a:endParaRPr lang="fr-FR" altLang="fr-FR" sz="2200" dirty="0">
              <a:solidFill>
                <a:srgbClr val="FFC000"/>
              </a:solidFill>
            </a:endParaRPr>
          </a:p>
          <a:p>
            <a:pPr marL="0" lvl="3" indent="0">
              <a:spcBef>
                <a:spcPct val="0"/>
              </a:spcBef>
              <a:buClr>
                <a:srgbClr val="3494BA"/>
              </a:buClr>
              <a:buNone/>
              <a:tabLst>
                <a:tab pos="0" algn="l"/>
                <a:tab pos="987425" algn="l"/>
                <a:tab pos="1254125" algn="l"/>
                <a:tab pos="3760788" algn="l"/>
                <a:tab pos="9144000" algn="l"/>
                <a:tab pos="10058400" algn="l"/>
              </a:tabLst>
            </a:pPr>
            <a:r>
              <a:rPr lang="fr-FR" altLang="fr-FR" sz="2200" dirty="0">
                <a:solidFill>
                  <a:srgbClr val="DB4E3B"/>
                </a:solidFill>
              </a:rPr>
              <a:t>Toxicité hépatique</a:t>
            </a:r>
            <a:endParaRPr lang="fr-FR" altLang="fr-FR" sz="2200" dirty="0">
              <a:solidFill>
                <a:srgbClr val="DB4E3B"/>
              </a:solidFill>
              <a:sym typeface="Wingdings" panose="05000000000000000000" pitchFamily="2" charset="2"/>
            </a:endParaRPr>
          </a:p>
          <a:p>
            <a:pPr marL="0" lvl="3" indent="0">
              <a:spcBef>
                <a:spcPct val="0"/>
              </a:spcBef>
              <a:buClr>
                <a:srgbClr val="3494BA"/>
              </a:buClr>
              <a:buNone/>
              <a:tabLst>
                <a:tab pos="0" algn="l"/>
                <a:tab pos="987425" algn="l"/>
                <a:tab pos="1254125" algn="l"/>
                <a:tab pos="3760788" algn="l"/>
                <a:tab pos="9144000" algn="l"/>
                <a:tab pos="10058400" algn="l"/>
              </a:tabLst>
            </a:pPr>
            <a:r>
              <a:rPr lang="fr-FR" altLang="fr-FR" sz="2200" b="1" dirty="0" err="1">
                <a:solidFill>
                  <a:srgbClr val="000000"/>
                </a:solidFill>
                <a:sym typeface="Wingdings" panose="05000000000000000000" pitchFamily="2" charset="2"/>
              </a:rPr>
              <a:t>Phosphorus</a:t>
            </a:r>
            <a:r>
              <a:rPr lang="fr-FR" altLang="fr-FR" sz="2200" b="1" dirty="0">
                <a:solidFill>
                  <a:srgbClr val="000000"/>
                </a:solidFill>
                <a:sym typeface="Wingdings" panose="05000000000000000000" pitchFamily="2" charset="2"/>
              </a:rPr>
              <a:t>, </a:t>
            </a:r>
            <a:r>
              <a:rPr lang="fr-FR" altLang="fr-FR" sz="2200" b="1" dirty="0" err="1">
                <a:solidFill>
                  <a:srgbClr val="000000"/>
                </a:solidFill>
                <a:sym typeface="Wingdings" panose="05000000000000000000" pitchFamily="2" charset="2"/>
              </a:rPr>
              <a:t>Arsenicum</a:t>
            </a:r>
            <a:r>
              <a:rPr lang="fr-FR" altLang="fr-FR" sz="2200" b="1" dirty="0">
                <a:solidFill>
                  <a:srgbClr val="000000"/>
                </a:solidFill>
                <a:sym typeface="Wingdings" panose="05000000000000000000" pitchFamily="2" charset="2"/>
              </a:rPr>
              <a:t> album</a:t>
            </a:r>
          </a:p>
          <a:p>
            <a:pPr marL="0" lvl="3" indent="0">
              <a:spcBef>
                <a:spcPct val="0"/>
              </a:spcBef>
              <a:buClr>
                <a:srgbClr val="3494BA"/>
              </a:buClr>
              <a:buNone/>
              <a:tabLst>
                <a:tab pos="0" algn="l"/>
                <a:tab pos="987425" algn="l"/>
                <a:tab pos="1254125" algn="l"/>
                <a:tab pos="3760788" algn="l"/>
                <a:tab pos="9144000" algn="l"/>
                <a:tab pos="10058400" algn="l"/>
              </a:tabLst>
            </a:pPr>
            <a:endParaRPr lang="fr-FR" altLang="fr-FR" sz="2200" dirty="0">
              <a:solidFill>
                <a:srgbClr val="FFC000"/>
              </a:solidFill>
            </a:endParaRPr>
          </a:p>
          <a:p>
            <a:pPr marL="0" lvl="3" indent="0">
              <a:spcBef>
                <a:spcPct val="0"/>
              </a:spcBef>
              <a:buClr>
                <a:srgbClr val="3494BA"/>
              </a:buClr>
              <a:buNone/>
              <a:tabLst>
                <a:tab pos="0" algn="l"/>
                <a:tab pos="987425" algn="l"/>
                <a:tab pos="1254125" algn="l"/>
                <a:tab pos="3760788" algn="l"/>
                <a:tab pos="9144000" algn="l"/>
                <a:tab pos="10058400" algn="l"/>
              </a:tabLst>
            </a:pPr>
            <a:r>
              <a:rPr lang="fr-FR" altLang="fr-FR" sz="2200" dirty="0">
                <a:solidFill>
                  <a:srgbClr val="DB4E3B"/>
                </a:solidFill>
              </a:rPr>
              <a:t>Troubles digestifs</a:t>
            </a:r>
            <a:endParaRPr lang="fr-FR" altLang="fr-FR" sz="2200" dirty="0">
              <a:solidFill>
                <a:srgbClr val="DB4E3B"/>
              </a:solidFill>
              <a:sym typeface="Wingdings" panose="05000000000000000000" pitchFamily="2" charset="2"/>
            </a:endParaRPr>
          </a:p>
          <a:p>
            <a:pPr marL="0" lvl="3" indent="0">
              <a:spcBef>
                <a:spcPct val="0"/>
              </a:spcBef>
              <a:buClr>
                <a:srgbClr val="3494BA"/>
              </a:buClr>
              <a:buNone/>
              <a:tabLst>
                <a:tab pos="0" algn="l"/>
                <a:tab pos="987425" algn="l"/>
                <a:tab pos="1254125" algn="l"/>
                <a:tab pos="3760788" algn="l"/>
                <a:tab pos="9144000" algn="l"/>
                <a:tab pos="10058400" algn="l"/>
              </a:tabLst>
            </a:pPr>
            <a:r>
              <a:rPr lang="fr-FR" altLang="fr-FR" sz="2200" b="1" dirty="0" err="1">
                <a:solidFill>
                  <a:srgbClr val="000000"/>
                </a:solidFill>
                <a:sym typeface="Wingdings" panose="05000000000000000000" pitchFamily="2" charset="2"/>
              </a:rPr>
              <a:t>Ipeca</a:t>
            </a:r>
            <a:r>
              <a:rPr lang="fr-FR" altLang="fr-FR" sz="2200" b="1" dirty="0">
                <a:solidFill>
                  <a:srgbClr val="000000"/>
                </a:solidFill>
                <a:sym typeface="Wingdings" panose="05000000000000000000" pitchFamily="2" charset="2"/>
              </a:rPr>
              <a:t>, </a:t>
            </a:r>
            <a:r>
              <a:rPr lang="fr-FR" altLang="fr-FR" sz="2200" b="1" dirty="0" err="1">
                <a:solidFill>
                  <a:srgbClr val="000000"/>
                </a:solidFill>
                <a:sym typeface="Wingdings" panose="05000000000000000000" pitchFamily="2" charset="2"/>
              </a:rPr>
              <a:t>Nux</a:t>
            </a:r>
            <a:r>
              <a:rPr lang="fr-FR" altLang="fr-FR" sz="2200" b="1" dirty="0">
                <a:solidFill>
                  <a:srgbClr val="000000"/>
                </a:solidFill>
                <a:sym typeface="Wingdings" panose="05000000000000000000" pitchFamily="2" charset="2"/>
              </a:rPr>
              <a:t> </a:t>
            </a:r>
            <a:r>
              <a:rPr lang="fr-FR" altLang="fr-FR" sz="2200" b="1" dirty="0" err="1">
                <a:solidFill>
                  <a:srgbClr val="000000"/>
                </a:solidFill>
                <a:sym typeface="Wingdings" panose="05000000000000000000" pitchFamily="2" charset="2"/>
              </a:rPr>
              <a:t>vomica</a:t>
            </a:r>
            <a:r>
              <a:rPr lang="fr-FR" altLang="fr-FR" sz="2200" b="1" dirty="0">
                <a:solidFill>
                  <a:srgbClr val="000000"/>
                </a:solidFill>
                <a:sym typeface="Wingdings" panose="05000000000000000000" pitchFamily="2" charset="2"/>
              </a:rPr>
              <a:t> </a:t>
            </a:r>
            <a:r>
              <a:rPr lang="fr-FR" altLang="fr-FR" sz="2200" dirty="0">
                <a:solidFill>
                  <a:srgbClr val="000000"/>
                </a:solidFill>
                <a:sym typeface="Wingdings" panose="05000000000000000000" pitchFamily="2" charset="2"/>
              </a:rPr>
              <a:t>(nausées),</a:t>
            </a:r>
            <a:r>
              <a:rPr lang="fr-FR" altLang="fr-FR" sz="2200" b="1" dirty="0">
                <a:solidFill>
                  <a:srgbClr val="000000"/>
                </a:solidFill>
                <a:sym typeface="Wingdings" panose="05000000000000000000" pitchFamily="2" charset="2"/>
              </a:rPr>
              <a:t> China </a:t>
            </a:r>
            <a:r>
              <a:rPr lang="fr-FR" altLang="fr-FR" sz="2200" dirty="0">
                <a:solidFill>
                  <a:srgbClr val="000000"/>
                </a:solidFill>
                <a:sym typeface="Wingdings" panose="05000000000000000000" pitchFamily="2" charset="2"/>
              </a:rPr>
              <a:t>(diarrhée)</a:t>
            </a:r>
            <a:endParaRPr lang="fr-FR" altLang="fr-FR" sz="2200" dirty="0">
              <a:solidFill>
                <a:srgbClr val="000000"/>
              </a:solidFill>
            </a:endParaRPr>
          </a:p>
          <a:p>
            <a:pPr marL="0" lvl="3" indent="0">
              <a:spcBef>
                <a:spcPct val="0"/>
              </a:spcBef>
              <a:buClr>
                <a:srgbClr val="3494BA"/>
              </a:buClr>
              <a:buNone/>
              <a:tabLst>
                <a:tab pos="0" algn="l"/>
                <a:tab pos="987425" algn="l"/>
                <a:tab pos="1254125" algn="l"/>
                <a:tab pos="3760788" algn="l"/>
                <a:tab pos="9144000" algn="l"/>
                <a:tab pos="10058400" algn="l"/>
              </a:tabLst>
            </a:pPr>
            <a:endParaRPr lang="fr-FR" altLang="fr-FR" sz="2200" dirty="0">
              <a:solidFill>
                <a:srgbClr val="FFC000"/>
              </a:solidFill>
            </a:endParaRPr>
          </a:p>
          <a:p>
            <a:pPr marL="0" lvl="3" indent="0">
              <a:spcBef>
                <a:spcPct val="0"/>
              </a:spcBef>
              <a:buClr>
                <a:srgbClr val="3494BA"/>
              </a:buClr>
              <a:buNone/>
              <a:tabLst>
                <a:tab pos="0" algn="l"/>
                <a:tab pos="987425" algn="l"/>
                <a:tab pos="1254125" algn="l"/>
                <a:tab pos="3760788" algn="l"/>
                <a:tab pos="9144000" algn="l"/>
                <a:tab pos="10058400" algn="l"/>
              </a:tabLst>
            </a:pPr>
            <a:r>
              <a:rPr lang="fr-FR" altLang="fr-FR" sz="2200" dirty="0">
                <a:solidFill>
                  <a:srgbClr val="DB4E3B"/>
                </a:solidFill>
              </a:rPr>
              <a:t>Réactions muqueuses</a:t>
            </a:r>
          </a:p>
          <a:p>
            <a:pPr marL="0" lvl="3" indent="0">
              <a:spcBef>
                <a:spcPct val="0"/>
              </a:spcBef>
              <a:buClr>
                <a:srgbClr val="3494BA"/>
              </a:buClr>
              <a:buNone/>
              <a:tabLst>
                <a:tab pos="0" algn="l"/>
                <a:tab pos="987425" algn="l"/>
                <a:tab pos="1254125" algn="l"/>
                <a:tab pos="3760788" algn="l"/>
                <a:tab pos="9144000" algn="l"/>
                <a:tab pos="10058400" algn="l"/>
              </a:tabLst>
            </a:pPr>
            <a:r>
              <a:rPr lang="fr-FR" altLang="fr-FR" sz="2200" b="1" dirty="0">
                <a:solidFill>
                  <a:srgbClr val="000000"/>
                </a:solidFill>
                <a:sym typeface="Wingdings" panose="05000000000000000000" pitchFamily="2" charset="2"/>
              </a:rPr>
              <a:t>Kalium </a:t>
            </a:r>
            <a:r>
              <a:rPr lang="fr-FR" altLang="fr-FR" sz="2200" b="1" dirty="0" err="1">
                <a:solidFill>
                  <a:srgbClr val="000000"/>
                </a:solidFill>
                <a:sym typeface="Wingdings" panose="05000000000000000000" pitchFamily="2" charset="2"/>
              </a:rPr>
              <a:t>bichromicum</a:t>
            </a:r>
            <a:r>
              <a:rPr lang="fr-FR" altLang="fr-FR" sz="2200" b="1" dirty="0">
                <a:solidFill>
                  <a:srgbClr val="000000"/>
                </a:solidFill>
                <a:sym typeface="Wingdings" panose="05000000000000000000" pitchFamily="2" charset="2"/>
              </a:rPr>
              <a:t>, </a:t>
            </a:r>
            <a:r>
              <a:rPr lang="fr-FR" altLang="fr-FR" sz="2200" b="1" dirty="0" err="1">
                <a:solidFill>
                  <a:srgbClr val="000000"/>
                </a:solidFill>
                <a:sym typeface="Wingdings" panose="05000000000000000000" pitchFamily="2" charset="2"/>
              </a:rPr>
              <a:t>Mercurius</a:t>
            </a:r>
            <a:r>
              <a:rPr lang="fr-FR" altLang="fr-FR" sz="2200" b="1" dirty="0">
                <a:solidFill>
                  <a:srgbClr val="000000"/>
                </a:solidFill>
                <a:sym typeface="Wingdings" panose="05000000000000000000" pitchFamily="2" charset="2"/>
              </a:rPr>
              <a:t> </a:t>
            </a:r>
            <a:r>
              <a:rPr lang="fr-FR" altLang="fr-FR" sz="2200" dirty="0">
                <a:solidFill>
                  <a:srgbClr val="000000"/>
                </a:solidFill>
                <a:sym typeface="Wingdings" panose="05000000000000000000" pitchFamily="2" charset="2"/>
              </a:rPr>
              <a:t>(</a:t>
            </a:r>
            <a:r>
              <a:rPr lang="fr-FR" altLang="fr-FR" sz="2200" dirty="0" err="1">
                <a:solidFill>
                  <a:srgbClr val="000000"/>
                </a:solidFill>
                <a:sym typeface="Wingdings" panose="05000000000000000000" pitchFamily="2" charset="2"/>
              </a:rPr>
              <a:t>solubilis</a:t>
            </a:r>
            <a:r>
              <a:rPr lang="fr-FR" altLang="fr-FR" sz="2200" dirty="0">
                <a:solidFill>
                  <a:srgbClr val="000000"/>
                </a:solidFill>
                <a:sym typeface="Wingdings" panose="05000000000000000000" pitchFamily="2" charset="2"/>
              </a:rPr>
              <a:t> ou </a:t>
            </a:r>
            <a:r>
              <a:rPr lang="fr-FR" altLang="fr-FR" sz="2200" dirty="0" err="1">
                <a:solidFill>
                  <a:srgbClr val="000000"/>
                </a:solidFill>
                <a:sym typeface="Wingdings" panose="05000000000000000000" pitchFamily="2" charset="2"/>
              </a:rPr>
              <a:t>corrosivus</a:t>
            </a:r>
            <a:r>
              <a:rPr lang="fr-FR" altLang="fr-FR" sz="2200" dirty="0">
                <a:solidFill>
                  <a:srgbClr val="000000"/>
                </a:solidFill>
                <a:sym typeface="Wingdings" panose="05000000000000000000" pitchFamily="2" charset="2"/>
              </a:rPr>
              <a:t> voire </a:t>
            </a:r>
            <a:r>
              <a:rPr lang="fr-FR" altLang="fr-FR" sz="2200" dirty="0" err="1">
                <a:solidFill>
                  <a:srgbClr val="000000"/>
                </a:solidFill>
                <a:sym typeface="Wingdings" panose="05000000000000000000" pitchFamily="2" charset="2"/>
              </a:rPr>
              <a:t>cyanatus</a:t>
            </a:r>
            <a:r>
              <a:rPr lang="fr-FR" altLang="fr-FR" sz="2200" dirty="0">
                <a:solidFill>
                  <a:srgbClr val="000000"/>
                </a:solidFill>
                <a:sym typeface="Wingdings" panose="05000000000000000000" pitchFamily="2" charset="2"/>
              </a:rPr>
              <a:t> selon stade </a:t>
            </a:r>
            <a:r>
              <a:rPr lang="fr-FR" altLang="fr-FR" sz="2200" dirty="0" err="1">
                <a:solidFill>
                  <a:srgbClr val="000000"/>
                </a:solidFill>
                <a:sym typeface="Wingdings" panose="05000000000000000000" pitchFamily="2" charset="2"/>
              </a:rPr>
              <a:t>mucite</a:t>
            </a:r>
            <a:r>
              <a:rPr lang="fr-FR" altLang="fr-FR" sz="2200" dirty="0">
                <a:solidFill>
                  <a:srgbClr val="000000"/>
                </a:solidFill>
                <a:sym typeface="Wingdings" panose="05000000000000000000" pitchFamily="2" charset="2"/>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contenu 2">
            <a:extLst>
              <a:ext uri="{FF2B5EF4-FFF2-40B4-BE49-F238E27FC236}">
                <a16:creationId xmlns:a16="http://schemas.microsoft.com/office/drawing/2014/main" id="{E0EC66DC-1080-E51A-C624-17DDDA3D2706}"/>
              </a:ext>
            </a:extLst>
          </p:cNvPr>
          <p:cNvSpPr>
            <a:spLocks noGrp="1"/>
          </p:cNvSpPr>
          <p:nvPr>
            <p:ph idx="1"/>
          </p:nvPr>
        </p:nvSpPr>
        <p:spPr>
          <a:xfrm>
            <a:off x="766763" y="873125"/>
            <a:ext cx="9474200" cy="4476750"/>
          </a:xfrm>
        </p:spPr>
        <p:txBody>
          <a:bodyPr/>
          <a:lstStyle/>
          <a:p>
            <a:pPr marL="0" lvl="3" indent="0">
              <a:spcBef>
                <a:spcPct val="0"/>
              </a:spcBef>
              <a:buClr>
                <a:srgbClr val="3494BA"/>
              </a:buClr>
              <a:buNone/>
              <a:tabLst>
                <a:tab pos="0" algn="l"/>
                <a:tab pos="987425" algn="l"/>
                <a:tab pos="1254125" algn="l"/>
                <a:tab pos="3760788" algn="l"/>
                <a:tab pos="9144000" algn="l"/>
                <a:tab pos="10058400" algn="l"/>
              </a:tabLst>
            </a:pPr>
            <a:r>
              <a:rPr lang="fr-FR" altLang="fr-FR" sz="2200" dirty="0">
                <a:solidFill>
                  <a:srgbClr val="DB4E3B"/>
                </a:solidFill>
                <a:sym typeface="Wingdings" panose="05000000000000000000" pitchFamily="2" charset="2"/>
              </a:rPr>
              <a:t>Réactions cutanées</a:t>
            </a:r>
          </a:p>
          <a:p>
            <a:pPr marL="0" lvl="3" indent="0">
              <a:spcBef>
                <a:spcPct val="0"/>
              </a:spcBef>
              <a:buClr>
                <a:srgbClr val="3494BA"/>
              </a:buClr>
              <a:buNone/>
              <a:tabLst>
                <a:tab pos="0" algn="l"/>
                <a:tab pos="987425" algn="l"/>
                <a:tab pos="1254125" algn="l"/>
                <a:tab pos="3760788" algn="l"/>
                <a:tab pos="9144000" algn="l"/>
                <a:tab pos="10058400" algn="l"/>
              </a:tabLst>
            </a:pPr>
            <a:r>
              <a:rPr lang="fr-FR" altLang="fr-FR" sz="2200" b="1" dirty="0">
                <a:solidFill>
                  <a:srgbClr val="000000"/>
                </a:solidFill>
                <a:sym typeface="Wingdings" panose="05000000000000000000" pitchFamily="2" charset="2"/>
              </a:rPr>
              <a:t>Apis </a:t>
            </a:r>
            <a:r>
              <a:rPr lang="fr-FR" altLang="fr-FR" sz="2200" b="1" dirty="0" err="1">
                <a:solidFill>
                  <a:srgbClr val="000000"/>
                </a:solidFill>
                <a:sym typeface="Wingdings" panose="05000000000000000000" pitchFamily="2" charset="2"/>
              </a:rPr>
              <a:t>mellifica</a:t>
            </a:r>
            <a:r>
              <a:rPr lang="fr-FR" altLang="fr-FR" sz="2200" b="1" dirty="0">
                <a:solidFill>
                  <a:srgbClr val="000000"/>
                </a:solidFill>
                <a:sym typeface="Wingdings" panose="05000000000000000000" pitchFamily="2" charset="2"/>
              </a:rPr>
              <a:t>, </a:t>
            </a:r>
            <a:r>
              <a:rPr lang="fr-FR" altLang="fr-FR" sz="2200" b="1" dirty="0" err="1">
                <a:solidFill>
                  <a:srgbClr val="000000"/>
                </a:solidFill>
                <a:sym typeface="Wingdings" panose="05000000000000000000" pitchFamily="2" charset="2"/>
              </a:rPr>
              <a:t>Belladonna</a:t>
            </a:r>
            <a:endParaRPr lang="fr-FR" altLang="fr-FR" sz="2200" b="1" dirty="0">
              <a:solidFill>
                <a:srgbClr val="000000"/>
              </a:solidFill>
              <a:sym typeface="Wingdings" panose="05000000000000000000" pitchFamily="2" charset="2"/>
            </a:endParaRPr>
          </a:p>
          <a:p>
            <a:pPr marL="0" lvl="3" indent="0">
              <a:spcBef>
                <a:spcPct val="0"/>
              </a:spcBef>
              <a:buClr>
                <a:srgbClr val="3494BA"/>
              </a:buClr>
              <a:buNone/>
              <a:tabLst>
                <a:tab pos="0" algn="l"/>
                <a:tab pos="987425" algn="l"/>
                <a:tab pos="1254125" algn="l"/>
                <a:tab pos="3760788" algn="l"/>
                <a:tab pos="9144000" algn="l"/>
                <a:tab pos="10058400" algn="l"/>
              </a:tabLst>
            </a:pPr>
            <a:endParaRPr lang="fr-FR" altLang="fr-FR" sz="2200" dirty="0">
              <a:solidFill>
                <a:srgbClr val="FFC000"/>
              </a:solidFill>
            </a:endParaRPr>
          </a:p>
          <a:p>
            <a:pPr marL="0" lvl="3" indent="0">
              <a:spcBef>
                <a:spcPct val="0"/>
              </a:spcBef>
              <a:buClr>
                <a:srgbClr val="3494BA"/>
              </a:buClr>
              <a:buNone/>
              <a:tabLst>
                <a:tab pos="0" algn="l"/>
                <a:tab pos="987425" algn="l"/>
                <a:tab pos="1254125" algn="l"/>
                <a:tab pos="3760788" algn="l"/>
                <a:tab pos="9144000" algn="l"/>
                <a:tab pos="10058400" algn="l"/>
              </a:tabLst>
            </a:pPr>
            <a:r>
              <a:rPr lang="fr-FR" altLang="fr-FR" sz="2200" dirty="0">
                <a:solidFill>
                  <a:srgbClr val="DB4E3B"/>
                </a:solidFill>
              </a:rPr>
              <a:t>Paresthésies</a:t>
            </a:r>
          </a:p>
          <a:p>
            <a:pPr marL="0" lvl="3" indent="0">
              <a:spcBef>
                <a:spcPct val="0"/>
              </a:spcBef>
              <a:buClr>
                <a:srgbClr val="3494BA"/>
              </a:buClr>
              <a:buNone/>
              <a:tabLst>
                <a:tab pos="0" algn="l"/>
                <a:tab pos="987425" algn="l"/>
                <a:tab pos="1254125" algn="l"/>
                <a:tab pos="3760788" algn="l"/>
                <a:tab pos="9144000" algn="l"/>
                <a:tab pos="10058400" algn="l"/>
              </a:tabLst>
            </a:pPr>
            <a:r>
              <a:rPr lang="fr-FR" altLang="fr-FR" sz="2200" b="1" dirty="0" err="1">
                <a:solidFill>
                  <a:srgbClr val="000000"/>
                </a:solidFill>
                <a:sym typeface="Wingdings" panose="05000000000000000000" pitchFamily="2" charset="2"/>
              </a:rPr>
              <a:t>Hypericum</a:t>
            </a:r>
            <a:r>
              <a:rPr lang="fr-FR" altLang="fr-FR" sz="2200" b="1" dirty="0">
                <a:solidFill>
                  <a:srgbClr val="000000"/>
                </a:solidFill>
                <a:sym typeface="Wingdings" panose="05000000000000000000" pitchFamily="2" charset="2"/>
              </a:rPr>
              <a:t> </a:t>
            </a:r>
            <a:r>
              <a:rPr lang="fr-FR" altLang="fr-FR" sz="2200" b="1" dirty="0" err="1">
                <a:solidFill>
                  <a:srgbClr val="000000"/>
                </a:solidFill>
                <a:sym typeface="Wingdings" panose="05000000000000000000" pitchFamily="2" charset="2"/>
              </a:rPr>
              <a:t>perforatum</a:t>
            </a:r>
            <a:r>
              <a:rPr lang="fr-FR" altLang="fr-FR" sz="2200" b="1" dirty="0">
                <a:solidFill>
                  <a:srgbClr val="000000"/>
                </a:solidFill>
                <a:sym typeface="Wingdings" panose="05000000000000000000" pitchFamily="2" charset="2"/>
              </a:rPr>
              <a:t>, </a:t>
            </a:r>
            <a:r>
              <a:rPr lang="fr-FR" altLang="fr-FR" sz="2200" b="1" dirty="0" err="1">
                <a:solidFill>
                  <a:srgbClr val="000000"/>
                </a:solidFill>
                <a:sym typeface="Wingdings" panose="05000000000000000000" pitchFamily="2" charset="2"/>
              </a:rPr>
              <a:t>Zincum</a:t>
            </a:r>
            <a:r>
              <a:rPr lang="fr-FR" altLang="fr-FR" sz="2200" b="1" dirty="0">
                <a:solidFill>
                  <a:srgbClr val="000000"/>
                </a:solidFill>
                <a:sym typeface="Wingdings" panose="05000000000000000000" pitchFamily="2" charset="2"/>
              </a:rPr>
              <a:t> </a:t>
            </a:r>
            <a:r>
              <a:rPr lang="fr-FR" altLang="fr-FR" sz="2200" b="1" dirty="0" err="1">
                <a:solidFill>
                  <a:srgbClr val="000000"/>
                </a:solidFill>
                <a:sym typeface="Wingdings" panose="05000000000000000000" pitchFamily="2" charset="2"/>
              </a:rPr>
              <a:t>metallicum</a:t>
            </a:r>
            <a:endParaRPr lang="fr-FR" altLang="fr-FR" sz="2200" b="1" dirty="0">
              <a:solidFill>
                <a:srgbClr val="000000"/>
              </a:solidFill>
              <a:sym typeface="Wingdings" panose="05000000000000000000" pitchFamily="2" charset="2"/>
            </a:endParaRPr>
          </a:p>
          <a:p>
            <a:pPr marL="0" lvl="3" indent="0">
              <a:spcBef>
                <a:spcPct val="0"/>
              </a:spcBef>
              <a:buClr>
                <a:srgbClr val="3494BA"/>
              </a:buClr>
              <a:buNone/>
              <a:tabLst>
                <a:tab pos="0" algn="l"/>
                <a:tab pos="987425" algn="l"/>
                <a:tab pos="1254125" algn="l"/>
                <a:tab pos="3760788" algn="l"/>
                <a:tab pos="9144000" algn="l"/>
                <a:tab pos="10058400" algn="l"/>
              </a:tabLst>
            </a:pPr>
            <a:endParaRPr lang="fr-FR" altLang="fr-FR" sz="2200" dirty="0">
              <a:solidFill>
                <a:srgbClr val="FFC000"/>
              </a:solidFill>
              <a:sym typeface="Wingdings" panose="05000000000000000000" pitchFamily="2" charset="2"/>
            </a:endParaRPr>
          </a:p>
          <a:p>
            <a:pPr marL="0" lvl="3" indent="0">
              <a:spcBef>
                <a:spcPct val="0"/>
              </a:spcBef>
              <a:buClr>
                <a:srgbClr val="3494BA"/>
              </a:buClr>
              <a:buNone/>
              <a:tabLst>
                <a:tab pos="0" algn="l"/>
                <a:tab pos="987425" algn="l"/>
                <a:tab pos="1254125" algn="l"/>
                <a:tab pos="3760788" algn="l"/>
                <a:tab pos="9144000" algn="l"/>
                <a:tab pos="10058400" algn="l"/>
              </a:tabLst>
            </a:pPr>
            <a:r>
              <a:rPr lang="fr-FR" altLang="fr-FR" sz="2200" dirty="0">
                <a:solidFill>
                  <a:srgbClr val="DB4E3B"/>
                </a:solidFill>
                <a:sym typeface="Wingdings" panose="05000000000000000000" pitchFamily="2" charset="2"/>
              </a:rPr>
              <a:t>Traiter l’asthénie</a:t>
            </a:r>
          </a:p>
          <a:p>
            <a:pPr marL="0" lvl="3" indent="0">
              <a:spcBef>
                <a:spcPct val="0"/>
              </a:spcBef>
              <a:buClr>
                <a:srgbClr val="3494BA"/>
              </a:buClr>
              <a:buNone/>
              <a:tabLst>
                <a:tab pos="0" algn="l"/>
                <a:tab pos="987425" algn="l"/>
                <a:tab pos="1254125" algn="l"/>
                <a:tab pos="3760788" algn="l"/>
                <a:tab pos="9144000" algn="l"/>
                <a:tab pos="10058400" algn="l"/>
              </a:tabLst>
            </a:pPr>
            <a:r>
              <a:rPr lang="fr-FR" altLang="fr-FR" sz="2200" b="1" dirty="0">
                <a:solidFill>
                  <a:srgbClr val="000000"/>
                </a:solidFill>
                <a:sym typeface="Wingdings" panose="05000000000000000000" pitchFamily="2" charset="2"/>
              </a:rPr>
              <a:t>Kalium </a:t>
            </a:r>
            <a:r>
              <a:rPr lang="fr-FR" altLang="fr-FR" sz="2200" b="1" dirty="0" err="1">
                <a:solidFill>
                  <a:srgbClr val="000000"/>
                </a:solidFill>
                <a:sym typeface="Wingdings" panose="05000000000000000000" pitchFamily="2" charset="2"/>
              </a:rPr>
              <a:t>phosphoricum</a:t>
            </a:r>
            <a:r>
              <a:rPr lang="fr-FR" altLang="fr-FR" sz="2200" b="1" dirty="0">
                <a:solidFill>
                  <a:srgbClr val="000000"/>
                </a:solidFill>
                <a:sym typeface="Wingdings" panose="05000000000000000000" pitchFamily="2" charset="2"/>
              </a:rPr>
              <a:t>, </a:t>
            </a:r>
            <a:r>
              <a:rPr lang="fr-FR" altLang="fr-FR" sz="2200" b="1" dirty="0" err="1">
                <a:solidFill>
                  <a:srgbClr val="000000"/>
                </a:solidFill>
                <a:sym typeface="Wingdings" panose="05000000000000000000" pitchFamily="2" charset="2"/>
              </a:rPr>
              <a:t>Phosphoricum</a:t>
            </a:r>
            <a:r>
              <a:rPr lang="fr-FR" altLang="fr-FR" sz="2200" b="1" dirty="0">
                <a:solidFill>
                  <a:srgbClr val="000000"/>
                </a:solidFill>
                <a:sym typeface="Wingdings" panose="05000000000000000000" pitchFamily="2" charset="2"/>
              </a:rPr>
              <a:t> </a:t>
            </a:r>
            <a:r>
              <a:rPr lang="fr-FR" altLang="fr-FR" sz="2200" b="1" dirty="0" err="1">
                <a:solidFill>
                  <a:srgbClr val="000000"/>
                </a:solidFill>
                <a:sym typeface="Wingdings" panose="05000000000000000000" pitchFamily="2" charset="2"/>
              </a:rPr>
              <a:t>acidum</a:t>
            </a:r>
            <a:endParaRPr lang="fr-FR" altLang="fr-FR" sz="2200" b="1"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ZoneTexte 2">
            <a:extLst>
              <a:ext uri="{FF2B5EF4-FFF2-40B4-BE49-F238E27FC236}">
                <a16:creationId xmlns:a16="http://schemas.microsoft.com/office/drawing/2014/main" id="{C9307B09-5ACA-38D3-01B5-9AD477852E0E}"/>
              </a:ext>
            </a:extLst>
          </p:cNvPr>
          <p:cNvSpPr txBox="1">
            <a:spLocks noChangeArrowheads="1"/>
          </p:cNvSpPr>
          <p:nvPr/>
        </p:nvSpPr>
        <p:spPr bwMode="auto">
          <a:xfrm>
            <a:off x="690563" y="581025"/>
            <a:ext cx="5829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200" dirty="0">
                <a:solidFill>
                  <a:srgbClr val="DB4E3B"/>
                </a:solidFill>
                <a:latin typeface="+mn-lt"/>
              </a:rPr>
              <a:t>Prise en charge homéopathique </a:t>
            </a:r>
            <a:r>
              <a:rPr lang="fr-FR" altLang="fr-FR" sz="2200" b="1" u="sng" dirty="0">
                <a:solidFill>
                  <a:srgbClr val="DB4E3B"/>
                </a:solidFill>
                <a:latin typeface="+mn-lt"/>
              </a:rPr>
              <a:t>des nausées</a:t>
            </a:r>
          </a:p>
        </p:txBody>
      </p:sp>
      <p:sp>
        <p:nvSpPr>
          <p:cNvPr id="14340"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2305050" y="1249313"/>
            <a:ext cx="9610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b="1" dirty="0" err="1">
                <a:solidFill>
                  <a:srgbClr val="DB4E3B"/>
                </a:solidFill>
              </a:rPr>
              <a:t>Nux</a:t>
            </a:r>
            <a:r>
              <a:rPr lang="fr-FR" altLang="fr-FR" b="1" dirty="0">
                <a:solidFill>
                  <a:srgbClr val="DB4E3B"/>
                </a:solidFill>
              </a:rPr>
              <a:t> </a:t>
            </a:r>
            <a:r>
              <a:rPr lang="fr-FR" altLang="fr-FR" b="1" dirty="0" err="1">
                <a:solidFill>
                  <a:srgbClr val="DB4E3B"/>
                </a:solidFill>
              </a:rPr>
              <a:t>vomica</a:t>
            </a:r>
            <a:r>
              <a:rPr lang="fr-FR" altLang="fr-FR" b="1" dirty="0">
                <a:solidFill>
                  <a:srgbClr val="DB4E3B"/>
                </a:solidFill>
              </a:rPr>
              <a:t> 5CH</a:t>
            </a:r>
            <a:endParaRPr lang="fr-FR" altLang="fr-FR" dirty="0">
              <a:solidFill>
                <a:srgbClr val="DB4E3B"/>
              </a:solidFill>
            </a:endParaRPr>
          </a:p>
          <a:p>
            <a:r>
              <a:rPr lang="fr-FR" altLang="fr-FR" dirty="0"/>
              <a:t>3 granules 3 fois par jour, augmenter jusqu’à 6 fois par jour, espacer suivant l’amélioration.</a:t>
            </a:r>
          </a:p>
          <a:p>
            <a:r>
              <a:rPr lang="fr-FR" altLang="fr-FR" dirty="0"/>
              <a:t>En général il s’agit de nausées améliorées par les vomissements, ressemblant à une indigestion après repas trop lourd ou alcool</a:t>
            </a:r>
          </a:p>
        </p:txBody>
      </p:sp>
      <p:grpSp>
        <p:nvGrpSpPr>
          <p:cNvPr id="14349" name="Groupe 14348"/>
          <p:cNvGrpSpPr/>
          <p:nvPr/>
        </p:nvGrpSpPr>
        <p:grpSpPr>
          <a:xfrm>
            <a:off x="840746" y="1211857"/>
            <a:ext cx="1400374" cy="1414665"/>
            <a:chOff x="840746" y="1211857"/>
            <a:chExt cx="1400374" cy="1414665"/>
          </a:xfrm>
        </p:grpSpPr>
        <p:pic>
          <p:nvPicPr>
            <p:cNvPr id="14348" name="Image 14347"/>
            <p:cNvPicPr>
              <a:picLocks noChangeAspect="1"/>
            </p:cNvPicPr>
            <p:nvPr/>
          </p:nvPicPr>
          <p:blipFill rotWithShape="1">
            <a:blip r:embed="rId2">
              <a:extLst>
                <a:ext uri="{28A0092B-C50C-407E-A947-70E740481C1C}">
                  <a14:useLocalDpi xmlns:a14="http://schemas.microsoft.com/office/drawing/2010/main" val="0"/>
                </a:ext>
              </a:extLst>
            </a:blip>
            <a:srcRect l="4167" t="50417" r="66667" b="8334"/>
            <a:stretch/>
          </p:blipFill>
          <p:spPr>
            <a:xfrm rot="21218744">
              <a:off x="840746" y="1211857"/>
              <a:ext cx="1400374" cy="1414665"/>
            </a:xfrm>
            <a:prstGeom prst="rect">
              <a:avLst/>
            </a:prstGeom>
          </p:spPr>
        </p:pic>
        <p:sp>
          <p:nvSpPr>
            <p:cNvPr id="3" name="Rectangle 2"/>
            <p:cNvSpPr/>
            <p:nvPr/>
          </p:nvSpPr>
          <p:spPr>
            <a:xfrm rot="21101636">
              <a:off x="911594" y="1661630"/>
              <a:ext cx="1258678" cy="523220"/>
            </a:xfrm>
            <a:prstGeom prst="rect">
              <a:avLst/>
            </a:prstGeom>
            <a:noFill/>
            <a:ln w="50800" cmpd="dbl">
              <a:noFill/>
            </a:ln>
          </p:spPr>
          <p:txBody>
            <a:bodyPr wrap="none">
              <a:spAutoFit/>
            </a:bodyPr>
            <a:lstStyle/>
            <a:p>
              <a:pPr algn="ctr"/>
              <a:r>
                <a:rPr lang="fr-FR" altLang="fr-FR" sz="1400" dirty="0">
                  <a:latin typeface="Ink Free" panose="03080402000500000000" pitchFamily="66" charset="0"/>
                </a:rPr>
                <a:t>en </a:t>
              </a:r>
            </a:p>
            <a:p>
              <a:r>
                <a:rPr lang="fr-FR" altLang="fr-FR" sz="1400" dirty="0">
                  <a:latin typeface="Ink Free" panose="03080402000500000000" pitchFamily="66" charset="0"/>
                </a:rPr>
                <a:t>systématique </a:t>
              </a:r>
              <a:endParaRPr lang="fr-FR" sz="1400" dirty="0">
                <a:latin typeface="Ink Free" panose="03080402000500000000" pitchFamily="66" charset="0"/>
              </a:endParaRPr>
            </a:p>
          </p:txBody>
        </p:sp>
      </p:grpSp>
      <p:sp>
        <p:nvSpPr>
          <p:cNvPr id="7"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766763" y="3012516"/>
            <a:ext cx="10996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i="1" dirty="0">
                <a:solidFill>
                  <a:schemeClr val="bg1">
                    <a:lumMod val="50000"/>
                  </a:schemeClr>
                </a:solidFill>
              </a:rPr>
              <a:t>Si </a:t>
            </a:r>
            <a:r>
              <a:rPr lang="fr-FR" altLang="fr-FR" i="1" dirty="0" err="1">
                <a:solidFill>
                  <a:schemeClr val="bg1">
                    <a:lumMod val="50000"/>
                  </a:schemeClr>
                </a:solidFill>
              </a:rPr>
              <a:t>Nux</a:t>
            </a:r>
            <a:r>
              <a:rPr lang="fr-FR" altLang="fr-FR" i="1" dirty="0">
                <a:solidFill>
                  <a:schemeClr val="bg1">
                    <a:lumMod val="50000"/>
                  </a:schemeClr>
                </a:solidFill>
              </a:rPr>
              <a:t> </a:t>
            </a:r>
            <a:r>
              <a:rPr lang="fr-FR" altLang="fr-FR" i="1" dirty="0" err="1">
                <a:solidFill>
                  <a:schemeClr val="bg1">
                    <a:lumMod val="50000"/>
                  </a:schemeClr>
                </a:solidFill>
              </a:rPr>
              <a:t>vomica</a:t>
            </a:r>
            <a:r>
              <a:rPr lang="fr-FR" altLang="fr-FR" i="1" dirty="0">
                <a:solidFill>
                  <a:schemeClr val="bg1">
                    <a:lumMod val="50000"/>
                  </a:schemeClr>
                </a:solidFill>
              </a:rPr>
              <a:t> est inefficace : rechercher des modalités particulières pour adapter le traitement</a:t>
            </a:r>
          </a:p>
        </p:txBody>
      </p:sp>
      <p:sp>
        <p:nvSpPr>
          <p:cNvPr id="43"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704851" y="5852594"/>
            <a:ext cx="10996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i="1" dirty="0">
                <a:solidFill>
                  <a:schemeClr val="bg1">
                    <a:lumMod val="50000"/>
                  </a:schemeClr>
                </a:solidFill>
              </a:rPr>
              <a:t>Si choix difficile, possibilité aussi de coupler 2 médicaments : 3 granules de chaque, 3 fois par jour</a:t>
            </a:r>
          </a:p>
        </p:txBody>
      </p:sp>
      <p:grpSp>
        <p:nvGrpSpPr>
          <p:cNvPr id="14350" name="Groupe 14349"/>
          <p:cNvGrpSpPr/>
          <p:nvPr/>
        </p:nvGrpSpPr>
        <p:grpSpPr>
          <a:xfrm>
            <a:off x="557212" y="3819525"/>
            <a:ext cx="11196638" cy="1647825"/>
            <a:chOff x="557212" y="3819525"/>
            <a:chExt cx="11196638" cy="1647825"/>
          </a:xfrm>
        </p:grpSpPr>
        <p:grpSp>
          <p:nvGrpSpPr>
            <p:cNvPr id="46" name="Groupe 45"/>
            <p:cNvGrpSpPr/>
            <p:nvPr/>
          </p:nvGrpSpPr>
          <p:grpSpPr>
            <a:xfrm>
              <a:off x="8029575" y="3819525"/>
              <a:ext cx="3724275" cy="1647825"/>
              <a:chOff x="7905750" y="4181475"/>
              <a:chExt cx="3724275" cy="1647825"/>
            </a:xfrm>
          </p:grpSpPr>
          <p:sp>
            <p:nvSpPr>
              <p:cNvPr id="47" name="Rectangle à coins arrondis 46"/>
              <p:cNvSpPr/>
              <p:nvPr/>
            </p:nvSpPr>
            <p:spPr>
              <a:xfrm>
                <a:off x="7972425" y="4181475"/>
                <a:ext cx="3571875" cy="1647825"/>
              </a:xfrm>
              <a:prstGeom prst="roundRect">
                <a:avLst/>
              </a:prstGeom>
              <a:solidFill>
                <a:srgbClr val="DB4E3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ZoneTexte 47"/>
              <p:cNvSpPr txBox="1"/>
              <p:nvPr/>
            </p:nvSpPr>
            <p:spPr>
              <a:xfrm>
                <a:off x="7972425" y="4253984"/>
                <a:ext cx="3571875" cy="923330"/>
              </a:xfrm>
              <a:prstGeom prst="rect">
                <a:avLst/>
              </a:prstGeom>
              <a:noFill/>
            </p:spPr>
            <p:txBody>
              <a:bodyPr wrap="square" rtlCol="0">
                <a:spAutoFit/>
              </a:bodyPr>
              <a:lstStyle/>
              <a:p>
                <a:pPr algn="ctr"/>
                <a:r>
                  <a:rPr lang="fr-FR" dirty="0">
                    <a:solidFill>
                      <a:schemeClr val="bg1"/>
                    </a:solidFill>
                  </a:rPr>
                  <a:t>Angoisse, boule dans la gorge, nausées d’anticipation avec amélioration par la distraction</a:t>
                </a:r>
              </a:p>
            </p:txBody>
          </p:sp>
          <p:sp>
            <p:nvSpPr>
              <p:cNvPr id="49" name="ZoneTexte 48"/>
              <p:cNvSpPr txBox="1"/>
              <p:nvPr/>
            </p:nvSpPr>
            <p:spPr>
              <a:xfrm>
                <a:off x="7905750" y="5285559"/>
                <a:ext cx="3724275" cy="369332"/>
              </a:xfrm>
              <a:prstGeom prst="rect">
                <a:avLst/>
              </a:prstGeom>
              <a:solidFill>
                <a:schemeClr val="bg1"/>
              </a:solidFill>
            </p:spPr>
            <p:txBody>
              <a:bodyPr wrap="square" rtlCol="0">
                <a:spAutoFit/>
              </a:bodyPr>
              <a:lstStyle/>
              <a:p>
                <a:pPr algn="ctr"/>
                <a:r>
                  <a:rPr lang="fr-FR" b="1" dirty="0" err="1">
                    <a:solidFill>
                      <a:srgbClr val="DB4E3B"/>
                    </a:solidFill>
                  </a:rPr>
                  <a:t>Ignatia</a:t>
                </a:r>
                <a:r>
                  <a:rPr lang="fr-FR" b="1" dirty="0">
                    <a:solidFill>
                      <a:srgbClr val="DB4E3B"/>
                    </a:solidFill>
                  </a:rPr>
                  <a:t> 9CH</a:t>
                </a:r>
              </a:p>
            </p:txBody>
          </p:sp>
        </p:grpSp>
        <p:grpSp>
          <p:nvGrpSpPr>
            <p:cNvPr id="50" name="Groupe 49"/>
            <p:cNvGrpSpPr/>
            <p:nvPr/>
          </p:nvGrpSpPr>
          <p:grpSpPr>
            <a:xfrm>
              <a:off x="557212" y="3819525"/>
              <a:ext cx="3729038" cy="1647825"/>
              <a:chOff x="433387" y="4181475"/>
              <a:chExt cx="3729038" cy="1647825"/>
            </a:xfrm>
          </p:grpSpPr>
          <p:sp>
            <p:nvSpPr>
              <p:cNvPr id="51" name="Rectangle à coins arrondis 50"/>
              <p:cNvSpPr/>
              <p:nvPr/>
            </p:nvSpPr>
            <p:spPr>
              <a:xfrm>
                <a:off x="519112" y="4181475"/>
                <a:ext cx="3571875" cy="1647825"/>
              </a:xfrm>
              <a:prstGeom prst="roundRect">
                <a:avLst/>
              </a:prstGeom>
              <a:solidFill>
                <a:srgbClr val="DB4E3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ZoneTexte 51"/>
              <p:cNvSpPr txBox="1"/>
              <p:nvPr/>
            </p:nvSpPr>
            <p:spPr>
              <a:xfrm>
                <a:off x="519112" y="4410352"/>
                <a:ext cx="3571875" cy="646331"/>
              </a:xfrm>
              <a:prstGeom prst="rect">
                <a:avLst/>
              </a:prstGeom>
              <a:noFill/>
            </p:spPr>
            <p:txBody>
              <a:bodyPr wrap="square" rtlCol="0">
                <a:spAutoFit/>
              </a:bodyPr>
              <a:lstStyle/>
              <a:p>
                <a:pPr algn="ctr"/>
                <a:r>
                  <a:rPr lang="fr-FR" dirty="0">
                    <a:solidFill>
                      <a:schemeClr val="bg1"/>
                    </a:solidFill>
                  </a:rPr>
                  <a:t>Langue propre</a:t>
                </a:r>
              </a:p>
              <a:p>
                <a:pPr algn="ctr"/>
                <a:r>
                  <a:rPr lang="fr-FR" dirty="0" err="1">
                    <a:solidFill>
                      <a:schemeClr val="bg1"/>
                    </a:solidFill>
                  </a:rPr>
                  <a:t>Hypersalivation</a:t>
                </a:r>
                <a:endParaRPr lang="fr-FR" dirty="0">
                  <a:solidFill>
                    <a:schemeClr val="bg1"/>
                  </a:solidFill>
                </a:endParaRPr>
              </a:p>
            </p:txBody>
          </p:sp>
          <p:sp>
            <p:nvSpPr>
              <p:cNvPr id="53" name="ZoneTexte 52"/>
              <p:cNvSpPr txBox="1"/>
              <p:nvPr/>
            </p:nvSpPr>
            <p:spPr>
              <a:xfrm>
                <a:off x="433387" y="5285559"/>
                <a:ext cx="3729038" cy="369332"/>
              </a:xfrm>
              <a:prstGeom prst="rect">
                <a:avLst/>
              </a:prstGeom>
              <a:solidFill>
                <a:schemeClr val="bg1"/>
              </a:solidFill>
            </p:spPr>
            <p:txBody>
              <a:bodyPr wrap="square" rtlCol="0">
                <a:spAutoFit/>
              </a:bodyPr>
              <a:lstStyle/>
              <a:p>
                <a:pPr algn="ctr"/>
                <a:r>
                  <a:rPr lang="fr-FR" b="1" dirty="0" err="1">
                    <a:solidFill>
                      <a:srgbClr val="DB4E3B"/>
                    </a:solidFill>
                  </a:rPr>
                  <a:t>Ipeca</a:t>
                </a:r>
                <a:r>
                  <a:rPr lang="fr-FR" b="1" dirty="0">
                    <a:solidFill>
                      <a:srgbClr val="DB4E3B"/>
                    </a:solidFill>
                  </a:rPr>
                  <a:t> 9CH</a:t>
                </a:r>
              </a:p>
            </p:txBody>
          </p:sp>
        </p:grpSp>
        <p:grpSp>
          <p:nvGrpSpPr>
            <p:cNvPr id="54" name="Groupe 53"/>
            <p:cNvGrpSpPr/>
            <p:nvPr/>
          </p:nvGrpSpPr>
          <p:grpSpPr>
            <a:xfrm>
              <a:off x="4300538" y="3819525"/>
              <a:ext cx="3805238" cy="1647825"/>
              <a:chOff x="4176713" y="4181475"/>
              <a:chExt cx="3805238" cy="1647825"/>
            </a:xfrm>
          </p:grpSpPr>
          <p:sp>
            <p:nvSpPr>
              <p:cNvPr id="55" name="Rectangle à coins arrondis 54"/>
              <p:cNvSpPr/>
              <p:nvPr/>
            </p:nvSpPr>
            <p:spPr>
              <a:xfrm>
                <a:off x="4248150" y="4181475"/>
                <a:ext cx="3571875" cy="1647825"/>
              </a:xfrm>
              <a:prstGeom prst="roundRect">
                <a:avLst/>
              </a:prstGeom>
              <a:solidFill>
                <a:srgbClr val="DB4E3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ZoneTexte 55"/>
              <p:cNvSpPr txBox="1"/>
              <p:nvPr/>
            </p:nvSpPr>
            <p:spPr>
              <a:xfrm>
                <a:off x="4248150" y="4530983"/>
                <a:ext cx="3571875" cy="369332"/>
              </a:xfrm>
              <a:prstGeom prst="rect">
                <a:avLst/>
              </a:prstGeom>
              <a:noFill/>
            </p:spPr>
            <p:txBody>
              <a:bodyPr wrap="square" rtlCol="0">
                <a:spAutoFit/>
              </a:bodyPr>
              <a:lstStyle/>
              <a:p>
                <a:pPr algn="ctr"/>
                <a:r>
                  <a:rPr lang="fr-FR" dirty="0">
                    <a:solidFill>
                      <a:schemeClr val="bg1"/>
                    </a:solidFill>
                  </a:rPr>
                  <a:t>Aggravation par les odeurs</a:t>
                </a:r>
              </a:p>
            </p:txBody>
          </p:sp>
          <p:sp>
            <p:nvSpPr>
              <p:cNvPr id="57" name="ZoneTexte 56"/>
              <p:cNvSpPr txBox="1"/>
              <p:nvPr/>
            </p:nvSpPr>
            <p:spPr>
              <a:xfrm>
                <a:off x="4176713" y="5285559"/>
                <a:ext cx="3805238" cy="369332"/>
              </a:xfrm>
              <a:prstGeom prst="rect">
                <a:avLst/>
              </a:prstGeom>
              <a:solidFill>
                <a:schemeClr val="bg1"/>
              </a:solidFill>
            </p:spPr>
            <p:txBody>
              <a:bodyPr wrap="square" rtlCol="0">
                <a:spAutoFit/>
              </a:bodyPr>
              <a:lstStyle/>
              <a:p>
                <a:pPr algn="ctr"/>
                <a:r>
                  <a:rPr lang="fr-FR" b="1" dirty="0" err="1">
                    <a:solidFill>
                      <a:srgbClr val="DB4E3B"/>
                    </a:solidFill>
                  </a:rPr>
                  <a:t>Colchicum</a:t>
                </a:r>
                <a:r>
                  <a:rPr lang="fr-FR" b="1" dirty="0">
                    <a:solidFill>
                      <a:srgbClr val="DB4E3B"/>
                    </a:solidFill>
                  </a:rPr>
                  <a:t> 9CH</a:t>
                </a: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ZoneTexte 2">
            <a:extLst>
              <a:ext uri="{FF2B5EF4-FFF2-40B4-BE49-F238E27FC236}">
                <a16:creationId xmlns:a16="http://schemas.microsoft.com/office/drawing/2014/main" id="{C9307B09-5ACA-38D3-01B5-9AD477852E0E}"/>
              </a:ext>
            </a:extLst>
          </p:cNvPr>
          <p:cNvSpPr txBox="1">
            <a:spLocks noChangeArrowheads="1"/>
          </p:cNvSpPr>
          <p:nvPr/>
        </p:nvSpPr>
        <p:spPr bwMode="auto">
          <a:xfrm>
            <a:off x="690563" y="581025"/>
            <a:ext cx="1116806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200" dirty="0">
                <a:solidFill>
                  <a:srgbClr val="DB4E3B"/>
                </a:solidFill>
                <a:latin typeface="+mn-lt"/>
              </a:rPr>
              <a:t>Prise en charge homéopathique des </a:t>
            </a:r>
            <a:r>
              <a:rPr lang="fr-FR" altLang="fr-FR" sz="2200" b="1" u="sng" dirty="0">
                <a:solidFill>
                  <a:srgbClr val="DB4E3B"/>
                </a:solidFill>
                <a:latin typeface="+mn-lt"/>
              </a:rPr>
              <a:t>douleurs articulaires</a:t>
            </a:r>
          </a:p>
          <a:p>
            <a:r>
              <a:rPr lang="fr-FR" altLang="fr-FR" sz="2000" i="1" dirty="0">
                <a:solidFill>
                  <a:schemeClr val="bg1">
                    <a:lumMod val="50000"/>
                  </a:schemeClr>
                </a:solidFill>
                <a:latin typeface="+mn-lt"/>
              </a:rPr>
              <a:t>Par exemple : patient.es sous hormonothérapie ou présentant une ménopause induite par les traitements.</a:t>
            </a:r>
          </a:p>
          <a:p>
            <a:r>
              <a:rPr lang="fr-FR" altLang="fr-FR" sz="2000" i="1" dirty="0">
                <a:solidFill>
                  <a:schemeClr val="bg1">
                    <a:lumMod val="50000"/>
                  </a:schemeClr>
                </a:solidFill>
                <a:latin typeface="+mn-lt"/>
              </a:rPr>
              <a:t>Il s’agit souvent de douleurs de dérouillage (articulations ankylosées), améliorées par le mouvement lent</a:t>
            </a:r>
          </a:p>
          <a:p>
            <a:endParaRPr lang="fr-FR" altLang="fr-FR" sz="2000" i="1" dirty="0">
              <a:solidFill>
                <a:schemeClr val="bg1">
                  <a:lumMod val="50000"/>
                </a:schemeClr>
              </a:solidFill>
              <a:latin typeface="+mn-lt"/>
            </a:endParaRPr>
          </a:p>
        </p:txBody>
      </p:sp>
      <p:sp>
        <p:nvSpPr>
          <p:cNvPr id="14340"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1943628" y="2757647"/>
            <a:ext cx="5843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b="1" dirty="0" err="1">
                <a:solidFill>
                  <a:srgbClr val="DB4E3B"/>
                </a:solidFill>
              </a:rPr>
              <a:t>Rhus</a:t>
            </a:r>
            <a:r>
              <a:rPr lang="fr-FR" altLang="fr-FR" b="1" dirty="0">
                <a:solidFill>
                  <a:srgbClr val="DB4E3B"/>
                </a:solidFill>
              </a:rPr>
              <a:t> </a:t>
            </a:r>
            <a:r>
              <a:rPr lang="fr-FR" altLang="fr-FR" b="1" dirty="0" err="1">
                <a:solidFill>
                  <a:srgbClr val="DB4E3B"/>
                </a:solidFill>
              </a:rPr>
              <a:t>toxicodendron</a:t>
            </a:r>
            <a:r>
              <a:rPr lang="fr-FR" altLang="fr-FR" b="1" dirty="0">
                <a:solidFill>
                  <a:srgbClr val="DB4E3B"/>
                </a:solidFill>
              </a:rPr>
              <a:t> 9CH &amp; </a:t>
            </a:r>
            <a:r>
              <a:rPr lang="fr-FR" altLang="fr-FR" b="1" dirty="0" err="1">
                <a:solidFill>
                  <a:srgbClr val="DB4E3B"/>
                </a:solidFill>
              </a:rPr>
              <a:t>Ruta</a:t>
            </a:r>
            <a:r>
              <a:rPr lang="fr-FR" altLang="fr-FR" b="1" dirty="0">
                <a:solidFill>
                  <a:srgbClr val="DB4E3B"/>
                </a:solidFill>
              </a:rPr>
              <a:t> </a:t>
            </a:r>
            <a:r>
              <a:rPr lang="fr-FR" altLang="fr-FR" b="1" dirty="0" err="1">
                <a:solidFill>
                  <a:srgbClr val="DB4E3B"/>
                </a:solidFill>
              </a:rPr>
              <a:t>graveolens</a:t>
            </a:r>
            <a:r>
              <a:rPr lang="fr-FR" altLang="fr-FR" b="1" dirty="0">
                <a:solidFill>
                  <a:srgbClr val="DB4E3B"/>
                </a:solidFill>
              </a:rPr>
              <a:t> 5CH</a:t>
            </a:r>
            <a:endParaRPr lang="fr-FR" altLang="fr-FR" dirty="0">
              <a:solidFill>
                <a:srgbClr val="DB4E3B"/>
              </a:solidFill>
            </a:endParaRPr>
          </a:p>
          <a:p>
            <a:r>
              <a:rPr lang="fr-FR" altLang="fr-FR" dirty="0"/>
              <a:t>3 granules 2 chaque, 2 fois par jour</a:t>
            </a:r>
          </a:p>
        </p:txBody>
      </p:sp>
      <p:grpSp>
        <p:nvGrpSpPr>
          <p:cNvPr id="2" name="Groupe 1"/>
          <p:cNvGrpSpPr/>
          <p:nvPr/>
        </p:nvGrpSpPr>
        <p:grpSpPr>
          <a:xfrm>
            <a:off x="469271" y="2373481"/>
            <a:ext cx="1400374" cy="1414665"/>
            <a:chOff x="840746" y="1211857"/>
            <a:chExt cx="1400374" cy="1414665"/>
          </a:xfrm>
        </p:grpSpPr>
        <p:pic>
          <p:nvPicPr>
            <p:cNvPr id="14348" name="Image 14347"/>
            <p:cNvPicPr>
              <a:picLocks noChangeAspect="1"/>
            </p:cNvPicPr>
            <p:nvPr/>
          </p:nvPicPr>
          <p:blipFill rotWithShape="1">
            <a:blip r:embed="rId2">
              <a:extLst>
                <a:ext uri="{28A0092B-C50C-407E-A947-70E740481C1C}">
                  <a14:useLocalDpi xmlns:a14="http://schemas.microsoft.com/office/drawing/2010/main" val="0"/>
                </a:ext>
              </a:extLst>
            </a:blip>
            <a:srcRect l="4167" t="50417" r="66667" b="8334"/>
            <a:stretch/>
          </p:blipFill>
          <p:spPr>
            <a:xfrm rot="21218744">
              <a:off x="840746" y="1211857"/>
              <a:ext cx="1400374" cy="1414665"/>
            </a:xfrm>
            <a:prstGeom prst="rect">
              <a:avLst/>
            </a:prstGeom>
          </p:spPr>
        </p:pic>
        <p:sp>
          <p:nvSpPr>
            <p:cNvPr id="3" name="Rectangle 2"/>
            <p:cNvSpPr/>
            <p:nvPr/>
          </p:nvSpPr>
          <p:spPr>
            <a:xfrm rot="21101636">
              <a:off x="911594" y="1661630"/>
              <a:ext cx="1258678" cy="523220"/>
            </a:xfrm>
            <a:prstGeom prst="rect">
              <a:avLst/>
            </a:prstGeom>
            <a:noFill/>
            <a:ln w="50800" cmpd="dbl">
              <a:noFill/>
            </a:ln>
          </p:spPr>
          <p:txBody>
            <a:bodyPr wrap="none">
              <a:spAutoFit/>
            </a:bodyPr>
            <a:lstStyle/>
            <a:p>
              <a:pPr algn="ctr"/>
              <a:r>
                <a:rPr lang="fr-FR" altLang="fr-FR" sz="1400" dirty="0">
                  <a:latin typeface="Ink Free" panose="03080402000500000000" pitchFamily="66" charset="0"/>
                </a:rPr>
                <a:t>en </a:t>
              </a:r>
            </a:p>
            <a:p>
              <a:r>
                <a:rPr lang="fr-FR" altLang="fr-FR" sz="1400" dirty="0">
                  <a:latin typeface="Ink Free" panose="03080402000500000000" pitchFamily="66" charset="0"/>
                </a:rPr>
                <a:t>systématique </a:t>
              </a:r>
              <a:endParaRPr lang="fr-FR" sz="1400" dirty="0">
                <a:latin typeface="Ink Free" panose="03080402000500000000" pitchFamily="66" charset="0"/>
              </a:endParaRPr>
            </a:p>
          </p:txBody>
        </p:sp>
      </p:gr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752" y="4261766"/>
            <a:ext cx="3667125" cy="2286000"/>
          </a:xfrm>
          <a:prstGeom prst="rect">
            <a:avLst/>
          </a:prstGeom>
          <a:ln>
            <a:noFill/>
          </a:ln>
          <a:effectLst>
            <a:softEdge rad="112500"/>
          </a:effec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850" y="4261766"/>
            <a:ext cx="3667125" cy="2363294"/>
          </a:xfrm>
          <a:prstGeom prst="rect">
            <a:avLst/>
          </a:prstGeom>
          <a:ln>
            <a:noFill/>
          </a:ln>
          <a:effectLst>
            <a:softEdge rad="112500"/>
          </a:effectLst>
        </p:spPr>
      </p:pic>
    </p:spTree>
    <p:extLst>
      <p:ext uri="{BB962C8B-B14F-4D97-AF65-F5344CB8AC3E}">
        <p14:creationId xmlns:p14="http://schemas.microsoft.com/office/powerpoint/2010/main" val="106833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ZoneTexte 2">
            <a:extLst>
              <a:ext uri="{FF2B5EF4-FFF2-40B4-BE49-F238E27FC236}">
                <a16:creationId xmlns:a16="http://schemas.microsoft.com/office/drawing/2014/main" id="{C9307B09-5ACA-38D3-01B5-9AD477852E0E}"/>
              </a:ext>
            </a:extLst>
          </p:cNvPr>
          <p:cNvSpPr txBox="1">
            <a:spLocks noChangeArrowheads="1"/>
          </p:cNvSpPr>
          <p:nvPr/>
        </p:nvSpPr>
        <p:spPr bwMode="auto">
          <a:xfrm>
            <a:off x="690562" y="581025"/>
            <a:ext cx="111394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200" dirty="0">
                <a:solidFill>
                  <a:srgbClr val="DB4E3B"/>
                </a:solidFill>
                <a:latin typeface="+mn-lt"/>
              </a:rPr>
              <a:t>Prise en charge homéopathique </a:t>
            </a:r>
            <a:r>
              <a:rPr lang="fr-FR" altLang="fr-FR" sz="2200" b="1" u="sng" dirty="0">
                <a:solidFill>
                  <a:srgbClr val="DB4E3B"/>
                </a:solidFill>
                <a:latin typeface="+mn-lt"/>
              </a:rPr>
              <a:t>des mucites</a:t>
            </a:r>
            <a:r>
              <a:rPr lang="fr-FR" altLang="fr-FR" sz="2200" b="1" dirty="0">
                <a:solidFill>
                  <a:srgbClr val="DB4E3B"/>
                </a:solidFill>
                <a:latin typeface="+mn-lt"/>
              </a:rPr>
              <a:t> </a:t>
            </a:r>
            <a:r>
              <a:rPr lang="fr-FR" altLang="fr-FR" sz="2200" dirty="0">
                <a:solidFill>
                  <a:srgbClr val="DB4E3B"/>
                </a:solidFill>
                <a:latin typeface="+mn-lt"/>
              </a:rPr>
              <a:t>en cours de traitement ou après les traitements</a:t>
            </a:r>
          </a:p>
        </p:txBody>
      </p:sp>
      <p:sp>
        <p:nvSpPr>
          <p:cNvPr id="14340"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2241120" y="3090349"/>
            <a:ext cx="93249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b="1" dirty="0">
                <a:solidFill>
                  <a:srgbClr val="DB4E3B"/>
                </a:solidFill>
              </a:rPr>
              <a:t>Kalium </a:t>
            </a:r>
            <a:r>
              <a:rPr lang="fr-FR" altLang="fr-FR" b="1" dirty="0" err="1">
                <a:solidFill>
                  <a:srgbClr val="DB4E3B"/>
                </a:solidFill>
              </a:rPr>
              <a:t>bichromicum</a:t>
            </a:r>
            <a:r>
              <a:rPr lang="fr-FR" altLang="fr-FR" b="1" dirty="0">
                <a:solidFill>
                  <a:srgbClr val="DB4E3B"/>
                </a:solidFill>
              </a:rPr>
              <a:t> 9CH &amp; </a:t>
            </a:r>
            <a:r>
              <a:rPr lang="fr-FR" altLang="fr-FR" b="1" dirty="0" err="1">
                <a:solidFill>
                  <a:srgbClr val="DB4E3B"/>
                </a:solidFill>
              </a:rPr>
              <a:t>Mercurius</a:t>
            </a:r>
            <a:r>
              <a:rPr lang="fr-FR" altLang="fr-FR" b="1" dirty="0">
                <a:solidFill>
                  <a:srgbClr val="DB4E3B"/>
                </a:solidFill>
              </a:rPr>
              <a:t> </a:t>
            </a:r>
            <a:r>
              <a:rPr lang="fr-FR" altLang="fr-FR" b="1" dirty="0" err="1">
                <a:solidFill>
                  <a:srgbClr val="DB4E3B"/>
                </a:solidFill>
              </a:rPr>
              <a:t>corrosivus</a:t>
            </a:r>
            <a:r>
              <a:rPr lang="fr-FR" altLang="fr-FR" b="1" dirty="0">
                <a:solidFill>
                  <a:srgbClr val="DB4E3B"/>
                </a:solidFill>
              </a:rPr>
              <a:t> 9CH</a:t>
            </a:r>
            <a:endParaRPr lang="fr-FR" altLang="fr-FR" dirty="0">
              <a:solidFill>
                <a:srgbClr val="DB4E3B"/>
              </a:solidFill>
            </a:endParaRPr>
          </a:p>
          <a:p>
            <a:r>
              <a:rPr lang="fr-FR" altLang="fr-FR" dirty="0"/>
              <a:t>3 granules de chaque, 2 fois par jour</a:t>
            </a:r>
          </a:p>
          <a:p>
            <a:r>
              <a:rPr lang="fr-FR" altLang="fr-FR" dirty="0"/>
              <a:t>En prévention ou au tout début des symptômes</a:t>
            </a:r>
          </a:p>
        </p:txBody>
      </p:sp>
      <p:grpSp>
        <p:nvGrpSpPr>
          <p:cNvPr id="14349" name="Groupe 14348"/>
          <p:cNvGrpSpPr/>
          <p:nvPr/>
        </p:nvGrpSpPr>
        <p:grpSpPr>
          <a:xfrm>
            <a:off x="766763" y="2831107"/>
            <a:ext cx="1400374" cy="1414665"/>
            <a:chOff x="840746" y="1211857"/>
            <a:chExt cx="1400374" cy="1414665"/>
          </a:xfrm>
        </p:grpSpPr>
        <p:pic>
          <p:nvPicPr>
            <p:cNvPr id="14348" name="Image 14347"/>
            <p:cNvPicPr>
              <a:picLocks noChangeAspect="1"/>
            </p:cNvPicPr>
            <p:nvPr/>
          </p:nvPicPr>
          <p:blipFill rotWithShape="1">
            <a:blip r:embed="rId2">
              <a:extLst>
                <a:ext uri="{28A0092B-C50C-407E-A947-70E740481C1C}">
                  <a14:useLocalDpi xmlns:a14="http://schemas.microsoft.com/office/drawing/2010/main" val="0"/>
                </a:ext>
              </a:extLst>
            </a:blip>
            <a:srcRect l="4167" t="50417" r="66667" b="8334"/>
            <a:stretch/>
          </p:blipFill>
          <p:spPr>
            <a:xfrm rot="21218744">
              <a:off x="840746" y="1211857"/>
              <a:ext cx="1400374" cy="1414665"/>
            </a:xfrm>
            <a:prstGeom prst="rect">
              <a:avLst/>
            </a:prstGeom>
          </p:spPr>
        </p:pic>
        <p:sp>
          <p:nvSpPr>
            <p:cNvPr id="3" name="Rectangle 2"/>
            <p:cNvSpPr/>
            <p:nvPr/>
          </p:nvSpPr>
          <p:spPr>
            <a:xfrm rot="21101636">
              <a:off x="911594" y="1661630"/>
              <a:ext cx="1258678" cy="523220"/>
            </a:xfrm>
            <a:prstGeom prst="rect">
              <a:avLst/>
            </a:prstGeom>
            <a:noFill/>
            <a:ln w="50800" cmpd="dbl">
              <a:noFill/>
            </a:ln>
          </p:spPr>
          <p:txBody>
            <a:bodyPr wrap="none">
              <a:spAutoFit/>
            </a:bodyPr>
            <a:lstStyle/>
            <a:p>
              <a:pPr algn="ctr"/>
              <a:r>
                <a:rPr lang="fr-FR" altLang="fr-FR" sz="1400" dirty="0">
                  <a:latin typeface="Ink Free" panose="03080402000500000000" pitchFamily="66" charset="0"/>
                </a:rPr>
                <a:t>en </a:t>
              </a:r>
            </a:p>
            <a:p>
              <a:r>
                <a:rPr lang="fr-FR" altLang="fr-FR" sz="1400" dirty="0">
                  <a:latin typeface="Ink Free" panose="03080402000500000000" pitchFamily="66" charset="0"/>
                </a:rPr>
                <a:t>systématique </a:t>
              </a:r>
              <a:endParaRPr lang="fr-FR" sz="1400" dirty="0">
                <a:latin typeface="Ink Free" panose="03080402000500000000" pitchFamily="66" charset="0"/>
              </a:endParaRPr>
            </a:p>
          </p:txBody>
        </p:sp>
      </p:grpSp>
      <p:sp>
        <p:nvSpPr>
          <p:cNvPr id="7"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643467" y="1009434"/>
            <a:ext cx="109966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i="1" dirty="0">
                <a:solidFill>
                  <a:schemeClr val="bg1">
                    <a:lumMod val="50000"/>
                  </a:schemeClr>
                </a:solidFill>
              </a:rPr>
              <a:t>Les mucites buccales sont des inflammations des muqueuses de la bouche liées aux traitements par chimiothérapie ou radiothérapie ORL, ou certaines thérapies ciblées. Il s’agit d’une inflammation douloureuse de la cavité buccale avec au début un érythème, puis des ulcérations appelées aphtes</a:t>
            </a:r>
          </a:p>
        </p:txBody>
      </p:sp>
      <p:sp>
        <p:nvSpPr>
          <p:cNvPr id="43"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2241120" y="5106805"/>
            <a:ext cx="74458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b="1" dirty="0">
                <a:solidFill>
                  <a:srgbClr val="DB4E3B"/>
                </a:solidFill>
              </a:rPr>
              <a:t>Borax 5CH</a:t>
            </a:r>
            <a:r>
              <a:rPr lang="fr-FR" altLang="fr-FR" dirty="0"/>
              <a:t>, 3 granules 2 fois par jour</a:t>
            </a:r>
          </a:p>
          <a:p>
            <a:r>
              <a:rPr lang="fr-FR" altLang="fr-FR" dirty="0"/>
              <a:t>En cas d’aphtes</a:t>
            </a:r>
          </a:p>
        </p:txBody>
      </p:sp>
      <p:grpSp>
        <p:nvGrpSpPr>
          <p:cNvPr id="22" name="Groupe 21"/>
          <p:cNvGrpSpPr/>
          <p:nvPr/>
        </p:nvGrpSpPr>
        <p:grpSpPr>
          <a:xfrm>
            <a:off x="806420" y="4584138"/>
            <a:ext cx="1400374" cy="1414665"/>
            <a:chOff x="840746" y="1211857"/>
            <a:chExt cx="1400374" cy="1414665"/>
          </a:xfrm>
        </p:grpSpPr>
        <p:pic>
          <p:nvPicPr>
            <p:cNvPr id="23" name="Image 22"/>
            <p:cNvPicPr>
              <a:picLocks noChangeAspect="1"/>
            </p:cNvPicPr>
            <p:nvPr/>
          </p:nvPicPr>
          <p:blipFill rotWithShape="1">
            <a:blip r:embed="rId2">
              <a:extLst>
                <a:ext uri="{28A0092B-C50C-407E-A947-70E740481C1C}">
                  <a14:useLocalDpi xmlns:a14="http://schemas.microsoft.com/office/drawing/2010/main" val="0"/>
                </a:ext>
              </a:extLst>
            </a:blip>
            <a:srcRect l="4167" t="50417" r="66667" b="8334"/>
            <a:stretch/>
          </p:blipFill>
          <p:spPr>
            <a:xfrm rot="21218744">
              <a:off x="840746" y="1211857"/>
              <a:ext cx="1400374" cy="1414665"/>
            </a:xfrm>
            <a:prstGeom prst="rect">
              <a:avLst/>
            </a:prstGeom>
          </p:spPr>
        </p:pic>
        <p:sp>
          <p:nvSpPr>
            <p:cNvPr id="24" name="Rectangle 23"/>
            <p:cNvSpPr/>
            <p:nvPr/>
          </p:nvSpPr>
          <p:spPr>
            <a:xfrm rot="21101636">
              <a:off x="1176092" y="1769351"/>
              <a:ext cx="729688" cy="307777"/>
            </a:xfrm>
            <a:prstGeom prst="rect">
              <a:avLst/>
            </a:prstGeom>
            <a:noFill/>
            <a:ln w="50800" cmpd="dbl">
              <a:noFill/>
            </a:ln>
          </p:spPr>
          <p:txBody>
            <a:bodyPr wrap="none">
              <a:spAutoFit/>
            </a:bodyPr>
            <a:lstStyle/>
            <a:p>
              <a:pPr algn="ctr"/>
              <a:r>
                <a:rPr lang="fr-FR" altLang="fr-FR" sz="1400" dirty="0">
                  <a:latin typeface="Ink Free" panose="03080402000500000000" pitchFamily="66" charset="0"/>
                </a:rPr>
                <a:t>ajouter</a:t>
              </a:r>
              <a:endParaRPr lang="fr-FR" sz="1400" dirty="0">
                <a:latin typeface="Ink Free" panose="03080402000500000000" pitchFamily="66" charset="0"/>
              </a:endParaRPr>
            </a:p>
          </p:txBody>
        </p:sp>
      </p:grpSp>
    </p:spTree>
    <p:extLst>
      <p:ext uri="{BB962C8B-B14F-4D97-AF65-F5344CB8AC3E}">
        <p14:creationId xmlns:p14="http://schemas.microsoft.com/office/powerpoint/2010/main" val="194790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ZoneTexte 2">
            <a:extLst>
              <a:ext uri="{FF2B5EF4-FFF2-40B4-BE49-F238E27FC236}">
                <a16:creationId xmlns:a16="http://schemas.microsoft.com/office/drawing/2014/main" id="{C9307B09-5ACA-38D3-01B5-9AD477852E0E}"/>
              </a:ext>
            </a:extLst>
          </p:cNvPr>
          <p:cNvSpPr txBox="1">
            <a:spLocks noChangeArrowheads="1"/>
          </p:cNvSpPr>
          <p:nvPr/>
        </p:nvSpPr>
        <p:spPr bwMode="auto">
          <a:xfrm>
            <a:off x="690562" y="581025"/>
            <a:ext cx="111394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200" dirty="0">
                <a:solidFill>
                  <a:srgbClr val="DB4E3B"/>
                </a:solidFill>
                <a:latin typeface="+mn-lt"/>
              </a:rPr>
              <a:t>Prise en charge homéopathique </a:t>
            </a:r>
            <a:r>
              <a:rPr lang="fr-FR" altLang="fr-FR" sz="2200" b="1" u="sng" dirty="0">
                <a:solidFill>
                  <a:srgbClr val="DB4E3B"/>
                </a:solidFill>
                <a:latin typeface="+mn-lt"/>
              </a:rPr>
              <a:t>de la fatigue </a:t>
            </a:r>
            <a:r>
              <a:rPr lang="fr-FR" altLang="fr-FR" sz="2200" dirty="0">
                <a:solidFill>
                  <a:srgbClr val="DB4E3B"/>
                </a:solidFill>
                <a:latin typeface="+mn-lt"/>
              </a:rPr>
              <a:t>en cours de traitement ou après les traitements</a:t>
            </a:r>
          </a:p>
        </p:txBody>
      </p:sp>
      <p:sp>
        <p:nvSpPr>
          <p:cNvPr id="14340"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2241120" y="2414074"/>
            <a:ext cx="9324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b="1" dirty="0" err="1">
                <a:solidFill>
                  <a:srgbClr val="DB4E3B"/>
                </a:solidFill>
              </a:rPr>
              <a:t>Phosphoricum</a:t>
            </a:r>
            <a:r>
              <a:rPr lang="fr-FR" altLang="fr-FR" b="1" dirty="0">
                <a:solidFill>
                  <a:srgbClr val="DB4E3B"/>
                </a:solidFill>
              </a:rPr>
              <a:t> </a:t>
            </a:r>
            <a:r>
              <a:rPr lang="fr-FR" altLang="fr-FR" b="1" dirty="0" err="1">
                <a:solidFill>
                  <a:srgbClr val="DB4E3B"/>
                </a:solidFill>
              </a:rPr>
              <a:t>acidum</a:t>
            </a:r>
            <a:r>
              <a:rPr lang="fr-FR" altLang="fr-FR" b="1" dirty="0">
                <a:solidFill>
                  <a:srgbClr val="DB4E3B"/>
                </a:solidFill>
              </a:rPr>
              <a:t> 5CH</a:t>
            </a:r>
            <a:r>
              <a:rPr lang="fr-FR" altLang="fr-FR" dirty="0">
                <a:solidFill>
                  <a:srgbClr val="DB4E3B"/>
                </a:solidFill>
              </a:rPr>
              <a:t>, 1 dose /</a:t>
            </a:r>
            <a:r>
              <a:rPr lang="fr-FR" altLang="fr-FR" b="1" dirty="0">
                <a:solidFill>
                  <a:srgbClr val="DB4E3B"/>
                </a:solidFill>
              </a:rPr>
              <a:t> </a:t>
            </a:r>
            <a:r>
              <a:rPr lang="fr-FR" altLang="fr-FR" dirty="0">
                <a:solidFill>
                  <a:srgbClr val="DB4E3B"/>
                </a:solidFill>
              </a:rPr>
              <a:t>puis</a:t>
            </a:r>
            <a:r>
              <a:rPr lang="fr-FR" altLang="fr-FR" b="1" dirty="0">
                <a:solidFill>
                  <a:srgbClr val="DB4E3B"/>
                </a:solidFill>
              </a:rPr>
              <a:t> </a:t>
            </a:r>
            <a:r>
              <a:rPr lang="fr-FR" altLang="fr-FR" dirty="0">
                <a:solidFill>
                  <a:srgbClr val="DB4E3B"/>
                </a:solidFill>
              </a:rPr>
              <a:t>1 dose </a:t>
            </a:r>
            <a:r>
              <a:rPr lang="fr-FR" altLang="fr-FR" b="1" dirty="0">
                <a:solidFill>
                  <a:srgbClr val="DB4E3B"/>
                </a:solidFill>
              </a:rPr>
              <a:t>9CH </a:t>
            </a:r>
            <a:r>
              <a:rPr lang="fr-FR" altLang="fr-FR" dirty="0">
                <a:solidFill>
                  <a:srgbClr val="DB4E3B"/>
                </a:solidFill>
              </a:rPr>
              <a:t>le lendemain / puis 1 dose </a:t>
            </a:r>
            <a:r>
              <a:rPr lang="fr-FR" altLang="fr-FR" b="1" dirty="0">
                <a:solidFill>
                  <a:srgbClr val="DB4E3B"/>
                </a:solidFill>
              </a:rPr>
              <a:t>15CH </a:t>
            </a:r>
            <a:r>
              <a:rPr lang="fr-FR" altLang="fr-FR" dirty="0">
                <a:solidFill>
                  <a:srgbClr val="DB4E3B"/>
                </a:solidFill>
              </a:rPr>
              <a:t>le surlendemain / puis 1 dose </a:t>
            </a:r>
            <a:r>
              <a:rPr lang="fr-FR" altLang="fr-FR" b="1" dirty="0">
                <a:solidFill>
                  <a:srgbClr val="DB4E3B"/>
                </a:solidFill>
              </a:rPr>
              <a:t>30CH </a:t>
            </a:r>
            <a:r>
              <a:rPr lang="fr-FR" altLang="fr-FR" dirty="0">
                <a:solidFill>
                  <a:srgbClr val="DB4E3B"/>
                </a:solidFill>
              </a:rPr>
              <a:t>le sur-surlendemain</a:t>
            </a:r>
          </a:p>
          <a:p>
            <a:r>
              <a:rPr lang="fr-FR" altLang="fr-FR" dirty="0"/>
              <a:t>1 dose 4 jours de suite</a:t>
            </a:r>
          </a:p>
          <a:p>
            <a:r>
              <a:rPr lang="fr-FR" altLang="fr-FR" dirty="0"/>
              <a:t>Répéter cette cure de 4 doses 1 fois par mois sur 3 mois</a:t>
            </a:r>
          </a:p>
        </p:txBody>
      </p:sp>
      <p:grpSp>
        <p:nvGrpSpPr>
          <p:cNvPr id="14349" name="Groupe 14348"/>
          <p:cNvGrpSpPr/>
          <p:nvPr/>
        </p:nvGrpSpPr>
        <p:grpSpPr>
          <a:xfrm>
            <a:off x="766763" y="2154832"/>
            <a:ext cx="1400374" cy="1414665"/>
            <a:chOff x="840746" y="1211857"/>
            <a:chExt cx="1400374" cy="1414665"/>
          </a:xfrm>
        </p:grpSpPr>
        <p:pic>
          <p:nvPicPr>
            <p:cNvPr id="14348" name="Image 14347"/>
            <p:cNvPicPr>
              <a:picLocks noChangeAspect="1"/>
            </p:cNvPicPr>
            <p:nvPr/>
          </p:nvPicPr>
          <p:blipFill rotWithShape="1">
            <a:blip r:embed="rId2">
              <a:extLst>
                <a:ext uri="{28A0092B-C50C-407E-A947-70E740481C1C}">
                  <a14:useLocalDpi xmlns:a14="http://schemas.microsoft.com/office/drawing/2010/main" val="0"/>
                </a:ext>
              </a:extLst>
            </a:blip>
            <a:srcRect l="4167" t="50417" r="66667" b="8334"/>
            <a:stretch/>
          </p:blipFill>
          <p:spPr>
            <a:xfrm rot="21218744">
              <a:off x="840746" y="1211857"/>
              <a:ext cx="1400374" cy="1414665"/>
            </a:xfrm>
            <a:prstGeom prst="rect">
              <a:avLst/>
            </a:prstGeom>
          </p:spPr>
        </p:pic>
        <p:sp>
          <p:nvSpPr>
            <p:cNvPr id="3" name="Rectangle 2"/>
            <p:cNvSpPr/>
            <p:nvPr/>
          </p:nvSpPr>
          <p:spPr>
            <a:xfrm rot="21101636">
              <a:off x="911594" y="1661630"/>
              <a:ext cx="1258678" cy="523220"/>
            </a:xfrm>
            <a:prstGeom prst="rect">
              <a:avLst/>
            </a:prstGeom>
            <a:noFill/>
            <a:ln w="50800" cmpd="dbl">
              <a:noFill/>
            </a:ln>
          </p:spPr>
          <p:txBody>
            <a:bodyPr wrap="none">
              <a:spAutoFit/>
            </a:bodyPr>
            <a:lstStyle/>
            <a:p>
              <a:pPr algn="ctr"/>
              <a:r>
                <a:rPr lang="fr-FR" altLang="fr-FR" sz="1400" dirty="0">
                  <a:latin typeface="Ink Free" panose="03080402000500000000" pitchFamily="66" charset="0"/>
                </a:rPr>
                <a:t>en </a:t>
              </a:r>
            </a:p>
            <a:p>
              <a:r>
                <a:rPr lang="fr-FR" altLang="fr-FR" sz="1400" dirty="0">
                  <a:latin typeface="Ink Free" panose="03080402000500000000" pitchFamily="66" charset="0"/>
                </a:rPr>
                <a:t>systématique </a:t>
              </a:r>
              <a:endParaRPr lang="fr-FR" sz="1400" dirty="0">
                <a:latin typeface="Ink Free" panose="03080402000500000000" pitchFamily="66" charset="0"/>
              </a:endParaRPr>
            </a:p>
          </p:txBody>
        </p:sp>
      </p:grpSp>
      <p:sp>
        <p:nvSpPr>
          <p:cNvPr id="7"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690562" y="1203980"/>
            <a:ext cx="10996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i="1" dirty="0">
                <a:solidFill>
                  <a:schemeClr val="bg1">
                    <a:lumMod val="50000"/>
                  </a:schemeClr>
                </a:solidFill>
              </a:rPr>
              <a:t>La fatigue est souvent une fatigue physique et psychique</a:t>
            </a:r>
          </a:p>
        </p:txBody>
      </p:sp>
      <p:sp>
        <p:nvSpPr>
          <p:cNvPr id="43"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2241120" y="4416759"/>
            <a:ext cx="93249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b="1" dirty="0" err="1">
                <a:solidFill>
                  <a:srgbClr val="DB4E3B"/>
                </a:solidFill>
              </a:rPr>
              <a:t>Passiflora</a:t>
            </a:r>
            <a:r>
              <a:rPr lang="fr-FR" altLang="fr-FR" b="1" dirty="0">
                <a:solidFill>
                  <a:srgbClr val="DB4E3B"/>
                </a:solidFill>
              </a:rPr>
              <a:t> composé</a:t>
            </a:r>
            <a:r>
              <a:rPr lang="fr-FR" altLang="fr-FR" dirty="0"/>
              <a:t>, 3 granules le soir au coucher</a:t>
            </a:r>
          </a:p>
          <a:p>
            <a:r>
              <a:rPr lang="fr-FR" altLang="fr-FR" dirty="0"/>
              <a:t>En cas de troubles du sommeil avec réveils nocturnes liés à l’angoisse et entraînant une fatigue la journée</a:t>
            </a:r>
          </a:p>
        </p:txBody>
      </p:sp>
      <p:grpSp>
        <p:nvGrpSpPr>
          <p:cNvPr id="22" name="Groupe 21"/>
          <p:cNvGrpSpPr/>
          <p:nvPr/>
        </p:nvGrpSpPr>
        <p:grpSpPr>
          <a:xfrm>
            <a:off x="806420" y="4151017"/>
            <a:ext cx="1400374" cy="1414665"/>
            <a:chOff x="840746" y="1211857"/>
            <a:chExt cx="1400374" cy="1414665"/>
          </a:xfrm>
        </p:grpSpPr>
        <p:pic>
          <p:nvPicPr>
            <p:cNvPr id="23" name="Image 22"/>
            <p:cNvPicPr>
              <a:picLocks noChangeAspect="1"/>
            </p:cNvPicPr>
            <p:nvPr/>
          </p:nvPicPr>
          <p:blipFill rotWithShape="1">
            <a:blip r:embed="rId2">
              <a:extLst>
                <a:ext uri="{28A0092B-C50C-407E-A947-70E740481C1C}">
                  <a14:useLocalDpi xmlns:a14="http://schemas.microsoft.com/office/drawing/2010/main" val="0"/>
                </a:ext>
              </a:extLst>
            </a:blip>
            <a:srcRect l="4167" t="50417" r="66667" b="8334"/>
            <a:stretch/>
          </p:blipFill>
          <p:spPr>
            <a:xfrm rot="21218744">
              <a:off x="840746" y="1211857"/>
              <a:ext cx="1400374" cy="1414665"/>
            </a:xfrm>
            <a:prstGeom prst="rect">
              <a:avLst/>
            </a:prstGeom>
          </p:spPr>
        </p:pic>
        <p:sp>
          <p:nvSpPr>
            <p:cNvPr id="24" name="Rectangle 23"/>
            <p:cNvSpPr/>
            <p:nvPr/>
          </p:nvSpPr>
          <p:spPr>
            <a:xfrm rot="21101636">
              <a:off x="1176092" y="1769351"/>
              <a:ext cx="729688" cy="307777"/>
            </a:xfrm>
            <a:prstGeom prst="rect">
              <a:avLst/>
            </a:prstGeom>
            <a:noFill/>
            <a:ln w="50800" cmpd="dbl">
              <a:noFill/>
            </a:ln>
          </p:spPr>
          <p:txBody>
            <a:bodyPr wrap="none">
              <a:spAutoFit/>
            </a:bodyPr>
            <a:lstStyle/>
            <a:p>
              <a:pPr algn="ctr"/>
              <a:r>
                <a:rPr lang="fr-FR" altLang="fr-FR" sz="1400" dirty="0">
                  <a:latin typeface="Ink Free" panose="03080402000500000000" pitchFamily="66" charset="0"/>
                </a:rPr>
                <a:t>ajouter</a:t>
              </a:r>
              <a:endParaRPr lang="fr-FR" sz="1400" dirty="0">
                <a:latin typeface="Ink Free" panose="03080402000500000000" pitchFamily="66" charset="0"/>
              </a:endParaRPr>
            </a:p>
          </p:txBody>
        </p:sp>
      </p:grpSp>
      <p:pic>
        <p:nvPicPr>
          <p:cNvPr id="2" name="Image 1"/>
          <p:cNvPicPr>
            <a:picLocks noChangeAspect="1"/>
          </p:cNvPicPr>
          <p:nvPr/>
        </p:nvPicPr>
        <p:blipFill>
          <a:blip r:embed="rId3">
            <a:extLst>
              <a:ext uri="{BEBA8EAE-BF5A-486C-A8C5-ECC9F3942E4B}">
                <a14:imgProps xmlns:a14="http://schemas.microsoft.com/office/drawing/2010/main">
                  <a14:imgLayer r:embed="rId4">
                    <a14:imgEffect>
                      <a14:backgroundRemoval t="4167" b="90000" l="10000" r="97222"/>
                    </a14:imgEffect>
                  </a14:imgLayer>
                </a14:imgProps>
              </a:ext>
              <a:ext uri="{28A0092B-C50C-407E-A947-70E740481C1C}">
                <a14:useLocalDpi xmlns:a14="http://schemas.microsoft.com/office/drawing/2010/main" val="0"/>
              </a:ext>
            </a:extLst>
          </a:blip>
          <a:stretch>
            <a:fillRect/>
          </a:stretch>
        </p:blipFill>
        <p:spPr>
          <a:xfrm>
            <a:off x="3798397" y="5444666"/>
            <a:ext cx="1727372" cy="1151581"/>
          </a:xfrm>
          <a:prstGeom prst="rect">
            <a:avLst/>
          </a:prstGeom>
        </p:spPr>
      </p:pic>
    </p:spTree>
    <p:extLst>
      <p:ext uri="{BB962C8B-B14F-4D97-AF65-F5344CB8AC3E}">
        <p14:creationId xmlns:p14="http://schemas.microsoft.com/office/powerpoint/2010/main" val="276154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ZoneTexte 2">
            <a:extLst>
              <a:ext uri="{FF2B5EF4-FFF2-40B4-BE49-F238E27FC236}">
                <a16:creationId xmlns:a16="http://schemas.microsoft.com/office/drawing/2014/main" id="{C9307B09-5ACA-38D3-01B5-9AD477852E0E}"/>
              </a:ext>
            </a:extLst>
          </p:cNvPr>
          <p:cNvSpPr txBox="1">
            <a:spLocks noChangeArrowheads="1"/>
          </p:cNvSpPr>
          <p:nvPr/>
        </p:nvSpPr>
        <p:spPr bwMode="auto">
          <a:xfrm>
            <a:off x="690562" y="581025"/>
            <a:ext cx="79200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200" dirty="0">
                <a:solidFill>
                  <a:srgbClr val="DB4E3B"/>
                </a:solidFill>
                <a:latin typeface="+mn-lt"/>
              </a:rPr>
              <a:t>Prise en charge homéopathique </a:t>
            </a:r>
            <a:r>
              <a:rPr lang="fr-FR" altLang="fr-FR" sz="2200" b="1" u="sng" dirty="0">
                <a:solidFill>
                  <a:srgbClr val="DB4E3B"/>
                </a:solidFill>
                <a:latin typeface="+mn-lt"/>
              </a:rPr>
              <a:t>des troubles émotionnels</a:t>
            </a:r>
          </a:p>
        </p:txBody>
      </p:sp>
      <p:sp>
        <p:nvSpPr>
          <p:cNvPr id="14340"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2164919" y="2362452"/>
            <a:ext cx="9324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b="1" dirty="0" err="1">
                <a:solidFill>
                  <a:srgbClr val="DB4E3B"/>
                </a:solidFill>
              </a:rPr>
              <a:t>Passiflora</a:t>
            </a:r>
            <a:r>
              <a:rPr lang="fr-FR" altLang="fr-FR" b="1" dirty="0">
                <a:solidFill>
                  <a:srgbClr val="DB4E3B"/>
                </a:solidFill>
              </a:rPr>
              <a:t> composé</a:t>
            </a:r>
            <a:endParaRPr lang="fr-FR" altLang="fr-FR" dirty="0">
              <a:solidFill>
                <a:srgbClr val="DB4E3B"/>
              </a:solidFill>
            </a:endParaRPr>
          </a:p>
          <a:p>
            <a:r>
              <a:rPr lang="fr-FR" altLang="fr-FR" dirty="0"/>
              <a:t>3 granules 2 fois par jour</a:t>
            </a:r>
          </a:p>
        </p:txBody>
      </p:sp>
      <p:grpSp>
        <p:nvGrpSpPr>
          <p:cNvPr id="14349" name="Groupe 14348"/>
          <p:cNvGrpSpPr/>
          <p:nvPr/>
        </p:nvGrpSpPr>
        <p:grpSpPr>
          <a:xfrm>
            <a:off x="690562" y="2063374"/>
            <a:ext cx="1400374" cy="1414665"/>
            <a:chOff x="840746" y="1211857"/>
            <a:chExt cx="1400374" cy="1414665"/>
          </a:xfrm>
        </p:grpSpPr>
        <p:pic>
          <p:nvPicPr>
            <p:cNvPr id="14348" name="Image 14347"/>
            <p:cNvPicPr>
              <a:picLocks noChangeAspect="1"/>
            </p:cNvPicPr>
            <p:nvPr/>
          </p:nvPicPr>
          <p:blipFill rotWithShape="1">
            <a:blip r:embed="rId2">
              <a:extLst>
                <a:ext uri="{28A0092B-C50C-407E-A947-70E740481C1C}">
                  <a14:useLocalDpi xmlns:a14="http://schemas.microsoft.com/office/drawing/2010/main" val="0"/>
                </a:ext>
              </a:extLst>
            </a:blip>
            <a:srcRect l="4167" t="50417" r="66667" b="8334"/>
            <a:stretch/>
          </p:blipFill>
          <p:spPr>
            <a:xfrm rot="21218744">
              <a:off x="840746" y="1211857"/>
              <a:ext cx="1400374" cy="1414665"/>
            </a:xfrm>
            <a:prstGeom prst="rect">
              <a:avLst/>
            </a:prstGeom>
          </p:spPr>
        </p:pic>
        <p:sp>
          <p:nvSpPr>
            <p:cNvPr id="3" name="Rectangle 2"/>
            <p:cNvSpPr/>
            <p:nvPr/>
          </p:nvSpPr>
          <p:spPr>
            <a:xfrm rot="21101636">
              <a:off x="911594" y="1661630"/>
              <a:ext cx="1258678" cy="523220"/>
            </a:xfrm>
            <a:prstGeom prst="rect">
              <a:avLst/>
            </a:prstGeom>
            <a:noFill/>
            <a:ln w="50800" cmpd="dbl">
              <a:noFill/>
            </a:ln>
          </p:spPr>
          <p:txBody>
            <a:bodyPr wrap="none">
              <a:spAutoFit/>
            </a:bodyPr>
            <a:lstStyle/>
            <a:p>
              <a:pPr algn="ctr"/>
              <a:r>
                <a:rPr lang="fr-FR" altLang="fr-FR" sz="1400" dirty="0">
                  <a:latin typeface="Ink Free" panose="03080402000500000000" pitchFamily="66" charset="0"/>
                </a:rPr>
                <a:t>en </a:t>
              </a:r>
            </a:p>
            <a:p>
              <a:r>
                <a:rPr lang="fr-FR" altLang="fr-FR" sz="1400" dirty="0">
                  <a:latin typeface="Ink Free" panose="03080402000500000000" pitchFamily="66" charset="0"/>
                </a:rPr>
                <a:t>systématique </a:t>
              </a:r>
              <a:endParaRPr lang="fr-FR" sz="1400" dirty="0">
                <a:latin typeface="Ink Free" panose="03080402000500000000" pitchFamily="66" charset="0"/>
              </a:endParaRPr>
            </a:p>
          </p:txBody>
        </p:sp>
      </p:grpSp>
      <p:sp>
        <p:nvSpPr>
          <p:cNvPr id="7"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728663" y="1052405"/>
            <a:ext cx="10510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i="1" dirty="0">
                <a:solidFill>
                  <a:schemeClr val="bg1">
                    <a:lumMod val="50000"/>
                  </a:schemeClr>
                </a:solidFill>
              </a:rPr>
              <a:t>Les troubles émotionnels peuvent survenir au moment, en cours de traitement ou après le traitement. Ils peuvent s’accompagner de troubles du sommeil.</a:t>
            </a:r>
          </a:p>
        </p:txBody>
      </p:sp>
      <p:grpSp>
        <p:nvGrpSpPr>
          <p:cNvPr id="50" name="Groupe 49"/>
          <p:cNvGrpSpPr/>
          <p:nvPr/>
        </p:nvGrpSpPr>
        <p:grpSpPr>
          <a:xfrm>
            <a:off x="519112" y="4276725"/>
            <a:ext cx="2890838" cy="1647825"/>
            <a:chOff x="433387" y="4181475"/>
            <a:chExt cx="2890838" cy="1647825"/>
          </a:xfrm>
        </p:grpSpPr>
        <p:sp>
          <p:nvSpPr>
            <p:cNvPr id="51" name="Rectangle à coins arrondis 50"/>
            <p:cNvSpPr/>
            <p:nvPr/>
          </p:nvSpPr>
          <p:spPr>
            <a:xfrm>
              <a:off x="519113" y="4181475"/>
              <a:ext cx="2738438" cy="1647825"/>
            </a:xfrm>
            <a:prstGeom prst="roundRect">
              <a:avLst/>
            </a:prstGeom>
            <a:solidFill>
              <a:srgbClr val="DB4E3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ZoneTexte 51"/>
            <p:cNvSpPr txBox="1"/>
            <p:nvPr/>
          </p:nvSpPr>
          <p:spPr>
            <a:xfrm>
              <a:off x="519112" y="4410352"/>
              <a:ext cx="2805113" cy="646331"/>
            </a:xfrm>
            <a:prstGeom prst="rect">
              <a:avLst/>
            </a:prstGeom>
            <a:noFill/>
          </p:spPr>
          <p:txBody>
            <a:bodyPr wrap="square" rtlCol="0">
              <a:spAutoFit/>
            </a:bodyPr>
            <a:lstStyle/>
            <a:p>
              <a:pPr algn="ctr"/>
              <a:r>
                <a:rPr lang="fr-FR" dirty="0">
                  <a:solidFill>
                    <a:schemeClr val="bg1"/>
                  </a:solidFill>
                </a:rPr>
                <a:t>Angoisse, boule dans la gorge, soupirs, spasmes</a:t>
              </a:r>
            </a:p>
          </p:txBody>
        </p:sp>
        <p:sp>
          <p:nvSpPr>
            <p:cNvPr id="53" name="ZoneTexte 52"/>
            <p:cNvSpPr txBox="1"/>
            <p:nvPr/>
          </p:nvSpPr>
          <p:spPr>
            <a:xfrm>
              <a:off x="433387" y="5285559"/>
              <a:ext cx="2890838" cy="369332"/>
            </a:xfrm>
            <a:prstGeom prst="rect">
              <a:avLst/>
            </a:prstGeom>
            <a:solidFill>
              <a:schemeClr val="bg1"/>
            </a:solidFill>
          </p:spPr>
          <p:txBody>
            <a:bodyPr wrap="square" rtlCol="0">
              <a:spAutoFit/>
            </a:bodyPr>
            <a:lstStyle/>
            <a:p>
              <a:pPr algn="ctr"/>
              <a:r>
                <a:rPr lang="fr-FR" b="1" dirty="0" err="1">
                  <a:solidFill>
                    <a:srgbClr val="DB4E3B"/>
                  </a:solidFill>
                </a:rPr>
                <a:t>Ignatia</a:t>
              </a:r>
              <a:r>
                <a:rPr lang="fr-FR" b="1" dirty="0">
                  <a:solidFill>
                    <a:srgbClr val="DB4E3B"/>
                  </a:solidFill>
                </a:rPr>
                <a:t> 15CH</a:t>
              </a:r>
            </a:p>
          </p:txBody>
        </p:sp>
      </p:grpSp>
      <p:grpSp>
        <p:nvGrpSpPr>
          <p:cNvPr id="24" name="Groupe 23"/>
          <p:cNvGrpSpPr/>
          <p:nvPr/>
        </p:nvGrpSpPr>
        <p:grpSpPr>
          <a:xfrm>
            <a:off x="3336130" y="4276724"/>
            <a:ext cx="2890838" cy="1647825"/>
            <a:chOff x="433387" y="4181475"/>
            <a:chExt cx="2890838" cy="1647825"/>
          </a:xfrm>
        </p:grpSpPr>
        <p:sp>
          <p:nvSpPr>
            <p:cNvPr id="25" name="Rectangle à coins arrondis 24"/>
            <p:cNvSpPr/>
            <p:nvPr/>
          </p:nvSpPr>
          <p:spPr>
            <a:xfrm>
              <a:off x="519113" y="4181475"/>
              <a:ext cx="2738438" cy="1647825"/>
            </a:xfrm>
            <a:prstGeom prst="roundRect">
              <a:avLst/>
            </a:prstGeom>
            <a:solidFill>
              <a:srgbClr val="DB4E3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p:cNvSpPr txBox="1"/>
            <p:nvPr/>
          </p:nvSpPr>
          <p:spPr>
            <a:xfrm>
              <a:off x="519112" y="4410352"/>
              <a:ext cx="2805113" cy="646331"/>
            </a:xfrm>
            <a:prstGeom prst="rect">
              <a:avLst/>
            </a:prstGeom>
            <a:noFill/>
          </p:spPr>
          <p:txBody>
            <a:bodyPr wrap="square" rtlCol="0">
              <a:spAutoFit/>
            </a:bodyPr>
            <a:lstStyle/>
            <a:p>
              <a:pPr algn="ctr"/>
              <a:r>
                <a:rPr lang="fr-FR" dirty="0">
                  <a:solidFill>
                    <a:schemeClr val="bg1"/>
                  </a:solidFill>
                </a:rPr>
                <a:t>Appréhension, trac, tremblements</a:t>
              </a:r>
            </a:p>
          </p:txBody>
        </p:sp>
        <p:sp>
          <p:nvSpPr>
            <p:cNvPr id="27" name="ZoneTexte 26"/>
            <p:cNvSpPr txBox="1"/>
            <p:nvPr/>
          </p:nvSpPr>
          <p:spPr>
            <a:xfrm>
              <a:off x="433387" y="5285559"/>
              <a:ext cx="2890838" cy="369332"/>
            </a:xfrm>
            <a:prstGeom prst="rect">
              <a:avLst/>
            </a:prstGeom>
            <a:solidFill>
              <a:schemeClr val="bg1"/>
            </a:solidFill>
          </p:spPr>
          <p:txBody>
            <a:bodyPr wrap="square" rtlCol="0">
              <a:spAutoFit/>
            </a:bodyPr>
            <a:lstStyle/>
            <a:p>
              <a:pPr algn="ctr"/>
              <a:r>
                <a:rPr lang="fr-FR" b="1" dirty="0" err="1">
                  <a:solidFill>
                    <a:srgbClr val="DB4E3B"/>
                  </a:solidFill>
                </a:rPr>
                <a:t>Gelsemium</a:t>
              </a:r>
              <a:r>
                <a:rPr lang="fr-FR" b="1" dirty="0">
                  <a:solidFill>
                    <a:srgbClr val="DB4E3B"/>
                  </a:solidFill>
                </a:rPr>
                <a:t> 15CH</a:t>
              </a:r>
            </a:p>
          </p:txBody>
        </p:sp>
      </p:grpSp>
      <p:grpSp>
        <p:nvGrpSpPr>
          <p:cNvPr id="28" name="Groupe 27"/>
          <p:cNvGrpSpPr/>
          <p:nvPr/>
        </p:nvGrpSpPr>
        <p:grpSpPr>
          <a:xfrm>
            <a:off x="6172200" y="4276724"/>
            <a:ext cx="2890838" cy="1647825"/>
            <a:chOff x="433387" y="4181475"/>
            <a:chExt cx="2890838" cy="1647825"/>
          </a:xfrm>
        </p:grpSpPr>
        <p:sp>
          <p:nvSpPr>
            <p:cNvPr id="29" name="Rectangle à coins arrondis 28"/>
            <p:cNvSpPr/>
            <p:nvPr/>
          </p:nvSpPr>
          <p:spPr>
            <a:xfrm>
              <a:off x="519113" y="4181475"/>
              <a:ext cx="2738438" cy="1647825"/>
            </a:xfrm>
            <a:prstGeom prst="roundRect">
              <a:avLst/>
            </a:prstGeom>
            <a:solidFill>
              <a:srgbClr val="DB4E3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p:cNvSpPr txBox="1"/>
            <p:nvPr/>
          </p:nvSpPr>
          <p:spPr>
            <a:xfrm>
              <a:off x="519112" y="4410352"/>
              <a:ext cx="2805113" cy="369332"/>
            </a:xfrm>
            <a:prstGeom prst="rect">
              <a:avLst/>
            </a:prstGeom>
            <a:noFill/>
          </p:spPr>
          <p:txBody>
            <a:bodyPr wrap="square" rtlCol="0">
              <a:spAutoFit/>
            </a:bodyPr>
            <a:lstStyle/>
            <a:p>
              <a:pPr algn="ctr"/>
              <a:r>
                <a:rPr lang="fr-FR" dirty="0">
                  <a:solidFill>
                    <a:schemeClr val="bg1"/>
                  </a:solidFill>
                </a:rPr>
                <a:t>Stress, irritabilité</a:t>
              </a:r>
            </a:p>
          </p:txBody>
        </p:sp>
        <p:sp>
          <p:nvSpPr>
            <p:cNvPr id="31" name="ZoneTexte 30"/>
            <p:cNvSpPr txBox="1"/>
            <p:nvPr/>
          </p:nvSpPr>
          <p:spPr>
            <a:xfrm>
              <a:off x="433387" y="5285559"/>
              <a:ext cx="2890838" cy="369332"/>
            </a:xfrm>
            <a:prstGeom prst="rect">
              <a:avLst/>
            </a:prstGeom>
            <a:solidFill>
              <a:schemeClr val="bg1"/>
            </a:solidFill>
          </p:spPr>
          <p:txBody>
            <a:bodyPr wrap="square" rtlCol="0">
              <a:spAutoFit/>
            </a:bodyPr>
            <a:lstStyle/>
            <a:p>
              <a:pPr algn="ctr"/>
              <a:r>
                <a:rPr lang="fr-FR" b="1" dirty="0" err="1">
                  <a:solidFill>
                    <a:srgbClr val="DB4E3B"/>
                  </a:solidFill>
                </a:rPr>
                <a:t>Nux</a:t>
              </a:r>
              <a:r>
                <a:rPr lang="fr-FR" b="1" dirty="0">
                  <a:solidFill>
                    <a:srgbClr val="DB4E3B"/>
                  </a:solidFill>
                </a:rPr>
                <a:t> </a:t>
              </a:r>
              <a:r>
                <a:rPr lang="fr-FR" b="1" dirty="0" err="1">
                  <a:solidFill>
                    <a:srgbClr val="DB4E3B"/>
                  </a:solidFill>
                </a:rPr>
                <a:t>vomica</a:t>
              </a:r>
              <a:r>
                <a:rPr lang="fr-FR" b="1" dirty="0">
                  <a:solidFill>
                    <a:srgbClr val="DB4E3B"/>
                  </a:solidFill>
                </a:rPr>
                <a:t> 15CH</a:t>
              </a:r>
            </a:p>
          </p:txBody>
        </p:sp>
      </p:grpSp>
      <p:grpSp>
        <p:nvGrpSpPr>
          <p:cNvPr id="32" name="Groupe 31"/>
          <p:cNvGrpSpPr/>
          <p:nvPr/>
        </p:nvGrpSpPr>
        <p:grpSpPr>
          <a:xfrm>
            <a:off x="8996364" y="4276723"/>
            <a:ext cx="2890838" cy="1647825"/>
            <a:chOff x="433387" y="4181475"/>
            <a:chExt cx="2890838" cy="1647825"/>
          </a:xfrm>
        </p:grpSpPr>
        <p:sp>
          <p:nvSpPr>
            <p:cNvPr id="33" name="Rectangle à coins arrondis 32"/>
            <p:cNvSpPr/>
            <p:nvPr/>
          </p:nvSpPr>
          <p:spPr>
            <a:xfrm>
              <a:off x="519113" y="4181475"/>
              <a:ext cx="2738438" cy="1647825"/>
            </a:xfrm>
            <a:prstGeom prst="roundRect">
              <a:avLst/>
            </a:prstGeom>
            <a:solidFill>
              <a:srgbClr val="DB4E3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ZoneTexte 33"/>
            <p:cNvSpPr txBox="1"/>
            <p:nvPr/>
          </p:nvSpPr>
          <p:spPr>
            <a:xfrm>
              <a:off x="519112" y="4410352"/>
              <a:ext cx="2805113" cy="369332"/>
            </a:xfrm>
            <a:prstGeom prst="rect">
              <a:avLst/>
            </a:prstGeom>
            <a:noFill/>
          </p:spPr>
          <p:txBody>
            <a:bodyPr wrap="square" rtlCol="0">
              <a:spAutoFit/>
            </a:bodyPr>
            <a:lstStyle/>
            <a:p>
              <a:pPr algn="ctr"/>
              <a:r>
                <a:rPr lang="fr-FR" dirty="0">
                  <a:solidFill>
                    <a:schemeClr val="bg1"/>
                  </a:solidFill>
                </a:rPr>
                <a:t>Repli su soi, tristesse</a:t>
              </a:r>
            </a:p>
          </p:txBody>
        </p:sp>
        <p:sp>
          <p:nvSpPr>
            <p:cNvPr id="35" name="ZoneTexte 34"/>
            <p:cNvSpPr txBox="1"/>
            <p:nvPr/>
          </p:nvSpPr>
          <p:spPr>
            <a:xfrm>
              <a:off x="433387" y="5285559"/>
              <a:ext cx="2890838" cy="369332"/>
            </a:xfrm>
            <a:prstGeom prst="rect">
              <a:avLst/>
            </a:prstGeom>
            <a:solidFill>
              <a:schemeClr val="bg1"/>
            </a:solidFill>
          </p:spPr>
          <p:txBody>
            <a:bodyPr wrap="square" rtlCol="0">
              <a:spAutoFit/>
            </a:bodyPr>
            <a:lstStyle/>
            <a:p>
              <a:pPr algn="ctr"/>
              <a:r>
                <a:rPr lang="fr-FR" b="1" dirty="0" err="1">
                  <a:solidFill>
                    <a:srgbClr val="DB4E3B"/>
                  </a:solidFill>
                </a:rPr>
                <a:t>Sepia</a:t>
              </a:r>
              <a:r>
                <a:rPr lang="fr-FR" b="1" dirty="0">
                  <a:solidFill>
                    <a:srgbClr val="DB4E3B"/>
                  </a:solidFill>
                </a:rPr>
                <a:t> 15CH</a:t>
              </a:r>
            </a:p>
          </p:txBody>
        </p:sp>
      </p:grpSp>
      <p:pic>
        <p:nvPicPr>
          <p:cNvPr id="36" name="Image 35"/>
          <p:cNvPicPr>
            <a:picLocks noChangeAspect="1"/>
          </p:cNvPicPr>
          <p:nvPr/>
        </p:nvPicPr>
        <p:blipFill>
          <a:blip r:embed="rId3">
            <a:extLst>
              <a:ext uri="{BEBA8EAE-BF5A-486C-A8C5-ECC9F3942E4B}">
                <a14:imgProps xmlns:a14="http://schemas.microsoft.com/office/drawing/2010/main">
                  <a14:imgLayer r:embed="rId4">
                    <a14:imgEffect>
                      <a14:backgroundRemoval t="4167" b="90000" l="10000" r="97222"/>
                    </a14:imgEffect>
                  </a14:imgLayer>
                </a14:imgProps>
              </a:ext>
              <a:ext uri="{28A0092B-C50C-407E-A947-70E740481C1C}">
                <a14:useLocalDpi xmlns:a14="http://schemas.microsoft.com/office/drawing/2010/main" val="0"/>
              </a:ext>
            </a:extLst>
          </a:blip>
          <a:stretch>
            <a:fillRect/>
          </a:stretch>
        </p:blipFill>
        <p:spPr>
          <a:xfrm>
            <a:off x="4638673" y="2110160"/>
            <a:ext cx="2127233" cy="1418155"/>
          </a:xfrm>
          <a:prstGeom prst="rect">
            <a:avLst/>
          </a:prstGeom>
        </p:spPr>
      </p:pic>
      <p:sp>
        <p:nvSpPr>
          <p:cNvPr id="37"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690562" y="6107256"/>
            <a:ext cx="10996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i="1" dirty="0">
                <a:solidFill>
                  <a:schemeClr val="bg1">
                    <a:lumMod val="50000"/>
                  </a:schemeClr>
                </a:solidFill>
              </a:rPr>
              <a:t>En fonction des symptômes : 3 granules 1 fois par jour</a:t>
            </a:r>
          </a:p>
        </p:txBody>
      </p:sp>
    </p:spTree>
    <p:extLst>
      <p:ext uri="{BB962C8B-B14F-4D97-AF65-F5344CB8AC3E}">
        <p14:creationId xmlns:p14="http://schemas.microsoft.com/office/powerpoint/2010/main" val="514835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2874" y="902798"/>
            <a:ext cx="1935017" cy="1865077"/>
          </a:xfrm>
          <a:prstGeom prst="rect">
            <a:avLst/>
          </a:prstGeom>
        </p:spPr>
      </p:pic>
      <p:sp>
        <p:nvSpPr>
          <p:cNvPr id="14339" name="ZoneTexte 2">
            <a:extLst>
              <a:ext uri="{FF2B5EF4-FFF2-40B4-BE49-F238E27FC236}">
                <a16:creationId xmlns:a16="http://schemas.microsoft.com/office/drawing/2014/main" id="{C9307B09-5ACA-38D3-01B5-9AD477852E0E}"/>
              </a:ext>
            </a:extLst>
          </p:cNvPr>
          <p:cNvSpPr txBox="1">
            <a:spLocks noChangeArrowheads="1"/>
          </p:cNvSpPr>
          <p:nvPr/>
        </p:nvSpPr>
        <p:spPr bwMode="auto">
          <a:xfrm>
            <a:off x="690562" y="581025"/>
            <a:ext cx="79200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200" dirty="0">
                <a:solidFill>
                  <a:srgbClr val="DB4E3B"/>
                </a:solidFill>
                <a:latin typeface="+mn-lt"/>
              </a:rPr>
              <a:t>Prise en charge homéopathique en cours de </a:t>
            </a:r>
            <a:r>
              <a:rPr lang="fr-FR" altLang="fr-FR" sz="2200" b="1" u="sng" dirty="0">
                <a:solidFill>
                  <a:srgbClr val="DB4E3B"/>
                </a:solidFill>
                <a:latin typeface="+mn-lt"/>
              </a:rPr>
              <a:t>radiothérapie</a:t>
            </a:r>
          </a:p>
        </p:txBody>
      </p:sp>
      <p:sp>
        <p:nvSpPr>
          <p:cNvPr id="14340"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2334153" y="1776815"/>
            <a:ext cx="6559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b="1" dirty="0">
                <a:solidFill>
                  <a:srgbClr val="DB4E3B"/>
                </a:solidFill>
              </a:rPr>
              <a:t>Radium </a:t>
            </a:r>
            <a:r>
              <a:rPr lang="fr-FR" altLang="fr-FR" b="1" dirty="0" err="1">
                <a:solidFill>
                  <a:srgbClr val="DB4E3B"/>
                </a:solidFill>
              </a:rPr>
              <a:t>bromatum</a:t>
            </a:r>
            <a:r>
              <a:rPr lang="fr-FR" altLang="fr-FR" b="1" dirty="0">
                <a:solidFill>
                  <a:srgbClr val="DB4E3B"/>
                </a:solidFill>
              </a:rPr>
              <a:t> 9CH</a:t>
            </a:r>
            <a:endParaRPr lang="fr-FR" altLang="fr-FR" dirty="0">
              <a:solidFill>
                <a:srgbClr val="DB4E3B"/>
              </a:solidFill>
            </a:endParaRPr>
          </a:p>
          <a:p>
            <a:r>
              <a:rPr lang="fr-FR" altLang="fr-FR" dirty="0"/>
              <a:t>3 granules par jour pendant toute la période de radiothérapie</a:t>
            </a:r>
          </a:p>
        </p:txBody>
      </p:sp>
      <p:grpSp>
        <p:nvGrpSpPr>
          <p:cNvPr id="14349" name="Groupe 14348"/>
          <p:cNvGrpSpPr/>
          <p:nvPr/>
        </p:nvGrpSpPr>
        <p:grpSpPr>
          <a:xfrm>
            <a:off x="690562" y="1473735"/>
            <a:ext cx="1400374" cy="1414665"/>
            <a:chOff x="840746" y="1211857"/>
            <a:chExt cx="1400374" cy="1414665"/>
          </a:xfrm>
        </p:grpSpPr>
        <p:pic>
          <p:nvPicPr>
            <p:cNvPr id="14348" name="Image 14347"/>
            <p:cNvPicPr>
              <a:picLocks noChangeAspect="1"/>
            </p:cNvPicPr>
            <p:nvPr/>
          </p:nvPicPr>
          <p:blipFill rotWithShape="1">
            <a:blip r:embed="rId3">
              <a:extLst>
                <a:ext uri="{28A0092B-C50C-407E-A947-70E740481C1C}">
                  <a14:useLocalDpi xmlns:a14="http://schemas.microsoft.com/office/drawing/2010/main" val="0"/>
                </a:ext>
              </a:extLst>
            </a:blip>
            <a:srcRect l="4167" t="50417" r="66667" b="8334"/>
            <a:stretch/>
          </p:blipFill>
          <p:spPr>
            <a:xfrm rot="21218744">
              <a:off x="840746" y="1211857"/>
              <a:ext cx="1400374" cy="1414665"/>
            </a:xfrm>
            <a:prstGeom prst="rect">
              <a:avLst/>
            </a:prstGeom>
          </p:spPr>
        </p:pic>
        <p:sp>
          <p:nvSpPr>
            <p:cNvPr id="3" name="Rectangle 2"/>
            <p:cNvSpPr/>
            <p:nvPr/>
          </p:nvSpPr>
          <p:spPr>
            <a:xfrm rot="21101636">
              <a:off x="911594" y="1661630"/>
              <a:ext cx="1258678" cy="523220"/>
            </a:xfrm>
            <a:prstGeom prst="rect">
              <a:avLst/>
            </a:prstGeom>
            <a:noFill/>
            <a:ln w="50800" cmpd="dbl">
              <a:noFill/>
            </a:ln>
          </p:spPr>
          <p:txBody>
            <a:bodyPr wrap="none">
              <a:spAutoFit/>
            </a:bodyPr>
            <a:lstStyle/>
            <a:p>
              <a:pPr algn="ctr"/>
              <a:r>
                <a:rPr lang="fr-FR" altLang="fr-FR" sz="1400" dirty="0">
                  <a:latin typeface="Ink Free" panose="03080402000500000000" pitchFamily="66" charset="0"/>
                </a:rPr>
                <a:t>en </a:t>
              </a:r>
            </a:p>
            <a:p>
              <a:r>
                <a:rPr lang="fr-FR" altLang="fr-FR" sz="1400" dirty="0">
                  <a:latin typeface="Ink Free" panose="03080402000500000000" pitchFamily="66" charset="0"/>
                </a:rPr>
                <a:t>systématique </a:t>
              </a:r>
              <a:endParaRPr lang="fr-FR" sz="1400" dirty="0">
                <a:latin typeface="Ink Free" panose="03080402000500000000" pitchFamily="66" charset="0"/>
              </a:endParaRPr>
            </a:p>
          </p:txBody>
        </p:sp>
      </p:grpSp>
      <p:grpSp>
        <p:nvGrpSpPr>
          <p:cNvPr id="39" name="Groupe 38"/>
          <p:cNvGrpSpPr/>
          <p:nvPr/>
        </p:nvGrpSpPr>
        <p:grpSpPr>
          <a:xfrm>
            <a:off x="859796" y="3812102"/>
            <a:ext cx="1400374" cy="1414665"/>
            <a:chOff x="840746" y="1211857"/>
            <a:chExt cx="1400374" cy="1414665"/>
          </a:xfrm>
        </p:grpSpPr>
        <p:pic>
          <p:nvPicPr>
            <p:cNvPr id="40" name="Image 39"/>
            <p:cNvPicPr>
              <a:picLocks noChangeAspect="1"/>
            </p:cNvPicPr>
            <p:nvPr/>
          </p:nvPicPr>
          <p:blipFill rotWithShape="1">
            <a:blip r:embed="rId3">
              <a:extLst>
                <a:ext uri="{28A0092B-C50C-407E-A947-70E740481C1C}">
                  <a14:useLocalDpi xmlns:a14="http://schemas.microsoft.com/office/drawing/2010/main" val="0"/>
                </a:ext>
              </a:extLst>
            </a:blip>
            <a:srcRect l="4167" t="50417" r="66667" b="8334"/>
            <a:stretch/>
          </p:blipFill>
          <p:spPr>
            <a:xfrm rot="21218744">
              <a:off x="840746" y="1211857"/>
              <a:ext cx="1400374" cy="1414665"/>
            </a:xfrm>
            <a:prstGeom prst="rect">
              <a:avLst/>
            </a:prstGeom>
          </p:spPr>
        </p:pic>
        <p:sp>
          <p:nvSpPr>
            <p:cNvPr id="41" name="Rectangle 40"/>
            <p:cNvSpPr/>
            <p:nvPr/>
          </p:nvSpPr>
          <p:spPr>
            <a:xfrm rot="21101636">
              <a:off x="1066191" y="1442136"/>
              <a:ext cx="918775" cy="954107"/>
            </a:xfrm>
            <a:prstGeom prst="rect">
              <a:avLst/>
            </a:prstGeom>
            <a:noFill/>
            <a:ln w="50800" cmpd="dbl">
              <a:noFill/>
            </a:ln>
          </p:spPr>
          <p:txBody>
            <a:bodyPr wrap="square">
              <a:spAutoFit/>
            </a:bodyPr>
            <a:lstStyle/>
            <a:p>
              <a:pPr algn="ctr"/>
              <a:r>
                <a:rPr lang="fr-FR" altLang="fr-FR" sz="1400" dirty="0">
                  <a:latin typeface="Ink Free" panose="03080402000500000000" pitchFamily="66" charset="0"/>
                </a:rPr>
                <a:t>Avant et après chaque séance</a:t>
              </a:r>
              <a:endParaRPr lang="fr-FR" sz="1400" dirty="0">
                <a:latin typeface="Ink Free" panose="03080402000500000000" pitchFamily="66" charset="0"/>
              </a:endParaRPr>
            </a:p>
          </p:txBody>
        </p:sp>
      </p:grpSp>
      <p:sp>
        <p:nvSpPr>
          <p:cNvPr id="42" name="ZoneTexte 5">
            <a:extLst>
              <a:ext uri="{FF2B5EF4-FFF2-40B4-BE49-F238E27FC236}">
                <a16:creationId xmlns:a16="http://schemas.microsoft.com/office/drawing/2014/main" id="{BCE2A40D-A9C5-5C2F-78D8-6637AF3E7776}"/>
              </a:ext>
            </a:extLst>
          </p:cNvPr>
          <p:cNvSpPr txBox="1">
            <a:spLocks noChangeArrowheads="1"/>
          </p:cNvSpPr>
          <p:nvPr/>
        </p:nvSpPr>
        <p:spPr bwMode="auto">
          <a:xfrm>
            <a:off x="2303444" y="4283430"/>
            <a:ext cx="9324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b="1" dirty="0">
                <a:solidFill>
                  <a:srgbClr val="DB4E3B"/>
                </a:solidFill>
              </a:rPr>
              <a:t>Apis </a:t>
            </a:r>
            <a:r>
              <a:rPr lang="fr-FR" altLang="fr-FR" b="1" dirty="0" err="1">
                <a:solidFill>
                  <a:srgbClr val="DB4E3B"/>
                </a:solidFill>
              </a:rPr>
              <a:t>mellifica</a:t>
            </a:r>
            <a:r>
              <a:rPr lang="fr-FR" altLang="fr-FR" b="1" dirty="0">
                <a:solidFill>
                  <a:srgbClr val="DB4E3B"/>
                </a:solidFill>
              </a:rPr>
              <a:t> 15CH &amp; </a:t>
            </a:r>
            <a:r>
              <a:rPr lang="fr-FR" altLang="fr-FR" b="1" dirty="0" err="1">
                <a:solidFill>
                  <a:srgbClr val="DB4E3B"/>
                </a:solidFill>
              </a:rPr>
              <a:t>Belladonna</a:t>
            </a:r>
            <a:r>
              <a:rPr lang="fr-FR" altLang="fr-FR" b="1" dirty="0">
                <a:solidFill>
                  <a:srgbClr val="DB4E3B"/>
                </a:solidFill>
              </a:rPr>
              <a:t> 9CH</a:t>
            </a:r>
            <a:endParaRPr lang="fr-FR" altLang="fr-FR" dirty="0">
              <a:solidFill>
                <a:srgbClr val="DB4E3B"/>
              </a:solidFill>
            </a:endParaRPr>
          </a:p>
          <a:p>
            <a:r>
              <a:rPr lang="fr-FR" altLang="fr-FR" dirty="0"/>
              <a:t>3 granules de chaque pendant toute la période de radiothérapie</a:t>
            </a: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250" y="2803201"/>
            <a:ext cx="2033587" cy="1351969"/>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3366" y="4519434"/>
            <a:ext cx="1914525" cy="1914525"/>
          </a:xfrm>
          <a:prstGeom prst="rect">
            <a:avLst/>
          </a:prstGeom>
        </p:spPr>
      </p:pic>
    </p:spTree>
    <p:extLst>
      <p:ext uri="{BB962C8B-B14F-4D97-AF65-F5344CB8AC3E}">
        <p14:creationId xmlns:p14="http://schemas.microsoft.com/office/powerpoint/2010/main" val="3589795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2" name="Rectangle 215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A37F3D0-7650-34D8-4695-637D17725B39}"/>
              </a:ext>
            </a:extLst>
          </p:cNvPr>
          <p:cNvSpPr>
            <a:spLocks noGrp="1"/>
          </p:cNvSpPr>
          <p:nvPr>
            <p:ph type="title"/>
          </p:nvPr>
        </p:nvSpPr>
        <p:spPr>
          <a:xfrm>
            <a:off x="823442" y="921715"/>
            <a:ext cx="5163022" cy="2635993"/>
          </a:xfrm>
        </p:spPr>
        <p:txBody>
          <a:bodyPr vert="horz" lIns="91440" tIns="45720" rIns="91440" bIns="45720" rtlCol="0" anchor="b">
            <a:normAutofit/>
          </a:bodyPr>
          <a:lstStyle/>
          <a:p>
            <a:pPr>
              <a:defRPr/>
            </a:pPr>
            <a:r>
              <a:rPr lang="en-US" altLang="fr-FR" sz="4800" kern="1200">
                <a:solidFill>
                  <a:schemeClr val="tx1"/>
                </a:solidFill>
                <a:latin typeface="+mj-lt"/>
                <a:ea typeface="+mj-ea"/>
                <a:cs typeface="+mj-cs"/>
                <a:sym typeface="Wingdings" panose="05000000000000000000" pitchFamily="2" charset="2"/>
              </a:rPr>
              <a:t>Hormonothérapies et thérapies ciblées</a:t>
            </a:r>
            <a:br>
              <a:rPr lang="en-US" altLang="fr-FR" sz="4800" kern="1200">
                <a:solidFill>
                  <a:schemeClr val="tx1"/>
                </a:solidFill>
                <a:latin typeface="+mj-lt"/>
                <a:ea typeface="+mj-ea"/>
                <a:cs typeface="+mj-cs"/>
                <a:sym typeface="Wingdings" panose="05000000000000000000" pitchFamily="2" charset="2"/>
              </a:rPr>
            </a:br>
            <a:endParaRPr lang="en-US" sz="4800" kern="1200">
              <a:solidFill>
                <a:schemeClr val="tx1"/>
              </a:solidFill>
              <a:latin typeface="+mj-lt"/>
              <a:ea typeface="+mj-ea"/>
              <a:cs typeface="+mj-cs"/>
            </a:endParaRPr>
          </a:p>
        </p:txBody>
      </p:sp>
      <p:sp>
        <p:nvSpPr>
          <p:cNvPr id="21514" name="Rectangle 21513">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6" name="Rectangle 21515">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8" name="Rectangle 21517">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7" name="Image 2">
            <a:extLst>
              <a:ext uri="{FF2B5EF4-FFF2-40B4-BE49-F238E27FC236}">
                <a16:creationId xmlns:a16="http://schemas.microsoft.com/office/drawing/2014/main" id="{324716BA-274A-4CE8-A9E0-F28F383DD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573907" y="1783763"/>
            <a:ext cx="5163022" cy="29124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Rectangle 2151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contenu 2">
            <a:extLst>
              <a:ext uri="{FF2B5EF4-FFF2-40B4-BE49-F238E27FC236}">
                <a16:creationId xmlns:a16="http://schemas.microsoft.com/office/drawing/2014/main" id="{BDE91243-A1E5-9FEC-B56A-22AFDC92EE0C}"/>
              </a:ext>
            </a:extLst>
          </p:cNvPr>
          <p:cNvSpPr>
            <a:spLocks noGrp="1"/>
          </p:cNvSpPr>
          <p:nvPr>
            <p:ph idx="1"/>
          </p:nvPr>
        </p:nvSpPr>
        <p:spPr>
          <a:xfrm>
            <a:off x="766763" y="760413"/>
            <a:ext cx="9634537" cy="4121150"/>
          </a:xfrm>
        </p:spPr>
        <p:txBody>
          <a:bodyPr/>
          <a:lstStyle/>
          <a:p>
            <a:pPr marL="0" lvl="3" indent="0">
              <a:spcBef>
                <a:spcPct val="0"/>
              </a:spcBef>
              <a:buClr>
                <a:srgbClr val="3494BA"/>
              </a:buClr>
              <a:buNone/>
              <a:tabLst>
                <a:tab pos="0" algn="l"/>
                <a:tab pos="987425" algn="l"/>
                <a:tab pos="1254125" algn="l"/>
                <a:tab pos="3760788" algn="l"/>
                <a:tab pos="9144000" algn="l"/>
                <a:tab pos="10058400" algn="l"/>
              </a:tabLst>
              <a:defRPr/>
            </a:pPr>
            <a:r>
              <a:rPr lang="fr-FR" altLang="fr-FR" sz="2200" dirty="0">
                <a:solidFill>
                  <a:srgbClr val="DB4E3B"/>
                </a:solidFill>
                <a:sym typeface="Wingdings" panose="05000000000000000000" pitchFamily="2" charset="2"/>
              </a:rPr>
              <a:t>Bouffées de chaleur</a:t>
            </a:r>
          </a:p>
          <a:p>
            <a:pPr marL="0" indent="0">
              <a:buNone/>
              <a:tabLst>
                <a:tab pos="0" algn="l"/>
                <a:tab pos="987425" algn="l"/>
                <a:tab pos="1254125" algn="l"/>
                <a:tab pos="3760788" algn="l"/>
                <a:tab pos="9144000" algn="l"/>
                <a:tab pos="10058400" algn="l"/>
              </a:tabLst>
              <a:defRPr/>
            </a:pPr>
            <a:r>
              <a:rPr lang="fr-FR" altLang="fr-FR" sz="2200" b="1" dirty="0">
                <a:sym typeface="Wingdings" panose="05000000000000000000" pitchFamily="2" charset="2"/>
              </a:rPr>
              <a:t>Lachesis </a:t>
            </a:r>
            <a:r>
              <a:rPr lang="fr-FR" altLang="fr-FR" sz="2200" b="1" dirty="0" err="1">
                <a:sym typeface="Wingdings" panose="05000000000000000000" pitchFamily="2" charset="2"/>
              </a:rPr>
              <a:t>mutus</a:t>
            </a:r>
            <a:endParaRPr lang="fr-FR" altLang="fr-FR" sz="2200" b="1" dirty="0">
              <a:sym typeface="Wingdings" panose="05000000000000000000" pitchFamily="2" charset="2"/>
            </a:endParaRPr>
          </a:p>
          <a:p>
            <a:pPr marL="0" indent="0">
              <a:buNone/>
              <a:tabLst>
                <a:tab pos="0" algn="l"/>
                <a:tab pos="987425" algn="l"/>
                <a:tab pos="1254125" algn="l"/>
                <a:tab pos="3760788" algn="l"/>
                <a:tab pos="9144000" algn="l"/>
                <a:tab pos="10058400" algn="l"/>
              </a:tabLst>
              <a:defRPr/>
            </a:pPr>
            <a:r>
              <a:rPr lang="fr-FR" altLang="fr-FR" sz="2200" b="1" dirty="0">
                <a:sym typeface="Wingdings" panose="05000000000000000000" pitchFamily="2" charset="2"/>
              </a:rPr>
              <a:t>Sanguinaria</a:t>
            </a:r>
          </a:p>
          <a:p>
            <a:pPr marL="0" indent="0">
              <a:buNone/>
              <a:tabLst>
                <a:tab pos="0" algn="l"/>
                <a:tab pos="987425" algn="l"/>
                <a:tab pos="1254125" algn="l"/>
                <a:tab pos="3760788" algn="l"/>
                <a:tab pos="9144000" algn="l"/>
                <a:tab pos="10058400" algn="l"/>
              </a:tabLst>
              <a:defRPr/>
            </a:pPr>
            <a:r>
              <a:rPr lang="fr-FR" altLang="fr-FR" sz="2200" b="1" dirty="0">
                <a:sym typeface="Wingdings" panose="05000000000000000000" pitchFamily="2" charset="2"/>
              </a:rPr>
              <a:t>Belladonna</a:t>
            </a:r>
          </a:p>
          <a:p>
            <a:pPr marL="0" indent="0">
              <a:buNone/>
              <a:tabLst>
                <a:tab pos="0" algn="l"/>
                <a:tab pos="987425" algn="l"/>
                <a:tab pos="1254125" algn="l"/>
                <a:tab pos="3760788" algn="l"/>
                <a:tab pos="9144000" algn="l"/>
                <a:tab pos="10058400" algn="l"/>
              </a:tabLst>
              <a:defRPr/>
            </a:pPr>
            <a:endParaRPr lang="fr-FR" altLang="fr-FR" sz="2200" b="1" dirty="0">
              <a:sym typeface="Wingdings" panose="05000000000000000000" pitchFamily="2" charset="2"/>
            </a:endParaRPr>
          </a:p>
          <a:p>
            <a:pPr marL="0" lvl="3" indent="0">
              <a:spcBef>
                <a:spcPct val="0"/>
              </a:spcBef>
              <a:buClr>
                <a:srgbClr val="3494BA"/>
              </a:buClr>
              <a:buNone/>
              <a:tabLst>
                <a:tab pos="0" algn="l"/>
                <a:tab pos="987425" algn="l"/>
                <a:tab pos="1254125" algn="l"/>
                <a:tab pos="3760788" algn="l"/>
                <a:tab pos="9144000" algn="l"/>
                <a:tab pos="10058400" algn="l"/>
              </a:tabLst>
              <a:defRPr/>
            </a:pPr>
            <a:r>
              <a:rPr lang="fr-FR" altLang="fr-FR" sz="2200" dirty="0">
                <a:solidFill>
                  <a:srgbClr val="DB4E3B"/>
                </a:solidFill>
                <a:sym typeface="Wingdings" panose="05000000000000000000" pitchFamily="2" charset="2"/>
              </a:rPr>
              <a:t>Douleurs musculo-tendineuses et articulaires</a:t>
            </a:r>
          </a:p>
          <a:p>
            <a:pPr marL="0" indent="0">
              <a:buNone/>
              <a:tabLst>
                <a:tab pos="0" algn="l"/>
                <a:tab pos="987425" algn="l"/>
                <a:tab pos="1254125" algn="l"/>
                <a:tab pos="3760788" algn="l"/>
                <a:tab pos="9144000" algn="l"/>
                <a:tab pos="10058400" algn="l"/>
              </a:tabLst>
              <a:defRPr/>
            </a:pPr>
            <a:r>
              <a:rPr lang="fr-FR" altLang="fr-FR" sz="2200" b="1" dirty="0">
                <a:sym typeface="Wingdings" panose="05000000000000000000" pitchFamily="2" charset="2"/>
              </a:rPr>
              <a:t>Rhus toxicodendron</a:t>
            </a:r>
          </a:p>
          <a:p>
            <a:pPr marL="0" indent="0">
              <a:buNone/>
              <a:tabLst>
                <a:tab pos="0" algn="l"/>
                <a:tab pos="987425" algn="l"/>
                <a:tab pos="1254125" algn="l"/>
                <a:tab pos="3760788" algn="l"/>
                <a:tab pos="9144000" algn="l"/>
                <a:tab pos="10058400" algn="l"/>
              </a:tabLst>
              <a:defRPr/>
            </a:pPr>
            <a:r>
              <a:rPr lang="fr-FR" altLang="fr-FR" sz="2200" b="1" dirty="0">
                <a:sym typeface="Wingdings" panose="05000000000000000000" pitchFamily="2" charset="2"/>
              </a:rPr>
              <a:t>Ruta graveolens</a:t>
            </a:r>
          </a:p>
          <a:p>
            <a:pPr marL="0" indent="0">
              <a:buNone/>
              <a:tabLst>
                <a:tab pos="0" algn="l"/>
                <a:tab pos="987425" algn="l"/>
                <a:tab pos="1254125" algn="l"/>
                <a:tab pos="3760788" algn="l"/>
                <a:tab pos="9144000" algn="l"/>
                <a:tab pos="10058400" algn="l"/>
              </a:tabLst>
              <a:defRPr/>
            </a:pPr>
            <a:r>
              <a:rPr lang="fr-FR" altLang="fr-FR" sz="2200" b="1" dirty="0">
                <a:sym typeface="Wingdings" panose="05000000000000000000" pitchFamily="2" charset="2"/>
              </a:rPr>
              <a:t>Arnica montana</a:t>
            </a:r>
            <a:endParaRPr lang="fr-FR" altLang="fr-FR" sz="2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3" y="1924050"/>
            <a:ext cx="109594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Bulle ronde 10"/>
          <p:cNvSpPr>
            <a:spLocks noChangeArrowheads="1"/>
          </p:cNvSpPr>
          <p:nvPr/>
        </p:nvSpPr>
        <p:spPr bwMode="auto">
          <a:xfrm>
            <a:off x="2351088" y="387351"/>
            <a:ext cx="2736850" cy="2035175"/>
          </a:xfrm>
          <a:prstGeom prst="wedgeEllipseCallout">
            <a:avLst>
              <a:gd name="adj1" fmla="val 8250"/>
              <a:gd name="adj2" fmla="val 61060"/>
            </a:avLst>
          </a:prstGeom>
          <a:solidFill>
            <a:srgbClr val="FFBE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fr-FR" altLang="fr-FR" sz="2200">
              <a:solidFill>
                <a:schemeClr val="bg1"/>
              </a:solidFill>
              <a:latin typeface="Arial" panose="020B0604020202020204" pitchFamily="34" charset="0"/>
            </a:endParaRPr>
          </a:p>
          <a:p>
            <a:pPr algn="ctr" eaLnBrk="1" hangingPunct="1"/>
            <a:r>
              <a:rPr lang="fr-FR" altLang="fr-FR" sz="2200">
                <a:solidFill>
                  <a:schemeClr val="bg1"/>
                </a:solidFill>
                <a:latin typeface="Arial" panose="020B0604020202020204" pitchFamily="34" charset="0"/>
              </a:rPr>
              <a:t>présentation rapide</a:t>
            </a:r>
          </a:p>
          <a:p>
            <a:pPr algn="ctr" eaLnBrk="1" hangingPunct="1"/>
            <a:endParaRPr lang="fr-FR" altLang="fr-FR" sz="2200">
              <a:solidFill>
                <a:schemeClr val="bg1"/>
              </a:solidFill>
              <a:latin typeface="Arial" panose="020B0604020202020204" pitchFamily="34" charset="0"/>
            </a:endParaRPr>
          </a:p>
        </p:txBody>
      </p:sp>
      <p:sp>
        <p:nvSpPr>
          <p:cNvPr id="6149" name="Bulle ronde 11"/>
          <p:cNvSpPr>
            <a:spLocks noChangeArrowheads="1"/>
          </p:cNvSpPr>
          <p:nvPr/>
        </p:nvSpPr>
        <p:spPr bwMode="auto">
          <a:xfrm>
            <a:off x="6086475" y="481014"/>
            <a:ext cx="2736850" cy="1557337"/>
          </a:xfrm>
          <a:prstGeom prst="wedgeEllipseCallout">
            <a:avLst>
              <a:gd name="adj1" fmla="val 11963"/>
              <a:gd name="adj2" fmla="val 75120"/>
            </a:avLst>
          </a:prstGeom>
          <a:solidFill>
            <a:srgbClr val="FFBE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fr-FR" altLang="fr-FR" sz="2200">
              <a:solidFill>
                <a:schemeClr val="bg1"/>
              </a:solidFill>
              <a:latin typeface="Arial" panose="020B0604020202020204" pitchFamily="34" charset="0"/>
            </a:endParaRPr>
          </a:p>
          <a:p>
            <a:pPr algn="ctr" eaLnBrk="1" hangingPunct="1"/>
            <a:r>
              <a:rPr lang="fr-FR" altLang="fr-FR" sz="2200">
                <a:solidFill>
                  <a:schemeClr val="bg1"/>
                </a:solidFill>
                <a:latin typeface="Arial" panose="020B0604020202020204" pitchFamily="34" charset="0"/>
              </a:rPr>
              <a:t>attentes</a:t>
            </a:r>
          </a:p>
          <a:p>
            <a:pPr algn="ctr" eaLnBrk="1" hangingPunct="1"/>
            <a:endParaRPr lang="fr-FR" altLang="fr-FR" sz="2200">
              <a:solidFill>
                <a:schemeClr val="bg1"/>
              </a:solidFill>
              <a:latin typeface="Arial" panose="020B0604020202020204" pitchFamily="34" charset="0"/>
            </a:endParaRPr>
          </a:p>
        </p:txBody>
      </p:sp>
    </p:spTree>
    <p:extLst>
      <p:ext uri="{BB962C8B-B14F-4D97-AF65-F5344CB8AC3E}">
        <p14:creationId xmlns:p14="http://schemas.microsoft.com/office/powerpoint/2010/main" val="2271040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13C9ECC-28BC-1CD1-2C9E-FF34014E1AC8}"/>
              </a:ext>
            </a:extLst>
          </p:cNvPr>
          <p:cNvSpPr/>
          <p:nvPr/>
        </p:nvSpPr>
        <p:spPr>
          <a:xfrm>
            <a:off x="6094413" y="3438524"/>
            <a:ext cx="6096000" cy="3419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25"/>
          </a:p>
        </p:txBody>
      </p:sp>
      <p:pic>
        <p:nvPicPr>
          <p:cNvPr id="41987" name="Image 5734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4906" y="4908551"/>
            <a:ext cx="1325563"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Image 5734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9999" y="5114924"/>
            <a:ext cx="12525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5ADF2C69-7836-E8C6-0B7F-24FF6C7377DB}"/>
              </a:ext>
            </a:extLst>
          </p:cNvPr>
          <p:cNvSpPr/>
          <p:nvPr/>
        </p:nvSpPr>
        <p:spPr>
          <a:xfrm>
            <a:off x="0" y="1"/>
            <a:ext cx="6096000" cy="3438526"/>
          </a:xfrm>
          <a:prstGeom prst="rect">
            <a:avLst/>
          </a:prstGeom>
          <a:solidFill>
            <a:srgbClr val="3CA4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25"/>
          </a:p>
        </p:txBody>
      </p:sp>
      <p:sp>
        <p:nvSpPr>
          <p:cNvPr id="33" name="Rectangle 32">
            <a:extLst>
              <a:ext uri="{FF2B5EF4-FFF2-40B4-BE49-F238E27FC236}">
                <a16:creationId xmlns:a16="http://schemas.microsoft.com/office/drawing/2014/main" id="{F889908B-F675-F877-8366-6C91CF2D952D}"/>
              </a:ext>
            </a:extLst>
          </p:cNvPr>
          <p:cNvSpPr/>
          <p:nvPr/>
        </p:nvSpPr>
        <p:spPr>
          <a:xfrm>
            <a:off x="6094414" y="1"/>
            <a:ext cx="6095999" cy="3438524"/>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25"/>
          </a:p>
        </p:txBody>
      </p:sp>
      <p:sp>
        <p:nvSpPr>
          <p:cNvPr id="2" name="Espace réservé du contenu 2">
            <a:extLst>
              <a:ext uri="{FF2B5EF4-FFF2-40B4-BE49-F238E27FC236}">
                <a16:creationId xmlns:a16="http://schemas.microsoft.com/office/drawing/2014/main" id="{BFB21C57-8B76-CDB7-C3D7-CE997AC10E40}"/>
              </a:ext>
            </a:extLst>
          </p:cNvPr>
          <p:cNvSpPr txBox="1">
            <a:spLocks noGrp="1"/>
          </p:cNvSpPr>
          <p:nvPr>
            <p:ph type="body" idx="4294967295"/>
          </p:nvPr>
        </p:nvSpPr>
        <p:spPr>
          <a:xfrm>
            <a:off x="228599" y="3816351"/>
            <a:ext cx="5920861" cy="2222500"/>
          </a:xfrm>
        </p:spPr>
        <p:txBody>
          <a:bodyPr>
            <a:noAutofit/>
          </a:bodyPr>
          <a:lstStyle/>
          <a:p>
            <a:pPr algn="just">
              <a:spcBef>
                <a:spcPts val="0"/>
              </a:spcBef>
              <a:buClr>
                <a:srgbClr val="70AD47"/>
              </a:buClr>
              <a:defRPr/>
            </a:pPr>
            <a:r>
              <a:rPr lang="fr-FR" altLang="fr-FR" sz="1800" b="1" dirty="0">
                <a:solidFill>
                  <a:schemeClr val="tx1">
                    <a:lumMod val="50000"/>
                    <a:lumOff val="50000"/>
                  </a:schemeClr>
                </a:solidFill>
                <a:latin typeface="Bradley Hand ITC" panose="03070402050302030203" pitchFamily="66" charset="0"/>
                <a:ea typeface="Microsoft YaHei" panose="020B0503020204020204" pitchFamily="34" charset="-122"/>
                <a:cs typeface="Calibri" panose="020F0502020204030204" pitchFamily="34" charset="0"/>
              </a:rPr>
              <a:t>Épisode 1 = tuto-base</a:t>
            </a:r>
          </a:p>
          <a:p>
            <a:pPr algn="just">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2 </a:t>
            </a:r>
            <a:r>
              <a:rPr lang="fr-FR" altLang="fr-FR" sz="18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le respiratoire</a:t>
            </a:r>
          </a:p>
          <a:p>
            <a:pPr algn="just">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3 </a:t>
            </a:r>
            <a:r>
              <a:rPr lang="fr-FR" altLang="fr-FR" sz="18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Pédiatrie</a:t>
            </a:r>
          </a:p>
          <a:p>
            <a:pPr algn="just">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4 </a:t>
            </a:r>
            <a:r>
              <a:rPr lang="fr-FR" altLang="fr-FR" sz="18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TMS</a:t>
            </a:r>
          </a:p>
          <a:p>
            <a:pPr algn="just">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5 </a:t>
            </a:r>
            <a:r>
              <a:rPr lang="fr-FR" altLang="fr-FR" sz="18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le psychologique</a:t>
            </a:r>
          </a:p>
          <a:p>
            <a:pPr>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6 </a:t>
            </a:r>
            <a:r>
              <a:rPr lang="fr-FR" altLang="fr-FR" sz="18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Fatigue, </a:t>
            </a:r>
            <a:r>
              <a:rPr lang="fr-FR" altLang="fr-FR" sz="1800" b="1" dirty="0" err="1">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Covid</a:t>
            </a:r>
            <a:r>
              <a:rPr lang="fr-FR" altLang="fr-FR" sz="18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long et douleurs inexpliquées </a:t>
            </a:r>
          </a:p>
          <a:p>
            <a:pPr algn="just">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7 </a:t>
            </a:r>
            <a:r>
              <a:rPr lang="fr-FR" altLang="fr-FR" sz="18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gynéco-obstétrique</a:t>
            </a:r>
          </a:p>
          <a:p>
            <a:pPr algn="just">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8 </a:t>
            </a:r>
            <a:r>
              <a:rPr lang="fr-FR" altLang="fr-FR" sz="18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Soins de support en oncologie </a:t>
            </a:r>
            <a:endParaRPr altLang="fr-FR" sz="18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endParaRPr>
          </a:p>
        </p:txBody>
      </p:sp>
      <p:pic>
        <p:nvPicPr>
          <p:cNvPr id="41992" name="Imag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4086" y="166177"/>
            <a:ext cx="1020820" cy="143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Imag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1131" y="166178"/>
            <a:ext cx="1038826" cy="143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Imag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8354" y="150813"/>
            <a:ext cx="978648" cy="144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Imag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8490" y="166177"/>
            <a:ext cx="1043099" cy="142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Imag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8990" y="1725666"/>
            <a:ext cx="1106366" cy="148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4">
            <a:extLst>
              <a:ext uri="{FF2B5EF4-FFF2-40B4-BE49-F238E27FC236}">
                <a16:creationId xmlns:a16="http://schemas.microsoft.com/office/drawing/2014/main" id="{785552C4-F761-E016-2C0A-7DD8B447EC6E}"/>
              </a:ext>
            </a:extLst>
          </p:cNvPr>
          <p:cNvSpPr/>
          <p:nvPr/>
        </p:nvSpPr>
        <p:spPr>
          <a:xfrm>
            <a:off x="6363494" y="350835"/>
            <a:ext cx="925513" cy="2857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50630" tIns="25316" rIns="50630" bIns="25316" compatLnSpc="0">
            <a:spAutoFit/>
          </a:bodyPr>
          <a:lstStyle/>
          <a:p>
            <a:pPr algn="just">
              <a:lnSpc>
                <a:spcPct val="90000"/>
              </a:lnSpc>
              <a:buClr>
                <a:srgbClr val="70AD47"/>
              </a:buClr>
              <a:buSzPct val="45000"/>
              <a:defRPr sz="1800"/>
            </a:pPr>
            <a:r>
              <a:rPr lang="fr-FR" sz="1633" b="1" dirty="0">
                <a:solidFill>
                  <a:schemeClr val="bg1"/>
                </a:solidFill>
                <a:latin typeface="Bradley Hand ITC" pitchFamily="66"/>
                <a:ea typeface="Microsoft YaHei" pitchFamily="2"/>
                <a:cs typeface="Calibri" pitchFamily="34"/>
              </a:rPr>
              <a:t>Des livres</a:t>
            </a:r>
          </a:p>
        </p:txBody>
      </p:sp>
      <p:sp>
        <p:nvSpPr>
          <p:cNvPr id="21" name="Rectangle 18">
            <a:extLst>
              <a:ext uri="{FF2B5EF4-FFF2-40B4-BE49-F238E27FC236}">
                <a16:creationId xmlns:a16="http://schemas.microsoft.com/office/drawing/2014/main" id="{EA0ED47B-C8C7-EF48-D464-643C073D7E35}"/>
              </a:ext>
            </a:extLst>
          </p:cNvPr>
          <p:cNvSpPr/>
          <p:nvPr/>
        </p:nvSpPr>
        <p:spPr>
          <a:xfrm>
            <a:off x="6265863" y="3529014"/>
            <a:ext cx="958850" cy="2873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50630" tIns="25316" rIns="50630" bIns="25316" compatLnSpc="0">
            <a:spAutoFit/>
          </a:bodyPr>
          <a:lstStyle/>
          <a:p>
            <a:pPr algn="just">
              <a:lnSpc>
                <a:spcPct val="90000"/>
              </a:lnSpc>
              <a:buClr>
                <a:srgbClr val="70AD47"/>
              </a:buClr>
              <a:buSzPct val="45000"/>
              <a:defRPr sz="1800"/>
            </a:pPr>
            <a:r>
              <a:rPr lang="fr-FR" sz="1633" b="1" dirty="0">
                <a:solidFill>
                  <a:schemeClr val="bg1"/>
                </a:solidFill>
                <a:latin typeface="Bradley Hand ITC" pitchFamily="66"/>
                <a:ea typeface="Microsoft YaHei" pitchFamily="2"/>
                <a:cs typeface="Calibri" pitchFamily="34"/>
              </a:rPr>
              <a:t>Une revue</a:t>
            </a:r>
          </a:p>
        </p:txBody>
      </p:sp>
      <p:grpSp>
        <p:nvGrpSpPr>
          <p:cNvPr id="41999" name="Groupe 28"/>
          <p:cNvGrpSpPr>
            <a:grpSpLocks/>
          </p:cNvGrpSpPr>
          <p:nvPr/>
        </p:nvGrpSpPr>
        <p:grpSpPr bwMode="auto">
          <a:xfrm>
            <a:off x="1052513" y="595315"/>
            <a:ext cx="3995737" cy="2338389"/>
            <a:chOff x="5240338" y="324426"/>
            <a:chExt cx="4444607" cy="2963071"/>
          </a:xfrm>
        </p:grpSpPr>
        <p:pic>
          <p:nvPicPr>
            <p:cNvPr id="42010" name="Image 2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40338" y="324426"/>
              <a:ext cx="4444607" cy="296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à coins arrondis 27">
              <a:extLst>
                <a:ext uri="{FF2B5EF4-FFF2-40B4-BE49-F238E27FC236}">
                  <a16:creationId xmlns:a16="http://schemas.microsoft.com/office/drawing/2014/main" id="{88226256-05A2-4BBD-C7BE-590029AC8F97}"/>
                </a:ext>
              </a:extLst>
            </p:cNvPr>
            <p:cNvSpPr/>
            <p:nvPr/>
          </p:nvSpPr>
          <p:spPr>
            <a:xfrm>
              <a:off x="5606638" y="1001033"/>
              <a:ext cx="2907077" cy="403630"/>
            </a:xfrm>
            <a:prstGeom prst="roundRect">
              <a:avLst/>
            </a:prstGeom>
            <a:solidFill>
              <a:srgbClr val="3CA4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25"/>
            </a:p>
          </p:txBody>
        </p:sp>
        <p:sp>
          <p:nvSpPr>
            <p:cNvPr id="9" name="ZoneTexte 3">
              <a:extLst>
                <a:ext uri="{FF2B5EF4-FFF2-40B4-BE49-F238E27FC236}">
                  <a16:creationId xmlns:a16="http://schemas.microsoft.com/office/drawing/2014/main" id="{1C93F61A-C1A9-2CF6-30A9-7CEBD42AAFE9}"/>
                </a:ext>
              </a:extLst>
            </p:cNvPr>
            <p:cNvSpPr/>
            <p:nvPr/>
          </p:nvSpPr>
          <p:spPr>
            <a:xfrm>
              <a:off x="5573974" y="954370"/>
              <a:ext cx="2939741" cy="4502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50630" tIns="25316" rIns="50630" bIns="25316" compatLnSpc="0">
              <a:spAutoFit/>
            </a:bodyPr>
            <a:lstStyle/>
            <a:p>
              <a:pPr algn="ctr">
                <a:defRPr sz="1800"/>
              </a:pPr>
              <a:r>
                <a:rPr lang="fr-FR" sz="1633" dirty="0">
                  <a:solidFill>
                    <a:schemeClr val="bg1"/>
                  </a:solidFill>
                  <a:latin typeface="Calibri" pitchFamily="18"/>
                  <a:ea typeface="Microsoft YaHei" pitchFamily="2"/>
                  <a:cs typeface="Arial" pitchFamily="2"/>
                </a:rPr>
                <a:t>www://ffsh.fr</a:t>
              </a:r>
            </a:p>
          </p:txBody>
        </p:sp>
      </p:grpSp>
      <p:pic>
        <p:nvPicPr>
          <p:cNvPr id="42000" name="Imag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53620" y="5214935"/>
            <a:ext cx="1147762"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Image 2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95997">
            <a:off x="6266300" y="4414840"/>
            <a:ext cx="117475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Image 5734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66483" y="1728793"/>
            <a:ext cx="1059358" cy="149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Image 5734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029008" y="1676264"/>
            <a:ext cx="1190792" cy="166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Image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00585" y="1690142"/>
            <a:ext cx="1097796" cy="152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Image 5734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225756" y="3696497"/>
            <a:ext cx="121285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Image 5734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rot="304065">
            <a:off x="10522030" y="3689350"/>
            <a:ext cx="11223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Image 29"/>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rot="305129">
            <a:off x="7843438" y="3490143"/>
            <a:ext cx="123983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8" name="Image 28"/>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rot="21273471">
            <a:off x="9626428" y="5138710"/>
            <a:ext cx="119062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7116034" y="3733854"/>
            <a:ext cx="1239786" cy="1585911"/>
          </a:xfrm>
          <a:prstGeom prst="rect">
            <a:avLst/>
          </a:prstGeom>
        </p:spPr>
      </p:pic>
    </p:spTree>
    <p:extLst>
      <p:ext uri="{BB962C8B-B14F-4D97-AF65-F5344CB8AC3E}">
        <p14:creationId xmlns:p14="http://schemas.microsoft.com/office/powerpoint/2010/main" val="242843211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7250"/>
            <a:ext cx="8989724" cy="3408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193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22" name="Titre 1">
            <a:extLst>
              <a:ext uri="{FF2B5EF4-FFF2-40B4-BE49-F238E27FC236}">
                <a16:creationId xmlns:a16="http://schemas.microsoft.com/office/drawing/2014/main" id="{4B3CD370-61F7-3D0C-675E-D867408DD785}"/>
              </a:ext>
            </a:extLst>
          </p:cNvPr>
          <p:cNvSpPr>
            <a:spLocks noGrp="1" noChangeArrowheads="1"/>
          </p:cNvSpPr>
          <p:nvPr>
            <p:ph type="title"/>
          </p:nvPr>
        </p:nvSpPr>
        <p:spPr bwMode="auto">
          <a:xfrm>
            <a:off x="479394" y="766000"/>
            <a:ext cx="3939688" cy="558312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r>
              <a:rPr lang="fr-FR" altLang="fr-FR" sz="4800" dirty="0"/>
              <a:t>Soins de support et maladie grave</a:t>
            </a:r>
          </a:p>
        </p:txBody>
      </p:sp>
      <p:cxnSp>
        <p:nvCxnSpPr>
          <p:cNvPr id="5130" name="Straight Connector 512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124" name="Espace réservé du contenu 2">
            <a:extLst>
              <a:ext uri="{FF2B5EF4-FFF2-40B4-BE49-F238E27FC236}">
                <a16:creationId xmlns:a16="http://schemas.microsoft.com/office/drawing/2014/main" id="{398852A3-CE92-03C6-0DD8-B93EF8793FAB}"/>
              </a:ext>
            </a:extLst>
          </p:cNvPr>
          <p:cNvGraphicFramePr>
            <a:graphicFrameLocks noGrp="1"/>
          </p:cNvGraphicFramePr>
          <p:nvPr>
            <p:ph idx="1"/>
            <p:extLst>
              <p:ext uri="{D42A27DB-BD31-4B8C-83A1-F6EECF244321}">
                <p14:modId xmlns:p14="http://schemas.microsoft.com/office/powerpoint/2010/main" val="2570685429"/>
              </p:ext>
            </p:extLst>
          </p:nvPr>
        </p:nvGraphicFramePr>
        <p:xfrm>
          <a:off x="5108535" y="7660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2" name="Rectangle 615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Image 1">
            <a:extLst>
              <a:ext uri="{FF2B5EF4-FFF2-40B4-BE49-F238E27FC236}">
                <a16:creationId xmlns:a16="http://schemas.microsoft.com/office/drawing/2014/main" id="{914186BF-D81F-2509-581B-88A7EDB42684}"/>
              </a:ext>
            </a:extLst>
          </p:cNvPr>
          <p:cNvPicPr>
            <a:picLocks noChangeAspect="1"/>
          </p:cNvPicPr>
          <p:nvPr/>
        </p:nvPicPr>
        <p:blipFill rotWithShape="1">
          <a:blip r:embed="rId2">
            <a:extLst>
              <a:ext uri="{28A0092B-C50C-407E-A947-70E740481C1C}">
                <a14:useLocalDpi xmlns:a14="http://schemas.microsoft.com/office/drawing/2010/main" val="0"/>
              </a:ext>
            </a:extLst>
          </a:blip>
          <a:srcRect l="6001"/>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Rectangle 615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Titre 1">
            <a:extLst>
              <a:ext uri="{FF2B5EF4-FFF2-40B4-BE49-F238E27FC236}">
                <a16:creationId xmlns:a16="http://schemas.microsoft.com/office/drawing/2014/main" id="{6CD2B01F-CA92-1275-C1C2-179A65E32787}"/>
              </a:ext>
            </a:extLst>
          </p:cNvPr>
          <p:cNvSpPr>
            <a:spLocks noGrp="1" noChangeArrowheads="1"/>
          </p:cNvSpPr>
          <p:nvPr>
            <p:ph type="title"/>
          </p:nvPr>
        </p:nvSpPr>
        <p:spPr bwMode="auto">
          <a:xfrm>
            <a:off x="952228" y="743447"/>
            <a:ext cx="3973385" cy="36920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p>
            <a:r>
              <a:rPr lang="fr-FR" altLang="fr-FR" sz="6000" dirty="0"/>
              <a:t>Lors de l’annonce</a:t>
            </a:r>
            <a:endParaRPr lang="fr-FR" altLang="fr-FR" sz="5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202C3B9-55AC-2AF6-03E3-896FFA9F2764}"/>
              </a:ext>
            </a:extLst>
          </p:cNvPr>
          <p:cNvPicPr>
            <a:picLocks noChangeAspect="1"/>
          </p:cNvPicPr>
          <p:nvPr/>
        </p:nvPicPr>
        <p:blipFill rotWithShape="1">
          <a:blip r:embed="rId2">
            <a:extLst>
              <a:ext uri="{28A0092B-C50C-407E-A947-70E740481C1C}">
                <a14:useLocalDpi xmlns:a14="http://schemas.microsoft.com/office/drawing/2010/main" val="0"/>
              </a:ext>
            </a:extLst>
          </a:blip>
          <a:srcRect t="29728" b="2467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0418" name="Espace réservé du contenu 2">
            <a:extLst>
              <a:ext uri="{FF2B5EF4-FFF2-40B4-BE49-F238E27FC236}">
                <a16:creationId xmlns:a16="http://schemas.microsoft.com/office/drawing/2014/main" id="{FA30F4F8-3430-5A45-7F36-904F651349B7}"/>
              </a:ext>
            </a:extLst>
          </p:cNvPr>
          <p:cNvSpPr>
            <a:spLocks noGrp="1"/>
          </p:cNvSpPr>
          <p:nvPr>
            <p:ph idx="1"/>
          </p:nvPr>
        </p:nvSpPr>
        <p:spPr>
          <a:xfrm>
            <a:off x="4905374" y="3752850"/>
            <a:ext cx="6804021" cy="2452687"/>
          </a:xfrm>
        </p:spPr>
        <p:txBody>
          <a:bodyPr anchor="ctr">
            <a:noAutofit/>
          </a:bodyPr>
          <a:lstStyle/>
          <a:p>
            <a:pPr marL="0" indent="0">
              <a:spcBef>
                <a:spcPct val="0"/>
              </a:spcBef>
              <a:buNone/>
              <a:tabLst>
                <a:tab pos="0" algn="l"/>
                <a:tab pos="987425" algn="l"/>
                <a:tab pos="1254125" algn="l"/>
                <a:tab pos="3760788" algn="l"/>
                <a:tab pos="9144000" algn="l"/>
                <a:tab pos="10058400" algn="l"/>
              </a:tabLst>
              <a:defRPr/>
            </a:pPr>
            <a:endParaRPr lang="fr-FR" altLang="fr-FR" sz="2400" dirty="0">
              <a:cs typeface="Arial" panose="020B0604020202020204" pitchFamily="34" charset="0"/>
              <a:sym typeface="Wingdings" panose="05000000000000000000" pitchFamily="2" charset="2"/>
            </a:endParaRPr>
          </a:p>
          <a:p>
            <a:pPr>
              <a:spcBef>
                <a:spcPts val="0"/>
              </a:spcBef>
              <a:buClr>
                <a:srgbClr val="DB4E3B"/>
              </a:buClr>
              <a:buFont typeface="Arial" panose="020B0604020202020204" pitchFamily="34" charset="0"/>
              <a:buChar char="►"/>
              <a:tabLst>
                <a:tab pos="0" algn="l"/>
                <a:tab pos="987425" algn="l"/>
                <a:tab pos="1254125" algn="l"/>
                <a:tab pos="3760788" algn="l"/>
                <a:tab pos="9144000" algn="l"/>
                <a:tab pos="10058400" algn="l"/>
              </a:tabLst>
              <a:defRPr/>
            </a:pPr>
            <a:r>
              <a:rPr lang="fr-FR" altLang="fr-FR" sz="2400" dirty="0">
                <a:sym typeface="Wingdings" panose="05000000000000000000" pitchFamily="2" charset="2"/>
              </a:rPr>
              <a:t> avec réactivité : </a:t>
            </a:r>
            <a:r>
              <a:rPr lang="fr-FR" altLang="fr-FR" sz="2400" b="1" dirty="0">
                <a:sym typeface="Wingdings" panose="05000000000000000000" pitchFamily="2" charset="2"/>
              </a:rPr>
              <a:t>Arnica </a:t>
            </a:r>
            <a:r>
              <a:rPr lang="fr-FR" altLang="fr-FR" sz="2400" b="1" dirty="0" err="1">
                <a:sym typeface="Wingdings" panose="05000000000000000000" pitchFamily="2" charset="2"/>
              </a:rPr>
              <a:t>montana</a:t>
            </a:r>
            <a:endParaRPr lang="fr-FR" altLang="fr-FR" sz="2400" b="1" dirty="0">
              <a:sym typeface="Wingdings" panose="05000000000000000000" pitchFamily="2" charset="2"/>
            </a:endParaRPr>
          </a:p>
          <a:p>
            <a:pPr>
              <a:spcBef>
                <a:spcPts val="0"/>
              </a:spcBef>
              <a:buClr>
                <a:srgbClr val="DB4E3B"/>
              </a:buClr>
              <a:buFont typeface="Arial" panose="020B0604020202020204" pitchFamily="34" charset="0"/>
              <a:buChar char="►"/>
              <a:tabLst>
                <a:tab pos="0" algn="l"/>
                <a:tab pos="987425" algn="l"/>
                <a:tab pos="1254125" algn="l"/>
                <a:tab pos="3760788" algn="l"/>
                <a:tab pos="9144000" algn="l"/>
                <a:tab pos="10058400" algn="l"/>
              </a:tabLst>
              <a:defRPr/>
            </a:pPr>
            <a:r>
              <a:rPr lang="fr-FR" altLang="fr-FR" sz="2400" dirty="0">
                <a:sym typeface="Wingdings" panose="05000000000000000000" pitchFamily="2" charset="2"/>
              </a:rPr>
              <a:t> avec abattement : </a:t>
            </a:r>
            <a:r>
              <a:rPr lang="fr-FR" altLang="fr-FR" sz="2400" b="1" dirty="0">
                <a:sym typeface="Wingdings" panose="05000000000000000000" pitchFamily="2" charset="2"/>
              </a:rPr>
              <a:t>Opium</a:t>
            </a:r>
          </a:p>
          <a:p>
            <a:pPr>
              <a:spcBef>
                <a:spcPts val="0"/>
              </a:spcBef>
              <a:buClr>
                <a:srgbClr val="DB4E3B"/>
              </a:buClr>
              <a:buFont typeface="Arial" panose="020B0604020202020204" pitchFamily="34" charset="0"/>
              <a:buChar char="►"/>
              <a:tabLst>
                <a:tab pos="0" algn="l"/>
                <a:tab pos="987425" algn="l"/>
                <a:tab pos="1254125" algn="l"/>
                <a:tab pos="3760788" algn="l"/>
                <a:tab pos="9144000" algn="l"/>
                <a:tab pos="10058400" algn="l"/>
              </a:tabLst>
              <a:defRPr/>
            </a:pPr>
            <a:r>
              <a:rPr lang="fr-FR" altLang="fr-FR" sz="2400" dirty="0">
                <a:sym typeface="Wingdings" panose="05000000000000000000" pitchFamily="2" charset="2"/>
              </a:rPr>
              <a:t> Sentiment d’injustice du destin : </a:t>
            </a:r>
            <a:r>
              <a:rPr lang="fr-FR" altLang="fr-FR" sz="2400" b="1" dirty="0" err="1">
                <a:sym typeface="Wingdings" panose="05000000000000000000" pitchFamily="2" charset="2"/>
              </a:rPr>
              <a:t>Staphysagria</a:t>
            </a:r>
            <a:endParaRPr lang="fr-FR" altLang="fr-FR" sz="2400" b="1" dirty="0">
              <a:sym typeface="Wingdings" panose="05000000000000000000" pitchFamily="2" charset="2"/>
            </a:endParaRPr>
          </a:p>
          <a:p>
            <a:pPr marL="0" indent="0">
              <a:buNone/>
              <a:tabLst>
                <a:tab pos="0" algn="l"/>
                <a:tab pos="987425" algn="l"/>
                <a:tab pos="1254125" algn="l"/>
                <a:tab pos="3760788" algn="l"/>
                <a:tab pos="9144000" algn="l"/>
                <a:tab pos="10058400" algn="l"/>
              </a:tabLst>
              <a:defRPr/>
            </a:pPr>
            <a:endParaRPr lang="fr-FR" altLang="fr-FR" sz="2400" dirty="0">
              <a:sym typeface="Wingdings" panose="05000000000000000000" pitchFamily="2" charset="2"/>
            </a:endParaRPr>
          </a:p>
          <a:p>
            <a:pPr marL="0" indent="0">
              <a:buNone/>
              <a:tabLst>
                <a:tab pos="0" algn="l"/>
                <a:tab pos="987425" algn="l"/>
                <a:tab pos="1254125" algn="l"/>
                <a:tab pos="3760788" algn="l"/>
                <a:tab pos="9144000" algn="l"/>
                <a:tab pos="10058400" algn="l"/>
              </a:tabLst>
              <a:defRPr/>
            </a:pPr>
            <a:r>
              <a:rPr lang="fr-FR" altLang="fr-FR" sz="2400" dirty="0">
                <a:sym typeface="Wingdings" panose="05000000000000000000" pitchFamily="2" charset="2"/>
              </a:rPr>
              <a:t>30CH, dose</a:t>
            </a:r>
          </a:p>
        </p:txBody>
      </p:sp>
      <p:sp>
        <p:nvSpPr>
          <p:cNvPr id="3" name="Rectangle 2"/>
          <p:cNvSpPr/>
          <p:nvPr/>
        </p:nvSpPr>
        <p:spPr>
          <a:xfrm>
            <a:off x="590551" y="4018170"/>
            <a:ext cx="3486150" cy="646331"/>
          </a:xfrm>
          <a:prstGeom prst="rect">
            <a:avLst/>
          </a:prstGeom>
          <a:solidFill>
            <a:schemeClr val="bg1"/>
          </a:solidFill>
        </p:spPr>
        <p:txBody>
          <a:bodyPr wrap="square">
            <a:spAutoFit/>
          </a:bodyPr>
          <a:lstStyle/>
          <a:p>
            <a:pPr>
              <a:spcBef>
                <a:spcPct val="0"/>
              </a:spcBef>
              <a:tabLst>
                <a:tab pos="0" algn="l"/>
                <a:tab pos="987425" algn="l"/>
                <a:tab pos="1254125" algn="l"/>
                <a:tab pos="3760788" algn="l"/>
                <a:tab pos="9144000" algn="l"/>
                <a:tab pos="10058400" algn="l"/>
              </a:tabLst>
              <a:defRPr/>
            </a:pPr>
            <a:r>
              <a:rPr lang="fr-FR" altLang="fr-FR" sz="3600" dirty="0">
                <a:solidFill>
                  <a:srgbClr val="DB4E3B"/>
                </a:solidFill>
                <a:cs typeface="Arial" panose="020B0604020202020204" pitchFamily="34" charset="0"/>
                <a:sym typeface="Wingdings" panose="05000000000000000000" pitchFamily="2" charset="2"/>
              </a:rPr>
              <a:t>La notion de choc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Image 2">
            <a:extLst>
              <a:ext uri="{FF2B5EF4-FFF2-40B4-BE49-F238E27FC236}">
                <a16:creationId xmlns:a16="http://schemas.microsoft.com/office/drawing/2014/main" id="{58A88AC9-395D-9CE1-F717-D178854558B9}"/>
              </a:ext>
            </a:extLst>
          </p:cNvPr>
          <p:cNvPicPr>
            <a:picLocks noChangeAspect="1"/>
          </p:cNvPicPr>
          <p:nvPr/>
        </p:nvPicPr>
        <p:blipFill rotWithShape="1">
          <a:blip r:embed="rId2">
            <a:extLst>
              <a:ext uri="{28A0092B-C50C-407E-A947-70E740481C1C}">
                <a14:useLocalDpi xmlns:a14="http://schemas.microsoft.com/office/drawing/2010/main" val="0"/>
              </a:ext>
            </a:extLst>
          </a:blip>
          <a:srcRect l="6505" r="922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820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4852F99-83BC-E4A0-51FA-0ED4CCA2EA94}"/>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defRPr/>
            </a:pPr>
            <a:r>
              <a:rPr lang="en-US" altLang="fr-FR" sz="4800"/>
              <a:t>Lors de la chirurgie</a:t>
            </a:r>
            <a:br>
              <a:rPr lang="en-US" altLang="fr-FR" sz="4800"/>
            </a:br>
            <a:endParaRPr lang="en-US" sz="4800"/>
          </a:p>
        </p:txBody>
      </p:sp>
      <p:sp>
        <p:nvSpPr>
          <p:cNvPr id="8204" name="Rectangle 820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06" name="Rectangle 820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51" name="Rectangle 9243">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3" name="Rectangle 9245">
            <a:extLst>
              <a:ext uri="{FF2B5EF4-FFF2-40B4-BE49-F238E27FC236}">
                <a16:creationId xmlns:a16="http://schemas.microsoft.com/office/drawing/2014/main" id="{6C45AC87-1D03-4452-BBE4-712E10796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4" name="Rectangle 9247">
            <a:extLst>
              <a:ext uri="{FF2B5EF4-FFF2-40B4-BE49-F238E27FC236}">
                <a16:creationId xmlns:a16="http://schemas.microsoft.com/office/drawing/2014/main" id="{D3A66E38-056D-4A0A-BF1D-682AB0529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0" name="Rectangle 9249">
            <a:extLst>
              <a:ext uri="{FF2B5EF4-FFF2-40B4-BE49-F238E27FC236}">
                <a16:creationId xmlns:a16="http://schemas.microsoft.com/office/drawing/2014/main" id="{E7D0A197-F7EC-4629-86FB-48D5D3B82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835780"/>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52" name="Rectangle 9251">
            <a:extLst>
              <a:ext uri="{FF2B5EF4-FFF2-40B4-BE49-F238E27FC236}">
                <a16:creationId xmlns:a16="http://schemas.microsoft.com/office/drawing/2014/main" id="{47251444-A29D-44A8-9E2E-263F0C215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826288"/>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1AE3422A-B3E4-03BC-B25E-F9B4638E7261}"/>
              </a:ext>
            </a:extLst>
          </p:cNvPr>
          <p:cNvPicPr>
            <a:picLocks noChangeAspect="1"/>
          </p:cNvPicPr>
          <p:nvPr/>
        </p:nvPicPr>
        <p:blipFill rotWithShape="1">
          <a:blip r:embed="rId2">
            <a:extLst>
              <a:ext uri="{28A0092B-C50C-407E-A947-70E740481C1C}">
                <a14:useLocalDpi xmlns:a14="http://schemas.microsoft.com/office/drawing/2010/main" val="0"/>
              </a:ext>
            </a:extLst>
          </a:blip>
          <a:srcRect l="18630" r="7597" b="-4"/>
          <a:stretch/>
        </p:blipFill>
        <p:spPr>
          <a:xfrm>
            <a:off x="8457533" y="499418"/>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3" name="Image 2">
            <a:extLst>
              <a:ext uri="{FF2B5EF4-FFF2-40B4-BE49-F238E27FC236}">
                <a16:creationId xmlns:a16="http://schemas.microsoft.com/office/drawing/2014/main" id="{FB11E22D-1D51-B682-165D-25E4A0AE7C9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 b="5"/>
          <a:stretch/>
        </p:blipFill>
        <p:spPr>
          <a:xfrm>
            <a:off x="4723068" y="556634"/>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2" name="Image 1">
            <a:extLst>
              <a:ext uri="{FF2B5EF4-FFF2-40B4-BE49-F238E27FC236}">
                <a16:creationId xmlns:a16="http://schemas.microsoft.com/office/drawing/2014/main" id="{2F47A9C5-D9CC-0662-E860-F75D83077AB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250" r="4" b="4"/>
          <a:stretch/>
        </p:blipFill>
        <p:spPr>
          <a:xfrm>
            <a:off x="696051" y="538930"/>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sp>
        <p:nvSpPr>
          <p:cNvPr id="9218" name="Espace réservé du contenu 2">
            <a:extLst>
              <a:ext uri="{FF2B5EF4-FFF2-40B4-BE49-F238E27FC236}">
                <a16:creationId xmlns:a16="http://schemas.microsoft.com/office/drawing/2014/main" id="{BF358C7D-DBBA-C6E5-CA9F-E78355F86A5E}"/>
              </a:ext>
            </a:extLst>
          </p:cNvPr>
          <p:cNvSpPr>
            <a:spLocks noGrp="1"/>
          </p:cNvSpPr>
          <p:nvPr>
            <p:ph idx="1"/>
          </p:nvPr>
        </p:nvSpPr>
        <p:spPr>
          <a:xfrm>
            <a:off x="481346" y="3717896"/>
            <a:ext cx="3022874" cy="1442631"/>
          </a:xfrm>
        </p:spPr>
        <p:txBody>
          <a:bodyPr>
            <a:noAutofit/>
          </a:bodyPr>
          <a:lstStyle/>
          <a:p>
            <a:pPr marL="0" lvl="3" indent="0">
              <a:spcBef>
                <a:spcPct val="0"/>
              </a:spcBef>
              <a:spcAft>
                <a:spcPts val="600"/>
              </a:spcAft>
              <a:buClr>
                <a:srgbClr val="3494BA"/>
              </a:buClr>
              <a:buNone/>
              <a:tabLst>
                <a:tab pos="0" algn="l"/>
                <a:tab pos="987425" algn="l"/>
                <a:tab pos="1254125" algn="l"/>
                <a:tab pos="3760788" algn="l"/>
                <a:tab pos="9144000" algn="l"/>
                <a:tab pos="10058400" algn="l"/>
              </a:tabLst>
            </a:pPr>
            <a:r>
              <a:rPr lang="fr-FR" altLang="fr-FR" sz="2400" b="1" dirty="0">
                <a:sym typeface="Wingdings" panose="05000000000000000000" pitchFamily="2" charset="2"/>
              </a:rPr>
              <a:t>Arnica </a:t>
            </a:r>
            <a:r>
              <a:rPr lang="fr-FR" altLang="fr-FR" sz="2400" b="1" dirty="0" err="1">
                <a:sym typeface="Wingdings" panose="05000000000000000000" pitchFamily="2" charset="2"/>
              </a:rPr>
              <a:t>montana</a:t>
            </a:r>
            <a:r>
              <a:rPr lang="fr-FR" altLang="fr-FR" sz="2400" b="1" dirty="0">
                <a:sym typeface="Wingdings" panose="05000000000000000000" pitchFamily="2" charset="2"/>
              </a:rPr>
              <a:t> 15CH</a:t>
            </a:r>
          </a:p>
          <a:p>
            <a:pPr marL="0" lvl="3" indent="0">
              <a:spcBef>
                <a:spcPct val="0"/>
              </a:spcBef>
              <a:spcAft>
                <a:spcPts val="600"/>
              </a:spcAft>
              <a:buClr>
                <a:srgbClr val="3494BA"/>
              </a:buClr>
              <a:buNone/>
              <a:tabLst>
                <a:tab pos="0" algn="l"/>
                <a:tab pos="987425" algn="l"/>
                <a:tab pos="1254125" algn="l"/>
                <a:tab pos="3760788" algn="l"/>
                <a:tab pos="9144000" algn="l"/>
                <a:tab pos="10058400" algn="l"/>
              </a:tabLst>
            </a:pPr>
            <a:r>
              <a:rPr lang="fr-FR" altLang="fr-FR" sz="2000" dirty="0">
                <a:sym typeface="Wingdings" panose="05000000000000000000" pitchFamily="2" charset="2"/>
              </a:rPr>
              <a:t>la veille, le jour et le lendemain</a:t>
            </a:r>
          </a:p>
          <a:p>
            <a:pPr marL="0" lvl="3" indent="0">
              <a:spcBef>
                <a:spcPct val="0"/>
              </a:spcBef>
              <a:spcAft>
                <a:spcPts val="600"/>
              </a:spcAft>
              <a:buClr>
                <a:srgbClr val="3494BA"/>
              </a:buClr>
              <a:buNone/>
              <a:tabLst>
                <a:tab pos="0" algn="l"/>
                <a:tab pos="987425" algn="l"/>
                <a:tab pos="1254125" algn="l"/>
                <a:tab pos="3760788" algn="l"/>
                <a:tab pos="9144000" algn="l"/>
                <a:tab pos="10058400" algn="l"/>
              </a:tabLst>
            </a:pPr>
            <a:endParaRPr lang="fr-FR" altLang="fr-FR" sz="1200" dirty="0">
              <a:sym typeface="Wingdings" panose="05000000000000000000" pitchFamily="2" charset="2"/>
            </a:endParaRPr>
          </a:p>
          <a:p>
            <a:pPr marL="0" lvl="3" indent="0">
              <a:spcBef>
                <a:spcPct val="0"/>
              </a:spcBef>
              <a:spcAft>
                <a:spcPts val="600"/>
              </a:spcAft>
              <a:buClr>
                <a:srgbClr val="3494BA"/>
              </a:buClr>
              <a:buNone/>
              <a:tabLst>
                <a:tab pos="0" algn="l"/>
                <a:tab pos="987425" algn="l"/>
                <a:tab pos="1254125" algn="l"/>
                <a:tab pos="3760788" algn="l"/>
                <a:tab pos="9144000" algn="l"/>
                <a:tab pos="10058400" algn="l"/>
              </a:tabLst>
            </a:pPr>
            <a:endParaRPr lang="fr-FR" altLang="fr-FR" sz="1200" dirty="0"/>
          </a:p>
          <a:p>
            <a:pPr marL="0" lvl="3" indent="0">
              <a:spcBef>
                <a:spcPct val="0"/>
              </a:spcBef>
              <a:spcAft>
                <a:spcPts val="600"/>
              </a:spcAft>
              <a:buClr>
                <a:srgbClr val="3494BA"/>
              </a:buClr>
              <a:buNone/>
              <a:tabLst>
                <a:tab pos="0" algn="l"/>
                <a:tab pos="987425" algn="l"/>
                <a:tab pos="1254125" algn="l"/>
                <a:tab pos="3760788" algn="l"/>
                <a:tab pos="9144000" algn="l"/>
                <a:tab pos="10058400" algn="l"/>
              </a:tabLst>
            </a:pPr>
            <a:endParaRPr lang="fr-FR" altLang="fr-FR" sz="1200" dirty="0"/>
          </a:p>
        </p:txBody>
      </p:sp>
      <p:sp>
        <p:nvSpPr>
          <p:cNvPr id="5" name="Rectangle 4"/>
          <p:cNvSpPr/>
          <p:nvPr/>
        </p:nvSpPr>
        <p:spPr>
          <a:xfrm>
            <a:off x="4529217" y="3646565"/>
            <a:ext cx="3118024" cy="1231106"/>
          </a:xfrm>
          <a:prstGeom prst="rect">
            <a:avLst/>
          </a:prstGeom>
        </p:spPr>
        <p:txBody>
          <a:bodyPr wrap="square">
            <a:spAutoFit/>
          </a:bodyPr>
          <a:lstStyle/>
          <a:p>
            <a:pPr marL="0" lvl="3" indent="0">
              <a:spcBef>
                <a:spcPct val="0"/>
              </a:spcBef>
              <a:spcAft>
                <a:spcPts val="600"/>
              </a:spcAft>
              <a:buClr>
                <a:srgbClr val="3494BA"/>
              </a:buClr>
              <a:buNone/>
              <a:tabLst>
                <a:tab pos="0" algn="l"/>
                <a:tab pos="987425" algn="l"/>
                <a:tab pos="1254125" algn="l"/>
                <a:tab pos="3760788" algn="l"/>
                <a:tab pos="9144000" algn="l"/>
                <a:tab pos="10058400" algn="l"/>
              </a:tabLst>
            </a:pPr>
            <a:r>
              <a:rPr lang="fr-FR" altLang="fr-FR" sz="2400" b="1" dirty="0"/>
              <a:t>Bellis </a:t>
            </a:r>
            <a:r>
              <a:rPr lang="fr-FR" altLang="fr-FR" sz="2400" b="1" dirty="0" err="1"/>
              <a:t>perennis</a:t>
            </a:r>
            <a:r>
              <a:rPr lang="fr-FR" altLang="fr-FR" sz="2400" b="1" dirty="0"/>
              <a:t> 15CH </a:t>
            </a:r>
          </a:p>
          <a:p>
            <a:pPr marL="0" lvl="3" indent="0">
              <a:spcBef>
                <a:spcPct val="0"/>
              </a:spcBef>
              <a:spcAft>
                <a:spcPts val="600"/>
              </a:spcAft>
              <a:buClr>
                <a:srgbClr val="3494BA"/>
              </a:buClr>
              <a:buNone/>
              <a:tabLst>
                <a:tab pos="0" algn="l"/>
                <a:tab pos="987425" algn="l"/>
                <a:tab pos="1254125" algn="l"/>
                <a:tab pos="3760788" algn="l"/>
                <a:tab pos="9144000" algn="l"/>
                <a:tab pos="10058400" algn="l"/>
              </a:tabLst>
            </a:pPr>
            <a:r>
              <a:rPr lang="fr-FR" altLang="fr-FR" sz="2000" dirty="0"/>
              <a:t>(sein, abdomen, pelvis)</a:t>
            </a:r>
          </a:p>
          <a:p>
            <a:pPr marL="0" lvl="3" indent="0">
              <a:spcBef>
                <a:spcPct val="0"/>
              </a:spcBef>
              <a:spcAft>
                <a:spcPts val="600"/>
              </a:spcAft>
              <a:buClr>
                <a:srgbClr val="3494BA"/>
              </a:buClr>
              <a:buNone/>
              <a:tabLst>
                <a:tab pos="0" algn="l"/>
                <a:tab pos="987425" algn="l"/>
                <a:tab pos="1254125" algn="l"/>
                <a:tab pos="3760788" algn="l"/>
                <a:tab pos="9144000" algn="l"/>
                <a:tab pos="10058400" algn="l"/>
              </a:tabLst>
            </a:pPr>
            <a:r>
              <a:rPr lang="fr-FR" altLang="fr-FR" sz="2000" dirty="0"/>
              <a:t>la veille et le lendemain</a:t>
            </a:r>
          </a:p>
        </p:txBody>
      </p:sp>
      <p:sp>
        <p:nvSpPr>
          <p:cNvPr id="6" name="Rectangle 5"/>
          <p:cNvSpPr/>
          <p:nvPr/>
        </p:nvSpPr>
        <p:spPr>
          <a:xfrm>
            <a:off x="8457533" y="3605001"/>
            <a:ext cx="3648742" cy="1231106"/>
          </a:xfrm>
          <a:prstGeom prst="rect">
            <a:avLst/>
          </a:prstGeom>
        </p:spPr>
        <p:txBody>
          <a:bodyPr wrap="square">
            <a:spAutoFit/>
          </a:bodyPr>
          <a:lstStyle/>
          <a:p>
            <a:pPr marL="0" lvl="3" indent="0">
              <a:spcBef>
                <a:spcPct val="0"/>
              </a:spcBef>
              <a:spcAft>
                <a:spcPts val="600"/>
              </a:spcAft>
              <a:buClr>
                <a:srgbClr val="3494BA"/>
              </a:buClr>
              <a:buNone/>
              <a:tabLst>
                <a:tab pos="0" algn="l"/>
                <a:tab pos="987425" algn="l"/>
                <a:tab pos="1254125" algn="l"/>
                <a:tab pos="3760788" algn="l"/>
                <a:tab pos="9144000" algn="l"/>
                <a:tab pos="10058400" algn="l"/>
              </a:tabLst>
            </a:pPr>
            <a:r>
              <a:rPr lang="fr-FR" altLang="fr-FR" sz="2400" b="1" dirty="0" err="1">
                <a:sym typeface="Wingdings" panose="05000000000000000000" pitchFamily="2" charset="2"/>
              </a:rPr>
              <a:t>Staphysagria</a:t>
            </a:r>
            <a:r>
              <a:rPr lang="fr-FR" altLang="fr-FR" sz="2400" b="1" dirty="0">
                <a:sym typeface="Wingdings" panose="05000000000000000000" pitchFamily="2" charset="2"/>
              </a:rPr>
              <a:t> 30CH</a:t>
            </a:r>
          </a:p>
          <a:p>
            <a:pPr marL="0" lvl="3" indent="0">
              <a:spcBef>
                <a:spcPct val="0"/>
              </a:spcBef>
              <a:spcAft>
                <a:spcPts val="600"/>
              </a:spcAft>
              <a:buClr>
                <a:srgbClr val="3494BA"/>
              </a:buClr>
              <a:buNone/>
              <a:tabLst>
                <a:tab pos="0" algn="l"/>
                <a:tab pos="987425" algn="l"/>
                <a:tab pos="1254125" algn="l"/>
                <a:tab pos="3760788" algn="l"/>
                <a:tab pos="9144000" algn="l"/>
                <a:tab pos="10058400" algn="l"/>
              </a:tabLst>
            </a:pPr>
            <a:r>
              <a:rPr lang="fr-FR" altLang="fr-FR" sz="2000" dirty="0">
                <a:sym typeface="Wingdings" panose="05000000000000000000" pitchFamily="2" charset="2"/>
              </a:rPr>
              <a:t>(bistouri, instrument tranchant)</a:t>
            </a:r>
          </a:p>
          <a:p>
            <a:pPr marL="0" lvl="3" indent="0">
              <a:spcBef>
                <a:spcPct val="0"/>
              </a:spcBef>
              <a:spcAft>
                <a:spcPts val="600"/>
              </a:spcAft>
              <a:buClr>
                <a:srgbClr val="3494BA"/>
              </a:buClr>
              <a:buNone/>
              <a:tabLst>
                <a:tab pos="0" algn="l"/>
                <a:tab pos="987425" algn="l"/>
                <a:tab pos="1254125" algn="l"/>
                <a:tab pos="3760788" algn="l"/>
                <a:tab pos="9144000" algn="l"/>
                <a:tab pos="10058400" algn="l"/>
              </a:tabLst>
            </a:pPr>
            <a:r>
              <a:rPr lang="fr-FR" altLang="fr-FR" sz="2000" dirty="0">
                <a:sym typeface="Wingdings" panose="05000000000000000000" pitchFamily="2" charset="2"/>
              </a:rPr>
              <a:t>le lendemain et à une semaine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2" name="Rectangle 10249">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Titre 1">
            <a:extLst>
              <a:ext uri="{FF2B5EF4-FFF2-40B4-BE49-F238E27FC236}">
                <a16:creationId xmlns:a16="http://schemas.microsoft.com/office/drawing/2014/main" id="{43E0A5AC-7A95-55D6-E83E-B46AEA93868D}"/>
              </a:ext>
            </a:extLst>
          </p:cNvPr>
          <p:cNvSpPr>
            <a:spLocks noGrp="1" noChangeArrowheads="1"/>
          </p:cNvSpPr>
          <p:nvPr>
            <p:ph type="title"/>
          </p:nvPr>
        </p:nvSpPr>
        <p:spPr bwMode="auto">
          <a:xfrm>
            <a:off x="589009" y="502400"/>
            <a:ext cx="3367171" cy="18180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algn="ctr"/>
            <a:r>
              <a:rPr lang="fr-FR" altLang="fr-FR" sz="3200" b="1" dirty="0" err="1">
                <a:solidFill>
                  <a:srgbClr val="DB4E3B"/>
                </a:solidFill>
              </a:rPr>
              <a:t>Phosphorus</a:t>
            </a:r>
            <a:r>
              <a:rPr lang="fr-FR" altLang="fr-FR" sz="2800" dirty="0"/>
              <a:t> </a:t>
            </a:r>
            <a:br>
              <a:rPr lang="fr-FR" altLang="fr-FR" sz="2800" dirty="0"/>
            </a:br>
            <a:r>
              <a:rPr lang="fr-FR" altLang="fr-FR" sz="2800" dirty="0"/>
              <a:t>et </a:t>
            </a:r>
            <a:br>
              <a:rPr lang="fr-FR" altLang="fr-FR" sz="2800" dirty="0"/>
            </a:br>
            <a:r>
              <a:rPr lang="fr-FR" altLang="fr-FR" sz="3200" b="1" dirty="0" err="1">
                <a:solidFill>
                  <a:srgbClr val="DB4E3B"/>
                </a:solidFill>
              </a:rPr>
              <a:t>Arsenicum</a:t>
            </a:r>
            <a:r>
              <a:rPr lang="fr-FR" altLang="fr-FR" sz="3200" b="1" dirty="0">
                <a:solidFill>
                  <a:srgbClr val="DB4E3B"/>
                </a:solidFill>
              </a:rPr>
              <a:t> album</a:t>
            </a:r>
            <a:endParaRPr lang="fr-FR" altLang="fr-FR" sz="2800" b="1" dirty="0">
              <a:solidFill>
                <a:srgbClr val="DB4E3B"/>
              </a:solidFill>
            </a:endParaRPr>
          </a:p>
        </p:txBody>
      </p:sp>
      <p:pic>
        <p:nvPicPr>
          <p:cNvPr id="10245" name="Image 7">
            <a:extLst>
              <a:ext uri="{FF2B5EF4-FFF2-40B4-BE49-F238E27FC236}">
                <a16:creationId xmlns:a16="http://schemas.microsoft.com/office/drawing/2014/main" id="{BEA2261D-08AA-C3F4-51C3-31D457EBD8D7}"/>
              </a:ext>
            </a:extLst>
          </p:cNvPr>
          <p:cNvPicPr>
            <a:picLocks noChangeAspect="1"/>
          </p:cNvPicPr>
          <p:nvPr/>
        </p:nvPicPr>
        <p:blipFill rotWithShape="1">
          <a:blip r:embed="rId2">
            <a:extLst>
              <a:ext uri="{28A0092B-C50C-407E-A947-70E740481C1C}">
                <a14:useLocalDpi xmlns:a14="http://schemas.microsoft.com/office/drawing/2010/main" val="0"/>
              </a:ext>
            </a:extLst>
          </a:blip>
          <a:srcRect t="31649" r="1" b="14703"/>
          <a:stretch/>
        </p:blipFill>
        <p:spPr bwMode="auto">
          <a:xfrm>
            <a:off x="4555236" y="6"/>
            <a:ext cx="7636763" cy="27627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3" name="Rectangle 10251">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0242" name="Image 6">
            <a:extLst>
              <a:ext uri="{FF2B5EF4-FFF2-40B4-BE49-F238E27FC236}">
                <a16:creationId xmlns:a16="http://schemas.microsoft.com/office/drawing/2014/main" id="{ED3F0495-8D2C-C66F-5238-5A1A568772EA}"/>
              </a:ext>
            </a:extLst>
          </p:cNvPr>
          <p:cNvPicPr>
            <a:picLocks noChangeAspect="1"/>
          </p:cNvPicPr>
          <p:nvPr/>
        </p:nvPicPr>
        <p:blipFill rotWithShape="1">
          <a:blip r:embed="rId3">
            <a:extLst>
              <a:ext uri="{28A0092B-C50C-407E-A947-70E740481C1C}">
                <a14:useLocalDpi xmlns:a14="http://schemas.microsoft.com/office/drawing/2010/main" val="0"/>
              </a:ext>
            </a:extLst>
          </a:blip>
          <a:srcRect t="9663" r="1" b="3884"/>
          <a:stretch/>
        </p:blipFill>
        <p:spPr bwMode="auto">
          <a:xfrm>
            <a:off x="-1" y="2826737"/>
            <a:ext cx="4565779" cy="403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Espace réservé du contenu 1">
            <a:extLst>
              <a:ext uri="{FF2B5EF4-FFF2-40B4-BE49-F238E27FC236}">
                <a16:creationId xmlns:a16="http://schemas.microsoft.com/office/drawing/2014/main" id="{1DC99E9F-741E-7931-F8BC-0032A8E1DC2D}"/>
              </a:ext>
            </a:extLst>
          </p:cNvPr>
          <p:cNvSpPr>
            <a:spLocks noGrp="1"/>
          </p:cNvSpPr>
          <p:nvPr>
            <p:ph idx="1"/>
          </p:nvPr>
        </p:nvSpPr>
        <p:spPr>
          <a:xfrm>
            <a:off x="4952999" y="3424767"/>
            <a:ext cx="7400925" cy="2344708"/>
          </a:xfrm>
        </p:spPr>
        <p:txBody>
          <a:bodyPr anchor="ctr">
            <a:normAutofit/>
          </a:bodyPr>
          <a:lstStyle/>
          <a:p>
            <a:pPr marL="0" indent="0">
              <a:buNone/>
              <a:defRPr/>
            </a:pPr>
            <a:r>
              <a:rPr lang="fr-FR" altLang="fr-FR" sz="1900" dirty="0"/>
              <a:t>Les deux incontournables en oncologie homéopathique</a:t>
            </a:r>
          </a:p>
          <a:p>
            <a:pPr marL="0" indent="0">
              <a:buNone/>
              <a:defRPr/>
            </a:pPr>
            <a:r>
              <a:rPr lang="fr-FR" altLang="fr-FR" sz="1900" dirty="0"/>
              <a:t>Les poisons cellulaires</a:t>
            </a:r>
          </a:p>
          <a:p>
            <a:pPr lvl="1">
              <a:defRPr/>
            </a:pPr>
            <a:r>
              <a:rPr lang="fr-FR" altLang="fr-FR" sz="1900" dirty="0"/>
              <a:t>La mitochondrie (As)</a:t>
            </a:r>
          </a:p>
          <a:p>
            <a:pPr lvl="1">
              <a:defRPr/>
            </a:pPr>
            <a:r>
              <a:rPr lang="fr-FR" altLang="fr-FR" sz="1900" dirty="0"/>
              <a:t>La synthèse des protéines (P)</a:t>
            </a:r>
          </a:p>
          <a:p>
            <a:pPr lvl="1">
              <a:defRPr/>
            </a:pPr>
            <a:r>
              <a:rPr lang="fr-FR" altLang="fr-FR" sz="1900" dirty="0"/>
              <a:t>Organes pleins (P)</a:t>
            </a:r>
          </a:p>
          <a:p>
            <a:pPr lvl="1">
              <a:defRPr/>
            </a:pPr>
            <a:r>
              <a:rPr lang="fr-FR" altLang="fr-FR" sz="1900" dirty="0"/>
              <a:t>Muqueuses (As)</a:t>
            </a:r>
          </a:p>
        </p:txBody>
      </p:sp>
      <p:sp>
        <p:nvSpPr>
          <p:cNvPr id="10264" name="Rectangle 10253">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2" name="Image 1"/>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10000" r="90000">
                        <a14:foregroundMark x1="39167" y1="61667" x2="39167" y2="61667"/>
                      </a14:backgroundRemoval>
                    </a14:imgEffect>
                  </a14:imgLayer>
                </a14:imgProps>
              </a:ext>
              <a:ext uri="{28A0092B-C50C-407E-A947-70E740481C1C}">
                <a14:useLocalDpi xmlns:a14="http://schemas.microsoft.com/office/drawing/2010/main" val="0"/>
              </a:ext>
            </a:extLst>
          </a:blip>
          <a:stretch>
            <a:fillRect/>
          </a:stretch>
        </p:blipFill>
        <p:spPr>
          <a:xfrm>
            <a:off x="4597085" y="3817818"/>
            <a:ext cx="533400" cy="53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9" name="Rectangle 1128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50A3501-B838-04ED-440E-AF25E54A1013}"/>
              </a:ext>
            </a:extLst>
          </p:cNvPr>
          <p:cNvSpPr>
            <a:spLocks noGrp="1"/>
          </p:cNvSpPr>
          <p:nvPr>
            <p:ph type="title"/>
          </p:nvPr>
        </p:nvSpPr>
        <p:spPr>
          <a:xfrm>
            <a:off x="982639" y="1012536"/>
            <a:ext cx="4613300" cy="3163224"/>
          </a:xfrm>
        </p:spPr>
        <p:txBody>
          <a:bodyPr vert="horz" lIns="91440" tIns="45720" rIns="91440" bIns="45720" rtlCol="0" anchor="t">
            <a:normAutofit/>
          </a:bodyPr>
          <a:lstStyle/>
          <a:p>
            <a:pPr>
              <a:defRPr/>
            </a:pPr>
            <a:r>
              <a:rPr lang="en-US" altLang="fr-FR" sz="4800"/>
              <a:t>Lors de la chimiothérapie</a:t>
            </a:r>
            <a:endParaRPr lang="en-US" sz="4800"/>
          </a:p>
        </p:txBody>
      </p:sp>
      <p:sp>
        <p:nvSpPr>
          <p:cNvPr id="11291" name="Rectangle 1129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93" name="Rectangle 1129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95" name="Rectangle 1129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7" name="Image 2">
            <a:extLst>
              <a:ext uri="{FF2B5EF4-FFF2-40B4-BE49-F238E27FC236}">
                <a16:creationId xmlns:a16="http://schemas.microsoft.com/office/drawing/2014/main" id="{784C5558-1F3A-DCA5-9334-420E9FA0444E}"/>
              </a:ext>
            </a:extLst>
          </p:cNvPr>
          <p:cNvPicPr>
            <a:picLocks noChangeAspect="1"/>
          </p:cNvPicPr>
          <p:nvPr/>
        </p:nvPicPr>
        <p:blipFill rotWithShape="1">
          <a:blip r:embed="rId2">
            <a:extLst>
              <a:ext uri="{28A0092B-C50C-407E-A947-70E740481C1C}">
                <a14:useLocalDpi xmlns:a14="http://schemas.microsoft.com/office/drawing/2010/main" val="0"/>
              </a:ext>
            </a:extLst>
          </a:blip>
          <a:srcRect l="33754" r="10245" b="-2"/>
          <a:stretch/>
        </p:blipFill>
        <p:spPr bwMode="auto">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779</Words>
  <Application>Microsoft Office PowerPoint</Application>
  <PresentationFormat>Grand écran</PresentationFormat>
  <Paragraphs>145</Paragraphs>
  <Slides>21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vt:lpstr>
      <vt:lpstr>Bradley Hand ITC</vt:lpstr>
      <vt:lpstr>Calibri</vt:lpstr>
      <vt:lpstr>Calibri Light</vt:lpstr>
      <vt:lpstr>Ink Free</vt:lpstr>
      <vt:lpstr>Lucida Sans Unicode</vt:lpstr>
      <vt:lpstr>Wingdings</vt:lpstr>
      <vt:lpstr>Thème Office</vt:lpstr>
      <vt:lpstr>Homéopathie et oncologie</vt:lpstr>
      <vt:lpstr>Présentation PowerPoint</vt:lpstr>
      <vt:lpstr>Soins de support et maladie grave</vt:lpstr>
      <vt:lpstr>Lors de l’annonce</vt:lpstr>
      <vt:lpstr>Présentation PowerPoint</vt:lpstr>
      <vt:lpstr>Lors de la chirurgie </vt:lpstr>
      <vt:lpstr>Présentation PowerPoint</vt:lpstr>
      <vt:lpstr>Phosphorus  et  Arsenicum album</vt:lpstr>
      <vt:lpstr>Lors de la chimiothérapie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Hormonothérapies et thérapies ciblées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Homéopathie et oncologie</dc:title>
  <dc:creator>Elodie Le Roux</dc:creator>
  <cp:lastModifiedBy>POCHON Elodie</cp:lastModifiedBy>
  <cp:revision>22</cp:revision>
  <dcterms:created xsi:type="dcterms:W3CDTF">2023-06-28T05:45:01Z</dcterms:created>
  <dcterms:modified xsi:type="dcterms:W3CDTF">2024-02-16T13:37:57Z</dcterms:modified>
</cp:coreProperties>
</file>