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sldIdLst>
    <p:sldId id="256" r:id="rId3"/>
    <p:sldId id="373" r:id="rId4"/>
    <p:sldId id="374" r:id="rId5"/>
    <p:sldId id="716" r:id="rId6"/>
    <p:sldId id="345" r:id="rId7"/>
    <p:sldId id="390" r:id="rId8"/>
    <p:sldId id="257" r:id="rId9"/>
    <p:sldId id="262" r:id="rId10"/>
    <p:sldId id="389" r:id="rId11"/>
    <p:sldId id="270" r:id="rId12"/>
    <p:sldId id="382" r:id="rId13"/>
    <p:sldId id="392" r:id="rId14"/>
    <p:sldId id="321" r:id="rId15"/>
    <p:sldId id="320" r:id="rId16"/>
    <p:sldId id="319" r:id="rId17"/>
    <p:sldId id="383" r:id="rId18"/>
    <p:sldId id="717" r:id="rId19"/>
    <p:sldId id="271" r:id="rId20"/>
    <p:sldId id="273" r:id="rId21"/>
    <p:sldId id="264" r:id="rId22"/>
    <p:sldId id="386" r:id="rId23"/>
    <p:sldId id="266" r:id="rId24"/>
    <p:sldId id="267" r:id="rId25"/>
    <p:sldId id="718" r:id="rId26"/>
    <p:sldId id="719" r:id="rId27"/>
    <p:sldId id="730" r:id="rId28"/>
    <p:sldId id="720" r:id="rId29"/>
    <p:sldId id="721" r:id="rId30"/>
    <p:sldId id="731" r:id="rId31"/>
    <p:sldId id="346" r:id="rId32"/>
    <p:sldId id="348" r:id="rId33"/>
    <p:sldId id="349" r:id="rId34"/>
    <p:sldId id="353" r:id="rId35"/>
    <p:sldId id="259" r:id="rId36"/>
    <p:sldId id="260" r:id="rId37"/>
    <p:sldId id="354" r:id="rId38"/>
    <p:sldId id="336" r:id="rId39"/>
    <p:sldId id="722" r:id="rId40"/>
    <p:sldId id="723" r:id="rId41"/>
    <p:sldId id="732" r:id="rId42"/>
    <p:sldId id="724" r:id="rId43"/>
    <p:sldId id="725" r:id="rId44"/>
    <p:sldId id="733" r:id="rId45"/>
    <p:sldId id="355" r:id="rId46"/>
    <p:sldId id="356" r:id="rId47"/>
    <p:sldId id="357" r:id="rId48"/>
    <p:sldId id="358" r:id="rId49"/>
    <p:sldId id="726" r:id="rId50"/>
    <p:sldId id="727" r:id="rId51"/>
    <p:sldId id="734" r:id="rId52"/>
    <p:sldId id="728" r:id="rId53"/>
    <p:sldId id="729" r:id="rId54"/>
    <p:sldId id="735" r:id="rId55"/>
    <p:sldId id="364" r:id="rId56"/>
    <p:sldId id="365" r:id="rId57"/>
    <p:sldId id="368" r:id="rId58"/>
    <p:sldId id="369" r:id="rId59"/>
    <p:sldId id="370" r:id="rId60"/>
    <p:sldId id="371" r:id="rId61"/>
    <p:sldId id="372" r:id="rId62"/>
    <p:sldId id="274" r:id="rId63"/>
    <p:sldId id="344" r:id="rId64"/>
    <p:sldId id="377" r:id="rId65"/>
    <p:sldId id="375" r:id="rId66"/>
    <p:sldId id="376"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4AF"/>
    <a:srgbClr val="FF0066"/>
    <a:srgbClr val="FFC000"/>
    <a:srgbClr val="FFCCFF"/>
    <a:srgbClr val="FFBE00"/>
    <a:srgbClr val="487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83"/>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F7284-C00E-4E1D-A1C2-D693D8000757}" type="datetimeFigureOut">
              <a:rPr lang="fr-FR" smtClean="0"/>
              <a:t>11/01/2024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75D5A-4ADF-4794-BDA7-BEB94C4218DE}" type="slidenum">
              <a:rPr lang="fr-FR" smtClean="0"/>
              <a:t>‹N°›</a:t>
            </a:fld>
            <a:endParaRPr lang="fr-FR"/>
          </a:p>
        </p:txBody>
      </p:sp>
    </p:spTree>
    <p:extLst>
      <p:ext uri="{BB962C8B-B14F-4D97-AF65-F5344CB8AC3E}">
        <p14:creationId xmlns:p14="http://schemas.microsoft.com/office/powerpoint/2010/main" val="105490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687388" indent="-263525"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058863"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481138"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1905000" indent="-211138" defTabSz="990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3622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8194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2766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733800" indent="-211138" defTabSz="990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8686DC-3A97-4759-BB3B-29259699FB58}" type="slidenum">
              <a:rPr lang="fr-FR" altLang="fr-FR" sz="1300" smtClean="0">
                <a:ea typeface="Lucida Sans Unicode" panose="020B0602030504020204" pitchFamily="34" charset="0"/>
                <a:cs typeface="Tahoma" panose="020B0604030504040204" pitchFamily="34" charset="0"/>
              </a:rPr>
              <a:pPr>
                <a:spcBef>
                  <a:spcPct val="0"/>
                </a:spcBef>
              </a:pPr>
              <a:t>65</a:t>
            </a:fld>
            <a:endParaRPr lang="fr-FR" altLang="fr-FR" sz="1300">
              <a:ea typeface="Lucida Sans Unicode" panose="020B0602030504020204" pitchFamily="34" charset="0"/>
              <a:cs typeface="Tahoma" panose="020B0604030504040204" pitchFamily="34" charset="0"/>
            </a:endParaRPr>
          </a:p>
        </p:txBody>
      </p:sp>
      <p:sp>
        <p:nvSpPr>
          <p:cNvPr id="2" name="Espace réservé de l'image des diapositives 1">
            <a:extLst>
              <a:ext uri="{FF2B5EF4-FFF2-40B4-BE49-F238E27FC236}">
                <a16:creationId xmlns:a16="http://schemas.microsoft.com/office/drawing/2014/main" id="{7C91B618-D8E1-84CE-7484-B8C22E39D054}"/>
              </a:ext>
            </a:extLst>
          </p:cNvPr>
          <p:cNvSpPr>
            <a:spLocks noGrp="1" noRot="1" noChangeAspect="1" noResize="1"/>
          </p:cNvSpPr>
          <p:nvPr>
            <p:ph type="sldImg"/>
          </p:nvPr>
        </p:nvSpPr>
        <p:spPr>
          <a:xfrm>
            <a:off x="-3175" y="706438"/>
            <a:ext cx="6200775" cy="3489325"/>
          </a:xfrm>
          <a:solidFill>
            <a:schemeClr val="accent1"/>
          </a:solidFill>
          <a:ln w="25400">
            <a:solidFill>
              <a:schemeClr val="accent1">
                <a:shade val="50000"/>
              </a:schemeClr>
            </a:solidFill>
          </a:ln>
        </p:spPr>
      </p:sp>
      <p:sp>
        <p:nvSpPr>
          <p:cNvPr id="43012" name="Espace réservé des notes 2"/>
          <p:cNvSpPr>
            <a:spLocks noGrp="1" noChangeArrowheads="1"/>
          </p:cNvSpPr>
          <p:nvPr>
            <p:ph type="body" sz="quarter" idx="1"/>
          </p:nvPr>
        </p:nvSpPr>
        <p:spPr>
          <a:xfrm>
            <a:off x="619125" y="4418013"/>
            <a:ext cx="4954588"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pPr>
            <a:endParaRPr lang="fr-FR" altLang="fr-FR">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98664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2818033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1611400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533207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41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a:prstGeom prst="rect">
            <a:avLst/>
          </a:prstGeom>
        </p:spPr>
        <p:txBody>
          <a:bodyPr/>
          <a:lstStyle>
            <a:lvl1pPr>
              <a:defRPr sz="32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878922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5700" y="927101"/>
            <a:ext cx="8460317" cy="709613"/>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53310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669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DDD1073F-5105-47E2-84FA-19E4A74163A9}"/>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06693AFD-AE8B-4581-9DF2-2046C68758F0}" type="datetimeFigureOut">
              <a:rPr lang="fr-FR"/>
              <a:pPr>
                <a:defRPr/>
              </a:pPr>
              <a:t>11/01/2024</a:t>
            </a:fld>
            <a:endParaRPr lang="fr-FR"/>
          </a:p>
        </p:txBody>
      </p:sp>
      <p:sp>
        <p:nvSpPr>
          <p:cNvPr id="5" name="Espace réservé du pied de page 4">
            <a:extLst>
              <a:ext uri="{FF2B5EF4-FFF2-40B4-BE49-F238E27FC236}">
                <a16:creationId xmlns:a16="http://schemas.microsoft.com/office/drawing/2014/main" id="{309D4036-F020-4C7E-B49C-33F34A14ADCA}"/>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B4B12C3-2807-4325-BA2B-62A097933B8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04996D6-78DD-4972-851D-415D71AA5974}" type="slidenum">
              <a:rPr lang="fr-FR" altLang="fr-FR"/>
              <a:pPr>
                <a:defRPr/>
              </a:pPr>
              <a:t>‹N°›</a:t>
            </a:fld>
            <a:endParaRPr lang="fr-FR" altLang="fr-FR"/>
          </a:p>
        </p:txBody>
      </p:sp>
    </p:spTree>
    <p:extLst>
      <p:ext uri="{BB962C8B-B14F-4D97-AF65-F5344CB8AC3E}">
        <p14:creationId xmlns:p14="http://schemas.microsoft.com/office/powerpoint/2010/main" val="221856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4228139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4024688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ECECA40-867A-4BFA-A566-D0FB8798E367}" type="datetimeFigureOut">
              <a:rPr lang="fr-FR" smtClean="0"/>
              <a:t>11/01/2024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3527923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ECECA40-867A-4BFA-A566-D0FB8798E367}" type="datetimeFigureOut">
              <a:rPr lang="fr-FR" smtClean="0"/>
              <a:t>11/01/2024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689176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ECECA40-867A-4BFA-A566-D0FB8798E367}" type="datetimeFigureOut">
              <a:rPr lang="fr-FR" smtClean="0"/>
              <a:t>11/01/2024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2730969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CECA40-867A-4BFA-A566-D0FB8798E367}" type="datetimeFigureOut">
              <a:rPr lang="fr-FR" smtClean="0"/>
              <a:t>11/01/2024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229651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ECECA40-867A-4BFA-A566-D0FB8798E367}" type="datetimeFigureOut">
              <a:rPr lang="fr-FR" smtClean="0"/>
              <a:t>11/01/2024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236049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ECECA40-867A-4BFA-A566-D0FB8798E367}" type="datetimeFigureOut">
              <a:rPr lang="fr-FR" smtClean="0"/>
              <a:t>11/01/2024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EB52EC-281D-4F2C-8B56-0F1B7D1CC6C2}" type="slidenum">
              <a:rPr lang="fr-FR" smtClean="0"/>
              <a:t>‹N°›</a:t>
            </a:fld>
            <a:endParaRPr lang="fr-FR"/>
          </a:p>
        </p:txBody>
      </p:sp>
    </p:spTree>
    <p:extLst>
      <p:ext uri="{BB962C8B-B14F-4D97-AF65-F5344CB8AC3E}">
        <p14:creationId xmlns:p14="http://schemas.microsoft.com/office/powerpoint/2010/main" val="2034222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ECA40-867A-4BFA-A566-D0FB8798E367}" type="datetimeFigureOut">
              <a:rPr lang="fr-FR" smtClean="0"/>
              <a:t>11/01/2024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B52EC-281D-4F2C-8B56-0F1B7D1CC6C2}" type="slidenum">
              <a:rPr lang="fr-FR" smtClean="0"/>
              <a:t>‹N°›</a:t>
            </a:fld>
            <a:endParaRPr lang="fr-FR"/>
          </a:p>
        </p:txBody>
      </p:sp>
    </p:spTree>
    <p:extLst>
      <p:ext uri="{BB962C8B-B14F-4D97-AF65-F5344CB8AC3E}">
        <p14:creationId xmlns:p14="http://schemas.microsoft.com/office/powerpoint/2010/main" val="272236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C239D60-98B8-40C1-AFB4-3222ECD94FB4}"/>
              </a:ext>
            </a:extLst>
          </p:cNvPr>
          <p:cNvSpPr/>
          <p:nvPr/>
        </p:nvSpPr>
        <p:spPr>
          <a:xfrm>
            <a:off x="10608733"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0" name="Text Box 30">
            <a:extLst>
              <a:ext uri="{FF2B5EF4-FFF2-40B4-BE49-F238E27FC236}">
                <a16:creationId xmlns:a16="http://schemas.microsoft.com/office/drawing/2014/main" id="{D98A766E-0A57-4453-99B7-79DCF9FAE707}"/>
              </a:ext>
            </a:extLst>
          </p:cNvPr>
          <p:cNvSpPr txBox="1">
            <a:spLocks noChangeArrowheads="1"/>
          </p:cNvSpPr>
          <p:nvPr/>
        </p:nvSpPr>
        <p:spPr bwMode="auto">
          <a:xfrm>
            <a:off x="10896601" y="355600"/>
            <a:ext cx="1056217" cy="336550"/>
          </a:xfrm>
          <a:prstGeom prst="rect">
            <a:avLst/>
          </a:prstGeom>
          <a:noFill/>
          <a:ln>
            <a:noFill/>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defRPr/>
            </a:pPr>
            <a:fld id="{C1774E9C-1A24-4F0F-ADD2-49F1170A97E7}" type="slidenum">
              <a:rPr lang="fr-FR" altLang="fr-FR" sz="1600" smtClean="0">
                <a:solidFill>
                  <a:schemeClr val="bg1"/>
                </a:solidFill>
                <a:latin typeface="Arial" panose="020B0604020202020204" pitchFamily="34" charset="0"/>
              </a:rPr>
              <a:pPr>
                <a:spcBef>
                  <a:spcPct val="50000"/>
                </a:spcBef>
                <a:defRPr/>
              </a:pPr>
              <a:t>‹N°›</a:t>
            </a:fld>
            <a:endParaRPr lang="fr-FR" altLang="fr-FR" sz="1600">
              <a:solidFill>
                <a:schemeClr val="bg1"/>
              </a:solidFill>
              <a:latin typeface="Arial" panose="020B0604020202020204" pitchFamily="34" charset="0"/>
            </a:endParaRPr>
          </a:p>
        </p:txBody>
      </p:sp>
      <p:sp>
        <p:nvSpPr>
          <p:cNvPr id="1028" name="Text Placeholder 2">
            <a:extLst>
              <a:ext uri="{FF2B5EF4-FFF2-40B4-BE49-F238E27FC236}">
                <a16:creationId xmlns:a16="http://schemas.microsoft.com/office/drawing/2014/main" id="{FA230187-0AE4-4EA7-A9E5-0D7A1ADA60BF}"/>
              </a:ext>
            </a:extLst>
          </p:cNvPr>
          <p:cNvSpPr>
            <a:spLocks noGrp="1"/>
          </p:cNvSpPr>
          <p:nvPr>
            <p:ph type="body" idx="1"/>
          </p:nvPr>
        </p:nvSpPr>
        <p:spPr bwMode="auto">
          <a:xfrm>
            <a:off x="1151468" y="2489200"/>
            <a:ext cx="846243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Tree>
    <p:extLst>
      <p:ext uri="{BB962C8B-B14F-4D97-AF65-F5344CB8AC3E}">
        <p14:creationId xmlns:p14="http://schemas.microsoft.com/office/powerpoint/2010/main" val="3477861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457200" rtl="0" eaLnBrk="0" fontAlgn="base" hangingPunct="0">
        <a:spcBef>
          <a:spcPct val="0"/>
        </a:spcBef>
        <a:spcAft>
          <a:spcPct val="0"/>
        </a:spcAft>
        <a:defRPr sz="3200" kern="1200">
          <a:solidFill>
            <a:schemeClr val="bg1"/>
          </a:solidFill>
          <a:latin typeface="+mn-lt"/>
          <a:ea typeface="+mj-ea"/>
          <a:cs typeface="+mj-cs"/>
        </a:defRPr>
      </a:lvl1pPr>
      <a:lvl2pPr algn="l" defTabSz="457200" rtl="0" eaLnBrk="0" fontAlgn="base" hangingPunct="0">
        <a:spcBef>
          <a:spcPct val="0"/>
        </a:spcBef>
        <a:spcAft>
          <a:spcPct val="0"/>
        </a:spcAft>
        <a:defRPr sz="3200">
          <a:solidFill>
            <a:schemeClr val="bg1"/>
          </a:solidFill>
          <a:latin typeface="Arial" panose="020B0604020202020204" pitchFamily="34" charset="0"/>
        </a:defRPr>
      </a:lvl2pPr>
      <a:lvl3pPr algn="l" defTabSz="457200" rtl="0" eaLnBrk="0" fontAlgn="base" hangingPunct="0">
        <a:spcBef>
          <a:spcPct val="0"/>
        </a:spcBef>
        <a:spcAft>
          <a:spcPct val="0"/>
        </a:spcAft>
        <a:defRPr sz="3200">
          <a:solidFill>
            <a:schemeClr val="bg1"/>
          </a:solidFill>
          <a:latin typeface="Arial" panose="020B0604020202020204" pitchFamily="34" charset="0"/>
        </a:defRPr>
      </a:lvl3pPr>
      <a:lvl4pPr algn="l" defTabSz="457200" rtl="0" eaLnBrk="0" fontAlgn="base" hangingPunct="0">
        <a:spcBef>
          <a:spcPct val="0"/>
        </a:spcBef>
        <a:spcAft>
          <a:spcPct val="0"/>
        </a:spcAft>
        <a:defRPr sz="3200">
          <a:solidFill>
            <a:schemeClr val="bg1"/>
          </a:solidFill>
          <a:latin typeface="Arial" panose="020B0604020202020204" pitchFamily="34" charset="0"/>
        </a:defRPr>
      </a:lvl4pPr>
      <a:lvl5pPr algn="l" defTabSz="457200" rtl="0" eaLnBrk="0" fontAlgn="base" hangingPunct="0">
        <a:spcBef>
          <a:spcPct val="0"/>
        </a:spcBef>
        <a:spcAft>
          <a:spcPct val="0"/>
        </a:spcAft>
        <a:defRPr sz="3200">
          <a:solidFill>
            <a:schemeClr val="bg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21.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fif"/><Relationship Id="rId1" Type="http://schemas.openxmlformats.org/officeDocument/2006/relationships/slideLayout" Target="../slideLayouts/slideLayout7.xml"/><Relationship Id="rId4" Type="http://schemas.openxmlformats.org/officeDocument/2006/relationships/image" Target="../media/image49.jfif"/></Relationships>
</file>

<file path=ppt/slides/_rels/slide62.xml.rels><?xml version="1.0" encoding="UTF-8" standalone="yes"?>
<Relationships xmlns="http://schemas.openxmlformats.org/package/2006/relationships"><Relationship Id="rId3" Type="http://schemas.openxmlformats.org/officeDocument/2006/relationships/image" Target="../media/image51.jfif"/><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notesSlide" Target="../notesSlides/notesSlide1.xml"/><Relationship Id="rId16"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png"/><Relationship Id="rId19" Type="http://schemas.openxmlformats.org/officeDocument/2006/relationships/image" Target="../media/image71.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p:cNvPicPr>
            <a:picLocks noChangeAspect="1"/>
          </p:cNvPicPr>
          <p:nvPr/>
        </p:nvPicPr>
        <p:blipFill rotWithShape="1">
          <a:blip r:embed="rId2">
            <a:extLst>
              <a:ext uri="{28A0092B-C50C-407E-A947-70E740481C1C}">
                <a14:useLocalDpi xmlns:a14="http://schemas.microsoft.com/office/drawing/2010/main"/>
              </a:ext>
            </a:extLst>
          </a:blip>
          <a:srcRect l="15320" r="17924"/>
          <a:stretch/>
        </p:blipFill>
        <p:spPr>
          <a:xfrm>
            <a:off x="4038599" y="10"/>
            <a:ext cx="8160026" cy="6875809"/>
          </a:xfrm>
          <a:prstGeom prst="rect">
            <a:avLst/>
          </a:prstGeom>
        </p:spPr>
      </p:pic>
      <p:sp>
        <p:nvSpPr>
          <p:cNvPr id="28" name="Freeform: Shape 2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2">
            <a:extLst>
              <a:ext uri="{FF2B5EF4-FFF2-40B4-BE49-F238E27FC236}">
                <a16:creationId xmlns:a16="http://schemas.microsoft.com/office/drawing/2014/main" id="{265F52C2-9C51-3CDA-650F-E9DE856B4A8F}"/>
              </a:ext>
            </a:extLst>
          </p:cNvPr>
          <p:cNvSpPr>
            <a:spLocks noChangeArrowheads="1"/>
          </p:cNvSpPr>
          <p:nvPr/>
        </p:nvSpPr>
        <p:spPr bwMode="auto">
          <a:xfrm>
            <a:off x="571183" y="1137971"/>
            <a:ext cx="3052293" cy="3531403"/>
          </a:xfrm>
          <a:prstGeom prst="wedgeRectCallout">
            <a:avLst>
              <a:gd name="adj1" fmla="val -20833"/>
              <a:gd name="adj2" fmla="val 62500"/>
            </a:avLst>
          </a:prstGeom>
        </p:spPr>
        <p:txBody>
          <a:bodyPr vert="horz" lIns="91440" tIns="45720" rIns="91440" bIns="45720" rtlCol="0" anchor="t">
            <a:normAutofit/>
          </a:bodyPr>
          <a:lstStyle>
            <a:lvl1pPr>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algn="r">
              <a:lnSpc>
                <a:spcPct val="90000"/>
              </a:lnSpc>
              <a:spcBef>
                <a:spcPct val="0"/>
              </a:spcBef>
              <a:spcAft>
                <a:spcPts val="600"/>
              </a:spcAft>
              <a:buClrTx/>
              <a:buSzTx/>
              <a:buNone/>
            </a:pPr>
            <a:r>
              <a:rPr lang="fr-FR" altLang="fr-FR" sz="3200" dirty="0">
                <a:solidFill>
                  <a:srgbClr val="FFFFFF"/>
                </a:solidFill>
                <a:latin typeface="+mj-lt"/>
                <a:ea typeface="+mj-ea"/>
                <a:cs typeface="+mj-cs"/>
              </a:rPr>
              <a:t>Webinaire de l’</a:t>
            </a:r>
            <a:r>
              <a:rPr lang="fr-FR" altLang="fr-FR" sz="3200" dirty="0" err="1">
                <a:solidFill>
                  <a:srgbClr val="FFFFFF"/>
                </a:solidFill>
                <a:latin typeface="+mj-lt"/>
                <a:ea typeface="+mj-ea"/>
                <a:cs typeface="+mj-cs"/>
              </a:rPr>
              <a:t>HoméoPratique</a:t>
            </a:r>
            <a:endParaRPr lang="fr-FR" altLang="fr-FR" sz="3200" dirty="0">
              <a:solidFill>
                <a:srgbClr val="FFFFFF"/>
              </a:solidFill>
              <a:latin typeface="+mj-lt"/>
              <a:ea typeface="+mj-ea"/>
              <a:cs typeface="+mj-cs"/>
            </a:endParaRPr>
          </a:p>
          <a:p>
            <a:pPr algn="r">
              <a:lnSpc>
                <a:spcPct val="90000"/>
              </a:lnSpc>
              <a:spcBef>
                <a:spcPct val="0"/>
              </a:spcBef>
              <a:spcAft>
                <a:spcPts val="600"/>
              </a:spcAft>
              <a:buClrTx/>
              <a:buSzTx/>
              <a:buNone/>
            </a:pPr>
            <a:endParaRPr lang="en-US" altLang="fr-FR" sz="3700" dirty="0">
              <a:solidFill>
                <a:srgbClr val="FFFFFF"/>
              </a:solidFill>
              <a:latin typeface="+mj-lt"/>
              <a:ea typeface="+mj-ea"/>
              <a:cs typeface="+mj-cs"/>
            </a:endParaRPr>
          </a:p>
          <a:p>
            <a:pPr algn="r">
              <a:lnSpc>
                <a:spcPct val="90000"/>
              </a:lnSpc>
              <a:spcBef>
                <a:spcPct val="0"/>
              </a:spcBef>
              <a:spcAft>
                <a:spcPts val="600"/>
              </a:spcAft>
              <a:buClrTx/>
              <a:buSzTx/>
              <a:buNone/>
            </a:pPr>
            <a:r>
              <a:rPr lang="en-US" altLang="fr-FR" sz="3700" dirty="0">
                <a:solidFill>
                  <a:srgbClr val="FFFFFF"/>
                </a:solidFill>
                <a:latin typeface="+mj-lt"/>
                <a:ea typeface="+mj-ea"/>
                <a:cs typeface="+mj-cs"/>
              </a:rPr>
              <a:t>Episode 7</a:t>
            </a:r>
          </a:p>
          <a:p>
            <a:pPr algn="r">
              <a:lnSpc>
                <a:spcPct val="90000"/>
              </a:lnSpc>
              <a:spcBef>
                <a:spcPct val="0"/>
              </a:spcBef>
              <a:spcAft>
                <a:spcPts val="600"/>
              </a:spcAft>
              <a:buClrTx/>
              <a:buSzTx/>
              <a:buNone/>
            </a:pPr>
            <a:r>
              <a:rPr lang="en-US" altLang="fr-FR" sz="3600" dirty="0">
                <a:solidFill>
                  <a:srgbClr val="FFFFFF"/>
                </a:solidFill>
                <a:latin typeface="+mj-lt"/>
                <a:ea typeface="+mj-ea"/>
                <a:cs typeface="+mj-cs"/>
              </a:rPr>
              <a:t>GYNECO-OBSTETRIQUE</a:t>
            </a:r>
          </a:p>
        </p:txBody>
      </p:sp>
      <p:sp>
        <p:nvSpPr>
          <p:cNvPr id="3" name="ZoneTexte 2"/>
          <p:cNvSpPr txBox="1"/>
          <p:nvPr/>
        </p:nvSpPr>
        <p:spPr>
          <a:xfrm>
            <a:off x="1530220" y="6130182"/>
            <a:ext cx="2300818" cy="369332"/>
          </a:xfrm>
          <a:prstGeom prst="rect">
            <a:avLst/>
          </a:prstGeom>
          <a:noFill/>
        </p:spPr>
        <p:txBody>
          <a:bodyPr wrap="square" rtlCol="0">
            <a:spAutoFit/>
          </a:bodyPr>
          <a:lstStyle/>
          <a:p>
            <a:r>
              <a:rPr lang="fr-FR" dirty="0">
                <a:solidFill>
                  <a:schemeClr val="bg1"/>
                </a:solidFill>
                <a:latin typeface="Bahnschrift Condensed" panose="020B0502040204020203" pitchFamily="34" charset="0"/>
              </a:rPr>
              <a:t>Dr Charles-André Pigeot</a:t>
            </a:r>
          </a:p>
        </p:txBody>
      </p:sp>
    </p:spTree>
    <p:extLst>
      <p:ext uri="{BB962C8B-B14F-4D97-AF65-F5344CB8AC3E}">
        <p14:creationId xmlns:p14="http://schemas.microsoft.com/office/powerpoint/2010/main" val="2393486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p:cNvSpPr txBox="1"/>
          <p:nvPr/>
        </p:nvSpPr>
        <p:spPr>
          <a:xfrm>
            <a:off x="796213" y="431631"/>
            <a:ext cx="5604960" cy="13308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fr-FR" sz="3600" b="1" kern="1200" dirty="0">
                <a:solidFill>
                  <a:srgbClr val="3CA4AF"/>
                </a:solidFill>
                <a:latin typeface="+mj-lt"/>
                <a:ea typeface="+mj-ea"/>
                <a:cs typeface="+mj-cs"/>
              </a:rPr>
              <a:t>Céphalées et migraines cataméniales</a:t>
            </a:r>
          </a:p>
        </p:txBody>
      </p:sp>
      <p:sp>
        <p:nvSpPr>
          <p:cNvPr id="3" name="ZoneTexte 2"/>
          <p:cNvSpPr txBox="1"/>
          <p:nvPr/>
        </p:nvSpPr>
        <p:spPr>
          <a:xfrm>
            <a:off x="596706" y="2254618"/>
            <a:ext cx="4706813" cy="3908585"/>
          </a:xfrm>
          <a:prstGeom prst="rect">
            <a:avLst/>
          </a:prstGeom>
        </p:spPr>
        <p:txBody>
          <a:bodyPr vert="horz" lIns="91440" tIns="45720" rIns="91440" bIns="45720" rtlCol="0">
            <a:normAutofit/>
          </a:bodyPr>
          <a:lstStyle/>
          <a:p>
            <a:pPr>
              <a:lnSpc>
                <a:spcPct val="90000"/>
              </a:lnSpc>
              <a:spcAft>
                <a:spcPts val="600"/>
              </a:spcAft>
            </a:pPr>
            <a:r>
              <a:rPr lang="en-US" sz="3200" b="1" dirty="0">
                <a:solidFill>
                  <a:srgbClr val="C00000"/>
                </a:solidFill>
                <a:ea typeface="+mj-ea"/>
                <a:cs typeface="+mj-cs"/>
              </a:rPr>
              <a:t>Cyclamen</a:t>
            </a:r>
            <a:r>
              <a:rPr lang="en-US" sz="3200" b="1" dirty="0">
                <a:solidFill>
                  <a:srgbClr val="C00000"/>
                </a:solidFill>
              </a:rPr>
              <a:t> </a:t>
            </a:r>
            <a:r>
              <a:rPr lang="en-US" sz="3200" b="1" dirty="0">
                <a:solidFill>
                  <a:srgbClr val="C00000"/>
                </a:solidFill>
                <a:ea typeface="+mj-ea"/>
                <a:cs typeface="+mj-cs"/>
              </a:rPr>
              <a:t>9CH</a:t>
            </a:r>
          </a:p>
          <a:p>
            <a:pPr>
              <a:lnSpc>
                <a:spcPct val="90000"/>
              </a:lnSpc>
              <a:spcAft>
                <a:spcPts val="600"/>
              </a:spcAft>
            </a:pPr>
            <a:endParaRPr lang="en-US" sz="3200" b="1" dirty="0">
              <a:solidFill>
                <a:srgbClr val="C00000"/>
              </a:solidFill>
            </a:endParaRPr>
          </a:p>
          <a:p>
            <a:pPr indent="-228600">
              <a:lnSpc>
                <a:spcPct val="90000"/>
              </a:lnSpc>
              <a:spcAft>
                <a:spcPts val="600"/>
              </a:spcAft>
              <a:buFont typeface="Arial" panose="020B0604020202020204" pitchFamily="34" charset="0"/>
              <a:buChar char="•"/>
            </a:pPr>
            <a:r>
              <a:rPr lang="fr-FR" sz="2800" dirty="0"/>
              <a:t>Migraines ophtalmiques</a:t>
            </a:r>
          </a:p>
          <a:p>
            <a:pPr indent="-228600">
              <a:lnSpc>
                <a:spcPct val="90000"/>
              </a:lnSpc>
              <a:spcAft>
                <a:spcPts val="600"/>
              </a:spcAft>
              <a:buFont typeface="Arial" panose="020B0604020202020204" pitchFamily="34" charset="0"/>
              <a:buChar char="•"/>
            </a:pPr>
            <a:r>
              <a:rPr lang="fr-FR" sz="2800" dirty="0"/>
              <a:t>Céphalées avec vertiges</a:t>
            </a:r>
          </a:p>
          <a:p>
            <a:pPr indent="-228600">
              <a:lnSpc>
                <a:spcPct val="90000"/>
              </a:lnSpc>
              <a:spcAft>
                <a:spcPts val="600"/>
              </a:spcAft>
              <a:buFont typeface="Arial" panose="020B0604020202020204" pitchFamily="34" charset="0"/>
              <a:buChar char="•"/>
            </a:pPr>
            <a:r>
              <a:rPr lang="fr-FR" sz="2800" dirty="0"/>
              <a:t>Dyspepsie</a:t>
            </a:r>
          </a:p>
          <a:p>
            <a:pPr indent="-228600">
              <a:lnSpc>
                <a:spcPct val="90000"/>
              </a:lnSpc>
              <a:spcAft>
                <a:spcPts val="600"/>
              </a:spcAft>
              <a:buFont typeface="Arial" panose="020B0604020202020204" pitchFamily="34" charset="0"/>
              <a:buChar char="•"/>
            </a:pPr>
            <a:r>
              <a:rPr lang="fr-FR" sz="2800" dirty="0"/>
              <a:t>Intolérance aux aliments gras</a:t>
            </a:r>
            <a:endParaRPr lang="fr-FR" sz="2400" dirty="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7113" y="717012"/>
            <a:ext cx="4084643" cy="5446191"/>
          </a:xfrm>
          <a:prstGeom prst="rect">
            <a:avLst/>
          </a:prstGeom>
        </p:spPr>
      </p:pic>
      <p:sp>
        <p:nvSpPr>
          <p:cNvPr id="6" name="ZoneTexte 5">
            <a:extLst>
              <a:ext uri="{FF2B5EF4-FFF2-40B4-BE49-F238E27FC236}">
                <a16:creationId xmlns:a16="http://schemas.microsoft.com/office/drawing/2014/main" id="{44C4AC91-3464-CA08-51E1-12E8298BB6B2}"/>
              </a:ext>
            </a:extLst>
          </p:cNvPr>
          <p:cNvSpPr txBox="1"/>
          <p:nvPr/>
        </p:nvSpPr>
        <p:spPr>
          <a:xfrm>
            <a:off x="637552" y="5628676"/>
            <a:ext cx="8851392" cy="400110"/>
          </a:xfrm>
          <a:prstGeom prst="rect">
            <a:avLst/>
          </a:prstGeom>
          <a:noFill/>
        </p:spPr>
        <p:txBody>
          <a:bodyPr wrap="square" rtlCol="0">
            <a:spAutoFit/>
          </a:bodyPr>
          <a:lstStyle/>
          <a:p>
            <a:r>
              <a:rPr lang="fr-FR" sz="2000" i="1" dirty="0"/>
              <a:t>5 granules 2 fois/jour du 16</a:t>
            </a:r>
            <a:r>
              <a:rPr lang="fr-FR" sz="2000" i="1" baseline="30000" dirty="0"/>
              <a:t>e</a:t>
            </a:r>
            <a:r>
              <a:rPr lang="fr-FR" sz="2000" i="1" dirty="0"/>
              <a:t> jour du cycle jusqu’aux règles</a:t>
            </a:r>
          </a:p>
        </p:txBody>
      </p:sp>
    </p:spTree>
    <p:extLst>
      <p:ext uri="{BB962C8B-B14F-4D97-AF65-F5344CB8AC3E}">
        <p14:creationId xmlns:p14="http://schemas.microsoft.com/office/powerpoint/2010/main" val="35262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3642106" cy="112471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 schéma de traitement</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p:cNvSpPr txBox="1">
            <a:spLocks noChangeArrowheads="1"/>
          </p:cNvSpPr>
          <p:nvPr/>
        </p:nvSpPr>
        <p:spPr>
          <a:xfrm>
            <a:off x="1189269" y="3023858"/>
            <a:ext cx="7378066" cy="26728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lang="fr-FR" altLang="fr-FR" sz="3200" b="1" dirty="0">
                <a:solidFill>
                  <a:srgbClr val="3CA4AF"/>
                </a:solidFill>
                <a:latin typeface="Calibri" panose="020F0502020204030204"/>
              </a:rPr>
              <a:t>J 16 ou </a:t>
            </a:r>
            <a:r>
              <a:rPr lang="fr-FR" altLang="fr-FR" sz="3200" b="1" dirty="0">
                <a:solidFill>
                  <a:srgbClr val="3CA4AF"/>
                </a:solidFill>
                <a:latin typeface="Calibri" panose="020F0502020204030204"/>
                <a:sym typeface="Wingdings" panose="05000000000000000000" pitchFamily="2" charset="2"/>
              </a:rPr>
              <a:t> d</a:t>
            </a:r>
            <a:r>
              <a:rPr lang="fr-FR" altLang="fr-FR" sz="3200" b="1" dirty="0">
                <a:solidFill>
                  <a:srgbClr val="3CA4AF"/>
                </a:solidFill>
                <a:latin typeface="Calibri" panose="020F0502020204030204"/>
              </a:rPr>
              <a:t>ès le début de la migraine </a:t>
            </a:r>
            <a:r>
              <a:rPr lang="fr-FR" altLang="fr-FR" sz="3200" b="1" dirty="0">
                <a:solidFill>
                  <a:srgbClr val="3CA4AF"/>
                </a:solidFill>
                <a:latin typeface="Calibri" panose="020F0502020204030204"/>
                <a:sym typeface="Wingdings" panose="05000000000000000000" pitchFamily="2" charset="2"/>
              </a:rPr>
              <a:t> R</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r-FR" altLang="fr-FR" sz="3200" b="1" i="0" u="none" strike="noStrike" kern="1200" cap="none" spc="0" normalizeH="0" baseline="0" noProof="0" dirty="0">
                <a:ln>
                  <a:noFill/>
                </a:ln>
                <a:solidFill>
                  <a:srgbClr val="C00000"/>
                </a:solidFill>
                <a:effectLst/>
                <a:uLnTx/>
                <a:uFillTx/>
                <a:latin typeface="Calibri" panose="020F0502020204030204"/>
                <a:ea typeface="+mn-ea"/>
                <a:cs typeface="+mn-cs"/>
              </a:rPr>
              <a:t>Cyclamen</a:t>
            </a:r>
            <a:r>
              <a:rPr kumimoji="0" lang="fr-FR" altLang="fr-FR"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9CH, 5 granules x 4 à 6 par jour</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endParaRPr kumimoji="0" lang="en-US" altLang="fr-F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53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3642106" cy="112471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 schéma de traitement</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p:cNvSpPr txBox="1">
            <a:spLocks noChangeArrowheads="1"/>
          </p:cNvSpPr>
          <p:nvPr/>
        </p:nvSpPr>
        <p:spPr>
          <a:xfrm>
            <a:off x="1134166" y="2845966"/>
            <a:ext cx="6463666" cy="2672854"/>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kumimoji="0" lang="en-US" altLang="fr-FR" sz="3300" b="1" i="0" u="none" strike="noStrike" kern="1200" cap="none" spc="0" normalizeH="0" baseline="0" noProof="0" dirty="0">
                <a:ln>
                  <a:noFill/>
                </a:ln>
                <a:solidFill>
                  <a:srgbClr val="3CA4AF"/>
                </a:solidFill>
                <a:effectLst/>
                <a:uLnTx/>
                <a:uFillTx/>
                <a:latin typeface="Calibri" panose="020F0502020204030204"/>
              </a:rPr>
              <a:t>J1</a:t>
            </a:r>
            <a:r>
              <a:rPr kumimoji="0" lang="en-US" altLang="fr-FR" sz="3300" b="0" i="0" u="none" strike="noStrike" kern="1200" cap="none" spc="0" normalizeH="0" baseline="0" noProof="0" dirty="0">
                <a:ln>
                  <a:noFill/>
                </a:ln>
                <a:solidFill>
                  <a:prstClr val="black"/>
                </a:solidFill>
                <a:effectLst/>
                <a:uLnTx/>
                <a:uFillTx/>
                <a:latin typeface="Calibri" panose="020F0502020204030204"/>
              </a:rPr>
              <a:t> : </a:t>
            </a:r>
            <a:r>
              <a:rPr kumimoji="0" lang="fr-FR" altLang="fr-FR" sz="3300" b="0" i="0" u="none" strike="noStrike" kern="1200" cap="none" spc="0" normalizeH="0" baseline="0" noProof="0" dirty="0">
                <a:ln>
                  <a:noFill/>
                </a:ln>
                <a:solidFill>
                  <a:prstClr val="black"/>
                </a:solidFill>
                <a:effectLst/>
                <a:uLnTx/>
                <a:uFillTx/>
                <a:latin typeface="Calibri" panose="020F0502020204030204"/>
              </a:rPr>
              <a:t>est le 1</a:t>
            </a:r>
            <a:r>
              <a:rPr kumimoji="0" lang="fr-FR" altLang="fr-FR" sz="3300" b="0" i="0" u="none" strike="noStrike" kern="1200" cap="none" spc="0" normalizeH="0" baseline="30000" noProof="0" dirty="0">
                <a:ln>
                  <a:noFill/>
                </a:ln>
                <a:solidFill>
                  <a:prstClr val="black"/>
                </a:solidFill>
                <a:effectLst/>
                <a:uLnTx/>
                <a:uFillTx/>
                <a:latin typeface="Calibri" panose="020F0502020204030204"/>
              </a:rPr>
              <a:t>er</a:t>
            </a:r>
            <a:r>
              <a:rPr kumimoji="0" lang="fr-FR" altLang="fr-FR" sz="3300" b="0" i="0" u="none" strike="noStrike" kern="1200" cap="none" spc="0" normalizeH="0" baseline="0" noProof="0" dirty="0">
                <a:ln>
                  <a:noFill/>
                </a:ln>
                <a:solidFill>
                  <a:prstClr val="black"/>
                </a:solidFill>
                <a:effectLst/>
                <a:uLnTx/>
                <a:uFillTx/>
                <a:latin typeface="Calibri" panose="020F0502020204030204"/>
              </a:rPr>
              <a:t> jour des règles</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kumimoji="0" lang="fr-FR" altLang="fr-FR" sz="3300" b="1" i="0" u="none" strike="noStrike" kern="1200" cap="none" spc="0" normalizeH="0" baseline="0" noProof="0" dirty="0">
                <a:ln>
                  <a:noFill/>
                </a:ln>
                <a:solidFill>
                  <a:srgbClr val="3CA4AF"/>
                </a:solidFill>
                <a:effectLst/>
                <a:uLnTx/>
                <a:uFillTx/>
                <a:latin typeface="Calibri" panose="020F0502020204030204"/>
              </a:rPr>
              <a:t>J8</a:t>
            </a:r>
            <a:r>
              <a:rPr kumimoji="0" lang="fr-FR" altLang="fr-FR" sz="3300" b="0" i="0" u="none" strike="noStrike" kern="1200" cap="none" spc="0" normalizeH="0" baseline="0" noProof="0" dirty="0">
                <a:ln>
                  <a:noFill/>
                </a:ln>
                <a:solidFill>
                  <a:prstClr val="black"/>
                </a:solidFill>
                <a:effectLst/>
                <a:uLnTx/>
                <a:uFillTx/>
                <a:latin typeface="Calibri" panose="020F0502020204030204"/>
              </a:rPr>
              <a:t> : </a:t>
            </a:r>
            <a:r>
              <a:rPr kumimoji="0" lang="fr-FR" altLang="fr-FR" sz="3300" b="1" i="0" u="none" strike="noStrike" kern="1200" cap="none" spc="0" normalizeH="0" baseline="0" noProof="0" dirty="0" err="1">
                <a:ln>
                  <a:noFill/>
                </a:ln>
                <a:solidFill>
                  <a:srgbClr val="C00000"/>
                </a:solidFill>
                <a:effectLst/>
                <a:uLnTx/>
                <a:uFillTx/>
                <a:latin typeface="Calibri" panose="020F0502020204030204"/>
              </a:rPr>
              <a:t>Folliculinum</a:t>
            </a:r>
            <a:r>
              <a:rPr kumimoji="0" lang="fr-FR" altLang="fr-FR" sz="3300" b="0" i="0" u="none" strike="noStrike" kern="1200" cap="none" spc="0" normalizeH="0" baseline="0" noProof="0" dirty="0">
                <a:ln>
                  <a:noFill/>
                </a:ln>
                <a:solidFill>
                  <a:prstClr val="black"/>
                </a:solidFill>
                <a:effectLst/>
                <a:uLnTx/>
                <a:uFillTx/>
                <a:latin typeface="Calibri" panose="020F0502020204030204"/>
              </a:rPr>
              <a:t> 5, 9 ou 15CH</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kumimoji="0" lang="fr-FR" altLang="fr-FR" sz="3300" b="1" i="0" u="none" strike="noStrike" kern="1200" cap="none" spc="0" normalizeH="0" baseline="0" noProof="0" dirty="0">
                <a:ln>
                  <a:noFill/>
                </a:ln>
                <a:solidFill>
                  <a:srgbClr val="3CA4AF"/>
                </a:solidFill>
                <a:effectLst/>
                <a:uLnTx/>
                <a:uFillTx/>
                <a:latin typeface="Calibri" panose="020F0502020204030204"/>
              </a:rPr>
              <a:t>J14</a:t>
            </a:r>
            <a:r>
              <a:rPr kumimoji="0" lang="fr-FR" altLang="fr-FR" sz="3300" b="0" i="0" u="none" strike="noStrike" kern="1200" cap="none" spc="0" normalizeH="0" baseline="0" noProof="0" dirty="0">
                <a:ln>
                  <a:noFill/>
                </a:ln>
                <a:solidFill>
                  <a:prstClr val="black"/>
                </a:solidFill>
                <a:effectLst/>
                <a:uLnTx/>
                <a:uFillTx/>
                <a:latin typeface="Calibri" panose="020F0502020204030204"/>
              </a:rPr>
              <a:t> : ovulation</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kumimoji="0" lang="fr-FR" altLang="fr-FR" sz="3300" b="1" i="0" u="none" strike="noStrike" kern="1200" cap="none" spc="0" normalizeH="0" baseline="0" noProof="0" dirty="0">
                <a:ln>
                  <a:noFill/>
                </a:ln>
                <a:solidFill>
                  <a:srgbClr val="3CA4AF"/>
                </a:solidFill>
                <a:effectLst/>
                <a:uLnTx/>
                <a:uFillTx/>
                <a:latin typeface="Calibri" panose="020F0502020204030204"/>
              </a:rPr>
              <a:t>J20</a:t>
            </a:r>
            <a:r>
              <a:rPr kumimoji="0" lang="fr-FR" altLang="fr-FR" sz="3300" b="0" i="0" u="none" strike="noStrike" kern="1200" cap="none" spc="0" normalizeH="0" baseline="0" noProof="0" dirty="0">
                <a:ln>
                  <a:noFill/>
                </a:ln>
                <a:solidFill>
                  <a:prstClr val="black"/>
                </a:solidFill>
                <a:effectLst/>
                <a:uLnTx/>
                <a:uFillTx/>
                <a:latin typeface="Calibri" panose="020F0502020204030204"/>
              </a:rPr>
              <a:t> : </a:t>
            </a:r>
            <a:r>
              <a:rPr kumimoji="0" lang="fr-FR" altLang="fr-FR" sz="3300" b="1" i="0" u="none" strike="noStrike" kern="1200" cap="none" spc="0" normalizeH="0" baseline="0" noProof="0" dirty="0">
                <a:ln>
                  <a:noFill/>
                </a:ln>
                <a:solidFill>
                  <a:srgbClr val="C00000"/>
                </a:solidFill>
                <a:effectLst/>
                <a:uLnTx/>
                <a:uFillTx/>
                <a:latin typeface="Calibri" panose="020F0502020204030204"/>
              </a:rPr>
              <a:t>Folliculinum</a:t>
            </a:r>
            <a:r>
              <a:rPr kumimoji="0" lang="fr-FR" altLang="fr-FR" sz="3300" b="1" i="0" u="none" strike="noStrike" kern="1200" cap="none" spc="0" normalizeH="0" baseline="0" noProof="0" dirty="0">
                <a:ln>
                  <a:noFill/>
                </a:ln>
                <a:solidFill>
                  <a:prstClr val="black"/>
                </a:solidFill>
                <a:effectLst/>
                <a:uLnTx/>
                <a:uFillTx/>
                <a:latin typeface="Calibri" panose="020F0502020204030204"/>
              </a:rPr>
              <a:t> </a:t>
            </a:r>
            <a:r>
              <a:rPr kumimoji="0" lang="fr-FR" altLang="fr-FR" sz="3300" b="0" i="0" u="none" strike="noStrike" kern="1200" cap="none" spc="0" normalizeH="0" baseline="0" noProof="0" dirty="0">
                <a:ln>
                  <a:noFill/>
                </a:ln>
                <a:solidFill>
                  <a:prstClr val="black"/>
                </a:solidFill>
                <a:effectLst/>
                <a:uLnTx/>
                <a:uFillTx/>
                <a:latin typeface="Calibri" panose="020F0502020204030204"/>
              </a:rPr>
              <a:t>5, 9 ou 15CH</a:t>
            </a:r>
          </a:p>
          <a:p>
            <a:pPr lvl="0">
              <a:buClr>
                <a:srgbClr val="5B9BD5">
                  <a:lumMod val="75000"/>
                </a:srgbClr>
              </a:buClr>
              <a:defRPr/>
            </a:pPr>
            <a:r>
              <a:rPr lang="fr-FR" altLang="fr-FR" sz="3300" b="1" dirty="0">
                <a:solidFill>
                  <a:srgbClr val="3CA4AF"/>
                </a:solidFill>
              </a:rPr>
              <a:t>J 16 ou </a:t>
            </a:r>
            <a:r>
              <a:rPr lang="fr-FR" altLang="fr-FR" sz="3300" b="1" dirty="0">
                <a:solidFill>
                  <a:srgbClr val="3CA4AF"/>
                </a:solidFill>
                <a:sym typeface="Wingdings" panose="05000000000000000000" pitchFamily="2" charset="2"/>
              </a:rPr>
              <a:t>d</a:t>
            </a:r>
            <a:r>
              <a:rPr lang="fr-FR" altLang="fr-FR" sz="3300" b="1" dirty="0">
                <a:solidFill>
                  <a:srgbClr val="3CA4AF"/>
                </a:solidFill>
              </a:rPr>
              <a:t>ès le début de la migraine </a:t>
            </a:r>
            <a:r>
              <a:rPr lang="fr-FR" altLang="fr-FR" sz="3300" b="1" dirty="0">
                <a:solidFill>
                  <a:srgbClr val="3CA4AF"/>
                </a:solidFill>
                <a:sym typeface="Wingdings" panose="05000000000000000000" pitchFamily="2" charset="2"/>
              </a:rPr>
              <a:t> R</a:t>
            </a:r>
            <a:r>
              <a:rPr lang="fr-FR" altLang="fr-FR" sz="3300" dirty="0">
                <a:solidFill>
                  <a:prstClr val="black"/>
                </a:solidFill>
              </a:rPr>
              <a:t> : </a:t>
            </a:r>
            <a:r>
              <a:rPr lang="fr-FR" altLang="fr-FR" sz="3300" b="1" dirty="0">
                <a:solidFill>
                  <a:srgbClr val="C00000"/>
                </a:solidFill>
              </a:rPr>
              <a:t>Cyclamen</a:t>
            </a:r>
            <a:r>
              <a:rPr lang="fr-FR" altLang="fr-FR" sz="3300" b="1" dirty="0">
                <a:solidFill>
                  <a:prstClr val="black"/>
                </a:solidFill>
              </a:rPr>
              <a:t> </a:t>
            </a:r>
            <a:r>
              <a:rPr lang="fr-FR" altLang="fr-FR" sz="3300" dirty="0">
                <a:solidFill>
                  <a:prstClr val="black"/>
                </a:solidFill>
              </a:rPr>
              <a:t>9CH, 5 granules x 4 à 6 par jour</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endParaRPr kumimoji="0" lang="en-US" altLang="fr-F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6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778EC6E-B783-44A8-9FF7-FEF1EE6DC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30098" y="-1"/>
            <a:ext cx="7361901" cy="6857999"/>
          </a:xfrm>
          <a:custGeom>
            <a:avLst/>
            <a:gdLst>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415178 w 8733721"/>
              <a:gd name="connsiteY23" fmla="*/ 1818229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57285 w 8733721"/>
              <a:gd name="connsiteY50" fmla="*/ 4526395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236175 w 8733721"/>
              <a:gd name="connsiteY4" fmla="*/ 2 h 6857999"/>
              <a:gd name="connsiteX5" fmla="*/ 8231178 w 8733721"/>
              <a:gd name="connsiteY5" fmla="*/ 14562 h 6857999"/>
              <a:gd name="connsiteX6" fmla="*/ 8234773 w 8733721"/>
              <a:gd name="connsiteY6" fmla="*/ 59077 h 6857999"/>
              <a:gd name="connsiteX7" fmla="*/ 8227623 w 8733721"/>
              <a:gd name="connsiteY7" fmla="*/ 107668 h 6857999"/>
              <a:gd name="connsiteX8" fmla="*/ 8246150 w 8733721"/>
              <a:gd name="connsiteY8" fmla="*/ 246136 h 6857999"/>
              <a:gd name="connsiteX9" fmla="*/ 8224308 w 8733721"/>
              <a:gd name="connsiteY9" fmla="*/ 372908 h 6857999"/>
              <a:gd name="connsiteX10" fmla="*/ 8221687 w 8733721"/>
              <a:gd name="connsiteY10" fmla="*/ 450607 h 6857999"/>
              <a:gd name="connsiteX11" fmla="*/ 8232987 w 8733721"/>
              <a:gd name="connsiteY11" fmla="*/ 812800 h 6857999"/>
              <a:gd name="connsiteX12" fmla="*/ 8241364 w 8733721"/>
              <a:gd name="connsiteY12" fmla="*/ 912727 h 6857999"/>
              <a:gd name="connsiteX13" fmla="*/ 8240165 w 8733721"/>
              <a:gd name="connsiteY13" fmla="*/ 989950 h 6857999"/>
              <a:gd name="connsiteX14" fmla="*/ 8243561 w 8733721"/>
              <a:gd name="connsiteY14" fmla="*/ 1141745 h 6857999"/>
              <a:gd name="connsiteX15" fmla="*/ 8256144 w 8733721"/>
              <a:gd name="connsiteY15" fmla="*/ 1265454 h 6857999"/>
              <a:gd name="connsiteX16" fmla="*/ 8281494 w 8733721"/>
              <a:gd name="connsiteY16" fmla="*/ 1385480 h 6857999"/>
              <a:gd name="connsiteX17" fmla="*/ 8297877 w 8733721"/>
              <a:gd name="connsiteY17" fmla="*/ 1458060 h 6857999"/>
              <a:gd name="connsiteX18" fmla="*/ 8315502 w 8733721"/>
              <a:gd name="connsiteY18" fmla="*/ 1513175 h 6857999"/>
              <a:gd name="connsiteX19" fmla="*/ 8342335 w 8733721"/>
              <a:gd name="connsiteY19" fmla="*/ 1570809 h 6857999"/>
              <a:gd name="connsiteX20" fmla="*/ 8324762 w 8733721"/>
              <a:gd name="connsiteY20" fmla="*/ 1632434 h 6857999"/>
              <a:gd name="connsiteX21" fmla="*/ 8319231 w 8733721"/>
              <a:gd name="connsiteY21" fmla="*/ 1742490 h 6857999"/>
              <a:gd name="connsiteX22" fmla="*/ 8343694 w 8733721"/>
              <a:gd name="connsiteY22" fmla="*/ 1812272 h 6857999"/>
              <a:gd name="connsiteX23" fmla="*/ 8379488 w 8733721"/>
              <a:gd name="connsiteY23" fmla="*/ 1856766 h 6857999"/>
              <a:gd name="connsiteX24" fmla="*/ 8385055 w 8733721"/>
              <a:gd name="connsiteY24" fmla="*/ 1923433 h 6857999"/>
              <a:gd name="connsiteX25" fmla="*/ 8386906 w 8733721"/>
              <a:gd name="connsiteY25" fmla="*/ 1972204 h 6857999"/>
              <a:gd name="connsiteX26" fmla="*/ 8386681 w 8733721"/>
              <a:gd name="connsiteY26" fmla="*/ 2066205 h 6857999"/>
              <a:gd name="connsiteX27" fmla="*/ 8380052 w 8733721"/>
              <a:gd name="connsiteY27" fmla="*/ 2227417 h 6857999"/>
              <a:gd name="connsiteX28" fmla="*/ 8374483 w 8733721"/>
              <a:gd name="connsiteY28" fmla="*/ 2510933 h 6857999"/>
              <a:gd name="connsiteX29" fmla="*/ 8375191 w 8733721"/>
              <a:gd name="connsiteY29" fmla="*/ 2741866 h 6857999"/>
              <a:gd name="connsiteX30" fmla="*/ 8384389 w 8733721"/>
              <a:gd name="connsiteY30" fmla="*/ 2864935 h 6857999"/>
              <a:gd name="connsiteX31" fmla="*/ 8391822 w 8733721"/>
              <a:gd name="connsiteY31" fmla="*/ 2950807 h 6857999"/>
              <a:gd name="connsiteX32" fmla="*/ 8378111 w 8733721"/>
              <a:gd name="connsiteY32" fmla="*/ 2978246 h 6857999"/>
              <a:gd name="connsiteX33" fmla="*/ 8375025 w 8733721"/>
              <a:gd name="connsiteY33" fmla="*/ 2995916 h 6857999"/>
              <a:gd name="connsiteX34" fmla="*/ 8366764 w 8733721"/>
              <a:gd name="connsiteY34" fmla="*/ 2998648 h 6857999"/>
              <a:gd name="connsiteX35" fmla="*/ 8356827 w 8733721"/>
              <a:gd name="connsiteY35" fmla="*/ 3023630 h 6857999"/>
              <a:gd name="connsiteX36" fmla="*/ 8348883 w 8733721"/>
              <a:gd name="connsiteY36" fmla="*/ 3096975 h 6857999"/>
              <a:gd name="connsiteX37" fmla="*/ 8331320 w 8733721"/>
              <a:gd name="connsiteY37" fmla="*/ 3216657 h 6857999"/>
              <a:gd name="connsiteX38" fmla="*/ 8334250 w 8733721"/>
              <a:gd name="connsiteY38" fmla="*/ 3310980 h 6857999"/>
              <a:gd name="connsiteX39" fmla="*/ 8323018 w 8733721"/>
              <a:gd name="connsiteY39" fmla="*/ 3344725 h 6857999"/>
              <a:gd name="connsiteX40" fmla="*/ 8312317 w 8733721"/>
              <a:gd name="connsiteY40" fmla="*/ 3393250 h 6857999"/>
              <a:gd name="connsiteX41" fmla="*/ 8299110 w 8733721"/>
              <a:gd name="connsiteY41" fmla="*/ 3514536 h 6857999"/>
              <a:gd name="connsiteX42" fmla="*/ 8279421 w 8733721"/>
              <a:gd name="connsiteY42" fmla="*/ 3686149 h 6857999"/>
              <a:gd name="connsiteX43" fmla="*/ 8273021 w 8733721"/>
              <a:gd name="connsiteY43" fmla="*/ 3692208 h 6857999"/>
              <a:gd name="connsiteX44" fmla="*/ 8260968 w 8733721"/>
              <a:gd name="connsiteY44" fmla="*/ 3776022 h 6857999"/>
              <a:gd name="connsiteX45" fmla="*/ 8209415 w 8733721"/>
              <a:gd name="connsiteY45" fmla="*/ 4060536 h 6857999"/>
              <a:gd name="connsiteX46" fmla="*/ 8203359 w 8733721"/>
              <a:gd name="connsiteY46" fmla="*/ 4222149 h 6857999"/>
              <a:gd name="connsiteX47" fmla="*/ 8197502 w 8733721"/>
              <a:gd name="connsiteY47" fmla="*/ 4364683 h 6857999"/>
              <a:gd name="connsiteX48" fmla="*/ 8189960 w 8733721"/>
              <a:gd name="connsiteY48" fmla="*/ 4462471 h 6857999"/>
              <a:gd name="connsiteX49" fmla="*/ 8157285 w 8733721"/>
              <a:gd name="connsiteY49" fmla="*/ 4526395 h 6857999"/>
              <a:gd name="connsiteX50" fmla="*/ 8127583 w 8733721"/>
              <a:gd name="connsiteY50" fmla="*/ 4649885 h 6857999"/>
              <a:gd name="connsiteX51" fmla="*/ 8086875 w 8733721"/>
              <a:gd name="connsiteY51" fmla="*/ 4799019 h 6857999"/>
              <a:gd name="connsiteX52" fmla="*/ 8071779 w 8733721"/>
              <a:gd name="connsiteY52" fmla="*/ 4849614 h 6857999"/>
              <a:gd name="connsiteX53" fmla="*/ 8046521 w 8733721"/>
              <a:gd name="connsiteY53" fmla="*/ 4919971 h 6857999"/>
              <a:gd name="connsiteX54" fmla="*/ 7999171 w 8733721"/>
              <a:gd name="connsiteY54" fmla="*/ 5010766 h 6857999"/>
              <a:gd name="connsiteX55" fmla="*/ 7974494 w 8733721"/>
              <a:gd name="connsiteY55" fmla="*/ 5088190 h 6857999"/>
              <a:gd name="connsiteX56" fmla="*/ 7960017 w 8733721"/>
              <a:gd name="connsiteY56" fmla="*/ 5143922 h 6857999"/>
              <a:gd name="connsiteX57" fmla="*/ 7940570 w 8733721"/>
              <a:gd name="connsiteY57" fmla="*/ 5284346 h 6857999"/>
              <a:gd name="connsiteX58" fmla="*/ 7923844 w 8733721"/>
              <a:gd name="connsiteY58" fmla="*/ 5390948 h 6857999"/>
              <a:gd name="connsiteX59" fmla="*/ 7905061 w 8733721"/>
              <a:gd name="connsiteY59" fmla="*/ 5470854 h 6857999"/>
              <a:gd name="connsiteX60" fmla="*/ 7900574 w 8733721"/>
              <a:gd name="connsiteY60" fmla="*/ 5529643 h 6857999"/>
              <a:gd name="connsiteX61" fmla="*/ 7889879 w 8733721"/>
              <a:gd name="connsiteY61" fmla="*/ 5597292 h 6857999"/>
              <a:gd name="connsiteX62" fmla="*/ 7881533 w 8733721"/>
              <a:gd name="connsiteY62" fmla="*/ 5608899 h 6857999"/>
              <a:gd name="connsiteX63" fmla="*/ 7866845 w 8733721"/>
              <a:gd name="connsiteY63" fmla="*/ 5684911 h 6857999"/>
              <a:gd name="connsiteX64" fmla="*/ 7866707 w 8733721"/>
              <a:gd name="connsiteY64" fmla="*/ 5755776 h 6857999"/>
              <a:gd name="connsiteX65" fmla="*/ 7858630 w 8733721"/>
              <a:gd name="connsiteY65" fmla="*/ 5889599 h 6857999"/>
              <a:gd name="connsiteX66" fmla="*/ 7862852 w 8733721"/>
              <a:gd name="connsiteY66" fmla="*/ 5989744 h 6857999"/>
              <a:gd name="connsiteX67" fmla="*/ 7834617 w 8733721"/>
              <a:gd name="connsiteY67" fmla="*/ 6084926 h 6857999"/>
              <a:gd name="connsiteX68" fmla="*/ 7830440 w 8733721"/>
              <a:gd name="connsiteY68" fmla="*/ 6346549 h 6857999"/>
              <a:gd name="connsiteX69" fmla="*/ 7828988 w 8733721"/>
              <a:gd name="connsiteY69" fmla="*/ 6527527 h 6857999"/>
              <a:gd name="connsiteX70" fmla="*/ 7833220 w 8733721"/>
              <a:gd name="connsiteY70" fmla="*/ 6627129 h 6857999"/>
              <a:gd name="connsiteX71" fmla="*/ 7833451 w 8733721"/>
              <a:gd name="connsiteY71" fmla="*/ 6694819 h 6857999"/>
              <a:gd name="connsiteX72" fmla="*/ 7859394 w 8733721"/>
              <a:gd name="connsiteY72" fmla="*/ 6765445 h 6857999"/>
              <a:gd name="connsiteX73" fmla="*/ 7866873 w 8733721"/>
              <a:gd name="connsiteY73" fmla="*/ 6844697 h 6857999"/>
              <a:gd name="connsiteX74" fmla="*/ 7868076 w 8733721"/>
              <a:gd name="connsiteY74" fmla="*/ 6857999 h 6857999"/>
              <a:gd name="connsiteX75" fmla="*/ 2920621 w 8733721"/>
              <a:gd name="connsiteY75" fmla="*/ 6857999 h 6857999"/>
              <a:gd name="connsiteX76" fmla="*/ 961321 w 8733721"/>
              <a:gd name="connsiteY76" fmla="*/ 6857999 h 6857999"/>
              <a:gd name="connsiteX77" fmla="*/ 0 w 8733721"/>
              <a:gd name="connsiteY77" fmla="*/ 6857999 h 6857999"/>
              <a:gd name="connsiteX78" fmla="*/ 0 w 8733721"/>
              <a:gd name="connsiteY78" fmla="*/ 0 h 6857999"/>
              <a:gd name="connsiteX0" fmla="*/ 0 w 8394178"/>
              <a:gd name="connsiteY0" fmla="*/ 0 h 6857999"/>
              <a:gd name="connsiteX1" fmla="*/ 961321 w 8394178"/>
              <a:gd name="connsiteY1" fmla="*/ 0 h 6857999"/>
              <a:gd name="connsiteX2" fmla="*/ 2920621 w 8394178"/>
              <a:gd name="connsiteY2" fmla="*/ 0 h 6857999"/>
              <a:gd name="connsiteX3" fmla="*/ 8236175 w 8394178"/>
              <a:gd name="connsiteY3" fmla="*/ 2 h 6857999"/>
              <a:gd name="connsiteX4" fmla="*/ 8231178 w 8394178"/>
              <a:gd name="connsiteY4" fmla="*/ 14562 h 6857999"/>
              <a:gd name="connsiteX5" fmla="*/ 8234773 w 8394178"/>
              <a:gd name="connsiteY5" fmla="*/ 59077 h 6857999"/>
              <a:gd name="connsiteX6" fmla="*/ 8227623 w 8394178"/>
              <a:gd name="connsiteY6" fmla="*/ 107668 h 6857999"/>
              <a:gd name="connsiteX7" fmla="*/ 8246150 w 8394178"/>
              <a:gd name="connsiteY7" fmla="*/ 246136 h 6857999"/>
              <a:gd name="connsiteX8" fmla="*/ 8224308 w 8394178"/>
              <a:gd name="connsiteY8" fmla="*/ 372908 h 6857999"/>
              <a:gd name="connsiteX9" fmla="*/ 8221687 w 8394178"/>
              <a:gd name="connsiteY9" fmla="*/ 450607 h 6857999"/>
              <a:gd name="connsiteX10" fmla="*/ 8232987 w 8394178"/>
              <a:gd name="connsiteY10" fmla="*/ 812800 h 6857999"/>
              <a:gd name="connsiteX11" fmla="*/ 8241364 w 8394178"/>
              <a:gd name="connsiteY11" fmla="*/ 912727 h 6857999"/>
              <a:gd name="connsiteX12" fmla="*/ 8240165 w 8394178"/>
              <a:gd name="connsiteY12" fmla="*/ 989950 h 6857999"/>
              <a:gd name="connsiteX13" fmla="*/ 8243561 w 8394178"/>
              <a:gd name="connsiteY13" fmla="*/ 1141745 h 6857999"/>
              <a:gd name="connsiteX14" fmla="*/ 8256144 w 8394178"/>
              <a:gd name="connsiteY14" fmla="*/ 1265454 h 6857999"/>
              <a:gd name="connsiteX15" fmla="*/ 8281494 w 8394178"/>
              <a:gd name="connsiteY15" fmla="*/ 1385480 h 6857999"/>
              <a:gd name="connsiteX16" fmla="*/ 8297877 w 8394178"/>
              <a:gd name="connsiteY16" fmla="*/ 1458060 h 6857999"/>
              <a:gd name="connsiteX17" fmla="*/ 8315502 w 8394178"/>
              <a:gd name="connsiteY17" fmla="*/ 1513175 h 6857999"/>
              <a:gd name="connsiteX18" fmla="*/ 8342335 w 8394178"/>
              <a:gd name="connsiteY18" fmla="*/ 1570809 h 6857999"/>
              <a:gd name="connsiteX19" fmla="*/ 8324762 w 8394178"/>
              <a:gd name="connsiteY19" fmla="*/ 1632434 h 6857999"/>
              <a:gd name="connsiteX20" fmla="*/ 8319231 w 8394178"/>
              <a:gd name="connsiteY20" fmla="*/ 1742490 h 6857999"/>
              <a:gd name="connsiteX21" fmla="*/ 8343694 w 8394178"/>
              <a:gd name="connsiteY21" fmla="*/ 1812272 h 6857999"/>
              <a:gd name="connsiteX22" fmla="*/ 8379488 w 8394178"/>
              <a:gd name="connsiteY22" fmla="*/ 1856766 h 6857999"/>
              <a:gd name="connsiteX23" fmla="*/ 8385055 w 8394178"/>
              <a:gd name="connsiteY23" fmla="*/ 1923433 h 6857999"/>
              <a:gd name="connsiteX24" fmla="*/ 8386906 w 8394178"/>
              <a:gd name="connsiteY24" fmla="*/ 1972204 h 6857999"/>
              <a:gd name="connsiteX25" fmla="*/ 8386681 w 8394178"/>
              <a:gd name="connsiteY25" fmla="*/ 2066205 h 6857999"/>
              <a:gd name="connsiteX26" fmla="*/ 8380052 w 8394178"/>
              <a:gd name="connsiteY26" fmla="*/ 2227417 h 6857999"/>
              <a:gd name="connsiteX27" fmla="*/ 8374483 w 8394178"/>
              <a:gd name="connsiteY27" fmla="*/ 2510933 h 6857999"/>
              <a:gd name="connsiteX28" fmla="*/ 8375191 w 8394178"/>
              <a:gd name="connsiteY28" fmla="*/ 2741866 h 6857999"/>
              <a:gd name="connsiteX29" fmla="*/ 8384389 w 8394178"/>
              <a:gd name="connsiteY29" fmla="*/ 2864935 h 6857999"/>
              <a:gd name="connsiteX30" fmla="*/ 8391822 w 8394178"/>
              <a:gd name="connsiteY30" fmla="*/ 2950807 h 6857999"/>
              <a:gd name="connsiteX31" fmla="*/ 8378111 w 8394178"/>
              <a:gd name="connsiteY31" fmla="*/ 2978246 h 6857999"/>
              <a:gd name="connsiteX32" fmla="*/ 8375025 w 8394178"/>
              <a:gd name="connsiteY32" fmla="*/ 2995916 h 6857999"/>
              <a:gd name="connsiteX33" fmla="*/ 8366764 w 8394178"/>
              <a:gd name="connsiteY33" fmla="*/ 2998648 h 6857999"/>
              <a:gd name="connsiteX34" fmla="*/ 8356827 w 8394178"/>
              <a:gd name="connsiteY34" fmla="*/ 3023630 h 6857999"/>
              <a:gd name="connsiteX35" fmla="*/ 8348883 w 8394178"/>
              <a:gd name="connsiteY35" fmla="*/ 3096975 h 6857999"/>
              <a:gd name="connsiteX36" fmla="*/ 8331320 w 8394178"/>
              <a:gd name="connsiteY36" fmla="*/ 3216657 h 6857999"/>
              <a:gd name="connsiteX37" fmla="*/ 8334250 w 8394178"/>
              <a:gd name="connsiteY37" fmla="*/ 3310980 h 6857999"/>
              <a:gd name="connsiteX38" fmla="*/ 8323018 w 8394178"/>
              <a:gd name="connsiteY38" fmla="*/ 3344725 h 6857999"/>
              <a:gd name="connsiteX39" fmla="*/ 8312317 w 8394178"/>
              <a:gd name="connsiteY39" fmla="*/ 3393250 h 6857999"/>
              <a:gd name="connsiteX40" fmla="*/ 8299110 w 8394178"/>
              <a:gd name="connsiteY40" fmla="*/ 3514536 h 6857999"/>
              <a:gd name="connsiteX41" fmla="*/ 8279421 w 8394178"/>
              <a:gd name="connsiteY41" fmla="*/ 3686149 h 6857999"/>
              <a:gd name="connsiteX42" fmla="*/ 8273021 w 8394178"/>
              <a:gd name="connsiteY42" fmla="*/ 3692208 h 6857999"/>
              <a:gd name="connsiteX43" fmla="*/ 8260968 w 8394178"/>
              <a:gd name="connsiteY43" fmla="*/ 3776022 h 6857999"/>
              <a:gd name="connsiteX44" fmla="*/ 8209415 w 8394178"/>
              <a:gd name="connsiteY44" fmla="*/ 4060536 h 6857999"/>
              <a:gd name="connsiteX45" fmla="*/ 8203359 w 8394178"/>
              <a:gd name="connsiteY45" fmla="*/ 4222149 h 6857999"/>
              <a:gd name="connsiteX46" fmla="*/ 8197502 w 8394178"/>
              <a:gd name="connsiteY46" fmla="*/ 4364683 h 6857999"/>
              <a:gd name="connsiteX47" fmla="*/ 8189960 w 8394178"/>
              <a:gd name="connsiteY47" fmla="*/ 4462471 h 6857999"/>
              <a:gd name="connsiteX48" fmla="*/ 8157285 w 8394178"/>
              <a:gd name="connsiteY48" fmla="*/ 4526395 h 6857999"/>
              <a:gd name="connsiteX49" fmla="*/ 8127583 w 8394178"/>
              <a:gd name="connsiteY49" fmla="*/ 4649885 h 6857999"/>
              <a:gd name="connsiteX50" fmla="*/ 8086875 w 8394178"/>
              <a:gd name="connsiteY50" fmla="*/ 4799019 h 6857999"/>
              <a:gd name="connsiteX51" fmla="*/ 8071779 w 8394178"/>
              <a:gd name="connsiteY51" fmla="*/ 4849614 h 6857999"/>
              <a:gd name="connsiteX52" fmla="*/ 8046521 w 8394178"/>
              <a:gd name="connsiteY52" fmla="*/ 4919971 h 6857999"/>
              <a:gd name="connsiteX53" fmla="*/ 7999171 w 8394178"/>
              <a:gd name="connsiteY53" fmla="*/ 5010766 h 6857999"/>
              <a:gd name="connsiteX54" fmla="*/ 7974494 w 8394178"/>
              <a:gd name="connsiteY54" fmla="*/ 5088190 h 6857999"/>
              <a:gd name="connsiteX55" fmla="*/ 7960017 w 8394178"/>
              <a:gd name="connsiteY55" fmla="*/ 5143922 h 6857999"/>
              <a:gd name="connsiteX56" fmla="*/ 7940570 w 8394178"/>
              <a:gd name="connsiteY56" fmla="*/ 5284346 h 6857999"/>
              <a:gd name="connsiteX57" fmla="*/ 7923844 w 8394178"/>
              <a:gd name="connsiteY57" fmla="*/ 5390948 h 6857999"/>
              <a:gd name="connsiteX58" fmla="*/ 7905061 w 8394178"/>
              <a:gd name="connsiteY58" fmla="*/ 5470854 h 6857999"/>
              <a:gd name="connsiteX59" fmla="*/ 7900574 w 8394178"/>
              <a:gd name="connsiteY59" fmla="*/ 5529643 h 6857999"/>
              <a:gd name="connsiteX60" fmla="*/ 7889879 w 8394178"/>
              <a:gd name="connsiteY60" fmla="*/ 5597292 h 6857999"/>
              <a:gd name="connsiteX61" fmla="*/ 7881533 w 8394178"/>
              <a:gd name="connsiteY61" fmla="*/ 5608899 h 6857999"/>
              <a:gd name="connsiteX62" fmla="*/ 7866845 w 8394178"/>
              <a:gd name="connsiteY62" fmla="*/ 5684911 h 6857999"/>
              <a:gd name="connsiteX63" fmla="*/ 7866707 w 8394178"/>
              <a:gd name="connsiteY63" fmla="*/ 5755776 h 6857999"/>
              <a:gd name="connsiteX64" fmla="*/ 7858630 w 8394178"/>
              <a:gd name="connsiteY64" fmla="*/ 5889599 h 6857999"/>
              <a:gd name="connsiteX65" fmla="*/ 7862852 w 8394178"/>
              <a:gd name="connsiteY65" fmla="*/ 5989744 h 6857999"/>
              <a:gd name="connsiteX66" fmla="*/ 7834617 w 8394178"/>
              <a:gd name="connsiteY66" fmla="*/ 6084926 h 6857999"/>
              <a:gd name="connsiteX67" fmla="*/ 7830440 w 8394178"/>
              <a:gd name="connsiteY67" fmla="*/ 6346549 h 6857999"/>
              <a:gd name="connsiteX68" fmla="*/ 7828988 w 8394178"/>
              <a:gd name="connsiteY68" fmla="*/ 6527527 h 6857999"/>
              <a:gd name="connsiteX69" fmla="*/ 7833220 w 8394178"/>
              <a:gd name="connsiteY69" fmla="*/ 6627129 h 6857999"/>
              <a:gd name="connsiteX70" fmla="*/ 7833451 w 8394178"/>
              <a:gd name="connsiteY70" fmla="*/ 6694819 h 6857999"/>
              <a:gd name="connsiteX71" fmla="*/ 7859394 w 8394178"/>
              <a:gd name="connsiteY71" fmla="*/ 6765445 h 6857999"/>
              <a:gd name="connsiteX72" fmla="*/ 7866873 w 8394178"/>
              <a:gd name="connsiteY72" fmla="*/ 6844697 h 6857999"/>
              <a:gd name="connsiteX73" fmla="*/ 7868076 w 8394178"/>
              <a:gd name="connsiteY73" fmla="*/ 6857999 h 6857999"/>
              <a:gd name="connsiteX74" fmla="*/ 2920621 w 8394178"/>
              <a:gd name="connsiteY74" fmla="*/ 6857999 h 6857999"/>
              <a:gd name="connsiteX75" fmla="*/ 961321 w 8394178"/>
              <a:gd name="connsiteY75" fmla="*/ 6857999 h 6857999"/>
              <a:gd name="connsiteX76" fmla="*/ 0 w 8394178"/>
              <a:gd name="connsiteY76" fmla="*/ 6857999 h 6857999"/>
              <a:gd name="connsiteX77" fmla="*/ 0 w 8394178"/>
              <a:gd name="connsiteY77" fmla="*/ 0 h 6857999"/>
              <a:gd name="connsiteX0" fmla="*/ 0 w 8394178"/>
              <a:gd name="connsiteY0" fmla="*/ 0 h 6857999"/>
              <a:gd name="connsiteX1" fmla="*/ 961321 w 8394178"/>
              <a:gd name="connsiteY1" fmla="*/ 0 h 6857999"/>
              <a:gd name="connsiteX2" fmla="*/ 8236175 w 8394178"/>
              <a:gd name="connsiteY2" fmla="*/ 2 h 6857999"/>
              <a:gd name="connsiteX3" fmla="*/ 8231178 w 8394178"/>
              <a:gd name="connsiteY3" fmla="*/ 14562 h 6857999"/>
              <a:gd name="connsiteX4" fmla="*/ 8234773 w 8394178"/>
              <a:gd name="connsiteY4" fmla="*/ 59077 h 6857999"/>
              <a:gd name="connsiteX5" fmla="*/ 8227623 w 8394178"/>
              <a:gd name="connsiteY5" fmla="*/ 107668 h 6857999"/>
              <a:gd name="connsiteX6" fmla="*/ 8246150 w 8394178"/>
              <a:gd name="connsiteY6" fmla="*/ 246136 h 6857999"/>
              <a:gd name="connsiteX7" fmla="*/ 8224308 w 8394178"/>
              <a:gd name="connsiteY7" fmla="*/ 372908 h 6857999"/>
              <a:gd name="connsiteX8" fmla="*/ 8221687 w 8394178"/>
              <a:gd name="connsiteY8" fmla="*/ 450607 h 6857999"/>
              <a:gd name="connsiteX9" fmla="*/ 8232987 w 8394178"/>
              <a:gd name="connsiteY9" fmla="*/ 812800 h 6857999"/>
              <a:gd name="connsiteX10" fmla="*/ 8241364 w 8394178"/>
              <a:gd name="connsiteY10" fmla="*/ 912727 h 6857999"/>
              <a:gd name="connsiteX11" fmla="*/ 8240165 w 8394178"/>
              <a:gd name="connsiteY11" fmla="*/ 989950 h 6857999"/>
              <a:gd name="connsiteX12" fmla="*/ 8243561 w 8394178"/>
              <a:gd name="connsiteY12" fmla="*/ 1141745 h 6857999"/>
              <a:gd name="connsiteX13" fmla="*/ 8256144 w 8394178"/>
              <a:gd name="connsiteY13" fmla="*/ 1265454 h 6857999"/>
              <a:gd name="connsiteX14" fmla="*/ 8281494 w 8394178"/>
              <a:gd name="connsiteY14" fmla="*/ 1385480 h 6857999"/>
              <a:gd name="connsiteX15" fmla="*/ 8297877 w 8394178"/>
              <a:gd name="connsiteY15" fmla="*/ 1458060 h 6857999"/>
              <a:gd name="connsiteX16" fmla="*/ 8315502 w 8394178"/>
              <a:gd name="connsiteY16" fmla="*/ 1513175 h 6857999"/>
              <a:gd name="connsiteX17" fmla="*/ 8342335 w 8394178"/>
              <a:gd name="connsiteY17" fmla="*/ 1570809 h 6857999"/>
              <a:gd name="connsiteX18" fmla="*/ 8324762 w 8394178"/>
              <a:gd name="connsiteY18" fmla="*/ 1632434 h 6857999"/>
              <a:gd name="connsiteX19" fmla="*/ 8319231 w 8394178"/>
              <a:gd name="connsiteY19" fmla="*/ 1742490 h 6857999"/>
              <a:gd name="connsiteX20" fmla="*/ 8343694 w 8394178"/>
              <a:gd name="connsiteY20" fmla="*/ 1812272 h 6857999"/>
              <a:gd name="connsiteX21" fmla="*/ 8379488 w 8394178"/>
              <a:gd name="connsiteY21" fmla="*/ 1856766 h 6857999"/>
              <a:gd name="connsiteX22" fmla="*/ 8385055 w 8394178"/>
              <a:gd name="connsiteY22" fmla="*/ 1923433 h 6857999"/>
              <a:gd name="connsiteX23" fmla="*/ 8386906 w 8394178"/>
              <a:gd name="connsiteY23" fmla="*/ 1972204 h 6857999"/>
              <a:gd name="connsiteX24" fmla="*/ 8386681 w 8394178"/>
              <a:gd name="connsiteY24" fmla="*/ 2066205 h 6857999"/>
              <a:gd name="connsiteX25" fmla="*/ 8380052 w 8394178"/>
              <a:gd name="connsiteY25" fmla="*/ 2227417 h 6857999"/>
              <a:gd name="connsiteX26" fmla="*/ 8374483 w 8394178"/>
              <a:gd name="connsiteY26" fmla="*/ 2510933 h 6857999"/>
              <a:gd name="connsiteX27" fmla="*/ 8375191 w 8394178"/>
              <a:gd name="connsiteY27" fmla="*/ 2741866 h 6857999"/>
              <a:gd name="connsiteX28" fmla="*/ 8384389 w 8394178"/>
              <a:gd name="connsiteY28" fmla="*/ 2864935 h 6857999"/>
              <a:gd name="connsiteX29" fmla="*/ 8391822 w 8394178"/>
              <a:gd name="connsiteY29" fmla="*/ 2950807 h 6857999"/>
              <a:gd name="connsiteX30" fmla="*/ 8378111 w 8394178"/>
              <a:gd name="connsiteY30" fmla="*/ 2978246 h 6857999"/>
              <a:gd name="connsiteX31" fmla="*/ 8375025 w 8394178"/>
              <a:gd name="connsiteY31" fmla="*/ 2995916 h 6857999"/>
              <a:gd name="connsiteX32" fmla="*/ 8366764 w 8394178"/>
              <a:gd name="connsiteY32" fmla="*/ 2998648 h 6857999"/>
              <a:gd name="connsiteX33" fmla="*/ 8356827 w 8394178"/>
              <a:gd name="connsiteY33" fmla="*/ 3023630 h 6857999"/>
              <a:gd name="connsiteX34" fmla="*/ 8348883 w 8394178"/>
              <a:gd name="connsiteY34" fmla="*/ 3096975 h 6857999"/>
              <a:gd name="connsiteX35" fmla="*/ 8331320 w 8394178"/>
              <a:gd name="connsiteY35" fmla="*/ 3216657 h 6857999"/>
              <a:gd name="connsiteX36" fmla="*/ 8334250 w 8394178"/>
              <a:gd name="connsiteY36" fmla="*/ 3310980 h 6857999"/>
              <a:gd name="connsiteX37" fmla="*/ 8323018 w 8394178"/>
              <a:gd name="connsiteY37" fmla="*/ 3344725 h 6857999"/>
              <a:gd name="connsiteX38" fmla="*/ 8312317 w 8394178"/>
              <a:gd name="connsiteY38" fmla="*/ 3393250 h 6857999"/>
              <a:gd name="connsiteX39" fmla="*/ 8299110 w 8394178"/>
              <a:gd name="connsiteY39" fmla="*/ 3514536 h 6857999"/>
              <a:gd name="connsiteX40" fmla="*/ 8279421 w 8394178"/>
              <a:gd name="connsiteY40" fmla="*/ 3686149 h 6857999"/>
              <a:gd name="connsiteX41" fmla="*/ 8273021 w 8394178"/>
              <a:gd name="connsiteY41" fmla="*/ 3692208 h 6857999"/>
              <a:gd name="connsiteX42" fmla="*/ 8260968 w 8394178"/>
              <a:gd name="connsiteY42" fmla="*/ 3776022 h 6857999"/>
              <a:gd name="connsiteX43" fmla="*/ 8209415 w 8394178"/>
              <a:gd name="connsiteY43" fmla="*/ 4060536 h 6857999"/>
              <a:gd name="connsiteX44" fmla="*/ 8203359 w 8394178"/>
              <a:gd name="connsiteY44" fmla="*/ 4222149 h 6857999"/>
              <a:gd name="connsiteX45" fmla="*/ 8197502 w 8394178"/>
              <a:gd name="connsiteY45" fmla="*/ 4364683 h 6857999"/>
              <a:gd name="connsiteX46" fmla="*/ 8189960 w 8394178"/>
              <a:gd name="connsiteY46" fmla="*/ 4462471 h 6857999"/>
              <a:gd name="connsiteX47" fmla="*/ 8157285 w 8394178"/>
              <a:gd name="connsiteY47" fmla="*/ 4526395 h 6857999"/>
              <a:gd name="connsiteX48" fmla="*/ 8127583 w 8394178"/>
              <a:gd name="connsiteY48" fmla="*/ 4649885 h 6857999"/>
              <a:gd name="connsiteX49" fmla="*/ 8086875 w 8394178"/>
              <a:gd name="connsiteY49" fmla="*/ 4799019 h 6857999"/>
              <a:gd name="connsiteX50" fmla="*/ 8071779 w 8394178"/>
              <a:gd name="connsiteY50" fmla="*/ 4849614 h 6857999"/>
              <a:gd name="connsiteX51" fmla="*/ 8046521 w 8394178"/>
              <a:gd name="connsiteY51" fmla="*/ 4919971 h 6857999"/>
              <a:gd name="connsiteX52" fmla="*/ 7999171 w 8394178"/>
              <a:gd name="connsiteY52" fmla="*/ 5010766 h 6857999"/>
              <a:gd name="connsiteX53" fmla="*/ 7974494 w 8394178"/>
              <a:gd name="connsiteY53" fmla="*/ 5088190 h 6857999"/>
              <a:gd name="connsiteX54" fmla="*/ 7960017 w 8394178"/>
              <a:gd name="connsiteY54" fmla="*/ 5143922 h 6857999"/>
              <a:gd name="connsiteX55" fmla="*/ 7940570 w 8394178"/>
              <a:gd name="connsiteY55" fmla="*/ 5284346 h 6857999"/>
              <a:gd name="connsiteX56" fmla="*/ 7923844 w 8394178"/>
              <a:gd name="connsiteY56" fmla="*/ 5390948 h 6857999"/>
              <a:gd name="connsiteX57" fmla="*/ 7905061 w 8394178"/>
              <a:gd name="connsiteY57" fmla="*/ 5470854 h 6857999"/>
              <a:gd name="connsiteX58" fmla="*/ 7900574 w 8394178"/>
              <a:gd name="connsiteY58" fmla="*/ 5529643 h 6857999"/>
              <a:gd name="connsiteX59" fmla="*/ 7889879 w 8394178"/>
              <a:gd name="connsiteY59" fmla="*/ 5597292 h 6857999"/>
              <a:gd name="connsiteX60" fmla="*/ 7881533 w 8394178"/>
              <a:gd name="connsiteY60" fmla="*/ 5608899 h 6857999"/>
              <a:gd name="connsiteX61" fmla="*/ 7866845 w 8394178"/>
              <a:gd name="connsiteY61" fmla="*/ 5684911 h 6857999"/>
              <a:gd name="connsiteX62" fmla="*/ 7866707 w 8394178"/>
              <a:gd name="connsiteY62" fmla="*/ 5755776 h 6857999"/>
              <a:gd name="connsiteX63" fmla="*/ 7858630 w 8394178"/>
              <a:gd name="connsiteY63" fmla="*/ 5889599 h 6857999"/>
              <a:gd name="connsiteX64" fmla="*/ 7862852 w 8394178"/>
              <a:gd name="connsiteY64" fmla="*/ 5989744 h 6857999"/>
              <a:gd name="connsiteX65" fmla="*/ 7834617 w 8394178"/>
              <a:gd name="connsiteY65" fmla="*/ 6084926 h 6857999"/>
              <a:gd name="connsiteX66" fmla="*/ 7830440 w 8394178"/>
              <a:gd name="connsiteY66" fmla="*/ 6346549 h 6857999"/>
              <a:gd name="connsiteX67" fmla="*/ 7828988 w 8394178"/>
              <a:gd name="connsiteY67" fmla="*/ 6527527 h 6857999"/>
              <a:gd name="connsiteX68" fmla="*/ 7833220 w 8394178"/>
              <a:gd name="connsiteY68" fmla="*/ 6627129 h 6857999"/>
              <a:gd name="connsiteX69" fmla="*/ 7833451 w 8394178"/>
              <a:gd name="connsiteY69" fmla="*/ 6694819 h 6857999"/>
              <a:gd name="connsiteX70" fmla="*/ 7859394 w 8394178"/>
              <a:gd name="connsiteY70" fmla="*/ 6765445 h 6857999"/>
              <a:gd name="connsiteX71" fmla="*/ 7866873 w 8394178"/>
              <a:gd name="connsiteY71" fmla="*/ 6844697 h 6857999"/>
              <a:gd name="connsiteX72" fmla="*/ 7868076 w 8394178"/>
              <a:gd name="connsiteY72" fmla="*/ 6857999 h 6857999"/>
              <a:gd name="connsiteX73" fmla="*/ 2920621 w 8394178"/>
              <a:gd name="connsiteY73" fmla="*/ 6857999 h 6857999"/>
              <a:gd name="connsiteX74" fmla="*/ 961321 w 8394178"/>
              <a:gd name="connsiteY74" fmla="*/ 6857999 h 6857999"/>
              <a:gd name="connsiteX75" fmla="*/ 0 w 8394178"/>
              <a:gd name="connsiteY75" fmla="*/ 6857999 h 6857999"/>
              <a:gd name="connsiteX76" fmla="*/ 0 w 8394178"/>
              <a:gd name="connsiteY76"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961321 w 8394178"/>
              <a:gd name="connsiteY73" fmla="*/ 6857999 h 6857999"/>
              <a:gd name="connsiteX74" fmla="*/ 0 w 8394178"/>
              <a:gd name="connsiteY74" fmla="*/ 6857999 h 6857999"/>
              <a:gd name="connsiteX75" fmla="*/ 0 w 8394178"/>
              <a:gd name="connsiteY75"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0 w 8394178"/>
              <a:gd name="connsiteY73" fmla="*/ 6857999 h 6857999"/>
              <a:gd name="connsiteX74" fmla="*/ 0 w 8394178"/>
              <a:gd name="connsiteY74"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0 w 8394178"/>
              <a:gd name="connsiteY72" fmla="*/ 6857999 h 6857999"/>
              <a:gd name="connsiteX73" fmla="*/ 0 w 8394178"/>
              <a:gd name="connsiteY73"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94178" h="6857999">
                <a:moveTo>
                  <a:pt x="0" y="0"/>
                </a:moveTo>
                <a:lnTo>
                  <a:pt x="8236175" y="2"/>
                </a:lnTo>
                <a:lnTo>
                  <a:pt x="8231178" y="14562"/>
                </a:lnTo>
                <a:lnTo>
                  <a:pt x="8234773" y="59077"/>
                </a:lnTo>
                <a:cubicBezTo>
                  <a:pt x="8235275" y="76949"/>
                  <a:pt x="8227121" y="89796"/>
                  <a:pt x="8227623" y="107668"/>
                </a:cubicBezTo>
                <a:cubicBezTo>
                  <a:pt x="8211139" y="138162"/>
                  <a:pt x="8246703" y="201929"/>
                  <a:pt x="8246150" y="246136"/>
                </a:cubicBezTo>
                <a:cubicBezTo>
                  <a:pt x="8245598" y="290343"/>
                  <a:pt x="8257389" y="364179"/>
                  <a:pt x="8224308" y="372908"/>
                </a:cubicBezTo>
                <a:cubicBezTo>
                  <a:pt x="8218864" y="431308"/>
                  <a:pt x="8228745" y="357606"/>
                  <a:pt x="8221687" y="450607"/>
                </a:cubicBezTo>
                <a:cubicBezTo>
                  <a:pt x="8253150" y="551950"/>
                  <a:pt x="8221677" y="787036"/>
                  <a:pt x="8232987" y="812800"/>
                </a:cubicBezTo>
                <a:cubicBezTo>
                  <a:pt x="8263719" y="860799"/>
                  <a:pt x="8226505" y="854953"/>
                  <a:pt x="8241364" y="912727"/>
                </a:cubicBezTo>
                <a:cubicBezTo>
                  <a:pt x="8249854" y="945986"/>
                  <a:pt x="8239798" y="951781"/>
                  <a:pt x="8240165" y="989950"/>
                </a:cubicBezTo>
                <a:cubicBezTo>
                  <a:pt x="8240531" y="1028120"/>
                  <a:pt x="8240898" y="1095828"/>
                  <a:pt x="8243561" y="1141745"/>
                </a:cubicBezTo>
                <a:cubicBezTo>
                  <a:pt x="8246223" y="1187662"/>
                  <a:pt x="8256010" y="1234783"/>
                  <a:pt x="8256144" y="1265454"/>
                </a:cubicBezTo>
                <a:cubicBezTo>
                  <a:pt x="8246450" y="1304052"/>
                  <a:pt x="8278372" y="1370755"/>
                  <a:pt x="8281494" y="1385480"/>
                </a:cubicBezTo>
                <a:cubicBezTo>
                  <a:pt x="8294281" y="1422714"/>
                  <a:pt x="8303397" y="1428103"/>
                  <a:pt x="8297877" y="1458060"/>
                </a:cubicBezTo>
                <a:cubicBezTo>
                  <a:pt x="8297983" y="1468057"/>
                  <a:pt x="8315397" y="1503177"/>
                  <a:pt x="8315502" y="1513175"/>
                </a:cubicBezTo>
                <a:lnTo>
                  <a:pt x="8342335" y="1570809"/>
                </a:lnTo>
                <a:cubicBezTo>
                  <a:pt x="8365894" y="1617136"/>
                  <a:pt x="8315600" y="1595486"/>
                  <a:pt x="8324762" y="1632434"/>
                </a:cubicBezTo>
                <a:cubicBezTo>
                  <a:pt x="8345804" y="1713683"/>
                  <a:pt x="8308403" y="1715203"/>
                  <a:pt x="8319231" y="1742490"/>
                </a:cubicBezTo>
                <a:cubicBezTo>
                  <a:pt x="8327385" y="1767736"/>
                  <a:pt x="8335540" y="1787026"/>
                  <a:pt x="8343694" y="1812272"/>
                </a:cubicBezTo>
                <a:cubicBezTo>
                  <a:pt x="8345710" y="1818102"/>
                  <a:pt x="8382841" y="1845254"/>
                  <a:pt x="8379488" y="1856766"/>
                </a:cubicBezTo>
                <a:lnTo>
                  <a:pt x="8385055" y="1923433"/>
                </a:lnTo>
                <a:lnTo>
                  <a:pt x="8386906" y="1972204"/>
                </a:lnTo>
                <a:cubicBezTo>
                  <a:pt x="8389102" y="1979569"/>
                  <a:pt x="8382464" y="2060117"/>
                  <a:pt x="8386681" y="2066205"/>
                </a:cubicBezTo>
                <a:cubicBezTo>
                  <a:pt x="8400709" y="2153571"/>
                  <a:pt x="8366045" y="2189849"/>
                  <a:pt x="8380052" y="2227417"/>
                </a:cubicBezTo>
                <a:cubicBezTo>
                  <a:pt x="8372543" y="2317591"/>
                  <a:pt x="8379811" y="2407644"/>
                  <a:pt x="8374483" y="2510933"/>
                </a:cubicBezTo>
                <a:cubicBezTo>
                  <a:pt x="8396772" y="2597916"/>
                  <a:pt x="8370232" y="2649734"/>
                  <a:pt x="8375191" y="2741866"/>
                </a:cubicBezTo>
                <a:cubicBezTo>
                  <a:pt x="8394024" y="2779815"/>
                  <a:pt x="8395428" y="2817058"/>
                  <a:pt x="8384389" y="2864935"/>
                </a:cubicBezTo>
                <a:cubicBezTo>
                  <a:pt x="8416004" y="2860552"/>
                  <a:pt x="8357917" y="2937673"/>
                  <a:pt x="8391822" y="2950807"/>
                </a:cubicBezTo>
                <a:lnTo>
                  <a:pt x="8378111" y="2978246"/>
                </a:lnTo>
                <a:lnTo>
                  <a:pt x="8375025" y="2995916"/>
                </a:lnTo>
                <a:lnTo>
                  <a:pt x="8366764" y="2998648"/>
                </a:lnTo>
                <a:lnTo>
                  <a:pt x="8356827" y="3023630"/>
                </a:lnTo>
                <a:cubicBezTo>
                  <a:pt x="8354245" y="3033333"/>
                  <a:pt x="8348477" y="3084375"/>
                  <a:pt x="8348883" y="3096975"/>
                </a:cubicBezTo>
                <a:cubicBezTo>
                  <a:pt x="8363039" y="3142205"/>
                  <a:pt x="8312062" y="3160433"/>
                  <a:pt x="8331320" y="3216657"/>
                </a:cubicBezTo>
                <a:cubicBezTo>
                  <a:pt x="8335649" y="3237178"/>
                  <a:pt x="8345170" y="3299737"/>
                  <a:pt x="8334250" y="3310980"/>
                </a:cubicBezTo>
                <a:cubicBezTo>
                  <a:pt x="8331414" y="3323902"/>
                  <a:pt x="8334413" y="3339340"/>
                  <a:pt x="8323018" y="3344725"/>
                </a:cubicBezTo>
                <a:cubicBezTo>
                  <a:pt x="8309183" y="3353908"/>
                  <a:pt x="8327822" y="3400659"/>
                  <a:pt x="8312317" y="3393250"/>
                </a:cubicBezTo>
                <a:cubicBezTo>
                  <a:pt x="8325036" y="3426421"/>
                  <a:pt x="8307258" y="3487753"/>
                  <a:pt x="8299110" y="3514536"/>
                </a:cubicBezTo>
                <a:cubicBezTo>
                  <a:pt x="8293627" y="3563353"/>
                  <a:pt x="8281866" y="3650327"/>
                  <a:pt x="8279421" y="3686149"/>
                </a:cubicBezTo>
                <a:cubicBezTo>
                  <a:pt x="8277133" y="3687657"/>
                  <a:pt x="8276096" y="3677229"/>
                  <a:pt x="8273021" y="3692208"/>
                </a:cubicBezTo>
                <a:cubicBezTo>
                  <a:pt x="8269945" y="3707187"/>
                  <a:pt x="8252471" y="3757479"/>
                  <a:pt x="8260968" y="3776022"/>
                </a:cubicBezTo>
                <a:cubicBezTo>
                  <a:pt x="8231046" y="3875691"/>
                  <a:pt x="8223343" y="4023237"/>
                  <a:pt x="8209415" y="4060536"/>
                </a:cubicBezTo>
                <a:cubicBezTo>
                  <a:pt x="8204523" y="4150698"/>
                  <a:pt x="8212636" y="4164564"/>
                  <a:pt x="8203359" y="4222149"/>
                </a:cubicBezTo>
                <a:cubicBezTo>
                  <a:pt x="8198769" y="4287917"/>
                  <a:pt x="8194167" y="4339232"/>
                  <a:pt x="8197502" y="4364683"/>
                </a:cubicBezTo>
                <a:lnTo>
                  <a:pt x="8189960" y="4462471"/>
                </a:lnTo>
                <a:cubicBezTo>
                  <a:pt x="8192241" y="4503329"/>
                  <a:pt x="8157418" y="4500454"/>
                  <a:pt x="8157285" y="4526395"/>
                </a:cubicBezTo>
                <a:cubicBezTo>
                  <a:pt x="8151441" y="4623008"/>
                  <a:pt x="8136733" y="4632050"/>
                  <a:pt x="8127583" y="4649885"/>
                </a:cubicBezTo>
                <a:cubicBezTo>
                  <a:pt x="8109657" y="4687979"/>
                  <a:pt x="8101631" y="4758928"/>
                  <a:pt x="8086875" y="4799019"/>
                </a:cubicBezTo>
                <a:cubicBezTo>
                  <a:pt x="8070221" y="4834076"/>
                  <a:pt x="8077158" y="4811645"/>
                  <a:pt x="8071779" y="4849614"/>
                </a:cubicBezTo>
                <a:cubicBezTo>
                  <a:pt x="8057300" y="4853334"/>
                  <a:pt x="8029516" y="4883089"/>
                  <a:pt x="8046521" y="4919971"/>
                </a:cubicBezTo>
                <a:lnTo>
                  <a:pt x="7999171" y="5010766"/>
                </a:lnTo>
                <a:cubicBezTo>
                  <a:pt x="7980458" y="4983259"/>
                  <a:pt x="7994018" y="5107656"/>
                  <a:pt x="7974494" y="5088190"/>
                </a:cubicBezTo>
                <a:cubicBezTo>
                  <a:pt x="7961479" y="5102008"/>
                  <a:pt x="7970341" y="5118851"/>
                  <a:pt x="7960017" y="5143922"/>
                </a:cubicBezTo>
                <a:cubicBezTo>
                  <a:pt x="7951381" y="5192745"/>
                  <a:pt x="7947519" y="5226225"/>
                  <a:pt x="7940570" y="5284346"/>
                </a:cubicBezTo>
                <a:cubicBezTo>
                  <a:pt x="7938188" y="5338386"/>
                  <a:pt x="7933705" y="5337325"/>
                  <a:pt x="7923844" y="5390948"/>
                </a:cubicBezTo>
                <a:cubicBezTo>
                  <a:pt x="7922596" y="5429655"/>
                  <a:pt x="7906054" y="5449508"/>
                  <a:pt x="7905061" y="5470854"/>
                </a:cubicBezTo>
                <a:cubicBezTo>
                  <a:pt x="7925924" y="5526328"/>
                  <a:pt x="7883497" y="5496377"/>
                  <a:pt x="7900574" y="5529643"/>
                </a:cubicBezTo>
                <a:cubicBezTo>
                  <a:pt x="7894813" y="5550879"/>
                  <a:pt x="7899366" y="5587444"/>
                  <a:pt x="7889879" y="5597292"/>
                </a:cubicBezTo>
                <a:lnTo>
                  <a:pt x="7881533" y="5608899"/>
                </a:lnTo>
                <a:cubicBezTo>
                  <a:pt x="7877694" y="5623501"/>
                  <a:pt x="7869316" y="5660431"/>
                  <a:pt x="7866845" y="5684911"/>
                </a:cubicBezTo>
                <a:cubicBezTo>
                  <a:pt x="7856004" y="5692608"/>
                  <a:pt x="7861304" y="5734344"/>
                  <a:pt x="7866707" y="5755776"/>
                </a:cubicBezTo>
                <a:cubicBezTo>
                  <a:pt x="7867905" y="5792777"/>
                  <a:pt x="7841786" y="5848613"/>
                  <a:pt x="7858630" y="5889599"/>
                </a:cubicBezTo>
                <a:cubicBezTo>
                  <a:pt x="7861076" y="5932097"/>
                  <a:pt x="7859359" y="5940901"/>
                  <a:pt x="7862852" y="5989744"/>
                </a:cubicBezTo>
                <a:cubicBezTo>
                  <a:pt x="7870213" y="6020787"/>
                  <a:pt x="7836478" y="6024963"/>
                  <a:pt x="7834617" y="6084926"/>
                </a:cubicBezTo>
                <a:cubicBezTo>
                  <a:pt x="7828898" y="6134231"/>
                  <a:pt x="7850648" y="6240432"/>
                  <a:pt x="7830440" y="6346549"/>
                </a:cubicBezTo>
                <a:cubicBezTo>
                  <a:pt x="7840187" y="6409741"/>
                  <a:pt x="7834403" y="6468689"/>
                  <a:pt x="7828988" y="6527527"/>
                </a:cubicBezTo>
                <a:cubicBezTo>
                  <a:pt x="7812745" y="6585667"/>
                  <a:pt x="7840670" y="6579284"/>
                  <a:pt x="7833220" y="6627129"/>
                </a:cubicBezTo>
                <a:cubicBezTo>
                  <a:pt x="7836598" y="6635153"/>
                  <a:pt x="7838259" y="6697665"/>
                  <a:pt x="7833451" y="6694819"/>
                </a:cubicBezTo>
                <a:cubicBezTo>
                  <a:pt x="7835476" y="6716947"/>
                  <a:pt x="7854551" y="6732844"/>
                  <a:pt x="7859394" y="6765445"/>
                </a:cubicBezTo>
                <a:cubicBezTo>
                  <a:pt x="7860760" y="6776325"/>
                  <a:pt x="7863817" y="6810511"/>
                  <a:pt x="7866873" y="6844697"/>
                </a:cubicBezTo>
                <a:lnTo>
                  <a:pt x="7868076" y="6857999"/>
                </a:lnTo>
                <a:lnTo>
                  <a:pt x="0" y="6857999"/>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ZoneTexte 6"/>
          <p:cNvSpPr txBox="1"/>
          <p:nvPr/>
        </p:nvSpPr>
        <p:spPr>
          <a:xfrm>
            <a:off x="399011" y="448886"/>
            <a:ext cx="3826592" cy="873686"/>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fr-FR" sz="3600" b="1" dirty="0">
                <a:solidFill>
                  <a:srgbClr val="3CA4AF"/>
                </a:solidFill>
                <a:latin typeface="+mj-lt"/>
                <a:ea typeface="+mj-ea"/>
                <a:cs typeface="+mj-cs"/>
              </a:rPr>
              <a:t>Signes</a:t>
            </a:r>
            <a:r>
              <a:rPr lang="fr-FR" sz="5400" b="1" kern="1200" dirty="0">
                <a:solidFill>
                  <a:srgbClr val="3CA4AF"/>
                </a:solidFill>
                <a:latin typeface="+mj-lt"/>
                <a:ea typeface="+mj-ea"/>
                <a:cs typeface="+mj-cs"/>
              </a:rPr>
              <a:t> </a:t>
            </a:r>
            <a:r>
              <a:rPr lang="fr-FR" sz="3600" b="1" dirty="0">
                <a:solidFill>
                  <a:srgbClr val="3CA4AF"/>
                </a:solidFill>
                <a:latin typeface="+mj-lt"/>
                <a:ea typeface="+mj-ea"/>
                <a:cs typeface="+mj-cs"/>
              </a:rPr>
              <a:t>mammaires</a:t>
            </a:r>
          </a:p>
        </p:txBody>
      </p:sp>
      <p:pic>
        <p:nvPicPr>
          <p:cNvPr id="2" name="Imag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94958" y="2007194"/>
            <a:ext cx="4679416" cy="3119610"/>
          </a:xfrm>
          <a:prstGeom prst="rect">
            <a:avLst/>
          </a:prstGeom>
        </p:spPr>
      </p:pic>
      <p:sp>
        <p:nvSpPr>
          <p:cNvPr id="10" name="Espace réservé du contenu 2">
            <a:extLst>
              <a:ext uri="{FF2B5EF4-FFF2-40B4-BE49-F238E27FC236}">
                <a16:creationId xmlns:a16="http://schemas.microsoft.com/office/drawing/2014/main" id="{CBF9D914-493D-E2DB-EB4D-DA2687E2377B}"/>
              </a:ext>
            </a:extLst>
          </p:cNvPr>
          <p:cNvSpPr>
            <a:spLocks noGrp="1"/>
          </p:cNvSpPr>
          <p:nvPr>
            <p:ph idx="1"/>
          </p:nvPr>
        </p:nvSpPr>
        <p:spPr>
          <a:xfrm>
            <a:off x="547251" y="2212736"/>
            <a:ext cx="4178861" cy="2729467"/>
          </a:xfrm>
        </p:spPr>
        <p:txBody>
          <a:bodyPr anchor="ctr">
            <a:noAutofit/>
          </a:bodyPr>
          <a:lstStyle/>
          <a:p>
            <a:pPr>
              <a:buNone/>
            </a:pPr>
            <a:r>
              <a:rPr lang="fr-FR" sz="3200" b="1" dirty="0">
                <a:solidFill>
                  <a:srgbClr val="C00000"/>
                </a:solidFill>
                <a:ea typeface="+mj-ea"/>
                <a:cs typeface="+mj-cs"/>
              </a:rPr>
              <a:t>Lac</a:t>
            </a:r>
            <a:r>
              <a:rPr lang="fr-FR" sz="3200" b="1" dirty="0">
                <a:solidFill>
                  <a:srgbClr val="C00000"/>
                </a:solidFill>
              </a:rPr>
              <a:t> </a:t>
            </a:r>
            <a:r>
              <a:rPr lang="fr-FR" sz="3200" b="1" dirty="0" err="1">
                <a:solidFill>
                  <a:srgbClr val="C00000"/>
                </a:solidFill>
                <a:ea typeface="+mj-ea"/>
                <a:cs typeface="+mj-cs"/>
              </a:rPr>
              <a:t>caninum</a:t>
            </a:r>
            <a:r>
              <a:rPr lang="fr-FR" sz="3200" b="1" dirty="0">
                <a:solidFill>
                  <a:srgbClr val="C00000"/>
                </a:solidFill>
              </a:rPr>
              <a:t> </a:t>
            </a:r>
            <a:r>
              <a:rPr lang="fr-FR" sz="3200" b="1" dirty="0">
                <a:solidFill>
                  <a:srgbClr val="C00000"/>
                </a:solidFill>
                <a:ea typeface="+mj-ea"/>
                <a:cs typeface="+mj-cs"/>
              </a:rPr>
              <a:t>9CH</a:t>
            </a:r>
          </a:p>
          <a:p>
            <a:pPr>
              <a:buNone/>
            </a:pPr>
            <a:endParaRPr lang="fr-FR" sz="1600" dirty="0">
              <a:solidFill>
                <a:srgbClr val="000000"/>
              </a:solidFill>
            </a:endParaRPr>
          </a:p>
          <a:p>
            <a:r>
              <a:rPr lang="fr-FR" dirty="0">
                <a:solidFill>
                  <a:srgbClr val="000000"/>
                </a:solidFill>
              </a:rPr>
              <a:t>Soit sein droit, soit sein gauche (alternance)</a:t>
            </a:r>
          </a:p>
          <a:p>
            <a:r>
              <a:rPr lang="fr-FR" dirty="0">
                <a:solidFill>
                  <a:srgbClr val="000000"/>
                </a:solidFill>
              </a:rPr>
              <a:t>Sein douloureux de par son poids</a:t>
            </a:r>
          </a:p>
          <a:p>
            <a:r>
              <a:rPr lang="fr-FR" dirty="0">
                <a:solidFill>
                  <a:srgbClr val="000000"/>
                </a:solidFill>
              </a:rPr>
              <a:t>Douleurs aggravées par des secousses</a:t>
            </a:r>
          </a:p>
        </p:txBody>
      </p:sp>
    </p:spTree>
    <p:extLst>
      <p:ext uri="{BB962C8B-B14F-4D97-AF65-F5344CB8AC3E}">
        <p14:creationId xmlns:p14="http://schemas.microsoft.com/office/powerpoint/2010/main" val="2134095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ZoneTexte 6"/>
          <p:cNvSpPr txBox="1"/>
          <p:nvPr/>
        </p:nvSpPr>
        <p:spPr>
          <a:xfrm>
            <a:off x="0" y="0"/>
            <a:ext cx="4514248" cy="1122218"/>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fr-FR" sz="3600" b="1" dirty="0">
                <a:solidFill>
                  <a:srgbClr val="3CA4AF"/>
                </a:solidFill>
                <a:latin typeface="+mj-lt"/>
                <a:ea typeface="+mj-ea"/>
                <a:cs typeface="+mj-cs"/>
              </a:rPr>
              <a:t>Signes mammaires</a:t>
            </a:r>
          </a:p>
        </p:txBody>
      </p:sp>
      <p:sp>
        <p:nvSpPr>
          <p:cNvPr id="6" name="Espace réservé du contenu 2">
            <a:extLst>
              <a:ext uri="{FF2B5EF4-FFF2-40B4-BE49-F238E27FC236}">
                <a16:creationId xmlns:a16="http://schemas.microsoft.com/office/drawing/2014/main" id="{5AD4C062-5175-9E5A-BE40-59BE197D90D7}"/>
              </a:ext>
            </a:extLst>
          </p:cNvPr>
          <p:cNvSpPr>
            <a:spLocks noGrp="1"/>
          </p:cNvSpPr>
          <p:nvPr>
            <p:ph idx="1"/>
          </p:nvPr>
        </p:nvSpPr>
        <p:spPr>
          <a:xfrm>
            <a:off x="463399" y="1486577"/>
            <a:ext cx="4050849" cy="3908586"/>
          </a:xfrm>
        </p:spPr>
        <p:txBody>
          <a:bodyPr vert="horz" lIns="91440" tIns="45720" rIns="91440" bIns="45720" rtlCol="0">
            <a:normAutofit/>
          </a:bodyPr>
          <a:lstStyle/>
          <a:p>
            <a:pPr marL="0" indent="0">
              <a:buNone/>
            </a:pPr>
            <a:r>
              <a:rPr lang="en-US" sz="3200" b="1" dirty="0">
                <a:solidFill>
                  <a:srgbClr val="C00000"/>
                </a:solidFill>
                <a:ea typeface="+mj-ea"/>
                <a:cs typeface="+mj-cs"/>
              </a:rPr>
              <a:t>Phytolacca</a:t>
            </a:r>
            <a:r>
              <a:rPr lang="en-US" sz="2400" b="1" dirty="0"/>
              <a:t> </a:t>
            </a:r>
            <a:r>
              <a:rPr lang="en-US" sz="3200" b="1" dirty="0">
                <a:solidFill>
                  <a:srgbClr val="C00000"/>
                </a:solidFill>
                <a:ea typeface="+mj-ea"/>
                <a:cs typeface="+mj-cs"/>
              </a:rPr>
              <a:t>9CH</a:t>
            </a:r>
          </a:p>
          <a:p>
            <a:endParaRPr lang="en-US" sz="2400" dirty="0"/>
          </a:p>
          <a:p>
            <a:r>
              <a:rPr lang="fr-FR" dirty="0"/>
              <a:t>Tension et congestion mammaires prémenstruelles</a:t>
            </a:r>
          </a:p>
          <a:p>
            <a:r>
              <a:rPr lang="fr-FR" dirty="0"/>
              <a:t>Noyaux indurés douloureux</a:t>
            </a:r>
          </a:p>
          <a:p>
            <a:r>
              <a:rPr lang="fr-FR" dirty="0"/>
              <a:t>Abcès du sein</a:t>
            </a:r>
          </a:p>
        </p:txBody>
      </p:sp>
      <p:pic>
        <p:nvPicPr>
          <p:cNvPr id="2" name="Image 1"/>
          <p:cNvPicPr>
            <a:picLocks noChangeAspect="1"/>
          </p:cNvPicPr>
          <p:nvPr/>
        </p:nvPicPr>
        <p:blipFill rotWithShape="1">
          <a:blip r:embed="rId2">
            <a:extLst>
              <a:ext uri="{28A0092B-C50C-407E-A947-70E740481C1C}">
                <a14:useLocalDpi xmlns:a14="http://schemas.microsoft.com/office/drawing/2010/main"/>
              </a:ext>
            </a:extLst>
          </a:blip>
          <a:srcRect l="18094" r="16696"/>
          <a:stretch/>
        </p:blipFill>
        <p:spPr>
          <a:xfrm>
            <a:off x="6106820" y="661916"/>
            <a:ext cx="4832414" cy="5557909"/>
          </a:xfrm>
          <a:prstGeom prst="rect">
            <a:avLst/>
          </a:prstGeom>
        </p:spPr>
      </p:pic>
    </p:spTree>
    <p:extLst>
      <p:ext uri="{BB962C8B-B14F-4D97-AF65-F5344CB8AC3E}">
        <p14:creationId xmlns:p14="http://schemas.microsoft.com/office/powerpoint/2010/main" val="474956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p:cNvSpPr>
            <a:spLocks noGrp="1"/>
          </p:cNvSpPr>
          <p:nvPr>
            <p:ph idx="1"/>
          </p:nvPr>
        </p:nvSpPr>
        <p:spPr>
          <a:xfrm>
            <a:off x="471638" y="2559947"/>
            <a:ext cx="5624362" cy="2489141"/>
          </a:xfrm>
        </p:spPr>
        <p:txBody>
          <a:bodyPr>
            <a:normAutofit lnSpcReduction="10000"/>
          </a:bodyPr>
          <a:lstStyle/>
          <a:p>
            <a:pPr marL="0" indent="0">
              <a:buNone/>
            </a:pPr>
            <a:r>
              <a:rPr lang="fr-FR" sz="3600" b="1" dirty="0" err="1">
                <a:solidFill>
                  <a:srgbClr val="C00000"/>
                </a:solidFill>
                <a:ea typeface="+mj-ea"/>
                <a:cs typeface="+mj-cs"/>
              </a:rPr>
              <a:t>Bryonia</a:t>
            </a:r>
            <a:r>
              <a:rPr lang="fr-FR" sz="3600" b="1" dirty="0">
                <a:solidFill>
                  <a:srgbClr val="C00000"/>
                </a:solidFill>
              </a:rPr>
              <a:t> </a:t>
            </a:r>
            <a:r>
              <a:rPr lang="fr-FR" sz="3600" b="1" dirty="0">
                <a:solidFill>
                  <a:srgbClr val="C00000"/>
                </a:solidFill>
                <a:ea typeface="+mj-ea"/>
                <a:cs typeface="+mj-cs"/>
              </a:rPr>
              <a:t>9CH</a:t>
            </a:r>
          </a:p>
          <a:p>
            <a:pPr>
              <a:buNone/>
            </a:pPr>
            <a:endParaRPr lang="fr-FR" dirty="0"/>
          </a:p>
          <a:p>
            <a:r>
              <a:rPr lang="fr-FR" dirty="0"/>
              <a:t>Seins lourds, tendus, volumineux</a:t>
            </a:r>
          </a:p>
          <a:p>
            <a:r>
              <a:rPr lang="fr-FR" dirty="0"/>
              <a:t>Amélioré par la pression forte</a:t>
            </a:r>
          </a:p>
          <a:p>
            <a:r>
              <a:rPr lang="fr-FR" dirty="0"/>
              <a:t>Kystes liquidiens</a:t>
            </a: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19367" y="2472726"/>
            <a:ext cx="4788505" cy="318029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6B6D4AA8-BFDE-DD77-E147-29DB69DC9DDC}"/>
              </a:ext>
            </a:extLst>
          </p:cNvPr>
          <p:cNvSpPr txBox="1"/>
          <p:nvPr/>
        </p:nvSpPr>
        <p:spPr>
          <a:xfrm>
            <a:off x="648393" y="531361"/>
            <a:ext cx="3739341" cy="901510"/>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fr-FR" sz="3600" b="1" dirty="0">
                <a:solidFill>
                  <a:srgbClr val="3CA4AF"/>
                </a:solidFill>
                <a:latin typeface="+mj-lt"/>
                <a:ea typeface="+mj-ea"/>
                <a:cs typeface="+mj-cs"/>
              </a:rPr>
              <a:t>Signes</a:t>
            </a:r>
            <a:r>
              <a:rPr lang="fr-FR" sz="3600" dirty="0">
                <a:solidFill>
                  <a:srgbClr val="3CA4AF"/>
                </a:solidFill>
                <a:latin typeface="+mj-lt"/>
                <a:ea typeface="+mj-ea"/>
                <a:cs typeface="+mj-cs"/>
              </a:rPr>
              <a:t> </a:t>
            </a:r>
            <a:r>
              <a:rPr lang="fr-FR" sz="3600" b="1" dirty="0">
                <a:solidFill>
                  <a:srgbClr val="3CA4AF"/>
                </a:solidFill>
                <a:latin typeface="+mj-lt"/>
                <a:ea typeface="+mj-ea"/>
                <a:cs typeface="+mj-cs"/>
              </a:rPr>
              <a:t>mammaires</a:t>
            </a:r>
          </a:p>
        </p:txBody>
      </p:sp>
    </p:spTree>
    <p:extLst>
      <p:ext uri="{BB962C8B-B14F-4D97-AF65-F5344CB8AC3E}">
        <p14:creationId xmlns:p14="http://schemas.microsoft.com/office/powerpoint/2010/main" val="1250121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3642106" cy="112471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 schéma de traitement</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p:cNvSpPr txBox="1">
            <a:spLocks noChangeArrowheads="1"/>
          </p:cNvSpPr>
          <p:nvPr/>
        </p:nvSpPr>
        <p:spPr>
          <a:xfrm>
            <a:off x="1189126" y="2695819"/>
            <a:ext cx="7477819" cy="26728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lang="fr-FR" altLang="fr-FR" sz="3200" b="1" dirty="0">
                <a:solidFill>
                  <a:srgbClr val="3CA4AF"/>
                </a:solidFill>
                <a:latin typeface="Calibri" panose="020F0502020204030204"/>
              </a:rPr>
              <a:t>J ? </a:t>
            </a:r>
            <a:r>
              <a:rPr kumimoji="0" lang="fr-FR" altLang="fr-FR" sz="3200" b="1" i="0" u="none" strike="noStrike" kern="1200" cap="none" spc="0" normalizeH="0" baseline="0" noProof="0" dirty="0">
                <a:ln>
                  <a:noFill/>
                </a:ln>
                <a:solidFill>
                  <a:srgbClr val="3CA4AF"/>
                </a:solidFill>
                <a:effectLst/>
                <a:uLnTx/>
                <a:uFillTx/>
                <a:latin typeface="Calibri" panose="020F0502020204030204"/>
                <a:ea typeface="+mn-ea"/>
                <a:cs typeface="+mn-cs"/>
                <a:sym typeface="Wingdings" panose="05000000000000000000" pitchFamily="2" charset="2"/>
              </a:rPr>
              <a:t>d</a:t>
            </a:r>
            <a:r>
              <a:rPr kumimoji="0" lang="fr-FR" altLang="fr-FR" sz="3200" b="1" i="0" u="none" strike="noStrike" kern="1200" cap="none" spc="0" normalizeH="0" baseline="0" noProof="0" dirty="0">
                <a:ln>
                  <a:noFill/>
                </a:ln>
                <a:solidFill>
                  <a:srgbClr val="3CA4AF"/>
                </a:solidFill>
                <a:effectLst/>
                <a:uLnTx/>
                <a:uFillTx/>
                <a:latin typeface="Calibri" panose="020F0502020204030204"/>
                <a:ea typeface="+mn-ea"/>
                <a:cs typeface="+mn-cs"/>
              </a:rPr>
              <a:t>ès le début de la mastodynie</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altLang="fr-FR" sz="3200" b="1" dirty="0">
                <a:solidFill>
                  <a:srgbClr val="3CA4AF"/>
                </a:solidFill>
                <a:latin typeface="Calibri" panose="020F0502020204030204"/>
                <a:sym typeface="Wingdings" panose="05000000000000000000" pitchFamily="2" charset="2"/>
              </a:rPr>
              <a:t> R :</a:t>
            </a:r>
          </a:p>
          <a:p>
            <a:pPr marL="0" marR="0" lvl="0" indent="0" algn="l" defTabSz="914400" rtl="0" eaLnBrk="1" fontAlgn="auto" latinLnBrk="0" hangingPunct="1">
              <a:lnSpc>
                <a:spcPct val="90000"/>
              </a:lnSpc>
              <a:spcBef>
                <a:spcPts val="1000"/>
              </a:spcBef>
              <a:spcAft>
                <a:spcPts val="0"/>
              </a:spcAft>
              <a:buClr>
                <a:srgbClr val="5B9BD5">
                  <a:lumMod val="75000"/>
                </a:srgbClr>
              </a:buClr>
              <a:buSzTx/>
              <a:buNone/>
              <a:tabLst/>
              <a:defRPr/>
            </a:pPr>
            <a:r>
              <a:rPr kumimoji="0" lang="fr-FR" altLang="fr-FR" sz="3200" b="1" i="0" u="none" strike="noStrike" kern="1200" cap="none" spc="0" normalizeH="0" baseline="0" noProof="0" dirty="0">
                <a:ln>
                  <a:noFill/>
                </a:ln>
                <a:solidFill>
                  <a:srgbClr val="C00000"/>
                </a:solidFill>
                <a:effectLst/>
                <a:uLnTx/>
                <a:uFillTx/>
                <a:latin typeface="Calibri" panose="020F0502020204030204"/>
                <a:ea typeface="+mn-ea"/>
                <a:cs typeface="+mn-cs"/>
              </a:rPr>
              <a:t>Lac </a:t>
            </a:r>
            <a:r>
              <a:rPr kumimoji="0" lang="fr-FR" altLang="fr-FR" sz="3200" b="1" i="0" u="none" strike="noStrike" kern="1200" cap="none" spc="0" normalizeH="0" baseline="0" noProof="0" dirty="0" err="1">
                <a:ln>
                  <a:noFill/>
                </a:ln>
                <a:solidFill>
                  <a:srgbClr val="C00000"/>
                </a:solidFill>
                <a:effectLst/>
                <a:uLnTx/>
                <a:uFillTx/>
                <a:latin typeface="Calibri" panose="020F0502020204030204"/>
                <a:ea typeface="+mn-ea"/>
                <a:cs typeface="+mn-cs"/>
              </a:rPr>
              <a:t>caninum</a:t>
            </a:r>
            <a:r>
              <a:rPr kumimoji="0" lang="fr-FR" altLang="fr-FR" sz="32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ou </a:t>
            </a:r>
            <a:r>
              <a:rPr kumimoji="0" lang="fr-FR" altLang="fr-FR" sz="3200" b="1" i="0" u="none" strike="noStrike" kern="1200" cap="none" spc="0" normalizeH="0" baseline="0" noProof="0" dirty="0">
                <a:ln>
                  <a:noFill/>
                </a:ln>
                <a:solidFill>
                  <a:srgbClr val="C00000"/>
                </a:solidFill>
                <a:effectLst/>
                <a:uLnTx/>
                <a:uFillTx/>
                <a:latin typeface="Calibri" panose="020F0502020204030204"/>
                <a:ea typeface="+mn-ea"/>
                <a:cs typeface="+mn-cs"/>
              </a:rPr>
              <a:t>Phytolacca </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ou </a:t>
            </a:r>
            <a:r>
              <a:rPr kumimoji="0" lang="fr-FR" altLang="fr-FR" sz="3200" b="1" i="0" u="none" strike="noStrike" kern="1200" cap="none" spc="0" normalizeH="0" baseline="0" noProof="0" dirty="0" err="1">
                <a:ln>
                  <a:noFill/>
                </a:ln>
                <a:solidFill>
                  <a:srgbClr val="C00000"/>
                </a:solidFill>
                <a:effectLst/>
                <a:uLnTx/>
                <a:uFillTx/>
                <a:latin typeface="Calibri" panose="020F0502020204030204"/>
                <a:ea typeface="+mn-ea"/>
                <a:cs typeface="+mn-cs"/>
              </a:rPr>
              <a:t>Bryonia</a:t>
            </a:r>
            <a:r>
              <a:rPr kumimoji="0" lang="fr-FR" altLang="fr-FR"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9CH, </a:t>
            </a:r>
          </a:p>
          <a:p>
            <a:pPr marL="0" marR="0" lvl="0" indent="0" algn="l" defTabSz="914400" rtl="0" eaLnBrk="1" fontAlgn="auto" latinLnBrk="0" hangingPunct="1">
              <a:lnSpc>
                <a:spcPct val="90000"/>
              </a:lnSpc>
              <a:spcBef>
                <a:spcPts val="1000"/>
              </a:spcBef>
              <a:spcAft>
                <a:spcPts val="0"/>
              </a:spcAft>
              <a:buClr>
                <a:srgbClr val="5B9BD5">
                  <a:lumMod val="75000"/>
                </a:srgbClr>
              </a:buClr>
              <a:buSzTx/>
              <a:buNone/>
              <a:tabLst/>
              <a:defRPr/>
            </a:pP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	5 granules x 4 à 6 par jour</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endParaRPr kumimoji="0" lang="en-US" altLang="fr-F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descr="Une image contenant mammifère, herbe, Race de chien, golden retriever&#10;&#10;Description générée automatiquement">
            <a:extLst>
              <a:ext uri="{FF2B5EF4-FFF2-40B4-BE49-F238E27FC236}">
                <a16:creationId xmlns:a16="http://schemas.microsoft.com/office/drawing/2014/main" id="{9106ADDE-4428-5428-B1E0-D5D91B7365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048" y="4714982"/>
            <a:ext cx="2631440" cy="1963459"/>
          </a:xfrm>
          <a:prstGeom prst="rect">
            <a:avLst/>
          </a:prstGeom>
        </p:spPr>
      </p:pic>
      <p:pic>
        <p:nvPicPr>
          <p:cNvPr id="6" name="Image 5">
            <a:extLst>
              <a:ext uri="{FF2B5EF4-FFF2-40B4-BE49-F238E27FC236}">
                <a16:creationId xmlns:a16="http://schemas.microsoft.com/office/drawing/2014/main" id="{F3809C2D-4188-3C0D-E135-5302F64C02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094" r="16696"/>
          <a:stretch/>
        </p:blipFill>
        <p:spPr>
          <a:xfrm>
            <a:off x="4169400" y="4714982"/>
            <a:ext cx="1652280" cy="1900338"/>
          </a:xfrm>
          <a:prstGeom prst="rect">
            <a:avLst/>
          </a:prstGeom>
        </p:spPr>
      </p:pic>
      <p:pic>
        <p:nvPicPr>
          <p:cNvPr id="7" name="Image 6">
            <a:extLst>
              <a:ext uri="{FF2B5EF4-FFF2-40B4-BE49-F238E27FC236}">
                <a16:creationId xmlns:a16="http://schemas.microsoft.com/office/drawing/2014/main" id="{FF37078D-F3DB-5B0F-1D7A-EAB71CEFDE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67592" y="4735304"/>
            <a:ext cx="2861303" cy="1900338"/>
          </a:xfrm>
          <a:prstGeom prst="rect">
            <a:avLst/>
          </a:prstGeom>
        </p:spPr>
      </p:pic>
    </p:spTree>
    <p:extLst>
      <p:ext uri="{BB962C8B-B14F-4D97-AF65-F5344CB8AC3E}">
        <p14:creationId xmlns:p14="http://schemas.microsoft.com/office/powerpoint/2010/main" val="743719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anim calcmode="lin" valueType="num">
                                      <p:cBhvr>
                                        <p:cTn id="14" dur="1500" fill="hold"/>
                                        <p:tgtEl>
                                          <p:spTgt spid="6"/>
                                        </p:tgtEl>
                                        <p:attrNameLst>
                                          <p:attrName>ppt_x</p:attrName>
                                        </p:attrNameLst>
                                      </p:cBhvr>
                                      <p:tavLst>
                                        <p:tav tm="0">
                                          <p:val>
                                            <p:strVal val="#ppt_x"/>
                                          </p:val>
                                        </p:tav>
                                        <p:tav tm="100000">
                                          <p:val>
                                            <p:strVal val="#ppt_x"/>
                                          </p:val>
                                        </p:tav>
                                      </p:tavLst>
                                    </p:anim>
                                    <p:anim calcmode="lin" valueType="num">
                                      <p:cBhvr>
                                        <p:cTn id="15" dur="1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anim calcmode="lin" valueType="num">
                                      <p:cBhvr>
                                        <p:cTn id="20" dur="1500" fill="hold"/>
                                        <p:tgtEl>
                                          <p:spTgt spid="7"/>
                                        </p:tgtEl>
                                        <p:attrNameLst>
                                          <p:attrName>ppt_x</p:attrName>
                                        </p:attrNameLst>
                                      </p:cBhvr>
                                      <p:tavLst>
                                        <p:tav tm="0">
                                          <p:val>
                                            <p:strVal val="#ppt_x"/>
                                          </p:val>
                                        </p:tav>
                                        <p:tav tm="100000">
                                          <p:val>
                                            <p:strVal val="#ppt_x"/>
                                          </p:val>
                                        </p:tav>
                                      </p:tavLst>
                                    </p:anim>
                                    <p:anim calcmode="lin" valueType="num">
                                      <p:cBhvr>
                                        <p:cTn id="21"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descr="L’acné touche essentiellement les adolescents.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ACNÉ</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l="29416" r="13166"/>
          <a:stretch/>
        </p:blipFill>
        <p:spPr>
          <a:xfrm>
            <a:off x="-9886" y="10"/>
            <a:ext cx="7572605" cy="6857990"/>
          </a:xfrm>
          <a:prstGeom prst="rect">
            <a:avLst/>
          </a:prstGeom>
        </p:spPr>
      </p:pic>
      <p:cxnSp>
        <p:nvCxnSpPr>
          <p:cNvPr id="8" name="Straight Connector 7">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8153400" y="2543364"/>
            <a:ext cx="3434180" cy="3599019"/>
          </a:xfrm>
        </p:spPr>
        <p:txBody>
          <a:bodyPr>
            <a:normAutofit/>
          </a:bodyPr>
          <a:lstStyle/>
          <a:p>
            <a:pPr marL="0" indent="0">
              <a:buNone/>
            </a:pPr>
            <a:r>
              <a:rPr lang="fr-FR" sz="3600" b="1" dirty="0">
                <a:solidFill>
                  <a:srgbClr val="C00000"/>
                </a:solidFill>
                <a:ea typeface="+mj-ea"/>
                <a:cs typeface="+mj-cs"/>
              </a:rPr>
              <a:t>Kalium </a:t>
            </a:r>
            <a:r>
              <a:rPr lang="fr-FR" sz="3600" b="1" dirty="0" err="1">
                <a:solidFill>
                  <a:srgbClr val="C00000"/>
                </a:solidFill>
                <a:ea typeface="+mj-ea"/>
                <a:cs typeface="+mj-cs"/>
              </a:rPr>
              <a:t>bromatum</a:t>
            </a:r>
            <a:endParaRPr lang="fr-FR" sz="3600" b="1" dirty="0">
              <a:solidFill>
                <a:srgbClr val="C00000"/>
              </a:solidFill>
              <a:ea typeface="+mj-ea"/>
              <a:cs typeface="+mj-cs"/>
            </a:endParaRPr>
          </a:p>
          <a:p>
            <a:pPr>
              <a:buNone/>
            </a:pPr>
            <a:endParaRPr lang="fr-FR" sz="2000" dirty="0"/>
          </a:p>
          <a:p>
            <a:r>
              <a:rPr lang="fr-FR" sz="2000" dirty="0"/>
              <a:t>Acné indurée</a:t>
            </a:r>
          </a:p>
          <a:p>
            <a:r>
              <a:rPr lang="fr-FR" sz="2000" dirty="0"/>
              <a:t>Kystique</a:t>
            </a:r>
          </a:p>
          <a:p>
            <a:r>
              <a:rPr lang="fr-FR" sz="2000" dirty="0"/>
              <a:t>Peau grasse</a:t>
            </a:r>
          </a:p>
          <a:p>
            <a:r>
              <a:rPr lang="fr-FR" sz="2000" dirty="0"/>
              <a:t>Face, poitrine, épaules, dos</a:t>
            </a:r>
          </a:p>
        </p:txBody>
      </p:sp>
      <p:pic>
        <p:nvPicPr>
          <p:cNvPr id="9" name="Image 8">
            <a:extLst>
              <a:ext uri="{FF2B5EF4-FFF2-40B4-BE49-F238E27FC236}">
                <a16:creationId xmlns:a16="http://schemas.microsoft.com/office/drawing/2014/main" id="{AC685F93-E30C-490B-81B0-662163D5E7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9390" y="1198245"/>
            <a:ext cx="1750995" cy="1018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2000" y="2551176"/>
            <a:ext cx="4085665" cy="3591207"/>
          </a:xfrm>
        </p:spPr>
        <p:txBody>
          <a:bodyPr>
            <a:normAutofit/>
          </a:bodyPr>
          <a:lstStyle/>
          <a:p>
            <a:pPr>
              <a:buNone/>
            </a:pPr>
            <a:r>
              <a:rPr lang="fr-FR" sz="3600" b="1" dirty="0" err="1">
                <a:solidFill>
                  <a:srgbClr val="C00000"/>
                </a:solidFill>
                <a:ea typeface="+mj-ea"/>
                <a:cs typeface="+mj-cs"/>
              </a:rPr>
              <a:t>Selenium</a:t>
            </a:r>
            <a:endParaRPr lang="fr-FR" sz="3600" b="1" dirty="0">
              <a:solidFill>
                <a:srgbClr val="C00000"/>
              </a:solidFill>
              <a:ea typeface="+mj-ea"/>
              <a:cs typeface="+mj-cs"/>
            </a:endParaRPr>
          </a:p>
          <a:p>
            <a:pPr>
              <a:buNone/>
            </a:pPr>
            <a:endParaRPr lang="fr-FR" sz="2000" b="1" dirty="0"/>
          </a:p>
          <a:p>
            <a:r>
              <a:rPr lang="fr-FR" sz="2000" dirty="0"/>
              <a:t>Peau grasse</a:t>
            </a:r>
          </a:p>
          <a:p>
            <a:r>
              <a:rPr lang="fr-FR" sz="2000" dirty="0"/>
              <a:t>Comédons</a:t>
            </a:r>
          </a:p>
          <a:p>
            <a:r>
              <a:rPr lang="fr-FR" sz="2000" dirty="0"/>
              <a:t>Chute cheveux</a:t>
            </a:r>
            <a:endParaRPr lang="fr-FR" sz="2000" b="1" dirty="0"/>
          </a:p>
          <a:p>
            <a:pPr>
              <a:buNone/>
            </a:pPr>
            <a:endParaRPr lang="fr-FR" sz="2000" b="1" dirty="0"/>
          </a:p>
        </p:txBody>
      </p:sp>
      <p:pic>
        <p:nvPicPr>
          <p:cNvPr id="2" name="Image 1"/>
          <p:cNvPicPr>
            <a:picLocks noChangeAspect="1"/>
          </p:cNvPicPr>
          <p:nvPr/>
        </p:nvPicPr>
        <p:blipFill rotWithShape="1">
          <a:blip r:embed="rId2">
            <a:extLst>
              <a:ext uri="{28A0092B-C50C-407E-A947-70E740481C1C}">
                <a14:useLocalDpi xmlns:a14="http://schemas.microsoft.com/office/drawing/2010/main"/>
              </a:ext>
            </a:extLst>
          </a:blip>
          <a:srcRect l="35862" r="10488"/>
          <a:stretch/>
        </p:blipFill>
        <p:spPr>
          <a:xfrm>
            <a:off x="5650992" y="10"/>
            <a:ext cx="6541008"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615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02505" y="2284719"/>
            <a:ext cx="9586989" cy="4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584581" y="481014"/>
            <a:ext cx="2869439" cy="2307595"/>
          </a:xfrm>
          <a:prstGeom prst="wedgeEllipseCallout">
            <a:avLst>
              <a:gd name="adj1" fmla="val 26153"/>
              <a:gd name="adj2" fmla="val 56608"/>
            </a:avLst>
          </a:prstGeom>
          <a:solidFill>
            <a:srgbClr val="48749D"/>
          </a:solidFill>
          <a:ln>
            <a:noFill/>
          </a:ln>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50976">
              <a:spcAft>
                <a:spcPts val="600"/>
              </a:spcAft>
            </a:pPr>
            <a:endParaRPr lang="fr-FR" altLang="fr-FR" sz="2288" kern="1200" dirty="0">
              <a:solidFill>
                <a:schemeClr val="bg1"/>
              </a:solidFill>
              <a:latin typeface="Arial" panose="020B0604020202020204" pitchFamily="34" charset="0"/>
              <a:ea typeface="ＭＳ Ｐゴシック" panose="020B0600070205080204" pitchFamily="34" charset="-128"/>
              <a:cs typeface="+mn-cs"/>
            </a:endParaRPr>
          </a:p>
          <a:p>
            <a:pPr algn="ctr" defTabSz="950976">
              <a:spcAft>
                <a:spcPts val="600"/>
              </a:spcAft>
            </a:pPr>
            <a:r>
              <a:rPr lang="fr-FR" altLang="fr-FR" sz="2288" dirty="0">
                <a:solidFill>
                  <a:schemeClr val="bg1"/>
                </a:solidFill>
                <a:latin typeface="Arial" panose="020B0604020202020204" pitchFamily="34" charset="0"/>
              </a:rPr>
              <a:t>P</a:t>
            </a:r>
            <a:r>
              <a:rPr lang="fr-FR" altLang="fr-FR" sz="2288" kern="1200" dirty="0">
                <a:solidFill>
                  <a:schemeClr val="bg1"/>
                </a:solidFill>
                <a:latin typeface="Arial" panose="020B0604020202020204" pitchFamily="34" charset="0"/>
                <a:ea typeface="ＭＳ Ｐゴシック" panose="020B0600070205080204" pitchFamily="34" charset="-128"/>
                <a:cs typeface="+mn-cs"/>
              </a:rPr>
              <a:t>résentation rapide</a:t>
            </a:r>
          </a:p>
          <a:p>
            <a:pPr algn="ctr" eaLnBrk="1" hangingPunct="1">
              <a:spcAft>
                <a:spcPts val="600"/>
              </a:spcAft>
            </a:pPr>
            <a:endParaRPr lang="fr-FR" altLang="fr-FR" sz="2200" dirty="0">
              <a:solidFill>
                <a:schemeClr val="bg1"/>
              </a:solidFill>
              <a:latin typeface="Arial" panose="020B0604020202020204" pitchFamily="34" charset="0"/>
            </a:endParaRPr>
          </a:p>
        </p:txBody>
      </p:sp>
      <p:sp>
        <p:nvSpPr>
          <p:cNvPr id="2" name="Bulle ronde 11">
            <a:extLst>
              <a:ext uri="{FF2B5EF4-FFF2-40B4-BE49-F238E27FC236}">
                <a16:creationId xmlns:a16="http://schemas.microsoft.com/office/drawing/2014/main" id="{866C342F-74A0-668F-8C41-351E4B1AA86F}"/>
              </a:ext>
            </a:extLst>
          </p:cNvPr>
          <p:cNvSpPr>
            <a:spLocks noChangeArrowheads="1"/>
          </p:cNvSpPr>
          <p:nvPr/>
        </p:nvSpPr>
        <p:spPr bwMode="auto">
          <a:xfrm>
            <a:off x="6086475" y="481014"/>
            <a:ext cx="2736850" cy="1557337"/>
          </a:xfrm>
          <a:prstGeom prst="wedgeEllipseCallout">
            <a:avLst>
              <a:gd name="adj1" fmla="val -15066"/>
              <a:gd name="adj2" fmla="val 79738"/>
            </a:avLst>
          </a:prstGeom>
          <a:solidFill>
            <a:srgbClr val="FFBE00"/>
          </a:solidFill>
          <a:ln>
            <a:noFill/>
          </a:ln>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dirty="0">
              <a:solidFill>
                <a:schemeClr val="bg1"/>
              </a:solidFill>
              <a:latin typeface="Arial" panose="020B0604020202020204" pitchFamily="34" charset="0"/>
            </a:endParaRPr>
          </a:p>
          <a:p>
            <a:pPr algn="ctr" eaLnBrk="1" hangingPunct="1"/>
            <a:r>
              <a:rPr lang="fr-FR" altLang="fr-FR" sz="2200" dirty="0">
                <a:solidFill>
                  <a:schemeClr val="bg1"/>
                </a:solidFill>
                <a:latin typeface="Arial" panose="020B0604020202020204" pitchFamily="34" charset="0"/>
              </a:rPr>
              <a:t>Vos attentes</a:t>
            </a:r>
          </a:p>
          <a:p>
            <a:pPr algn="ctr" eaLnBrk="1" hangingPunct="1"/>
            <a:endParaRPr lang="fr-FR" altLang="fr-FR" sz="2200" dirty="0">
              <a:solidFill>
                <a:schemeClr val="bg1"/>
              </a:solidFill>
              <a:latin typeface="Arial" panose="020B0604020202020204" pitchFamily="34" charset="0"/>
            </a:endParaRPr>
          </a:p>
        </p:txBody>
      </p:sp>
    </p:spTree>
    <p:extLst>
      <p:ext uri="{BB962C8B-B14F-4D97-AF65-F5344CB8AC3E}">
        <p14:creationId xmlns:p14="http://schemas.microsoft.com/office/powerpoint/2010/main" val="351241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5499656" y="195936"/>
            <a:ext cx="4644024" cy="553288"/>
          </a:xfrm>
          <a:prstGeom prst="rect">
            <a:avLst/>
          </a:prstGeom>
        </p:spPr>
        <p:txBody>
          <a:bodyPr vert="horz" lIns="91440" tIns="45720" rIns="91440" bIns="45720" rtlCol="0" anchor="ctr">
            <a:normAutofit/>
          </a:bodyPr>
          <a:lstStyle/>
          <a:p>
            <a:pPr>
              <a:lnSpc>
                <a:spcPct val="90000"/>
              </a:lnSpc>
              <a:spcBef>
                <a:spcPct val="0"/>
              </a:spcBef>
              <a:spcAft>
                <a:spcPts val="600"/>
              </a:spcAft>
              <a:tabLst>
                <a:tab pos="0" algn="l"/>
                <a:tab pos="987425" algn="l"/>
                <a:tab pos="1254125" algn="l"/>
                <a:tab pos="3760788" algn="l"/>
                <a:tab pos="9144000" algn="l"/>
                <a:tab pos="10058400" algn="l"/>
              </a:tabLst>
              <a:defRPr/>
            </a:pPr>
            <a:r>
              <a:rPr lang="fr-FR" sz="3200" b="1" dirty="0">
                <a:solidFill>
                  <a:srgbClr val="3CA4AF"/>
                </a:solidFill>
                <a:latin typeface="+mj-lt"/>
                <a:ea typeface="+mj-ea"/>
                <a:cs typeface="+mj-cs"/>
              </a:rPr>
              <a:t>Signes neuropsychiques</a:t>
            </a:r>
          </a:p>
        </p:txBody>
      </p:sp>
      <p:pic>
        <p:nvPicPr>
          <p:cNvPr id="6" name="Image 5"/>
          <p:cNvPicPr>
            <a:picLocks noChangeAspect="1"/>
          </p:cNvPicPr>
          <p:nvPr/>
        </p:nvPicPr>
        <p:blipFill rotWithShape="1">
          <a:blip r:embed="rId2">
            <a:extLst>
              <a:ext uri="{28A0092B-C50C-407E-A947-70E740481C1C}">
                <a14:useLocalDpi xmlns:a14="http://schemas.microsoft.com/office/drawing/2010/main"/>
              </a:ext>
            </a:extLst>
          </a:blip>
          <a:srcRect l="27657" r="34800"/>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 name="Rectangle 27"/>
          <p:cNvSpPr>
            <a:spLocks noChangeArrowheads="1"/>
          </p:cNvSpPr>
          <p:nvPr/>
        </p:nvSpPr>
        <p:spPr bwMode="auto">
          <a:xfrm>
            <a:off x="4302493" y="2017292"/>
            <a:ext cx="7484445" cy="39007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342900" indent="-3429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a:lnSpc>
                <a:spcPct val="90000"/>
              </a:lnSpc>
              <a:spcBef>
                <a:spcPct val="0"/>
              </a:spcBef>
              <a:spcAft>
                <a:spcPts val="600"/>
              </a:spcAft>
              <a:buClrTx/>
              <a:buSzTx/>
              <a:buNone/>
            </a:pPr>
            <a:r>
              <a:rPr lang="en-US" altLang="fr-FR" sz="2800" b="1" dirty="0">
                <a:solidFill>
                  <a:srgbClr val="C00000"/>
                </a:solidFill>
                <a:latin typeface="+mn-lt"/>
                <a:ea typeface="+mj-ea"/>
                <a:cs typeface="+mj-cs"/>
              </a:rPr>
              <a:t>Ignatia </a:t>
            </a:r>
            <a:r>
              <a:rPr lang="en-US" altLang="fr-FR" sz="2800" b="1" dirty="0" err="1">
                <a:solidFill>
                  <a:srgbClr val="C00000"/>
                </a:solidFill>
                <a:latin typeface="+mn-lt"/>
                <a:ea typeface="+mj-ea"/>
                <a:cs typeface="+mj-cs"/>
              </a:rPr>
              <a:t>amara</a:t>
            </a:r>
            <a:r>
              <a:rPr lang="en-US" altLang="fr-FR" sz="2800" b="1" dirty="0">
                <a:solidFill>
                  <a:srgbClr val="C00000"/>
                </a:solidFill>
                <a:latin typeface="+mn-lt"/>
                <a:ea typeface="+mj-ea"/>
                <a:cs typeface="+mj-cs"/>
              </a:rPr>
              <a:t> 15CH</a:t>
            </a:r>
          </a:p>
          <a:p>
            <a:pPr>
              <a:lnSpc>
                <a:spcPct val="90000"/>
              </a:lnSpc>
              <a:spcBef>
                <a:spcPct val="0"/>
              </a:spcBef>
              <a:spcAft>
                <a:spcPts val="600"/>
              </a:spcAft>
              <a:buClrTx/>
              <a:buSzTx/>
              <a:buNone/>
            </a:pPr>
            <a:endParaRPr lang="en-US" altLang="fr-FR" b="1" dirty="0">
              <a:solidFill>
                <a:srgbClr val="C00000"/>
              </a:solidFill>
              <a:latin typeface="+mn-lt"/>
            </a:endParaRPr>
          </a:p>
          <a:p>
            <a:pPr indent="-228600">
              <a:lnSpc>
                <a:spcPct val="90000"/>
              </a:lnSpc>
              <a:spcBef>
                <a:spcPct val="0"/>
              </a:spcBef>
              <a:spcAft>
                <a:spcPts val="600"/>
              </a:spcAft>
              <a:buClrTx/>
              <a:buSzTx/>
              <a:buFont typeface="Arial" panose="020B0604020202020204" pitchFamily="34" charset="0"/>
              <a:buChar char="•"/>
            </a:pPr>
            <a:r>
              <a:rPr lang="fr-FR" altLang="fr-FR" dirty="0">
                <a:solidFill>
                  <a:schemeClr val="tx1"/>
                </a:solidFill>
                <a:latin typeface="+mn-lt"/>
              </a:rPr>
              <a:t>Femme anxieuse avec impression de boule dans la gorge</a:t>
            </a:r>
          </a:p>
          <a:p>
            <a:pPr indent="-228600">
              <a:lnSpc>
                <a:spcPct val="90000"/>
              </a:lnSpc>
              <a:spcBef>
                <a:spcPct val="0"/>
              </a:spcBef>
              <a:spcAft>
                <a:spcPts val="600"/>
              </a:spcAft>
              <a:buClrTx/>
              <a:buSzTx/>
              <a:buFont typeface="Arial" panose="020B0604020202020204" pitchFamily="34" charset="0"/>
              <a:buChar char="•"/>
            </a:pPr>
            <a:r>
              <a:rPr lang="fr-FR" altLang="fr-FR" dirty="0">
                <a:solidFill>
                  <a:schemeClr val="tx1"/>
                </a:solidFill>
                <a:latin typeface="+mn-lt"/>
              </a:rPr>
              <a:t>Labilité de l’humeur</a:t>
            </a:r>
          </a:p>
        </p:txBody>
      </p:sp>
      <p:sp>
        <p:nvSpPr>
          <p:cNvPr id="5" name="ZoneTexte 4">
            <a:extLst>
              <a:ext uri="{FF2B5EF4-FFF2-40B4-BE49-F238E27FC236}">
                <a16:creationId xmlns:a16="http://schemas.microsoft.com/office/drawing/2014/main" id="{7E49CAA5-EF82-4866-C902-DF8544D22D08}"/>
              </a:ext>
            </a:extLst>
          </p:cNvPr>
          <p:cNvSpPr txBox="1"/>
          <p:nvPr/>
        </p:nvSpPr>
        <p:spPr>
          <a:xfrm>
            <a:off x="4376178" y="4270316"/>
            <a:ext cx="6135624" cy="400110"/>
          </a:xfrm>
          <a:prstGeom prst="rect">
            <a:avLst/>
          </a:prstGeom>
          <a:noFill/>
        </p:spPr>
        <p:txBody>
          <a:bodyPr wrap="square" rtlCol="0">
            <a:spAutoFit/>
          </a:bodyPr>
          <a:lstStyle/>
          <a:p>
            <a:r>
              <a:rPr lang="fr-FR" sz="2000" i="1" dirty="0"/>
              <a:t>5 granules à répéter plusieurs fois par jour</a:t>
            </a:r>
          </a:p>
        </p:txBody>
      </p:sp>
      <p:pic>
        <p:nvPicPr>
          <p:cNvPr id="7" name="Image 6" descr="Une image contenant fleur, plante, jasmin, pétale&#10;&#10;Description générée automatiquement">
            <a:extLst>
              <a:ext uri="{FF2B5EF4-FFF2-40B4-BE49-F238E27FC236}">
                <a16:creationId xmlns:a16="http://schemas.microsoft.com/office/drawing/2014/main" id="{C1A9CC88-7F98-47A4-9592-54BCD9336A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49779" y="987484"/>
            <a:ext cx="2857500" cy="1600200"/>
          </a:xfrm>
          <a:prstGeom prst="rect">
            <a:avLst/>
          </a:prstGeom>
        </p:spPr>
      </p:pic>
      <p:pic>
        <p:nvPicPr>
          <p:cNvPr id="9" name="Image 8" descr="Une image contenant champignon, shiitaké, nourriture, amanite&#10;&#10;Description générée automatiquement">
            <a:extLst>
              <a:ext uri="{FF2B5EF4-FFF2-40B4-BE49-F238E27FC236}">
                <a16:creationId xmlns:a16="http://schemas.microsoft.com/office/drawing/2014/main" id="{D30A5FBA-B2E1-6A82-5AB3-2C95BEB2BF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47522" y="3635490"/>
            <a:ext cx="2328560" cy="1758806"/>
          </a:xfrm>
          <a:prstGeom prst="rect">
            <a:avLst/>
          </a:prstGeom>
        </p:spPr>
      </p:pic>
    </p:spTree>
    <p:extLst>
      <p:ext uri="{BB962C8B-B14F-4D97-AF65-F5344CB8AC3E}">
        <p14:creationId xmlns:p14="http://schemas.microsoft.com/office/powerpoint/2010/main" val="1054834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3642106" cy="112471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 schéma de traitement</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p:cNvSpPr txBox="1">
            <a:spLocks noChangeArrowheads="1"/>
          </p:cNvSpPr>
          <p:nvPr/>
        </p:nvSpPr>
        <p:spPr>
          <a:xfrm>
            <a:off x="1189269" y="3318885"/>
            <a:ext cx="7378066" cy="26728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r>
              <a:rPr kumimoji="0" lang="fr-FR" altLang="fr-FR" sz="3200" b="1" i="0" u="none" strike="noStrike" kern="1200" cap="none" spc="0" normalizeH="0" baseline="0" noProof="0" dirty="0">
                <a:ln>
                  <a:noFill/>
                </a:ln>
                <a:solidFill>
                  <a:srgbClr val="3CA4AF"/>
                </a:solidFill>
                <a:effectLst/>
                <a:uLnTx/>
                <a:uFillTx/>
                <a:latin typeface="Calibri" panose="020F0502020204030204"/>
                <a:ea typeface="+mn-ea"/>
                <a:cs typeface="+mn-cs"/>
              </a:rPr>
              <a:t>J ?</a:t>
            </a:r>
            <a:r>
              <a:rPr kumimoji="0" lang="fr-FR" altLang="fr-FR" sz="3200" b="1" i="0" u="none" strike="noStrike" kern="1200" cap="none" spc="0" normalizeH="0" baseline="0" noProof="0" dirty="0">
                <a:ln>
                  <a:noFill/>
                </a:ln>
                <a:solidFill>
                  <a:srgbClr val="3CA4AF"/>
                </a:solidFill>
                <a:effectLst/>
                <a:uLnTx/>
                <a:uFillTx/>
                <a:latin typeface="Calibri" panose="020F0502020204030204"/>
                <a:ea typeface="+mn-ea"/>
                <a:cs typeface="+mn-cs"/>
                <a:sym typeface="Wingdings" panose="05000000000000000000" pitchFamily="2" charset="2"/>
              </a:rPr>
              <a:t> d</a:t>
            </a:r>
            <a:r>
              <a:rPr kumimoji="0" lang="fr-FR" altLang="fr-FR" sz="3200" b="1" i="0" u="none" strike="noStrike" kern="1200" cap="none" spc="0" normalizeH="0" baseline="0" noProof="0" dirty="0">
                <a:ln>
                  <a:noFill/>
                </a:ln>
                <a:solidFill>
                  <a:srgbClr val="3CA4AF"/>
                </a:solidFill>
                <a:effectLst/>
                <a:uLnTx/>
                <a:uFillTx/>
                <a:latin typeface="Calibri" panose="020F0502020204030204"/>
                <a:ea typeface="+mn-ea"/>
                <a:cs typeface="+mn-cs"/>
              </a:rPr>
              <a:t>ès le début de</a:t>
            </a:r>
            <a:r>
              <a:rPr lang="fr-FR" altLang="fr-FR" sz="3200" b="1" dirty="0">
                <a:solidFill>
                  <a:srgbClr val="3CA4AF"/>
                </a:solidFill>
                <a:latin typeface="Calibri" panose="020F0502020204030204"/>
              </a:rPr>
              <a:t>s signes d’anxiété </a:t>
            </a:r>
            <a:r>
              <a:rPr lang="fr-FR" altLang="fr-FR" sz="3200" b="1" dirty="0">
                <a:solidFill>
                  <a:srgbClr val="3CA4AF"/>
                </a:solidFill>
                <a:latin typeface="Calibri" panose="020F0502020204030204"/>
                <a:sym typeface="Wingdings" panose="05000000000000000000" pitchFamily="2" charset="2"/>
              </a:rPr>
              <a:t> R ou plus si besoin</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l" defTabSz="914400" rtl="0" eaLnBrk="1" fontAlgn="auto" latinLnBrk="0" hangingPunct="1">
              <a:lnSpc>
                <a:spcPct val="90000"/>
              </a:lnSpc>
              <a:spcBef>
                <a:spcPts val="1000"/>
              </a:spcBef>
              <a:spcAft>
                <a:spcPts val="0"/>
              </a:spcAft>
              <a:buClr>
                <a:srgbClr val="5B9BD5">
                  <a:lumMod val="75000"/>
                </a:srgbClr>
              </a:buClr>
              <a:buSzTx/>
              <a:buNone/>
              <a:tabLst/>
              <a:defRPr/>
            </a:pPr>
            <a:r>
              <a:rPr lang="fr-FR" altLang="fr-FR" sz="3200" b="1" dirty="0" err="1">
                <a:solidFill>
                  <a:srgbClr val="C00000"/>
                </a:solidFill>
                <a:latin typeface="Calibri" panose="020F0502020204030204"/>
              </a:rPr>
              <a:t>Ignatia</a:t>
            </a:r>
            <a:r>
              <a:rPr kumimoji="0" lang="fr-FR" altLang="fr-FR"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altLang="fr-FR" sz="3200" dirty="0">
                <a:solidFill>
                  <a:prstClr val="black"/>
                </a:solidFill>
                <a:latin typeface="Calibri" panose="020F0502020204030204"/>
              </a:rPr>
              <a:t>15</a:t>
            </a:r>
            <a:r>
              <a:rPr kumimoji="0" lang="fr-FR" altLang="fr-FR" sz="3200" b="0" i="0" u="none" strike="noStrike" kern="1200" cap="none" spc="0" normalizeH="0" baseline="0" noProof="0" dirty="0">
                <a:ln>
                  <a:noFill/>
                </a:ln>
                <a:solidFill>
                  <a:prstClr val="black"/>
                </a:solidFill>
                <a:effectLst/>
                <a:uLnTx/>
                <a:uFillTx/>
                <a:latin typeface="Calibri" panose="020F0502020204030204"/>
                <a:ea typeface="+mn-ea"/>
                <a:cs typeface="+mn-cs"/>
              </a:rPr>
              <a:t>CH, 5 granules x 4 à 6 par jour</a:t>
            </a:r>
          </a:p>
          <a:p>
            <a:pPr marL="228600" marR="0" lvl="0" indent="-228600" algn="l" defTabSz="914400" rtl="0" eaLnBrk="1" fontAlgn="auto" latinLnBrk="0" hangingPunct="1">
              <a:lnSpc>
                <a:spcPct val="90000"/>
              </a:lnSpc>
              <a:spcBef>
                <a:spcPts val="1000"/>
              </a:spcBef>
              <a:spcAft>
                <a:spcPts val="0"/>
              </a:spcAft>
              <a:buClr>
                <a:srgbClr val="5B9BD5">
                  <a:lumMod val="75000"/>
                </a:srgbClr>
              </a:buClr>
              <a:buSzTx/>
              <a:buFont typeface="Arial" panose="020B0604020202020204" pitchFamily="34" charset="0"/>
              <a:buChar char="•"/>
              <a:tabLst/>
              <a:defRPr/>
            </a:pPr>
            <a:endParaRPr kumimoji="0" lang="en-US" altLang="fr-F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descr="Une image contenant fleur, plante, jasmin, pétale&#10;&#10;Description générée automatiquement">
            <a:extLst>
              <a:ext uri="{FF2B5EF4-FFF2-40B4-BE49-F238E27FC236}">
                <a16:creationId xmlns:a16="http://schemas.microsoft.com/office/drawing/2014/main" id="{2C218245-7D4A-2BB6-4CB2-79AA34A4FE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444" y="478912"/>
            <a:ext cx="2857500" cy="1600200"/>
          </a:xfrm>
          <a:prstGeom prst="rect">
            <a:avLst/>
          </a:prstGeom>
        </p:spPr>
      </p:pic>
      <p:pic>
        <p:nvPicPr>
          <p:cNvPr id="6" name="Image 5" descr="Une image contenant champignon, shiitaké, nourriture, amanite&#10;&#10;Description générée automatiquement">
            <a:extLst>
              <a:ext uri="{FF2B5EF4-FFF2-40B4-BE49-F238E27FC236}">
                <a16:creationId xmlns:a16="http://schemas.microsoft.com/office/drawing/2014/main" id="{C958C007-8538-C885-E078-ADADFAE377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8766" y="1406597"/>
            <a:ext cx="2328560" cy="1758806"/>
          </a:xfrm>
          <a:prstGeom prst="rect">
            <a:avLst/>
          </a:prstGeom>
        </p:spPr>
      </p:pic>
    </p:spTree>
    <p:extLst>
      <p:ext uri="{BB962C8B-B14F-4D97-AF65-F5344CB8AC3E}">
        <p14:creationId xmlns:p14="http://schemas.microsoft.com/office/powerpoint/2010/main" val="41459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0BF0D-D373-50A2-BB18-24B3F98131A2}"/>
              </a:ext>
            </a:extLst>
          </p:cNvPr>
          <p:cNvSpPr/>
          <p:nvPr/>
        </p:nvSpPr>
        <p:spPr>
          <a:xfrm>
            <a:off x="532015" y="0"/>
            <a:ext cx="12192000" cy="6858000"/>
          </a:xfrm>
          <a:prstGeom prst="rect">
            <a:avLst/>
          </a:prstGeom>
          <a:solidFill>
            <a:srgbClr val="FFCCFF">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p:cNvSpPr/>
          <p:nvPr/>
        </p:nvSpPr>
        <p:spPr>
          <a:xfrm>
            <a:off x="752856" y="679996"/>
            <a:ext cx="9698736" cy="1077218"/>
          </a:xfrm>
          <a:prstGeom prst="rect">
            <a:avLst/>
          </a:prstGeom>
        </p:spPr>
        <p:txBody>
          <a:bodyPr wrap="square">
            <a:spAutoFit/>
          </a:bodyPr>
          <a:lstStyle/>
          <a:p>
            <a:pPr>
              <a:spcBef>
                <a:spcPct val="0"/>
              </a:spcBef>
            </a:pPr>
            <a:r>
              <a:rPr lang="fr-FR" altLang="fr-FR" sz="2400" b="1" dirty="0">
                <a:solidFill>
                  <a:srgbClr val="3CA4AF"/>
                </a:solidFill>
              </a:rPr>
              <a:t>Mme S, 38 ans</a:t>
            </a:r>
            <a:r>
              <a:rPr lang="fr-FR" altLang="fr-FR" sz="2000" dirty="0"/>
              <a:t>, a arrêté sa pilule qu’elle ne supportait pas : migraines et nausées. </a:t>
            </a:r>
          </a:p>
          <a:p>
            <a:pPr>
              <a:spcBef>
                <a:spcPct val="0"/>
              </a:spcBef>
            </a:pPr>
            <a:r>
              <a:rPr lang="fr-FR" altLang="fr-FR" sz="2000" dirty="0"/>
              <a:t>Elle a un DIU au cuivre dont elle est très contente.</a:t>
            </a:r>
          </a:p>
          <a:p>
            <a:pPr>
              <a:spcBef>
                <a:spcPct val="0"/>
              </a:spcBef>
            </a:pPr>
            <a:r>
              <a:rPr lang="fr-FR" altLang="fr-FR" sz="2000" dirty="0"/>
              <a:t>Elle consulte car elle présente des </a:t>
            </a:r>
            <a:r>
              <a:rPr lang="fr-FR" altLang="fr-FR" sz="2000" dirty="0" err="1"/>
              <a:t>mastodynies</a:t>
            </a:r>
            <a:r>
              <a:rPr lang="fr-FR" altLang="fr-FR" sz="2000" dirty="0"/>
              <a:t> avant les règles.</a:t>
            </a:r>
          </a:p>
        </p:txBody>
      </p:sp>
      <p:sp>
        <p:nvSpPr>
          <p:cNvPr id="4" name="Rectangle 3"/>
          <p:cNvSpPr/>
          <p:nvPr/>
        </p:nvSpPr>
        <p:spPr>
          <a:xfrm>
            <a:off x="752856" y="2728020"/>
            <a:ext cx="10558272" cy="2862322"/>
          </a:xfrm>
          <a:prstGeom prst="rect">
            <a:avLst/>
          </a:prstGeom>
        </p:spPr>
        <p:txBody>
          <a:bodyPr wrap="square">
            <a:spAutoFit/>
          </a:bodyPr>
          <a:lstStyle/>
          <a:p>
            <a:pPr>
              <a:spcBef>
                <a:spcPct val="0"/>
              </a:spcBef>
            </a:pPr>
            <a:r>
              <a:rPr lang="fr-FR" altLang="fr-FR" sz="2000" b="1" dirty="0">
                <a:solidFill>
                  <a:srgbClr val="3CA4AF"/>
                </a:solidFill>
              </a:rPr>
              <a:t>Description du symptôme </a:t>
            </a:r>
            <a:r>
              <a:rPr lang="fr-FR" altLang="fr-FR" sz="2000" dirty="0"/>
              <a:t>:</a:t>
            </a:r>
          </a:p>
          <a:p>
            <a:pPr>
              <a:spcBef>
                <a:spcPct val="0"/>
              </a:spcBef>
            </a:pPr>
            <a:r>
              <a:rPr lang="fr-FR" altLang="fr-FR" sz="2000" dirty="0"/>
              <a:t>Les seins sont sensibles au moins une semaine avant les règles. Ils sont douloureux même la nuit, au moindre mouvement.</a:t>
            </a:r>
          </a:p>
          <a:p>
            <a:pPr>
              <a:spcBef>
                <a:spcPct val="0"/>
              </a:spcBef>
            </a:pPr>
            <a:r>
              <a:rPr lang="fr-FR" altLang="fr-FR" sz="2000" dirty="0"/>
              <a:t>Le port d’un soutien-gorge serré améliore la douleur.</a:t>
            </a:r>
          </a:p>
          <a:p>
            <a:pPr>
              <a:spcBef>
                <a:spcPct val="0"/>
              </a:spcBef>
            </a:pPr>
            <a:endParaRPr lang="fr-FR" altLang="fr-FR" sz="2000" dirty="0"/>
          </a:p>
          <a:p>
            <a:pPr>
              <a:spcBef>
                <a:spcPct val="0"/>
              </a:spcBef>
            </a:pPr>
            <a:r>
              <a:rPr lang="fr-FR" altLang="fr-FR" sz="2000" b="1" dirty="0">
                <a:solidFill>
                  <a:srgbClr val="3CA4AF"/>
                </a:solidFill>
              </a:rPr>
              <a:t>Signes concomitants </a:t>
            </a:r>
            <a:r>
              <a:rPr lang="fr-FR" altLang="fr-FR" sz="2000" dirty="0"/>
              <a:t>: les cycles sont assez courts avec des règles abondantes.</a:t>
            </a:r>
          </a:p>
          <a:p>
            <a:pPr>
              <a:spcBef>
                <a:spcPct val="0"/>
              </a:spcBef>
            </a:pPr>
            <a:r>
              <a:rPr lang="fr-FR" altLang="fr-FR" sz="2000" dirty="0"/>
              <a:t>La patiente décrit une petite irritabilité avant les règles.</a:t>
            </a:r>
          </a:p>
          <a:p>
            <a:pPr>
              <a:spcBef>
                <a:spcPct val="0"/>
              </a:spcBef>
            </a:pPr>
            <a:endParaRPr lang="fr-FR" altLang="fr-FR" sz="2000" dirty="0"/>
          </a:p>
          <a:p>
            <a:pPr>
              <a:spcBef>
                <a:spcPct val="0"/>
              </a:spcBef>
            </a:pPr>
            <a:r>
              <a:rPr lang="fr-FR" altLang="fr-FR" sz="2000" b="1" dirty="0">
                <a:solidFill>
                  <a:srgbClr val="3CA4AF"/>
                </a:solidFill>
              </a:rPr>
              <a:t>Examen</a:t>
            </a:r>
            <a:r>
              <a:rPr lang="fr-FR" altLang="fr-FR" sz="2000" b="1" dirty="0"/>
              <a:t> </a:t>
            </a:r>
            <a:r>
              <a:rPr lang="fr-FR" altLang="fr-FR" sz="2000" dirty="0"/>
              <a:t>: seins globalement sensibles, sans nodule palpable, gonflés</a:t>
            </a:r>
            <a:r>
              <a:rPr lang="fr-FR" altLang="fr-FR" dirty="0">
                <a:solidFill>
                  <a:schemeClr val="tx1"/>
                </a:solidFill>
              </a:rPr>
              <a:t>. </a:t>
            </a:r>
          </a:p>
        </p:txBody>
      </p:sp>
      <p:pic>
        <p:nvPicPr>
          <p:cNvPr id="5" name="Image 13"/>
          <p:cNvPicPr>
            <a:picLocks noChangeAspect="1"/>
          </p:cNvPicPr>
          <p:nvPr/>
        </p:nvPicPr>
        <p:blipFill>
          <a:blip r:embed="rId2" cstate="email">
            <a:extLst>
              <a:ext uri="{28A0092B-C50C-407E-A947-70E740481C1C}">
                <a14:useLocalDpi xmlns:a14="http://schemas.microsoft.com/office/drawing/2010/main"/>
              </a:ext>
            </a:extLst>
          </a:blip>
          <a:srcRect l="29840" t="13040" r="29840" b="19760"/>
          <a:stretch>
            <a:fillRect/>
          </a:stretch>
        </p:blipFill>
        <p:spPr bwMode="auto">
          <a:xfrm>
            <a:off x="10322497" y="421730"/>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bwMode="auto">
          <a:xfrm>
            <a:off x="8482840" y="5214075"/>
            <a:ext cx="3301724"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a:spcBef>
                <a:spcPct val="0"/>
              </a:spcBef>
              <a:buClrTx/>
              <a:buSzTx/>
              <a:buFont typeface="Arial" panose="020B0604020202020204" pitchFamily="34" charset="0"/>
              <a:buChar char="•"/>
            </a:pPr>
            <a:r>
              <a:rPr lang="fr-FR" altLang="fr-FR" dirty="0">
                <a:solidFill>
                  <a:srgbClr val="FF0000"/>
                </a:solidFill>
                <a:latin typeface="Bahnschrift Light SemiCondensed" panose="020B0502040204020203" pitchFamily="34" charset="0"/>
              </a:rPr>
              <a:t>Depuis quand ?</a:t>
            </a:r>
          </a:p>
          <a:p>
            <a:pPr>
              <a:spcBef>
                <a:spcPct val="0"/>
              </a:spcBef>
              <a:buClrTx/>
              <a:buSzTx/>
              <a:buFont typeface="Arial" panose="020B0604020202020204" pitchFamily="34" charset="0"/>
              <a:buChar char="•"/>
            </a:pPr>
            <a:r>
              <a:rPr lang="fr-FR" altLang="fr-FR" dirty="0">
                <a:solidFill>
                  <a:srgbClr val="FF0000"/>
                </a:solidFill>
                <a:latin typeface="Bahnschrift Light SemiCondensed" panose="020B0502040204020203" pitchFamily="34" charset="0"/>
              </a:rPr>
              <a:t>Comment ?</a:t>
            </a:r>
          </a:p>
          <a:p>
            <a:pPr>
              <a:spcBef>
                <a:spcPct val="0"/>
              </a:spcBef>
              <a:buClrTx/>
              <a:buSzTx/>
              <a:buFont typeface="Arial" panose="020B0604020202020204" pitchFamily="34" charset="0"/>
              <a:buChar char="•"/>
            </a:pPr>
            <a:r>
              <a:rPr lang="fr-FR" altLang="fr-FR" dirty="0">
                <a:solidFill>
                  <a:srgbClr val="FF0000"/>
                </a:solidFill>
                <a:latin typeface="Bahnschrift Light SemiCondensed" panose="020B0502040204020203" pitchFamily="34" charset="0"/>
              </a:rPr>
              <a:t>Avec ?</a:t>
            </a:r>
          </a:p>
        </p:txBody>
      </p:sp>
    </p:spTree>
    <p:extLst>
      <p:ext uri="{BB962C8B-B14F-4D97-AF65-F5344CB8AC3E}">
        <p14:creationId xmlns:p14="http://schemas.microsoft.com/office/powerpoint/2010/main" val="169348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07544"/>
            <a:ext cx="482179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FOLLICULINUM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au 8</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et 20</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jour du cycle.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BRYONIA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2 fois par jour dès les premiers symptômes douloureux.</a:t>
            </a:r>
          </a:p>
          <a:p>
            <a:r>
              <a:rPr lang="fr-FR" altLang="fr-FR" sz="2000" dirty="0">
                <a:solidFill>
                  <a:srgbClr val="000000"/>
                </a:solidFill>
                <a:latin typeface="+mn-lt"/>
                <a:ea typeface="ＭＳ Ｐゴシック" panose="020B0600070205080204" pitchFamily="34" charset="-128"/>
                <a:cs typeface="Arial" panose="020B0604020202020204" pitchFamily="34" charset="0"/>
              </a:rPr>
              <a:t>Si douleur, augmenter la fréquence des prises.</a:t>
            </a:r>
          </a:p>
          <a:p>
            <a:r>
              <a:rPr lang="fr-FR" altLang="fr-FR" sz="2000" dirty="0">
                <a:solidFill>
                  <a:srgbClr val="000000"/>
                </a:solidFill>
                <a:latin typeface="+mn-lt"/>
                <a:ea typeface="ＭＳ Ｐゴシック" panose="020B0600070205080204" pitchFamily="34" charset="-128"/>
                <a:cs typeface="Arial" panose="020B0604020202020204" pitchFamily="34" charset="0"/>
              </a:rPr>
              <a:t>Espacer suivant amélioration.</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pour 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Mme S, 3 Juin </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3035747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3" end="3"/>
                                            </p:txEl>
                                          </p:spTgt>
                                        </p:tgtEl>
                                        <p:attrNameLst>
                                          <p:attrName>style.visibility</p:attrName>
                                        </p:attrNameLst>
                                      </p:cBhvr>
                                      <p:to>
                                        <p:strVal val="visible"/>
                                      </p:to>
                                    </p:set>
                                    <p:animEffect transition="in" filter="fade">
                                      <p:cBhvr>
                                        <p:cTn id="21" dur="1000"/>
                                        <p:tgtEl>
                                          <p:spTgt spid="28">
                                            <p:txEl>
                                              <p:pRg st="3" end="3"/>
                                            </p:txEl>
                                          </p:spTgt>
                                        </p:tgtEl>
                                      </p:cBhvr>
                                    </p:animEffect>
                                    <p:anim calcmode="lin" valueType="num">
                                      <p:cBhvr>
                                        <p:cTn id="22"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fade">
                                      <p:cBhvr>
                                        <p:cTn id="28" dur="1000"/>
                                        <p:tgtEl>
                                          <p:spTgt spid="28">
                                            <p:txEl>
                                              <p:pRg st="4" end="4"/>
                                            </p:txEl>
                                          </p:spTgt>
                                        </p:tgtEl>
                                      </p:cBhvr>
                                    </p:animEffect>
                                    <p:anim calcmode="lin" valueType="num">
                                      <p:cBhvr>
                                        <p:cTn id="29"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xEl>
                                              <p:pRg st="5" end="5"/>
                                            </p:txEl>
                                          </p:spTgt>
                                        </p:tgtEl>
                                        <p:attrNameLst>
                                          <p:attrName>style.visibility</p:attrName>
                                        </p:attrNameLst>
                                      </p:cBhvr>
                                      <p:to>
                                        <p:strVal val="visible"/>
                                      </p:to>
                                    </p:set>
                                    <p:animEffect transition="in" filter="fade">
                                      <p:cBhvr>
                                        <p:cTn id="33" dur="1000"/>
                                        <p:tgtEl>
                                          <p:spTgt spid="28">
                                            <p:txEl>
                                              <p:pRg st="5" end="5"/>
                                            </p:txEl>
                                          </p:spTgt>
                                        </p:tgtEl>
                                      </p:cBhvr>
                                    </p:animEffect>
                                    <p:anim calcmode="lin" valueType="num">
                                      <p:cBhvr>
                                        <p:cTn id="34"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xEl>
                                              <p:pRg st="6" end="6"/>
                                            </p:txEl>
                                          </p:spTgt>
                                        </p:tgtEl>
                                        <p:attrNameLst>
                                          <p:attrName>style.visibility</p:attrName>
                                        </p:attrNameLst>
                                      </p:cBhvr>
                                      <p:to>
                                        <p:strVal val="visible"/>
                                      </p:to>
                                    </p:set>
                                    <p:animEffect transition="in" filter="fade">
                                      <p:cBhvr>
                                        <p:cTn id="38" dur="1000"/>
                                        <p:tgtEl>
                                          <p:spTgt spid="28">
                                            <p:txEl>
                                              <p:pRg st="6" end="6"/>
                                            </p:txEl>
                                          </p:spTgt>
                                        </p:tgtEl>
                                      </p:cBhvr>
                                    </p:animEffect>
                                    <p:anim calcmode="lin" valueType="num">
                                      <p:cBhvr>
                                        <p:cTn id="39" dur="1000" fill="hold"/>
                                        <p:tgtEl>
                                          <p:spTgt spid="2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xEl>
                                              <p:pRg st="8" end="8"/>
                                            </p:txEl>
                                          </p:spTgt>
                                        </p:tgtEl>
                                        <p:attrNameLst>
                                          <p:attrName>style.visibility</p:attrName>
                                        </p:attrNameLst>
                                      </p:cBhvr>
                                      <p:to>
                                        <p:strVal val="visible"/>
                                      </p:to>
                                    </p:set>
                                    <p:animEffect transition="in" filter="fade">
                                      <p:cBhvr>
                                        <p:cTn id="43" dur="1000"/>
                                        <p:tgtEl>
                                          <p:spTgt spid="28">
                                            <p:txEl>
                                              <p:pRg st="8" end="8"/>
                                            </p:txEl>
                                          </p:spTgt>
                                        </p:tgtEl>
                                      </p:cBhvr>
                                    </p:animEffect>
                                    <p:anim calcmode="lin" valueType="num">
                                      <p:cBhvr>
                                        <p:cTn id="44"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8675688" cy="1943100"/>
          </a:xfrm>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SPASFON,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la jeune Léa 17 ans, en terminale.</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un syndrome douloureux au moment de ses règles.</a:t>
            </a: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1821894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700882"/>
            <a:ext cx="9461289" cy="1015951"/>
          </a:xfrm>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Light SemiCondensed" panose="020B0502040204020203" pitchFamily="34" charset="0"/>
              </a:rPr>
              <a:t>Vous êtes Léa, 17 ans, en Terminale.</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Vous consultez votre médecin traitant, le </a:t>
            </a:r>
            <a:r>
              <a:rPr lang="fr-FR" sz="2000" b="1" dirty="0">
                <a:solidFill>
                  <a:schemeClr val="tx1"/>
                </a:solidFill>
                <a:latin typeface="Bahnschrift Light SemiCondensed" panose="020B0502040204020203" pitchFamily="34" charset="0"/>
              </a:rPr>
              <a:t>Dr SPASFON </a:t>
            </a:r>
            <a:r>
              <a:rPr lang="fr-FR" sz="2000" dirty="0">
                <a:solidFill>
                  <a:schemeClr val="tx1"/>
                </a:solidFill>
                <a:latin typeface="Bahnschrift Light SemiCondensed" panose="020B0502040204020203" pitchFamily="34" charset="0"/>
              </a:rPr>
              <a:t>pour un syndrome douloureux à chaque cycle.</a:t>
            </a: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2386985"/>
            <a:ext cx="10246891" cy="333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que j’ai eu mes règles, vers 15 ans, ça toujours été très pénible, surtout cette année à l’approche du Bac</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J’ai des douleurs profondes dans le petit bassin, violentes comme des crampes</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Ça va mieux avec une bouillotte et lorsque je me plie en 2</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Souvent des maux de tête, seins sensibles, jambes lourdes. Tout le bas ventre : sensation de pesanteur</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p:txBody>
      </p:sp>
    </p:spTree>
    <p:extLst>
      <p:ext uri="{BB962C8B-B14F-4D97-AF65-F5344CB8AC3E}">
        <p14:creationId xmlns:p14="http://schemas.microsoft.com/office/powerpoint/2010/main" val="3351471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FOLLICULINUM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au 8</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et 20</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jour du cycle.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COLOCYNTHIS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matin et soir dès les premiers symptômes douloureux.</a:t>
            </a:r>
          </a:p>
          <a:p>
            <a:r>
              <a:rPr lang="fr-FR" altLang="fr-FR" sz="2000" dirty="0">
                <a:solidFill>
                  <a:srgbClr val="000000"/>
                </a:solidFill>
                <a:latin typeface="+mn-lt"/>
                <a:ea typeface="ＭＳ Ｐゴシック" panose="020B0600070205080204" pitchFamily="34" charset="-128"/>
                <a:cs typeface="Arial" panose="020B0604020202020204" pitchFamily="34" charset="0"/>
              </a:rPr>
              <a:t>Si douleur, augmenter la fréquence des prises.</a:t>
            </a:r>
          </a:p>
          <a:p>
            <a:r>
              <a:rPr lang="fr-FR" altLang="fr-FR" sz="2000" dirty="0">
                <a:solidFill>
                  <a:srgbClr val="000000"/>
                </a:solidFill>
                <a:latin typeface="+mn-lt"/>
                <a:ea typeface="ＭＳ Ｐゴシック" panose="020B0600070205080204" pitchFamily="34" charset="-128"/>
                <a:cs typeface="Arial" panose="020B0604020202020204" pitchFamily="34" charset="0"/>
              </a:rPr>
              <a:t>Espacer suivant amélioration.</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pour 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467761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3" end="3"/>
                                            </p:txEl>
                                          </p:spTgt>
                                        </p:tgtEl>
                                        <p:attrNameLst>
                                          <p:attrName>style.visibility</p:attrName>
                                        </p:attrNameLst>
                                      </p:cBhvr>
                                      <p:to>
                                        <p:strVal val="visible"/>
                                      </p:to>
                                    </p:set>
                                    <p:animEffect transition="in" filter="fade">
                                      <p:cBhvr>
                                        <p:cTn id="21" dur="1000"/>
                                        <p:tgtEl>
                                          <p:spTgt spid="28">
                                            <p:txEl>
                                              <p:pRg st="3" end="3"/>
                                            </p:txEl>
                                          </p:spTgt>
                                        </p:tgtEl>
                                      </p:cBhvr>
                                    </p:animEffect>
                                    <p:anim calcmode="lin" valueType="num">
                                      <p:cBhvr>
                                        <p:cTn id="22"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fade">
                                      <p:cBhvr>
                                        <p:cTn id="28" dur="1000"/>
                                        <p:tgtEl>
                                          <p:spTgt spid="28">
                                            <p:txEl>
                                              <p:pRg st="4" end="4"/>
                                            </p:txEl>
                                          </p:spTgt>
                                        </p:tgtEl>
                                      </p:cBhvr>
                                    </p:animEffect>
                                    <p:anim calcmode="lin" valueType="num">
                                      <p:cBhvr>
                                        <p:cTn id="29"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xEl>
                                              <p:pRg st="5" end="5"/>
                                            </p:txEl>
                                          </p:spTgt>
                                        </p:tgtEl>
                                        <p:attrNameLst>
                                          <p:attrName>style.visibility</p:attrName>
                                        </p:attrNameLst>
                                      </p:cBhvr>
                                      <p:to>
                                        <p:strVal val="visible"/>
                                      </p:to>
                                    </p:set>
                                    <p:animEffect transition="in" filter="fade">
                                      <p:cBhvr>
                                        <p:cTn id="33" dur="1000"/>
                                        <p:tgtEl>
                                          <p:spTgt spid="28">
                                            <p:txEl>
                                              <p:pRg st="5" end="5"/>
                                            </p:txEl>
                                          </p:spTgt>
                                        </p:tgtEl>
                                      </p:cBhvr>
                                    </p:animEffect>
                                    <p:anim calcmode="lin" valueType="num">
                                      <p:cBhvr>
                                        <p:cTn id="34"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xEl>
                                              <p:pRg st="6" end="6"/>
                                            </p:txEl>
                                          </p:spTgt>
                                        </p:tgtEl>
                                        <p:attrNameLst>
                                          <p:attrName>style.visibility</p:attrName>
                                        </p:attrNameLst>
                                      </p:cBhvr>
                                      <p:to>
                                        <p:strVal val="visible"/>
                                      </p:to>
                                    </p:set>
                                    <p:animEffect transition="in" filter="fade">
                                      <p:cBhvr>
                                        <p:cTn id="38" dur="1000"/>
                                        <p:tgtEl>
                                          <p:spTgt spid="28">
                                            <p:txEl>
                                              <p:pRg st="6" end="6"/>
                                            </p:txEl>
                                          </p:spTgt>
                                        </p:tgtEl>
                                      </p:cBhvr>
                                    </p:animEffect>
                                    <p:anim calcmode="lin" valueType="num">
                                      <p:cBhvr>
                                        <p:cTn id="39" dur="1000" fill="hold"/>
                                        <p:tgtEl>
                                          <p:spTgt spid="2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xEl>
                                              <p:pRg st="8" end="8"/>
                                            </p:txEl>
                                          </p:spTgt>
                                        </p:tgtEl>
                                        <p:attrNameLst>
                                          <p:attrName>style.visibility</p:attrName>
                                        </p:attrNameLst>
                                      </p:cBhvr>
                                      <p:to>
                                        <p:strVal val="visible"/>
                                      </p:to>
                                    </p:set>
                                    <p:animEffect transition="in" filter="fade">
                                      <p:cBhvr>
                                        <p:cTn id="43" dur="1000"/>
                                        <p:tgtEl>
                                          <p:spTgt spid="28">
                                            <p:txEl>
                                              <p:pRg st="8" end="8"/>
                                            </p:txEl>
                                          </p:spTgt>
                                        </p:tgtEl>
                                      </p:cBhvr>
                                    </p:animEffect>
                                    <p:anim calcmode="lin" valueType="num">
                                      <p:cBhvr>
                                        <p:cTn id="44"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10498818" cy="1943100"/>
          </a:xfrm>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DICLOFENAC,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Madame Béatrice M. 31 ans, divorcée depuis 5 ans, secrétaire de direction dans une PME.</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des douleurs gynécologiques qui surviennent à chaque fois qu’elle a ses règles</a:t>
            </a: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26026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700882"/>
            <a:ext cx="9461289" cy="1015951"/>
          </a:xfrm>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Light SemiCondensed" panose="020B0502040204020203" pitchFamily="34" charset="0"/>
              </a:rPr>
              <a:t>Vous êtes Madame Brigitte M. 31 ans, divorcée, secrétaire de direction dans une PME.</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Vous consultez votre médecin traitant le </a:t>
            </a:r>
            <a:r>
              <a:rPr lang="fr-FR" sz="2000" b="1" dirty="0">
                <a:solidFill>
                  <a:schemeClr val="tx1"/>
                </a:solidFill>
                <a:latin typeface="Bahnschrift Light SemiCondensed" panose="020B0502040204020203" pitchFamily="34" charset="0"/>
              </a:rPr>
              <a:t>Docteur DICLOFENAC </a:t>
            </a:r>
            <a:r>
              <a:rPr lang="fr-FR" sz="2000" dirty="0">
                <a:solidFill>
                  <a:schemeClr val="tx1"/>
                </a:solidFill>
                <a:latin typeface="Bahnschrift Light SemiCondensed" panose="020B0502040204020203" pitchFamily="34" charset="0"/>
              </a:rPr>
              <a:t>pour des douleurs gynécologiques importantes qui surviennent à chaque cycle.</a:t>
            </a: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2817018"/>
            <a:ext cx="10246891"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Ça fait des années, mon gynécologue m’a fait faire de nombreux examens qui sont normaux. Il a parlé de SPM, devant le peu de résultat des traitements, il m’a conseillé l’homéopathie.</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J’ai mal en bas du ventre, comme un poids quelques jours avant les règles, plus elles sont abondantes, plus je souffre, les seins sont gonflés</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Souvent des migraines, sensation d’être bouffie, et un état d’irritabilité marqué.</a:t>
            </a:r>
          </a:p>
        </p:txBody>
      </p:sp>
    </p:spTree>
    <p:extLst>
      <p:ext uri="{BB962C8B-B14F-4D97-AF65-F5344CB8AC3E}">
        <p14:creationId xmlns:p14="http://schemas.microsoft.com/office/powerpoint/2010/main" val="4087857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FOLLICULINUM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au 8</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et 20</a:t>
            </a:r>
            <a:r>
              <a:rPr lang="fr-FR" altLang="fr-FR" sz="2000" baseline="30000" dirty="0">
                <a:solidFill>
                  <a:srgbClr val="000000"/>
                </a:solidFill>
                <a:latin typeface="+mn-lt"/>
                <a:ea typeface="ＭＳ Ｐゴシック" panose="020B0600070205080204" pitchFamily="34" charset="-128"/>
                <a:cs typeface="Arial" panose="020B0604020202020204" pitchFamily="34" charset="0"/>
              </a:rPr>
              <a:t>è</a:t>
            </a:r>
            <a:r>
              <a:rPr lang="fr-FR" altLang="fr-FR" sz="2000" dirty="0">
                <a:solidFill>
                  <a:srgbClr val="000000"/>
                </a:solidFill>
                <a:latin typeface="+mn-lt"/>
                <a:ea typeface="ＭＳ Ｐゴシック" panose="020B0600070205080204" pitchFamily="34" charset="-128"/>
                <a:cs typeface="Arial" panose="020B0604020202020204" pitchFamily="34" charset="0"/>
              </a:rPr>
              <a:t> jour du cycle.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ACATEA RACEMOSA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matin et soir dès les premiers symptômes douloureux.</a:t>
            </a:r>
          </a:p>
          <a:p>
            <a:r>
              <a:rPr lang="fr-FR" altLang="fr-FR" sz="2000" dirty="0">
                <a:solidFill>
                  <a:srgbClr val="000000"/>
                </a:solidFill>
                <a:latin typeface="+mn-lt"/>
                <a:ea typeface="ＭＳ Ｐゴシック" panose="020B0600070205080204" pitchFamily="34" charset="-128"/>
                <a:cs typeface="Arial" panose="020B0604020202020204" pitchFamily="34" charset="0"/>
              </a:rPr>
              <a:t>Si douleur, augmenter la fréquence des prises.</a:t>
            </a:r>
          </a:p>
          <a:p>
            <a:r>
              <a:rPr lang="fr-FR" altLang="fr-FR" sz="2000" dirty="0">
                <a:solidFill>
                  <a:srgbClr val="000000"/>
                </a:solidFill>
                <a:latin typeface="+mn-lt"/>
                <a:ea typeface="ＭＳ Ｐゴシック" panose="020B0600070205080204" pitchFamily="34" charset="-128"/>
                <a:cs typeface="Arial" panose="020B0604020202020204" pitchFamily="34" charset="0"/>
              </a:rPr>
              <a:t>Espacer suivant amélioration.</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pour 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730992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3" end="3"/>
                                            </p:txEl>
                                          </p:spTgt>
                                        </p:tgtEl>
                                        <p:attrNameLst>
                                          <p:attrName>style.visibility</p:attrName>
                                        </p:attrNameLst>
                                      </p:cBhvr>
                                      <p:to>
                                        <p:strVal val="visible"/>
                                      </p:to>
                                    </p:set>
                                    <p:animEffect transition="in" filter="fade">
                                      <p:cBhvr>
                                        <p:cTn id="21" dur="1000"/>
                                        <p:tgtEl>
                                          <p:spTgt spid="28">
                                            <p:txEl>
                                              <p:pRg st="3" end="3"/>
                                            </p:txEl>
                                          </p:spTgt>
                                        </p:tgtEl>
                                      </p:cBhvr>
                                    </p:animEffect>
                                    <p:anim calcmode="lin" valueType="num">
                                      <p:cBhvr>
                                        <p:cTn id="22"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fade">
                                      <p:cBhvr>
                                        <p:cTn id="28" dur="1000"/>
                                        <p:tgtEl>
                                          <p:spTgt spid="28">
                                            <p:txEl>
                                              <p:pRg st="4" end="4"/>
                                            </p:txEl>
                                          </p:spTgt>
                                        </p:tgtEl>
                                      </p:cBhvr>
                                    </p:animEffect>
                                    <p:anim calcmode="lin" valueType="num">
                                      <p:cBhvr>
                                        <p:cTn id="29"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xEl>
                                              <p:pRg st="5" end="5"/>
                                            </p:txEl>
                                          </p:spTgt>
                                        </p:tgtEl>
                                        <p:attrNameLst>
                                          <p:attrName>style.visibility</p:attrName>
                                        </p:attrNameLst>
                                      </p:cBhvr>
                                      <p:to>
                                        <p:strVal val="visible"/>
                                      </p:to>
                                    </p:set>
                                    <p:animEffect transition="in" filter="fade">
                                      <p:cBhvr>
                                        <p:cTn id="33" dur="1000"/>
                                        <p:tgtEl>
                                          <p:spTgt spid="28">
                                            <p:txEl>
                                              <p:pRg st="5" end="5"/>
                                            </p:txEl>
                                          </p:spTgt>
                                        </p:tgtEl>
                                      </p:cBhvr>
                                    </p:animEffect>
                                    <p:anim calcmode="lin" valueType="num">
                                      <p:cBhvr>
                                        <p:cTn id="34"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xEl>
                                              <p:pRg st="6" end="6"/>
                                            </p:txEl>
                                          </p:spTgt>
                                        </p:tgtEl>
                                        <p:attrNameLst>
                                          <p:attrName>style.visibility</p:attrName>
                                        </p:attrNameLst>
                                      </p:cBhvr>
                                      <p:to>
                                        <p:strVal val="visible"/>
                                      </p:to>
                                    </p:set>
                                    <p:animEffect transition="in" filter="fade">
                                      <p:cBhvr>
                                        <p:cTn id="38" dur="1000"/>
                                        <p:tgtEl>
                                          <p:spTgt spid="28">
                                            <p:txEl>
                                              <p:pRg st="6" end="6"/>
                                            </p:txEl>
                                          </p:spTgt>
                                        </p:tgtEl>
                                      </p:cBhvr>
                                    </p:animEffect>
                                    <p:anim calcmode="lin" valueType="num">
                                      <p:cBhvr>
                                        <p:cTn id="39" dur="1000" fill="hold"/>
                                        <p:tgtEl>
                                          <p:spTgt spid="2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xEl>
                                              <p:pRg st="8" end="8"/>
                                            </p:txEl>
                                          </p:spTgt>
                                        </p:tgtEl>
                                        <p:attrNameLst>
                                          <p:attrName>style.visibility</p:attrName>
                                        </p:attrNameLst>
                                      </p:cBhvr>
                                      <p:to>
                                        <p:strVal val="visible"/>
                                      </p:to>
                                    </p:set>
                                    <p:animEffect transition="in" filter="fade">
                                      <p:cBhvr>
                                        <p:cTn id="43" dur="1000"/>
                                        <p:tgtEl>
                                          <p:spTgt spid="28">
                                            <p:txEl>
                                              <p:pRg st="8" end="8"/>
                                            </p:txEl>
                                          </p:spTgt>
                                        </p:tgtEl>
                                      </p:cBhvr>
                                    </p:animEffect>
                                    <p:anim calcmode="lin" valueType="num">
                                      <p:cBhvr>
                                        <p:cTn id="44"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5596501" y="501594"/>
            <a:ext cx="5754896" cy="1655483"/>
          </a:xfrm>
          <a:prstGeom prst="rect">
            <a:avLst/>
          </a:prstGeom>
        </p:spPr>
        <p:txBody>
          <a:bodyPr vert="horz" lIns="91440" tIns="45720" rIns="91440" bIns="45720" rtlCol="0" anchor="b">
            <a:normAutofit/>
          </a:bodyPr>
          <a:lstStyle/>
          <a:p>
            <a:pPr fontAlgn="base">
              <a:lnSpc>
                <a:spcPct val="90000"/>
              </a:lnSpc>
              <a:spcBef>
                <a:spcPct val="0"/>
              </a:spcBef>
              <a:spcAft>
                <a:spcPts val="600"/>
              </a:spcAft>
              <a:defRPr/>
            </a:pPr>
            <a:r>
              <a:rPr lang="en-US" sz="4000" b="1" dirty="0" err="1">
                <a:solidFill>
                  <a:srgbClr val="3CA4AF"/>
                </a:solidFill>
                <a:latin typeface="+mj-lt"/>
                <a:ea typeface="+mj-ea"/>
                <a:cs typeface="+mj-cs"/>
              </a:rPr>
              <a:t>Sommaire</a:t>
            </a:r>
            <a:r>
              <a:rPr lang="en-US" sz="4000" dirty="0">
                <a:solidFill>
                  <a:srgbClr val="FFC000"/>
                </a:solidFill>
                <a:latin typeface="+mj-lt"/>
                <a:ea typeface="+mj-ea"/>
                <a:cs typeface="+mj-cs"/>
              </a:rPr>
              <a:t> </a:t>
            </a:r>
          </a:p>
        </p:txBody>
      </p:sp>
      <p:pic>
        <p:nvPicPr>
          <p:cNvPr id="12" name="Picture 11" descr="Analyse des résultats médicaux x-ray">
            <a:extLst>
              <a:ext uri="{FF2B5EF4-FFF2-40B4-BE49-F238E27FC236}">
                <a16:creationId xmlns:a16="http://schemas.microsoft.com/office/drawing/2014/main" id="{5A4BD810-5794-CE6F-AEF8-6D634560CE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179" r="20180" b="1"/>
          <a:stretch/>
        </p:blipFill>
        <p:spPr>
          <a:xfrm>
            <a:off x="1068130" y="1028701"/>
            <a:ext cx="3876165" cy="4338170"/>
          </a:xfrm>
          <a:prstGeom prst="rect">
            <a:avLst/>
          </a:prstGeom>
        </p:spPr>
      </p:pic>
      <p:sp>
        <p:nvSpPr>
          <p:cNvPr id="4" name="Espace réservé du contenu 9"/>
          <p:cNvSpPr txBox="1">
            <a:spLocks/>
          </p:cNvSpPr>
          <p:nvPr/>
        </p:nvSpPr>
        <p:spPr>
          <a:xfrm>
            <a:off x="5596502" y="2405894"/>
            <a:ext cx="5754896" cy="30147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fontAlgn="base">
              <a:spcBef>
                <a:spcPts val="0"/>
              </a:spcBef>
              <a:spcAft>
                <a:spcPts val="600"/>
              </a:spcAft>
              <a:buClr>
                <a:srgbClr val="3494BA"/>
              </a:buClr>
              <a:buSzPct val="80000"/>
              <a:defRPr/>
            </a:pPr>
            <a:r>
              <a:rPr lang="fr-FR" altLang="fr-FR" sz="2400" dirty="0"/>
              <a:t>Syndrome prémenstruel</a:t>
            </a:r>
          </a:p>
          <a:p>
            <a:pPr marL="342900" fontAlgn="base">
              <a:spcBef>
                <a:spcPts val="0"/>
              </a:spcBef>
              <a:spcAft>
                <a:spcPts val="600"/>
              </a:spcAft>
              <a:buClr>
                <a:srgbClr val="3494BA"/>
              </a:buClr>
              <a:buSzPct val="80000"/>
              <a:defRPr/>
            </a:pPr>
            <a:r>
              <a:rPr lang="fr-FR" altLang="fr-FR" sz="2400" dirty="0"/>
              <a:t>Bouffées de chaleur</a:t>
            </a:r>
          </a:p>
          <a:p>
            <a:pPr marL="342900" fontAlgn="base">
              <a:spcBef>
                <a:spcPts val="0"/>
              </a:spcBef>
              <a:spcAft>
                <a:spcPts val="600"/>
              </a:spcAft>
              <a:buClr>
                <a:srgbClr val="3494BA"/>
              </a:buClr>
              <a:buSzPct val="80000"/>
              <a:defRPr/>
            </a:pPr>
            <a:r>
              <a:rPr lang="fr-FR" altLang="fr-FR" sz="2400" dirty="0"/>
              <a:t>Suivi homéopathique de la grossesse</a:t>
            </a:r>
          </a:p>
          <a:p>
            <a:pPr marL="342900" fontAlgn="base">
              <a:spcBef>
                <a:spcPts val="0"/>
              </a:spcBef>
              <a:spcAft>
                <a:spcPts val="600"/>
              </a:spcAft>
              <a:buClr>
                <a:srgbClr val="3494BA"/>
              </a:buClr>
              <a:buSzPct val="80000"/>
              <a:defRPr/>
            </a:pPr>
            <a:r>
              <a:rPr lang="fr-FR" altLang="fr-FR" sz="2400" dirty="0"/>
              <a:t>Homéopathie et allaitement</a:t>
            </a:r>
          </a:p>
          <a:p>
            <a:pPr>
              <a:spcBef>
                <a:spcPct val="0"/>
              </a:spcBef>
              <a:spcAft>
                <a:spcPts val="600"/>
              </a:spcAft>
            </a:pPr>
            <a:endParaRPr lang="en-US" altLang="fr-FR" sz="2000" dirty="0"/>
          </a:p>
          <a:p>
            <a:pPr>
              <a:spcBef>
                <a:spcPct val="0"/>
              </a:spcBef>
              <a:spcAft>
                <a:spcPts val="600"/>
              </a:spcAft>
            </a:pPr>
            <a:endParaRPr lang="en-US" altLang="fr-FR" sz="2000" dirty="0"/>
          </a:p>
        </p:txBody>
      </p:sp>
      <p:sp>
        <p:nvSpPr>
          <p:cNvPr id="29"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268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boufee-chaleur.jpg"/>
          <p:cNvPicPr>
            <a:picLocks noChangeAspect="1"/>
          </p:cNvPicPr>
          <p:nvPr/>
        </p:nvPicPr>
        <p:blipFill rotWithShape="1">
          <a:blip r:embed="rId2" cstate="email">
            <a:extLst>
              <a:ext uri="{28A0092B-C50C-407E-A947-70E740481C1C}">
                <a14:useLocalDpi xmlns:a14="http://schemas.microsoft.com/office/drawing/2010/main"/>
              </a:ext>
            </a:extLst>
          </a:blip>
          <a:srcRect t="174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fr-FR" sz="5200" b="1">
                <a:solidFill>
                  <a:srgbClr val="FFFFFF"/>
                </a:solidFill>
              </a:rPr>
              <a:t>Bouffées de chaleur</a:t>
            </a:r>
          </a:p>
        </p:txBody>
      </p:sp>
    </p:spTree>
    <p:extLst>
      <p:ext uri="{BB962C8B-B14F-4D97-AF65-F5344CB8AC3E}">
        <p14:creationId xmlns:p14="http://schemas.microsoft.com/office/powerpoint/2010/main" val="2008306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1000_F_208184454_Ki25bHbn4qTuXGxbO2sVl4iQHMFQGUqQ.jpg"/>
          <p:cNvPicPr>
            <a:picLocks noChangeAspect="1"/>
          </p:cNvPicPr>
          <p:nvPr/>
        </p:nvPicPr>
        <p:blipFill rotWithShape="1">
          <a:blip r:embed="rId2" cstate="email">
            <a:extLst>
              <a:ext uri="{28A0092B-C50C-407E-A947-70E740481C1C}">
                <a14:useLocalDpi xmlns:a14="http://schemas.microsoft.com/office/drawing/2010/main"/>
              </a:ext>
            </a:extLst>
          </a:blip>
          <a:srcRect l="996"/>
          <a:stretch/>
        </p:blipFill>
        <p:spPr>
          <a:xfrm>
            <a:off x="429768" y="1721922"/>
            <a:ext cx="6704891" cy="4520559"/>
          </a:xfrm>
          <a:prstGeom prst="rect">
            <a:avLst/>
          </a:prstGeom>
        </p:spPr>
      </p:pic>
      <p:sp useBgFill="1">
        <p:nvSpPr>
          <p:cNvPr id="20" name="Rectangle 19">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fontScale="92500" lnSpcReduction="10000"/>
          </a:bodyPr>
          <a:lstStyle/>
          <a:p>
            <a:pPr>
              <a:buNone/>
            </a:pPr>
            <a:endParaRPr lang="fr-FR" sz="1800" dirty="0"/>
          </a:p>
          <a:p>
            <a:pPr marL="0" indent="0">
              <a:spcBef>
                <a:spcPct val="0"/>
              </a:spcBef>
              <a:buNone/>
              <a:defRPr/>
            </a:pPr>
            <a:r>
              <a:rPr lang="fr-FR" sz="3500" b="1" dirty="0" err="1">
                <a:solidFill>
                  <a:srgbClr val="C00000"/>
                </a:solidFill>
                <a:ea typeface="+mj-ea"/>
                <a:cs typeface="+mj-cs"/>
              </a:rPr>
              <a:t>Lachesis</a:t>
            </a:r>
            <a:r>
              <a:rPr lang="fr-FR" sz="3000" b="1" dirty="0">
                <a:ea typeface="+mj-ea"/>
                <a:cs typeface="+mj-cs"/>
              </a:rPr>
              <a:t> </a:t>
            </a:r>
            <a:r>
              <a:rPr lang="fr-FR" sz="3500" b="1" dirty="0" err="1">
                <a:solidFill>
                  <a:srgbClr val="C00000"/>
                </a:solidFill>
                <a:ea typeface="+mj-ea"/>
                <a:cs typeface="+mj-cs"/>
              </a:rPr>
              <a:t>mutus</a:t>
            </a:r>
            <a:endParaRPr lang="fr-FR" sz="3500" b="1" dirty="0">
              <a:solidFill>
                <a:srgbClr val="C00000"/>
              </a:solidFill>
              <a:ea typeface="+mj-ea"/>
              <a:cs typeface="+mj-cs"/>
            </a:endParaRPr>
          </a:p>
          <a:p>
            <a:pPr>
              <a:buNone/>
            </a:pPr>
            <a:endParaRPr lang="fr-FR" sz="1900" dirty="0"/>
          </a:p>
          <a:p>
            <a:pPr>
              <a:buNone/>
            </a:pPr>
            <a:endParaRPr lang="fr-FR" sz="1900" dirty="0"/>
          </a:p>
          <a:p>
            <a:pPr>
              <a:buFontTx/>
              <a:buChar char="-"/>
            </a:pPr>
            <a:r>
              <a:rPr lang="fr-FR" sz="2600" dirty="0"/>
              <a:t>Sensation de battements dans la tête</a:t>
            </a:r>
          </a:p>
          <a:p>
            <a:pPr>
              <a:buFontTx/>
              <a:buChar char="-"/>
            </a:pPr>
            <a:r>
              <a:rPr lang="fr-FR" sz="2600" dirty="0"/>
              <a:t>Ne supporte pas les lieux chauds et fermés</a:t>
            </a:r>
          </a:p>
          <a:p>
            <a:pPr>
              <a:buFontTx/>
              <a:buChar char="-"/>
            </a:pPr>
            <a:r>
              <a:rPr lang="fr-FR" sz="2600" dirty="0"/>
              <a:t>Face et nez couperosés</a:t>
            </a:r>
          </a:p>
          <a:p>
            <a:pPr>
              <a:buFontTx/>
              <a:buChar char="-"/>
            </a:pPr>
            <a:r>
              <a:rPr lang="fr-FR" sz="2600" dirty="0"/>
              <a:t>Règles diminuées ou espacées</a:t>
            </a:r>
          </a:p>
        </p:txBody>
      </p:sp>
      <p:sp>
        <p:nvSpPr>
          <p:cNvPr id="2" name="Espace réservé du numéro de diapositive 1"/>
          <p:cNvSpPr>
            <a:spLocks noGrp="1"/>
          </p:cNvSpPr>
          <p:nvPr>
            <p:ph type="sldNum" sz="quarter" idx="12"/>
          </p:nvPr>
        </p:nvSpPr>
        <p:spPr>
          <a:xfrm>
            <a:off x="8595360" y="6356350"/>
            <a:ext cx="2743200" cy="365125"/>
          </a:xfrm>
        </p:spPr>
        <p:txBody>
          <a:bodyPr>
            <a:normAutofit/>
          </a:bodyPr>
          <a:lstStyle/>
          <a:p>
            <a:pPr>
              <a:spcAft>
                <a:spcPts val="600"/>
              </a:spcAft>
            </a:pPr>
            <a:fld id="{95E9178A-0CA0-184D-8DC0-C22B34EA148E}" type="slidenum">
              <a:rPr lang="fr-FR">
                <a:solidFill>
                  <a:schemeClr val="tx1">
                    <a:lumMod val="50000"/>
                    <a:lumOff val="50000"/>
                  </a:schemeClr>
                </a:solidFill>
              </a:rPr>
              <a:pPr>
                <a:spcAft>
                  <a:spcPts val="600"/>
                </a:spcAft>
              </a:pPr>
              <a:t>31</a:t>
            </a:fld>
            <a:endParaRPr lang="fr-FR">
              <a:solidFill>
                <a:schemeClr val="tx1">
                  <a:lumMod val="50000"/>
                  <a:lumOff val="50000"/>
                </a:schemeClr>
              </a:solidFill>
            </a:endParaRPr>
          </a:p>
        </p:txBody>
      </p:sp>
    </p:spTree>
    <p:extLst>
      <p:ext uri="{BB962C8B-B14F-4D97-AF65-F5344CB8AC3E}">
        <p14:creationId xmlns:p14="http://schemas.microsoft.com/office/powerpoint/2010/main" val="775545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images.jpg"/>
          <p:cNvPicPr>
            <a:picLocks noChangeAspect="1"/>
          </p:cNvPicPr>
          <p:nvPr/>
        </p:nvPicPr>
        <p:blipFill rotWithShape="1">
          <a:blip r:embed="rId2">
            <a:extLst>
              <a:ext uri="{28A0092B-C50C-407E-A947-70E740481C1C}">
                <a14:useLocalDpi xmlns:a14="http://schemas.microsoft.com/office/drawing/2010/main"/>
              </a:ext>
            </a:extLst>
          </a:blip>
          <a:srcRect b="2653"/>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lnSpcReduction="10000"/>
          </a:bodyPr>
          <a:lstStyle/>
          <a:p>
            <a:pPr>
              <a:buNone/>
            </a:pPr>
            <a:endParaRPr lang="fr-FR" sz="1800" dirty="0"/>
          </a:p>
          <a:p>
            <a:pPr marL="0" indent="0">
              <a:spcBef>
                <a:spcPct val="0"/>
              </a:spcBef>
              <a:buNone/>
              <a:defRPr/>
            </a:pPr>
            <a:r>
              <a:rPr lang="fr-FR" sz="3200" b="1" dirty="0" err="1">
                <a:solidFill>
                  <a:srgbClr val="C00000"/>
                </a:solidFill>
                <a:ea typeface="+mj-ea"/>
                <a:cs typeface="+mj-cs"/>
              </a:rPr>
              <a:t>Belladonna</a:t>
            </a:r>
            <a:endParaRPr lang="fr-FR" sz="3200" b="1" dirty="0">
              <a:solidFill>
                <a:srgbClr val="C00000"/>
              </a:solidFill>
              <a:ea typeface="+mj-ea"/>
              <a:cs typeface="+mj-cs"/>
            </a:endParaRPr>
          </a:p>
          <a:p>
            <a:pPr>
              <a:buNone/>
            </a:pPr>
            <a:endParaRPr lang="fr-FR" sz="2000" dirty="0"/>
          </a:p>
          <a:p>
            <a:pPr>
              <a:buFontTx/>
              <a:buChar char="-"/>
            </a:pPr>
            <a:endParaRPr lang="fr-FR" sz="2000" dirty="0"/>
          </a:p>
          <a:p>
            <a:pPr>
              <a:buFontTx/>
              <a:buChar char="-"/>
            </a:pPr>
            <a:r>
              <a:rPr lang="fr-FR" dirty="0"/>
              <a:t>Tête chaude</a:t>
            </a:r>
          </a:p>
          <a:p>
            <a:pPr>
              <a:buFontTx/>
              <a:buChar char="-"/>
            </a:pPr>
            <a:r>
              <a:rPr lang="fr-FR" dirty="0"/>
              <a:t>Visage devient rouge</a:t>
            </a:r>
          </a:p>
          <a:p>
            <a:pPr>
              <a:buFontTx/>
              <a:buChar char="-"/>
            </a:pPr>
            <a:r>
              <a:rPr lang="fr-FR" dirty="0"/>
              <a:t>Céphalées battantes</a:t>
            </a:r>
          </a:p>
          <a:p>
            <a:pPr>
              <a:buFontTx/>
              <a:buChar char="-"/>
            </a:pPr>
            <a:r>
              <a:rPr lang="fr-FR" dirty="0"/>
              <a:t>Yeux injectés</a:t>
            </a:r>
          </a:p>
          <a:p>
            <a:pPr>
              <a:buFontTx/>
              <a:buChar char="-"/>
            </a:pPr>
            <a:r>
              <a:rPr lang="fr-FR" dirty="0"/>
              <a:t>HTA</a:t>
            </a:r>
            <a:endParaRPr lang="fr-FR" sz="2400" dirty="0"/>
          </a:p>
        </p:txBody>
      </p:sp>
      <p:sp>
        <p:nvSpPr>
          <p:cNvPr id="2" name="Espace réservé du numéro de diapositive 1"/>
          <p:cNvSpPr>
            <a:spLocks noGrp="1"/>
          </p:cNvSpPr>
          <p:nvPr>
            <p:ph type="sldNum" sz="quarter" idx="12"/>
          </p:nvPr>
        </p:nvSpPr>
        <p:spPr>
          <a:xfrm>
            <a:off x="8595360" y="6356350"/>
            <a:ext cx="2743200" cy="365125"/>
          </a:xfrm>
        </p:spPr>
        <p:txBody>
          <a:bodyPr>
            <a:normAutofit/>
          </a:bodyPr>
          <a:lstStyle/>
          <a:p>
            <a:pPr>
              <a:spcAft>
                <a:spcPts val="600"/>
              </a:spcAft>
            </a:pPr>
            <a:fld id="{95E9178A-0CA0-184D-8DC0-C22B34EA148E}" type="slidenum">
              <a:rPr lang="fr-FR">
                <a:solidFill>
                  <a:schemeClr val="tx1">
                    <a:lumMod val="50000"/>
                    <a:lumOff val="50000"/>
                  </a:schemeClr>
                </a:solidFill>
              </a:rPr>
              <a:pPr>
                <a:spcAft>
                  <a:spcPts val="600"/>
                </a:spcAft>
              </a:pPr>
              <a:t>32</a:t>
            </a:fld>
            <a:endParaRPr lang="fr-FR">
              <a:solidFill>
                <a:schemeClr val="tx1">
                  <a:lumMod val="50000"/>
                  <a:lumOff val="50000"/>
                </a:schemeClr>
              </a:solidFill>
            </a:endParaRPr>
          </a:p>
        </p:txBody>
      </p:sp>
    </p:spTree>
    <p:extLst>
      <p:ext uri="{BB962C8B-B14F-4D97-AF65-F5344CB8AC3E}">
        <p14:creationId xmlns:p14="http://schemas.microsoft.com/office/powerpoint/2010/main" val="315110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r="2" b="9990"/>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a:bodyPr>
          <a:lstStyle/>
          <a:p>
            <a:pPr>
              <a:buNone/>
            </a:pPr>
            <a:r>
              <a:rPr lang="fr-FR" sz="3200" b="1" dirty="0" err="1">
                <a:solidFill>
                  <a:srgbClr val="C00000"/>
                </a:solidFill>
                <a:ea typeface="+mj-ea"/>
                <a:cs typeface="+mj-cs"/>
              </a:rPr>
              <a:t>Sepia</a:t>
            </a:r>
            <a:endParaRPr lang="fr-FR" sz="3200" b="1" dirty="0">
              <a:solidFill>
                <a:srgbClr val="C00000"/>
              </a:solidFill>
              <a:ea typeface="+mj-ea"/>
              <a:cs typeface="+mj-cs"/>
            </a:endParaRPr>
          </a:p>
          <a:p>
            <a:pPr>
              <a:buNone/>
            </a:pPr>
            <a:r>
              <a:rPr lang="fr-FR" sz="2000" dirty="0"/>
              <a:t>  </a:t>
            </a:r>
          </a:p>
          <a:p>
            <a:pPr marL="0" indent="0">
              <a:buNone/>
            </a:pPr>
            <a:r>
              <a:rPr lang="fr-FR" dirty="0"/>
              <a:t>Bouffées de chaleur suivies d’un état d’épuisement</a:t>
            </a:r>
            <a:endParaRPr lang="fr-FR" sz="2000" dirty="0"/>
          </a:p>
        </p:txBody>
      </p:sp>
      <p:sp>
        <p:nvSpPr>
          <p:cNvPr id="2" name="Espace réservé du numéro de diapositive 1"/>
          <p:cNvSpPr>
            <a:spLocks noGrp="1"/>
          </p:cNvSpPr>
          <p:nvPr>
            <p:ph type="sldNum" sz="quarter" idx="12"/>
          </p:nvPr>
        </p:nvSpPr>
        <p:spPr>
          <a:xfrm>
            <a:off x="8595360" y="6356350"/>
            <a:ext cx="2743200" cy="365125"/>
          </a:xfrm>
        </p:spPr>
        <p:txBody>
          <a:bodyPr>
            <a:normAutofit/>
          </a:bodyPr>
          <a:lstStyle/>
          <a:p>
            <a:pPr>
              <a:spcAft>
                <a:spcPts val="600"/>
              </a:spcAft>
            </a:pPr>
            <a:fld id="{95E9178A-0CA0-184D-8DC0-C22B34EA148E}" type="slidenum">
              <a:rPr lang="fr-FR">
                <a:solidFill>
                  <a:schemeClr val="tx1">
                    <a:lumMod val="50000"/>
                    <a:lumOff val="50000"/>
                  </a:schemeClr>
                </a:solidFill>
              </a:rPr>
              <a:pPr>
                <a:spcAft>
                  <a:spcPts val="600"/>
                </a:spcAft>
              </a:pPr>
              <a:t>33</a:t>
            </a:fld>
            <a:endParaRPr lang="fr-FR" dirty="0">
              <a:solidFill>
                <a:schemeClr val="tx1">
                  <a:lumMod val="50000"/>
                  <a:lumOff val="50000"/>
                </a:schemeClr>
              </a:solidFill>
            </a:endParaRPr>
          </a:p>
        </p:txBody>
      </p:sp>
    </p:spTree>
    <p:extLst>
      <p:ext uri="{BB962C8B-B14F-4D97-AF65-F5344CB8AC3E}">
        <p14:creationId xmlns:p14="http://schemas.microsoft.com/office/powerpoint/2010/main" val="350738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p:cNvSpPr>
            <a:spLocks noGrp="1"/>
          </p:cNvSpPr>
          <p:nvPr>
            <p:ph idx="1"/>
          </p:nvPr>
        </p:nvSpPr>
        <p:spPr>
          <a:xfrm>
            <a:off x="225138" y="1214388"/>
            <a:ext cx="4526313" cy="3908586"/>
          </a:xfrm>
        </p:spPr>
        <p:txBody>
          <a:bodyPr>
            <a:normAutofit/>
          </a:bodyPr>
          <a:lstStyle/>
          <a:p>
            <a:pPr>
              <a:buNone/>
            </a:pPr>
            <a:endParaRPr lang="fr-FR" sz="2000" dirty="0"/>
          </a:p>
          <a:p>
            <a:pPr>
              <a:buNone/>
            </a:pPr>
            <a:r>
              <a:rPr lang="fr-FR" sz="3200" b="1" dirty="0" err="1">
                <a:solidFill>
                  <a:srgbClr val="C00000"/>
                </a:solidFill>
                <a:ea typeface="+mj-ea"/>
                <a:cs typeface="+mj-cs"/>
              </a:rPr>
              <a:t>Glonoinum</a:t>
            </a:r>
            <a:endParaRPr lang="fr-FR" sz="3200" b="1" dirty="0">
              <a:solidFill>
                <a:srgbClr val="C00000"/>
              </a:solidFill>
              <a:ea typeface="+mj-ea"/>
              <a:cs typeface="+mj-cs"/>
            </a:endParaRPr>
          </a:p>
          <a:p>
            <a:pPr>
              <a:buNone/>
            </a:pPr>
            <a:endParaRPr lang="fr-FR" sz="2000" dirty="0"/>
          </a:p>
          <a:p>
            <a:pPr>
              <a:buFontTx/>
              <a:buChar char="-"/>
            </a:pPr>
            <a:r>
              <a:rPr lang="fr-FR" sz="2000" dirty="0"/>
              <a:t>Sensation d’afflux de sang dans la tête</a:t>
            </a:r>
          </a:p>
          <a:p>
            <a:pPr>
              <a:buFontTx/>
              <a:buChar char="-"/>
            </a:pPr>
            <a:r>
              <a:rPr lang="fr-FR" sz="2000" dirty="0"/>
              <a:t>Bouffées chaleur, visage congestionné</a:t>
            </a:r>
          </a:p>
          <a:p>
            <a:pPr>
              <a:buFontTx/>
              <a:buChar char="-"/>
            </a:pPr>
            <a:r>
              <a:rPr lang="fr-FR" sz="2000" dirty="0"/>
              <a:t>Battements des carotides</a:t>
            </a:r>
          </a:p>
          <a:p>
            <a:pPr>
              <a:buFontTx/>
              <a:buChar char="-"/>
            </a:pPr>
            <a:r>
              <a:rPr lang="fr-FR" sz="2000" dirty="0"/>
              <a:t>HTA</a:t>
            </a:r>
          </a:p>
        </p:txBody>
      </p:sp>
      <p:pic>
        <p:nvPicPr>
          <p:cNvPr id="4" name="Image 3" descr="images.jpg"/>
          <p:cNvPicPr>
            <a:picLocks noChangeAspect="1"/>
          </p:cNvPicPr>
          <p:nvPr/>
        </p:nvPicPr>
        <p:blipFill>
          <a:blip r:embed="rId2"/>
          <a:stretch>
            <a:fillRect/>
          </a:stretch>
        </p:blipFill>
        <p:spPr>
          <a:xfrm>
            <a:off x="5445457" y="1392887"/>
            <a:ext cx="6155141" cy="4095966"/>
          </a:xfrm>
          <a:prstGeom prst="rect">
            <a:avLst/>
          </a:prstGeom>
        </p:spPr>
      </p:pic>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95E9178A-0CA0-184D-8DC0-C22B34EA148E}" type="slidenum">
              <a:rPr lang="fr-FR" sz="1000">
                <a:solidFill>
                  <a:schemeClr val="tx1">
                    <a:lumMod val="50000"/>
                    <a:lumOff val="50000"/>
                  </a:schemeClr>
                </a:solidFill>
              </a:rPr>
              <a:pPr>
                <a:spcAft>
                  <a:spcPts val="600"/>
                </a:spcAft>
              </a:pPr>
              <a:t>34</a:t>
            </a:fld>
            <a:endParaRPr lang="fr-FR" sz="100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sanguinaire-canada.jpg"/>
          <p:cNvPicPr>
            <a:picLocks noChangeAspect="1"/>
          </p:cNvPicPr>
          <p:nvPr/>
        </p:nvPicPr>
        <p:blipFill rotWithShape="1">
          <a:blip r:embed="rId2" cstate="email">
            <a:extLst>
              <a:ext uri="{28A0092B-C50C-407E-A947-70E740481C1C}">
                <a14:useLocalDpi xmlns:a14="http://schemas.microsoft.com/office/drawing/2010/main"/>
              </a:ext>
            </a:extLst>
          </a:blip>
          <a:srcRect b="54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p:cNvSpPr>
            <a:spLocks noGrp="1"/>
          </p:cNvSpPr>
          <p:nvPr>
            <p:ph idx="1"/>
          </p:nvPr>
        </p:nvSpPr>
        <p:spPr>
          <a:xfrm>
            <a:off x="548951" y="1230552"/>
            <a:ext cx="4694853" cy="3742762"/>
          </a:xfrm>
        </p:spPr>
        <p:txBody>
          <a:bodyPr>
            <a:normAutofit/>
          </a:bodyPr>
          <a:lstStyle/>
          <a:p>
            <a:pPr>
              <a:buNone/>
            </a:pPr>
            <a:r>
              <a:rPr lang="fr-FR" sz="3200" b="1" dirty="0" err="1">
                <a:solidFill>
                  <a:srgbClr val="C00000"/>
                </a:solidFill>
                <a:ea typeface="+mj-ea"/>
                <a:cs typeface="+mj-cs"/>
              </a:rPr>
              <a:t>Sanguinaria</a:t>
            </a:r>
            <a:r>
              <a:rPr lang="fr-FR" sz="3200" b="1" dirty="0">
                <a:solidFill>
                  <a:srgbClr val="C00000"/>
                </a:solidFill>
                <a:ea typeface="+mj-ea"/>
                <a:cs typeface="+mj-cs"/>
              </a:rPr>
              <a:t> </a:t>
            </a:r>
            <a:r>
              <a:rPr lang="fr-FR" sz="3200" b="1" dirty="0" err="1">
                <a:solidFill>
                  <a:srgbClr val="C00000"/>
                </a:solidFill>
                <a:ea typeface="+mj-ea"/>
                <a:cs typeface="+mj-cs"/>
              </a:rPr>
              <a:t>canadensis</a:t>
            </a:r>
            <a:endParaRPr lang="fr-FR" sz="3200" b="1" dirty="0">
              <a:solidFill>
                <a:srgbClr val="C00000"/>
              </a:solidFill>
              <a:ea typeface="+mj-ea"/>
              <a:cs typeface="+mj-cs"/>
            </a:endParaRPr>
          </a:p>
          <a:p>
            <a:pPr>
              <a:buNone/>
            </a:pPr>
            <a:endParaRPr lang="fr-FR" sz="2000" b="1" dirty="0"/>
          </a:p>
          <a:p>
            <a:pPr>
              <a:buFontTx/>
              <a:buChar char="-"/>
            </a:pPr>
            <a:r>
              <a:rPr lang="fr-FR" sz="2000" dirty="0"/>
              <a:t>Rougeur des joues</a:t>
            </a:r>
          </a:p>
          <a:p>
            <a:pPr>
              <a:buFontTx/>
              <a:buChar char="-"/>
            </a:pPr>
            <a:r>
              <a:rPr lang="fr-FR" sz="2000" dirty="0"/>
              <a:t>Bouffées de chaleur</a:t>
            </a:r>
          </a:p>
          <a:p>
            <a:pPr>
              <a:buFontTx/>
              <a:buChar char="-"/>
            </a:pPr>
            <a:r>
              <a:rPr lang="fr-FR" sz="2000" dirty="0"/>
              <a:t>Couperose – acné</a:t>
            </a:r>
          </a:p>
          <a:p>
            <a:pPr>
              <a:buFontTx/>
              <a:buChar char="-"/>
            </a:pPr>
            <a:r>
              <a:rPr lang="fr-FR" sz="2000" dirty="0"/>
              <a:t>Paume des mains et plante des pieds</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95E9178A-0CA0-184D-8DC0-C22B34EA148E}" type="slidenum">
              <a:rPr lang="fr-FR">
                <a:solidFill>
                  <a:srgbClr val="FFFFFF"/>
                </a:solidFill>
              </a:rPr>
              <a:pPr>
                <a:spcAft>
                  <a:spcPts val="600"/>
                </a:spcAft>
              </a:pPr>
              <a:t>35</a:t>
            </a:fld>
            <a:endParaRPr lang="fr-F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rotWithShape="1">
          <a:blip r:embed="rId2">
            <a:extLst>
              <a:ext uri="{28A0092B-C50C-407E-A947-70E740481C1C}">
                <a14:useLocalDpi xmlns:a14="http://schemas.microsoft.com/office/drawing/2010/main"/>
              </a:ext>
            </a:extLst>
          </a:blip>
          <a:srcRect r="600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ZoneTexte 4"/>
          <p:cNvSpPr txBox="1"/>
          <p:nvPr/>
        </p:nvSpPr>
        <p:spPr>
          <a:xfrm>
            <a:off x="952228"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err="1">
                <a:solidFill>
                  <a:schemeClr val="accent6">
                    <a:lumMod val="75000"/>
                  </a:schemeClr>
                </a:solidFill>
                <a:latin typeface="+mj-lt"/>
                <a:ea typeface="+mj-ea"/>
                <a:cs typeface="+mj-cs"/>
              </a:rPr>
              <a:t>Suivi</a:t>
            </a:r>
            <a:r>
              <a:rPr lang="en-US" sz="5200" b="1" dirty="0">
                <a:solidFill>
                  <a:schemeClr val="accent6">
                    <a:lumMod val="75000"/>
                  </a:schemeClr>
                </a:solidFill>
                <a:latin typeface="+mj-lt"/>
                <a:ea typeface="+mj-ea"/>
                <a:cs typeface="+mj-cs"/>
              </a:rPr>
              <a:t> de </a:t>
            </a:r>
            <a:r>
              <a:rPr lang="en-US" sz="5200" b="1" dirty="0" err="1">
                <a:solidFill>
                  <a:schemeClr val="accent6">
                    <a:lumMod val="75000"/>
                  </a:schemeClr>
                </a:solidFill>
                <a:latin typeface="+mj-lt"/>
                <a:ea typeface="+mj-ea"/>
                <a:cs typeface="+mj-cs"/>
              </a:rPr>
              <a:t>grossesse</a:t>
            </a:r>
            <a:endParaRPr lang="en-US" sz="5200" b="1"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727870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contenu 2"/>
          <p:cNvSpPr txBox="1">
            <a:spLocks/>
          </p:cNvSpPr>
          <p:nvPr/>
        </p:nvSpPr>
        <p:spPr bwMode="auto">
          <a:xfrm>
            <a:off x="1738621" y="0"/>
            <a:ext cx="4864197" cy="6347637"/>
          </a:xfrm>
          <a:prstGeom prst="rect">
            <a:avLst/>
          </a:prstGeom>
        </p:spPr>
        <p:txBody>
          <a:bodyPr vert="horz" lIns="91440" tIns="45720" rIns="91440" bIns="45720" rtlCol="0" anchor="b">
            <a:norm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kern="1200">
                <a:solidFill>
                  <a:schemeClr val="tx1">
                    <a:tint val="75000"/>
                  </a:schemeClr>
                </a:solidFill>
                <a:latin typeface="+mn-lt"/>
                <a:ea typeface="+mn-ea"/>
                <a:cs typeface="+mn-cs"/>
              </a:defRPr>
            </a:lvl1pPr>
            <a:lvl2pPr marL="3429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500" kern="1200">
                <a:solidFill>
                  <a:schemeClr val="tx1">
                    <a:tint val="75000"/>
                  </a:schemeClr>
                </a:solidFill>
                <a:latin typeface="+mn-lt"/>
                <a:ea typeface="+mn-ea"/>
                <a:cs typeface="+mn-cs"/>
              </a:defRPr>
            </a:lvl2pPr>
            <a:lvl3pPr marL="685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350" kern="1200">
                <a:solidFill>
                  <a:schemeClr val="tx1">
                    <a:tint val="75000"/>
                  </a:schemeClr>
                </a:solidFill>
                <a:latin typeface="+mn-lt"/>
                <a:ea typeface="+mn-ea"/>
                <a:cs typeface="+mn-cs"/>
              </a:defRPr>
            </a:lvl3pPr>
            <a:lvl4pPr marL="10287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17145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0574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24003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2743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defTabSz="914400" eaLnBrk="1" hangingPunct="1">
              <a:lnSpc>
                <a:spcPct val="90000"/>
              </a:lnSpc>
              <a:spcBef>
                <a:spcPct val="0"/>
              </a:spcBef>
              <a:spcAft>
                <a:spcPts val="600"/>
              </a:spcAft>
              <a:defRPr/>
            </a:pPr>
            <a:endParaRPr lang="en-US" sz="4400" dirty="0">
              <a:solidFill>
                <a:schemeClr val="tx1"/>
              </a:solidFill>
              <a:latin typeface="+mj-lt"/>
              <a:ea typeface="+mj-ea"/>
              <a:cs typeface="+mj-cs"/>
            </a:endParaRPr>
          </a:p>
        </p:txBody>
      </p:sp>
      <p:pic>
        <p:nvPicPr>
          <p:cNvPr id="1026" name="Picture 2" descr="Résultat d’images pour sepia">
            <a:extLst>
              <a:ext uri="{FF2B5EF4-FFF2-40B4-BE49-F238E27FC236}">
                <a16:creationId xmlns:a16="http://schemas.microsoft.com/office/drawing/2014/main" id="{7A58AD12-07C6-460E-9B93-A06901C0D28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2379" r="917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AF2F566-9188-25C4-0182-BC25D8C32748}"/>
              </a:ext>
            </a:extLst>
          </p:cNvPr>
          <p:cNvSpPr txBox="1"/>
          <p:nvPr/>
        </p:nvSpPr>
        <p:spPr>
          <a:xfrm>
            <a:off x="287079" y="861237"/>
            <a:ext cx="6443330" cy="5543056"/>
          </a:xfrm>
          <a:prstGeom prst="rect">
            <a:avLst/>
          </a:prstGeom>
          <a:noFill/>
        </p:spPr>
        <p:txBody>
          <a:bodyPr wrap="square" rtlCol="0">
            <a:spAutoFit/>
          </a:bodyPr>
          <a:lstStyle/>
          <a:p>
            <a:pPr marL="0" lvl="3" defTabSz="914400" eaLnBrk="1" hangingPunct="1">
              <a:lnSpc>
                <a:spcPct val="90000"/>
              </a:lnSpc>
              <a:spcBef>
                <a:spcPct val="0"/>
              </a:spcBef>
              <a:spcAft>
                <a:spcPts val="600"/>
              </a:spcAft>
              <a:buClr>
                <a:srgbClr val="3494BA"/>
              </a:buClr>
              <a:tabLst>
                <a:tab pos="266700" algn="l"/>
              </a:tabLst>
              <a:defRPr/>
            </a:pPr>
            <a:r>
              <a:rPr lang="en-US" sz="3600" b="1" dirty="0">
                <a:solidFill>
                  <a:srgbClr val="C00000"/>
                </a:solidFill>
                <a:ea typeface="+mj-ea"/>
                <a:cs typeface="+mj-cs"/>
              </a:rPr>
              <a:t>Sepia</a:t>
            </a:r>
            <a:endParaRPr lang="en-US" sz="2800" b="1" dirty="0">
              <a:solidFill>
                <a:srgbClr val="C00000"/>
              </a:solidFill>
              <a:ea typeface="+mj-ea"/>
              <a:cs typeface="+mj-cs"/>
            </a:endParaRPr>
          </a:p>
          <a:p>
            <a:pPr marL="0" lvl="3">
              <a:lnSpc>
                <a:spcPct val="90000"/>
              </a:lnSpc>
              <a:spcBef>
                <a:spcPct val="0"/>
              </a:spcBef>
              <a:buClr>
                <a:srgbClr val="3494BA"/>
              </a:buClr>
              <a:tabLst>
                <a:tab pos="266700" algn="l"/>
              </a:tabLst>
              <a:defRPr/>
            </a:pPr>
            <a:r>
              <a:rPr lang="fr-FR" sz="2200" dirty="0">
                <a:solidFill>
                  <a:schemeClr val="tx1"/>
                </a:solidFill>
              </a:rPr>
              <a:t>La pathogénésie de </a:t>
            </a:r>
            <a:r>
              <a:rPr lang="fr-FR" sz="2200" dirty="0" err="1">
                <a:solidFill>
                  <a:schemeClr val="tx1"/>
                </a:solidFill>
              </a:rPr>
              <a:t>Sepia</a:t>
            </a:r>
            <a:r>
              <a:rPr lang="fr-FR" sz="2200" dirty="0">
                <a:solidFill>
                  <a:schemeClr val="tx1"/>
                </a:solidFill>
              </a:rPr>
              <a:t> reproduit tous les signes désagréables de la grossesse</a:t>
            </a:r>
          </a:p>
          <a:p>
            <a:pPr marL="0" lvl="3">
              <a:lnSpc>
                <a:spcPct val="90000"/>
              </a:lnSpc>
              <a:spcBef>
                <a:spcPct val="0"/>
              </a:spcBef>
              <a:buClr>
                <a:srgbClr val="3494BA"/>
              </a:buClr>
              <a:tabLst>
                <a:tab pos="266700" algn="l"/>
              </a:tabLst>
              <a:defRPr/>
            </a:pPr>
            <a:endParaRPr lang="fr-FR" sz="2200" dirty="0">
              <a:solidFill>
                <a:schemeClr val="tx1"/>
              </a:solidFill>
            </a:endParaRP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l’incontournable de la grossesse</a:t>
            </a: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grossesse résignée, par devoir</a:t>
            </a: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alimentation très compliquée :</a:t>
            </a:r>
          </a:p>
          <a:p>
            <a:pPr marL="1028700" lvl="5" indent="-342900">
              <a:lnSpc>
                <a:spcPct val="90000"/>
              </a:lnSpc>
              <a:spcBef>
                <a:spcPct val="0"/>
              </a:spcBef>
              <a:buClr>
                <a:srgbClr val="3494BA"/>
              </a:buClr>
              <a:buFont typeface="Wingdings" panose="05000000000000000000" pitchFamily="2" charset="2"/>
              <a:buChar char="§"/>
              <a:tabLst>
                <a:tab pos="266700" algn="l"/>
              </a:tabLst>
              <a:defRPr/>
            </a:pPr>
            <a:r>
              <a:rPr lang="fr-FR" sz="2200" dirty="0">
                <a:solidFill>
                  <a:srgbClr val="000000"/>
                </a:solidFill>
              </a:rPr>
              <a:t>nausées à la vue et à l’odeur des aliments</a:t>
            </a:r>
          </a:p>
          <a:p>
            <a:pPr marL="1028700" lvl="5" indent="-342900">
              <a:lnSpc>
                <a:spcPct val="90000"/>
              </a:lnSpc>
              <a:spcBef>
                <a:spcPct val="0"/>
              </a:spcBef>
              <a:buClr>
                <a:srgbClr val="3494BA"/>
              </a:buClr>
              <a:buFont typeface="Wingdings" panose="05000000000000000000" pitchFamily="2" charset="2"/>
              <a:buChar char="§"/>
              <a:tabLst>
                <a:tab pos="266700" algn="l"/>
              </a:tabLst>
              <a:defRPr/>
            </a:pPr>
            <a:r>
              <a:rPr lang="fr-FR" sz="2200" dirty="0">
                <a:solidFill>
                  <a:srgbClr val="000000"/>
                </a:solidFill>
              </a:rPr>
              <a:t>nausées dès qu’elle se lève </a:t>
            </a:r>
          </a:p>
          <a:p>
            <a:pPr marL="1028700" lvl="5" indent="-342900">
              <a:lnSpc>
                <a:spcPct val="90000"/>
              </a:lnSpc>
              <a:spcBef>
                <a:spcPct val="0"/>
              </a:spcBef>
              <a:buClr>
                <a:srgbClr val="3494BA"/>
              </a:buClr>
              <a:buFont typeface="Wingdings" panose="05000000000000000000" pitchFamily="2" charset="2"/>
              <a:buChar char="§"/>
              <a:tabLst>
                <a:tab pos="266700" algn="l"/>
              </a:tabLst>
              <a:defRPr/>
            </a:pPr>
            <a:r>
              <a:rPr lang="fr-FR" sz="2200" dirty="0">
                <a:solidFill>
                  <a:srgbClr val="000000"/>
                </a:solidFill>
              </a:rPr>
              <a:t>tout a mauvais goût, tout est trop salé</a:t>
            </a:r>
          </a:p>
          <a:p>
            <a:pPr marL="1028700" lvl="5" indent="-342900">
              <a:lnSpc>
                <a:spcPct val="90000"/>
              </a:lnSpc>
              <a:spcBef>
                <a:spcPct val="0"/>
              </a:spcBef>
              <a:buClr>
                <a:srgbClr val="3494BA"/>
              </a:buClr>
              <a:buFont typeface="Wingdings" panose="05000000000000000000" pitchFamily="2" charset="2"/>
              <a:buChar char="§"/>
              <a:tabLst>
                <a:tab pos="266700" algn="l"/>
              </a:tabLst>
              <a:defRPr/>
            </a:pPr>
            <a:r>
              <a:rPr lang="fr-FR" sz="2200" dirty="0">
                <a:solidFill>
                  <a:srgbClr val="000000"/>
                </a:solidFill>
              </a:rPr>
              <a:t>désir de vinaigre et d’acide</a:t>
            </a:r>
          </a:p>
          <a:p>
            <a:pPr marL="1028700" lvl="5" indent="-342900">
              <a:lnSpc>
                <a:spcPct val="90000"/>
              </a:lnSpc>
              <a:spcBef>
                <a:spcPct val="0"/>
              </a:spcBef>
              <a:buClr>
                <a:srgbClr val="3494BA"/>
              </a:buClr>
              <a:buFont typeface="Wingdings" panose="05000000000000000000" pitchFamily="2" charset="2"/>
              <a:buChar char="§"/>
              <a:tabLst>
                <a:tab pos="266700" algn="l"/>
              </a:tabLst>
              <a:defRPr/>
            </a:pPr>
            <a:r>
              <a:rPr lang="fr-FR" sz="2200" dirty="0">
                <a:solidFill>
                  <a:srgbClr val="000000"/>
                </a:solidFill>
              </a:rPr>
              <a:t>horreur du gras</a:t>
            </a:r>
          </a:p>
          <a:p>
            <a:pPr marL="0" lvl="3">
              <a:lnSpc>
                <a:spcPct val="90000"/>
              </a:lnSpc>
              <a:spcBef>
                <a:spcPct val="0"/>
              </a:spcBef>
              <a:buClr>
                <a:srgbClr val="3494BA"/>
              </a:buClr>
              <a:tabLst>
                <a:tab pos="266700" algn="l"/>
              </a:tabLst>
              <a:defRPr/>
            </a:pPr>
            <a:endParaRPr lang="fr-FR" sz="2200" dirty="0">
              <a:solidFill>
                <a:srgbClr val="000000"/>
              </a:solidFill>
            </a:endParaRP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vomissements, éructations aigres</a:t>
            </a: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constipation encore plus marquée et gênante que d’habitude</a:t>
            </a:r>
          </a:p>
          <a:p>
            <a:pPr marL="342900" lvl="3" indent="-342900">
              <a:lnSpc>
                <a:spcPct val="90000"/>
              </a:lnSpc>
              <a:spcBef>
                <a:spcPct val="0"/>
              </a:spcBef>
              <a:buClr>
                <a:srgbClr val="3494BA"/>
              </a:buClr>
              <a:buFont typeface="Wingdings" panose="05000000000000000000" pitchFamily="2" charset="2"/>
              <a:buChar char="ü"/>
              <a:tabLst>
                <a:tab pos="266700" algn="l"/>
              </a:tabLst>
              <a:defRPr/>
            </a:pPr>
            <a:r>
              <a:rPr lang="fr-FR" sz="2200" dirty="0">
                <a:solidFill>
                  <a:srgbClr val="000000"/>
                </a:solidFill>
              </a:rPr>
              <a:t>aversion pour son conjoint</a:t>
            </a:r>
            <a:endParaRPr lang="en-US" sz="2200" dirty="0">
              <a:solidFill>
                <a:schemeClr val="tx1"/>
              </a:solidFill>
              <a:latin typeface="+mj-lt"/>
              <a:ea typeface="+mj-ea"/>
              <a:cs typeface="+mj-cs"/>
            </a:endParaRPr>
          </a:p>
        </p:txBody>
      </p:sp>
    </p:spTree>
    <p:extLst>
      <p:ext uri="{BB962C8B-B14F-4D97-AF65-F5344CB8AC3E}">
        <p14:creationId xmlns:p14="http://schemas.microsoft.com/office/powerpoint/2010/main" val="3454618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10498818" cy="1943100"/>
          </a:xfrm>
        </p:spPr>
        <p:txBody>
          <a:bodyPr vert="horz" wrap="square" lIns="91440" tIns="45720" rIns="91440" bIns="45720" numCol="1" anchor="t" anchorCtr="0" compatLnSpc="1">
            <a:prstTxWarp prst="textNoShape">
              <a:avLst/>
            </a:prstTxWarp>
            <a:normAutofit fontScale="90000"/>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PROVAMES,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Mme Alexandra T. 49 ans, mariée, mère de 2 enfants, professeur de mathématiques</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des BDC très invalidantes</a:t>
            </a: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145092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700882"/>
            <a:ext cx="9461289" cy="1015951"/>
          </a:xfrm>
        </p:spPr>
        <p:txBody>
          <a:bodyPr vert="horz" wrap="square" lIns="91440" tIns="45720" rIns="91440" bIns="45720" numCol="1" anchor="t" anchorCtr="0" compatLnSpc="1">
            <a:prstTxWarp prst="textNoShape">
              <a:avLst/>
            </a:prstTxWarp>
            <a:normAutofit fontScale="90000"/>
          </a:bodyPr>
          <a:lstStyle/>
          <a:p>
            <a:pPr>
              <a:spcBef>
                <a:spcPts val="1000"/>
              </a:spcBef>
              <a:buClr>
                <a:srgbClr val="3494BA"/>
              </a:buClr>
              <a:buSzPct val="80000"/>
              <a:defRPr/>
            </a:pPr>
            <a:r>
              <a:rPr lang="fr-FR" sz="2000" dirty="0">
                <a:solidFill>
                  <a:schemeClr val="tx1"/>
                </a:solidFill>
                <a:latin typeface="Bahnschrift Light SemiCondensed" panose="020B0502040204020203" pitchFamily="34" charset="0"/>
              </a:rPr>
              <a:t>Vous êtes Madame Alexandra T……49 ans, mariée, mère de 2 enfants, professeur de mathématiques.</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Vous consultez votre médecin traitant le Dr </a:t>
            </a:r>
            <a:r>
              <a:rPr lang="fr-FR" sz="2000" b="1" dirty="0">
                <a:solidFill>
                  <a:schemeClr val="tx1"/>
                </a:solidFill>
                <a:latin typeface="Bahnschrift Light SemiCondensed" panose="020B0502040204020203" pitchFamily="34" charset="0"/>
              </a:rPr>
              <a:t>PROVAMES</a:t>
            </a:r>
            <a:r>
              <a:rPr lang="fr-FR" sz="2000" dirty="0">
                <a:solidFill>
                  <a:schemeClr val="tx1"/>
                </a:solidFill>
                <a:latin typeface="Bahnschrift Light SemiCondensed" panose="020B0502040204020203" pitchFamily="34" charset="0"/>
              </a:rPr>
              <a:t> pour des BDC invalidantes, bien que septique sur l’efficacité de l’homéopathie.</a:t>
            </a: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2817018"/>
            <a:ext cx="10246891"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Seulement depuis quelques mois, depuis que mon cycle s’est modifié, je suppose que je suis en préménopause</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Sensation de battements dans la tête, visage chaud et rouge</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Je ne supporte pas les endroits chauds et fermés</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Règles diminuées ou espacées, un état d’irritabilité +++</a:t>
            </a:r>
          </a:p>
        </p:txBody>
      </p:sp>
    </p:spTree>
    <p:extLst>
      <p:ext uri="{BB962C8B-B14F-4D97-AF65-F5344CB8AC3E}">
        <p14:creationId xmlns:p14="http://schemas.microsoft.com/office/powerpoint/2010/main" val="139422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BE6BB4E-E8AA-4936-A8BA-2C884F35C45D}"/>
              </a:ext>
            </a:extLst>
          </p:cNvPr>
          <p:cNvSpPr>
            <a:spLocks noChangeArrowheads="1"/>
          </p:cNvSpPr>
          <p:nvPr/>
        </p:nvSpPr>
        <p:spPr bwMode="auto">
          <a:xfrm>
            <a:off x="2481263" y="441325"/>
            <a:ext cx="3351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a:solidFill>
                  <a:schemeClr val="tx2"/>
                </a:solidFill>
                <a:latin typeface="MV Boli" panose="02000500030200090000" pitchFamily="2" charset="0"/>
              </a:rPr>
              <a:t>Le cercle d’aide à la prescription</a:t>
            </a:r>
          </a:p>
        </p:txBody>
      </p:sp>
      <p:sp>
        <p:nvSpPr>
          <p:cNvPr id="16" name="Étoile à 5 branches 15">
            <a:extLst>
              <a:ext uri="{FF2B5EF4-FFF2-40B4-BE49-F238E27FC236}">
                <a16:creationId xmlns:a16="http://schemas.microsoft.com/office/drawing/2014/main" id="{7C583B26-DF73-4A65-B760-1D29DD590F26}"/>
              </a:ext>
            </a:extLst>
          </p:cNvPr>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a:p>
        </p:txBody>
      </p:sp>
      <p:grpSp>
        <p:nvGrpSpPr>
          <p:cNvPr id="8198" name="Groupe 38">
            <a:extLst>
              <a:ext uri="{FF2B5EF4-FFF2-40B4-BE49-F238E27FC236}">
                <a16:creationId xmlns:a16="http://schemas.microsoft.com/office/drawing/2014/main" id="{8F1FE78B-9691-4CE8-A5F5-71119A9DD094}"/>
              </a:ext>
            </a:extLst>
          </p:cNvPr>
          <p:cNvGrpSpPr>
            <a:grpSpLocks/>
          </p:cNvGrpSpPr>
          <p:nvPr/>
        </p:nvGrpSpPr>
        <p:grpSpPr bwMode="auto">
          <a:xfrm>
            <a:off x="3676651" y="469901"/>
            <a:ext cx="6538913" cy="5681663"/>
            <a:chOff x="2282099" y="469262"/>
            <a:chExt cx="6538373" cy="5682297"/>
          </a:xfrm>
        </p:grpSpPr>
        <p:sp>
          <p:nvSpPr>
            <p:cNvPr id="9" name="Arc 8">
              <a:extLst>
                <a:ext uri="{FF2B5EF4-FFF2-40B4-BE49-F238E27FC236}">
                  <a16:creationId xmlns:a16="http://schemas.microsoft.com/office/drawing/2014/main" id="{574E1AB1-F98D-4541-BB60-B4FB95AF725F}"/>
                </a:ext>
              </a:extLst>
            </p:cNvPr>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8202" name="ZoneTexte 27">
              <a:extLst>
                <a:ext uri="{FF2B5EF4-FFF2-40B4-BE49-F238E27FC236}">
                  <a16:creationId xmlns:a16="http://schemas.microsoft.com/office/drawing/2014/main" id="{741FFBBE-FBF6-4F73-BFAE-DA004E8AF5CB}"/>
                </a:ext>
              </a:extLst>
            </p:cNvPr>
            <p:cNvSpPr txBox="1">
              <a:spLocks noChangeArrowheads="1"/>
            </p:cNvSpPr>
            <p:nvPr/>
          </p:nvSpPr>
          <p:spPr bwMode="auto">
            <a:xfrm>
              <a:off x="3671826" y="2040753"/>
              <a:ext cx="1894552" cy="8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b="1">
                  <a:solidFill>
                    <a:srgbClr val="FFC000"/>
                  </a:solidFill>
                </a:rPr>
                <a:t>Médicament homéo</a:t>
              </a:r>
            </a:p>
          </p:txBody>
        </p:sp>
        <p:sp>
          <p:nvSpPr>
            <p:cNvPr id="7" name="Rectangle 6">
              <a:extLst>
                <a:ext uri="{FF2B5EF4-FFF2-40B4-BE49-F238E27FC236}">
                  <a16:creationId xmlns:a16="http://schemas.microsoft.com/office/drawing/2014/main" id="{3EC3DB03-5520-46C4-A22C-D0A68F5353DE}"/>
                </a:ext>
              </a:extLst>
            </p:cNvPr>
            <p:cNvSpPr/>
            <p:nvPr/>
          </p:nvSpPr>
          <p:spPr>
            <a:xfrm>
              <a:off x="6393384" y="3469972"/>
              <a:ext cx="769874" cy="544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 name="Flèche droite 5">
              <a:extLst>
                <a:ext uri="{FF2B5EF4-FFF2-40B4-BE49-F238E27FC236}">
                  <a16:creationId xmlns:a16="http://schemas.microsoft.com/office/drawing/2014/main" id="{B521063D-3482-43AA-AB3B-17EAFA6A6C8E}"/>
                </a:ext>
              </a:extLst>
            </p:cNvPr>
            <p:cNvSpPr/>
            <p:nvPr/>
          </p:nvSpPr>
          <p:spPr>
            <a:xfrm rot="4623064">
              <a:off x="6343334" y="3324771"/>
              <a:ext cx="498531" cy="731777"/>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0" name="ZoneTexte 19">
              <a:extLst>
                <a:ext uri="{FF2B5EF4-FFF2-40B4-BE49-F238E27FC236}">
                  <a16:creationId xmlns:a16="http://schemas.microsoft.com/office/drawing/2014/main" id="{A5B9505E-6E84-493F-AD29-EED45A923784}"/>
                </a:ext>
              </a:extLst>
            </p:cNvPr>
            <p:cNvSpPr txBox="1"/>
            <p:nvPr/>
          </p:nvSpPr>
          <p:spPr>
            <a:xfrm>
              <a:off x="5745738" y="3931986"/>
              <a:ext cx="2141361" cy="369373"/>
            </a:xfrm>
            <a:prstGeom prst="rect">
              <a:avLst/>
            </a:prstGeom>
            <a:solidFill>
              <a:srgbClr val="FF0000"/>
            </a:solidFill>
            <a:ln>
              <a:noFill/>
            </a:ln>
            <a:effectLst>
              <a:outerShdw blurRad="50800" dist="38100" algn="l" rotWithShape="0">
                <a:prstClr val="black">
                  <a:alpha val="40000"/>
                </a:prstClr>
              </a:outerShdw>
            </a:effectLst>
          </p:spPr>
          <p:txBody>
            <a:bodyPr>
              <a:spAutoFit/>
            </a:bodyPr>
            <a:lstStyle/>
            <a:p>
              <a:pPr algn="ctr">
                <a:defRPr/>
              </a:pPr>
              <a:r>
                <a:rPr lang="fr-FR" dirty="0">
                  <a:solidFill>
                    <a:schemeClr val="bg1"/>
                  </a:solidFill>
                </a:rPr>
                <a:t>Depuis quand ?</a:t>
              </a:r>
            </a:p>
          </p:txBody>
        </p:sp>
        <p:sp>
          <p:nvSpPr>
            <p:cNvPr id="18" name="Rectangle 17">
              <a:extLst>
                <a:ext uri="{FF2B5EF4-FFF2-40B4-BE49-F238E27FC236}">
                  <a16:creationId xmlns:a16="http://schemas.microsoft.com/office/drawing/2014/main" id="{43D7B7CE-C0FF-44B6-89AC-0A4B97A60D55}"/>
                </a:ext>
              </a:extLst>
            </p:cNvPr>
            <p:cNvSpPr/>
            <p:nvPr/>
          </p:nvSpPr>
          <p:spPr>
            <a:xfrm>
              <a:off x="5961620" y="5230706"/>
              <a:ext cx="769874" cy="546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1" name="ZoneTexte 20">
              <a:extLst>
                <a:ext uri="{FF2B5EF4-FFF2-40B4-BE49-F238E27FC236}">
                  <a16:creationId xmlns:a16="http://schemas.microsoft.com/office/drawing/2014/main" id="{06529297-D29C-4034-B545-8EE10C637747}"/>
                </a:ext>
              </a:extLst>
            </p:cNvPr>
            <p:cNvSpPr txBox="1"/>
            <p:nvPr/>
          </p:nvSpPr>
          <p:spPr>
            <a:xfrm>
              <a:off x="5364769" y="5524426"/>
              <a:ext cx="1641339" cy="369373"/>
            </a:xfrm>
            <a:prstGeom prst="rect">
              <a:avLst/>
            </a:prstGeom>
            <a:solidFill>
              <a:srgbClr val="92D050"/>
            </a:solidFill>
            <a:ln>
              <a:noFill/>
            </a:ln>
            <a:effectLst>
              <a:outerShdw blurRad="50800" dist="38100" algn="l" rotWithShape="0">
                <a:prstClr val="black">
                  <a:alpha val="40000"/>
                </a:prstClr>
              </a:outerShdw>
            </a:effectLst>
          </p:spPr>
          <p:txBody>
            <a:bodyPr>
              <a:spAutoFit/>
            </a:bodyPr>
            <a:lstStyle/>
            <a:p>
              <a:pPr algn="ctr">
                <a:defRPr/>
              </a:pPr>
              <a:r>
                <a:rPr lang="fr-FR" dirty="0">
                  <a:solidFill>
                    <a:schemeClr val="bg1"/>
                  </a:solidFill>
                </a:rPr>
                <a:t>Comment ?</a:t>
              </a:r>
            </a:p>
          </p:txBody>
        </p:sp>
        <p:sp>
          <p:nvSpPr>
            <p:cNvPr id="19" name="Flèche droite 18">
              <a:extLst>
                <a:ext uri="{FF2B5EF4-FFF2-40B4-BE49-F238E27FC236}">
                  <a16:creationId xmlns:a16="http://schemas.microsoft.com/office/drawing/2014/main" id="{CE509E13-7C74-4810-A1A1-A66776F6EEA1}"/>
                </a:ext>
              </a:extLst>
            </p:cNvPr>
            <p:cNvSpPr/>
            <p:nvPr/>
          </p:nvSpPr>
          <p:spPr>
            <a:xfrm rot="6629024">
              <a:off x="6182216" y="4876725"/>
              <a:ext cx="498531" cy="733364"/>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0" name="Rectangle 9">
              <a:extLst>
                <a:ext uri="{FF2B5EF4-FFF2-40B4-BE49-F238E27FC236}">
                  <a16:creationId xmlns:a16="http://schemas.microsoft.com/office/drawing/2014/main" id="{46AAD450-1021-476B-9CA2-059D823F40DE}"/>
                </a:ext>
              </a:extLst>
            </p:cNvPr>
            <p:cNvSpPr/>
            <p:nvPr/>
          </p:nvSpPr>
          <p:spPr>
            <a:xfrm rot="824711">
              <a:off x="3329762" y="5535540"/>
              <a:ext cx="854004" cy="4794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2" name="Flèche droite 21">
              <a:extLst>
                <a:ext uri="{FF2B5EF4-FFF2-40B4-BE49-F238E27FC236}">
                  <a16:creationId xmlns:a16="http://schemas.microsoft.com/office/drawing/2014/main" id="{E5E4658E-FDBD-4459-94A6-9E1724BA7A47}"/>
                </a:ext>
              </a:extLst>
            </p:cNvPr>
            <p:cNvSpPr/>
            <p:nvPr/>
          </p:nvSpPr>
          <p:spPr>
            <a:xfrm rot="12967144">
              <a:off x="3917089" y="5419639"/>
              <a:ext cx="496847" cy="731920"/>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6" name="ZoneTexte 25">
              <a:extLst>
                <a:ext uri="{FF2B5EF4-FFF2-40B4-BE49-F238E27FC236}">
                  <a16:creationId xmlns:a16="http://schemas.microsoft.com/office/drawing/2014/main" id="{268B4F34-A855-479A-B8BE-FAE09CEE7AF4}"/>
                </a:ext>
              </a:extLst>
            </p:cNvPr>
            <p:cNvSpPr txBox="1"/>
            <p:nvPr/>
          </p:nvSpPr>
          <p:spPr>
            <a:xfrm>
              <a:off x="2655131" y="5127507"/>
              <a:ext cx="1639752" cy="369373"/>
            </a:xfrm>
            <a:prstGeom prst="rect">
              <a:avLst/>
            </a:prstGeom>
            <a:solidFill>
              <a:srgbClr val="4BACC6"/>
            </a:solidFill>
            <a:ln>
              <a:noFill/>
            </a:ln>
            <a:effectLst>
              <a:outerShdw blurRad="50800" dist="38100" algn="l" rotWithShape="0">
                <a:prstClr val="black">
                  <a:alpha val="40000"/>
                </a:prstClr>
              </a:outerShdw>
            </a:effectLst>
          </p:spPr>
          <p:txBody>
            <a:bodyPr>
              <a:spAutoFit/>
            </a:bodyPr>
            <a:lstStyle/>
            <a:p>
              <a:pPr algn="ctr">
                <a:defRPr/>
              </a:pPr>
              <a:r>
                <a:rPr lang="fr-FR" dirty="0">
                  <a:solidFill>
                    <a:schemeClr val="bg1"/>
                  </a:solidFill>
                </a:rPr>
                <a:t>Modalités ?</a:t>
              </a:r>
            </a:p>
          </p:txBody>
        </p:sp>
        <p:sp>
          <p:nvSpPr>
            <p:cNvPr id="23" name="Rectangle 22">
              <a:extLst>
                <a:ext uri="{FF2B5EF4-FFF2-40B4-BE49-F238E27FC236}">
                  <a16:creationId xmlns:a16="http://schemas.microsoft.com/office/drawing/2014/main" id="{9D53D03B-BB0D-447B-BD2B-CF2E9F051A4E}"/>
                </a:ext>
              </a:extLst>
            </p:cNvPr>
            <p:cNvSpPr/>
            <p:nvPr/>
          </p:nvSpPr>
          <p:spPr>
            <a:xfrm>
              <a:off x="2564651" y="3771630"/>
              <a:ext cx="1034965" cy="369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4" name="Flèche droite 23">
              <a:extLst>
                <a:ext uri="{FF2B5EF4-FFF2-40B4-BE49-F238E27FC236}">
                  <a16:creationId xmlns:a16="http://schemas.microsoft.com/office/drawing/2014/main" id="{B1C3540B-8C71-4428-8598-31F9682EAA47}"/>
                </a:ext>
              </a:extLst>
            </p:cNvPr>
            <p:cNvSpPr/>
            <p:nvPr/>
          </p:nvSpPr>
          <p:spPr>
            <a:xfrm rot="16200000">
              <a:off x="2666194" y="3795517"/>
              <a:ext cx="498531" cy="733364"/>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7" name="ZoneTexte 26">
              <a:extLst>
                <a:ext uri="{FF2B5EF4-FFF2-40B4-BE49-F238E27FC236}">
                  <a16:creationId xmlns:a16="http://schemas.microsoft.com/office/drawing/2014/main" id="{D410580E-ABEE-444C-A10D-967442E7F236}"/>
                </a:ext>
              </a:extLst>
            </p:cNvPr>
            <p:cNvSpPr txBox="1"/>
            <p:nvPr/>
          </p:nvSpPr>
          <p:spPr>
            <a:xfrm>
              <a:off x="2282099" y="3504901"/>
              <a:ext cx="1368312" cy="368341"/>
            </a:xfrm>
            <a:prstGeom prst="rect">
              <a:avLst/>
            </a:prstGeom>
            <a:solidFill>
              <a:srgbClr val="FFC000"/>
            </a:solidFill>
            <a:ln>
              <a:noFill/>
            </a:ln>
            <a:effectLst>
              <a:outerShdw blurRad="50800" dist="38100" algn="l" rotWithShape="0">
                <a:prstClr val="black">
                  <a:alpha val="40000"/>
                </a:prstClr>
              </a:outerShdw>
            </a:effectLst>
          </p:spPr>
          <p:txBody>
            <a:bodyPr>
              <a:spAutoFit/>
            </a:bodyPr>
            <a:lstStyle/>
            <a:p>
              <a:pPr algn="ctr">
                <a:defRPr/>
              </a:pPr>
              <a:r>
                <a:rPr lang="fr-FR" dirty="0"/>
                <a:t>Avec ?</a:t>
              </a:r>
            </a:p>
          </p:txBody>
        </p:sp>
        <p:sp>
          <p:nvSpPr>
            <p:cNvPr id="30" name="Bulle ronde 29">
              <a:extLst>
                <a:ext uri="{FF2B5EF4-FFF2-40B4-BE49-F238E27FC236}">
                  <a16:creationId xmlns:a16="http://schemas.microsoft.com/office/drawing/2014/main" id="{0DA8CBFE-A0DD-4933-BEC6-EE941A3F968E}"/>
                </a:ext>
              </a:extLst>
            </p:cNvPr>
            <p:cNvSpPr/>
            <p:nvPr/>
          </p:nvSpPr>
          <p:spPr>
            <a:xfrm>
              <a:off x="6861396" y="469262"/>
              <a:ext cx="1959076" cy="1512168"/>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solidFill>
                    <a:srgbClr val="1F497D"/>
                  </a:solidFill>
                </a:rPr>
                <a:t>Motif de la consultation ?</a:t>
              </a:r>
            </a:p>
          </p:txBody>
        </p:sp>
        <p:sp>
          <p:nvSpPr>
            <p:cNvPr id="31" name="Flèche droite 30">
              <a:extLst>
                <a:ext uri="{FF2B5EF4-FFF2-40B4-BE49-F238E27FC236}">
                  <a16:creationId xmlns:a16="http://schemas.microsoft.com/office/drawing/2014/main" id="{66E197AE-B9D7-4661-AF55-80D1733A8B08}"/>
                </a:ext>
              </a:extLst>
            </p:cNvPr>
            <p:cNvSpPr/>
            <p:nvPr/>
          </p:nvSpPr>
          <p:spPr>
            <a:xfrm rot="19139202">
              <a:off x="3590091" y="2395115"/>
              <a:ext cx="498434" cy="73191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219" name="ZoneTexte 33">
              <a:extLst>
                <a:ext uri="{FF2B5EF4-FFF2-40B4-BE49-F238E27FC236}">
                  <a16:creationId xmlns:a16="http://schemas.microsoft.com/office/drawing/2014/main" id="{D18977B5-FA24-4D53-8F96-2155D5A7987A}"/>
                </a:ext>
              </a:extLst>
            </p:cNvPr>
            <p:cNvSpPr txBox="1">
              <a:spLocks noChangeArrowheads="1"/>
            </p:cNvSpPr>
            <p:nvPr/>
          </p:nvSpPr>
          <p:spPr bwMode="auto">
            <a:xfrm>
              <a:off x="4113971" y="3281492"/>
              <a:ext cx="1377924"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100" b="1">
                  <a:solidFill>
                    <a:srgbClr val="FFC000"/>
                  </a:solidFill>
                  <a:latin typeface="Lucida Handwriting" panose="03010101010101010101" pitchFamily="66" charset="0"/>
                </a:rPr>
                <a:t>Ordonnance</a:t>
              </a:r>
              <a:endParaRPr lang="fr-FR" altLang="fr-FR" sz="1600" b="1">
                <a:solidFill>
                  <a:srgbClr val="FFC000"/>
                </a:solidFill>
                <a:latin typeface="Lucida Handwriting" panose="03010101010101010101" pitchFamily="66" charset="0"/>
              </a:endParaRPr>
            </a:p>
          </p:txBody>
        </p:sp>
        <p:pic>
          <p:nvPicPr>
            <p:cNvPr id="8220" name="Image 24">
              <a:extLst>
                <a:ext uri="{FF2B5EF4-FFF2-40B4-BE49-F238E27FC236}">
                  <a16:creationId xmlns:a16="http://schemas.microsoft.com/office/drawing/2014/main" id="{17269A63-197F-42D5-A615-490FAE3C610C}"/>
                </a:ext>
              </a:extLst>
            </p:cNvPr>
            <p:cNvPicPr>
              <a:picLocks noChangeAspect="1"/>
            </p:cNvPicPr>
            <p:nvPr/>
          </p:nvPicPr>
          <p:blipFill>
            <a:blip r:embed="rId2" cstate="email">
              <a:extLst>
                <a:ext uri="{28A0092B-C50C-407E-A947-70E740481C1C}">
                  <a14:useLocalDpi xmlns:a14="http://schemas.microsoft.com/office/drawing/2010/main"/>
                </a:ext>
              </a:extLst>
            </a:blip>
            <a:srcRect l="9552" r="33749"/>
            <a:stretch>
              <a:fillRect/>
            </a:stretch>
          </p:blipFill>
          <p:spPr bwMode="auto">
            <a:xfrm>
              <a:off x="5623514" y="1409990"/>
              <a:ext cx="1127347" cy="149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Image 34">
              <a:extLst>
                <a:ext uri="{FF2B5EF4-FFF2-40B4-BE49-F238E27FC236}">
                  <a16:creationId xmlns:a16="http://schemas.microsoft.com/office/drawing/2014/main" id="{24437803-BB34-4903-9108-2D82727503FD}"/>
                </a:ext>
              </a:extLst>
            </p:cNvPr>
            <p:cNvPicPr>
              <a:picLocks noChangeAspect="1"/>
            </p:cNvPicPr>
            <p:nvPr/>
          </p:nvPicPr>
          <p:blipFill>
            <a:blip r:embed="rId3" cstate="email">
              <a:extLst>
                <a:ext uri="{28A0092B-C50C-407E-A947-70E740481C1C}">
                  <a14:useLocalDpi xmlns:a14="http://schemas.microsoft.com/office/drawing/2010/main"/>
                </a:ext>
              </a:extLst>
            </a:blip>
            <a:srcRect l="7475" r="38188"/>
            <a:stretch>
              <a:fillRect/>
            </a:stretch>
          </p:blipFill>
          <p:spPr bwMode="auto">
            <a:xfrm>
              <a:off x="4436986" y="3557062"/>
              <a:ext cx="876530" cy="120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Connecteur droit avec flèche 36">
              <a:extLst>
                <a:ext uri="{FF2B5EF4-FFF2-40B4-BE49-F238E27FC236}">
                  <a16:creationId xmlns:a16="http://schemas.microsoft.com/office/drawing/2014/main" id="{3688CA87-4F55-4D65-BF64-5C325240CA4F}"/>
                </a:ext>
              </a:extLst>
            </p:cNvPr>
            <p:cNvCxnSpPr>
              <a:stCxn id="8202" idx="2"/>
            </p:cNvCxnSpPr>
            <p:nvPr/>
          </p:nvCxnSpPr>
          <p:spPr>
            <a:xfrm flipH="1">
              <a:off x="4618706" y="2871843"/>
              <a:ext cx="396" cy="409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LACHESIS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par semaine.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BELLADONNA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matin et soir.</a:t>
            </a:r>
          </a:p>
          <a:p>
            <a:r>
              <a:rPr lang="fr-FR" altLang="fr-FR" sz="2000" dirty="0">
                <a:solidFill>
                  <a:srgbClr val="000000"/>
                </a:solidFill>
                <a:latin typeface="+mn-lt"/>
                <a:ea typeface="ＭＳ Ｐゴシック" panose="020B0600070205080204" pitchFamily="34" charset="-128"/>
                <a:cs typeface="Arial" panose="020B0604020202020204" pitchFamily="34" charset="0"/>
              </a:rPr>
              <a:t>A répéter au rythme des bouffées de chaleur.</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pour 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360969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3" end="3"/>
                                            </p:txEl>
                                          </p:spTgt>
                                        </p:tgtEl>
                                        <p:attrNameLst>
                                          <p:attrName>style.visibility</p:attrName>
                                        </p:attrNameLst>
                                      </p:cBhvr>
                                      <p:to>
                                        <p:strVal val="visible"/>
                                      </p:to>
                                    </p:set>
                                    <p:animEffect transition="in" filter="fade">
                                      <p:cBhvr>
                                        <p:cTn id="21" dur="1000"/>
                                        <p:tgtEl>
                                          <p:spTgt spid="28">
                                            <p:txEl>
                                              <p:pRg st="3" end="3"/>
                                            </p:txEl>
                                          </p:spTgt>
                                        </p:tgtEl>
                                      </p:cBhvr>
                                    </p:animEffect>
                                    <p:anim calcmode="lin" valueType="num">
                                      <p:cBhvr>
                                        <p:cTn id="22"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fade">
                                      <p:cBhvr>
                                        <p:cTn id="28" dur="1000"/>
                                        <p:tgtEl>
                                          <p:spTgt spid="28">
                                            <p:txEl>
                                              <p:pRg st="4" end="4"/>
                                            </p:txEl>
                                          </p:spTgt>
                                        </p:tgtEl>
                                      </p:cBhvr>
                                    </p:animEffect>
                                    <p:anim calcmode="lin" valueType="num">
                                      <p:cBhvr>
                                        <p:cTn id="29"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xEl>
                                              <p:pRg st="5" end="5"/>
                                            </p:txEl>
                                          </p:spTgt>
                                        </p:tgtEl>
                                        <p:attrNameLst>
                                          <p:attrName>style.visibility</p:attrName>
                                        </p:attrNameLst>
                                      </p:cBhvr>
                                      <p:to>
                                        <p:strVal val="visible"/>
                                      </p:to>
                                    </p:set>
                                    <p:animEffect transition="in" filter="fade">
                                      <p:cBhvr>
                                        <p:cTn id="35" dur="1000"/>
                                        <p:tgtEl>
                                          <p:spTgt spid="28">
                                            <p:txEl>
                                              <p:pRg st="5" end="5"/>
                                            </p:txEl>
                                          </p:spTgt>
                                        </p:tgtEl>
                                      </p:cBhvr>
                                    </p:animEffect>
                                    <p:anim calcmode="lin" valueType="num">
                                      <p:cBhvr>
                                        <p:cTn id="36"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8">
                                            <p:txEl>
                                              <p:pRg st="7" end="7"/>
                                            </p:txEl>
                                          </p:spTgt>
                                        </p:tgtEl>
                                        <p:attrNameLst>
                                          <p:attrName>style.visibility</p:attrName>
                                        </p:attrNameLst>
                                      </p:cBhvr>
                                      <p:to>
                                        <p:strVal val="visible"/>
                                      </p:to>
                                    </p:set>
                                    <p:animEffect transition="in" filter="fade">
                                      <p:cBhvr>
                                        <p:cTn id="40" dur="1000"/>
                                        <p:tgtEl>
                                          <p:spTgt spid="28">
                                            <p:txEl>
                                              <p:pRg st="7" end="7"/>
                                            </p:txEl>
                                          </p:spTgt>
                                        </p:tgtEl>
                                      </p:cBhvr>
                                    </p:animEffect>
                                    <p:anim calcmode="lin" valueType="num">
                                      <p:cBhvr>
                                        <p:cTn id="41"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10498818" cy="1943100"/>
          </a:xfrm>
        </p:spPr>
        <p:txBody>
          <a:bodyPr vert="horz" wrap="square" lIns="91440" tIns="45720" rIns="91440" bIns="45720" numCol="1" anchor="t" anchorCtr="0" compatLnSpc="1">
            <a:prstTxWarp prst="textNoShape">
              <a:avLst/>
            </a:prstTxWarp>
            <a:normAutofit fontScale="90000"/>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ACTHEANE,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Mme Bernadette D. 55 ans, veuve, mère d’une fille, avocate</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des BDC invalidantes qui trainent depuis des années. Ayant fait une phlébite, elle ne peut prendre aucun THS</a:t>
            </a: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682886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36455" y="2430358"/>
            <a:ext cx="9461289" cy="550794"/>
          </a:xfrm>
        </p:spPr>
        <p:txBody>
          <a:bodyPr vert="horz" wrap="square" lIns="91440" tIns="45720" rIns="91440" bIns="45720" numCol="1" anchor="t" anchorCtr="0" compatLnSpc="1">
            <a:prstTxWarp prst="textNoShape">
              <a:avLst/>
            </a:prstTxWarp>
            <a:normAutofit fontScale="90000"/>
          </a:bodyPr>
          <a:lstStyle/>
          <a:p>
            <a:pPr marL="342900" indent="-342900">
              <a:buFont typeface="Arial" panose="020B0604020202020204" pitchFamily="34" charset="0"/>
              <a:buChar char="•"/>
              <a:defRPr/>
            </a:pPr>
            <a:r>
              <a:rPr lang="fr-FR" sz="2000" dirty="0">
                <a:solidFill>
                  <a:srgbClr val="FF0000"/>
                </a:solidFill>
                <a:latin typeface="Bahnschrift Light SemiCondensed" panose="020B0502040204020203" pitchFamily="34" charset="0"/>
                <a:ea typeface="ＭＳ Ｐゴシック" panose="020B0600070205080204" pitchFamily="34" charset="-128"/>
                <a:cs typeface="+mn-cs"/>
              </a:rPr>
              <a:t>Depuis plusieurs années et surtout depuis le décès brutal de mon mari.</a:t>
            </a:r>
            <a:br>
              <a:rPr lang="fr-FR" sz="2000" dirty="0">
                <a:solidFill>
                  <a:srgbClr val="FF0000"/>
                </a:solidFill>
                <a:latin typeface="Bahnschrift Light SemiCondensed" panose="020B0502040204020203" pitchFamily="34" charset="0"/>
                <a:ea typeface="ＭＳ Ｐゴシック" panose="020B0600070205080204" pitchFamily="34" charset="-128"/>
                <a:cs typeface="+mn-cs"/>
              </a:rPr>
            </a:br>
            <a:br>
              <a:rPr lang="fr-FR" sz="2000" dirty="0">
                <a:solidFill>
                  <a:srgbClr val="FF0000"/>
                </a:solidFill>
                <a:latin typeface="Bahnschrift Light SemiCondensed" panose="020B0502040204020203" pitchFamily="34" charset="0"/>
                <a:ea typeface="ＭＳ Ｐゴシック" panose="020B0600070205080204" pitchFamily="34" charset="-128"/>
                <a:cs typeface="+mn-cs"/>
              </a:rPr>
            </a:br>
            <a:endParaRPr lang="fr-FR" sz="2000" dirty="0">
              <a:solidFill>
                <a:srgbClr val="FF0000"/>
              </a:solidFill>
              <a:latin typeface="Bahnschrift Light SemiCondensed" panose="020B0502040204020203" pitchFamily="34" charset="0"/>
              <a:ea typeface="ＭＳ Ｐゴシック" panose="020B0600070205080204" pitchFamily="34" charset="-128"/>
              <a:cs typeface="+mn-cs"/>
            </a:endParaRPr>
          </a:p>
        </p:txBody>
      </p:sp>
      <p:sp>
        <p:nvSpPr>
          <p:cNvPr id="7" name="ZoneTexte 6">
            <a:extLst>
              <a:ext uri="{FF2B5EF4-FFF2-40B4-BE49-F238E27FC236}">
                <a16:creationId xmlns:a16="http://schemas.microsoft.com/office/drawing/2014/main" id="{3EA621FC-18BE-47D8-92FC-713BC00ECBA8}"/>
              </a:ext>
            </a:extLst>
          </p:cNvPr>
          <p:cNvSpPr txBox="1"/>
          <p:nvPr/>
        </p:nvSpPr>
        <p:spPr>
          <a:xfrm>
            <a:off x="1127124" y="564416"/>
            <a:ext cx="8530059" cy="1015663"/>
          </a:xfrm>
          <a:prstGeom prst="rect">
            <a:avLst/>
          </a:prstGeom>
          <a:noFill/>
        </p:spPr>
        <p:txBody>
          <a:bodyPr wrap="square">
            <a:spAutoFit/>
          </a:bodyPr>
          <a:lstStyle/>
          <a:p>
            <a:r>
              <a:rPr lang="fr-FR" sz="2000" dirty="0">
                <a:latin typeface="Bahnschrift Light SemiCondensed" panose="020B0502040204020203" pitchFamily="34" charset="0"/>
                <a:ea typeface="+mj-ea"/>
                <a:cs typeface="+mj-cs"/>
              </a:rPr>
              <a:t>Vous êtes Mme Bernadette D. 55 ans, veuve, mère d’une fille, avocate</a:t>
            </a:r>
            <a:br>
              <a:rPr lang="fr-FR" sz="2000" dirty="0">
                <a:latin typeface="Bahnschrift Light SemiCondensed" panose="020B0502040204020203" pitchFamily="34" charset="0"/>
                <a:ea typeface="+mj-ea"/>
                <a:cs typeface="+mj-cs"/>
              </a:rPr>
            </a:br>
            <a:r>
              <a:rPr lang="fr-FR" sz="2000" dirty="0">
                <a:latin typeface="Bahnschrift Light SemiCondensed" panose="020B0502040204020203" pitchFamily="34" charset="0"/>
                <a:ea typeface="+mj-ea"/>
                <a:cs typeface="+mj-cs"/>
              </a:rPr>
              <a:t>Vous consultez le Dr </a:t>
            </a:r>
            <a:r>
              <a:rPr lang="fr-FR" sz="2000" b="1" dirty="0">
                <a:latin typeface="Bahnschrift Light SemiCondensed" panose="020B0502040204020203" pitchFamily="34" charset="0"/>
                <a:ea typeface="+mj-ea"/>
                <a:cs typeface="+mj-cs"/>
              </a:rPr>
              <a:t>ACTHEANE</a:t>
            </a:r>
            <a:r>
              <a:rPr lang="fr-FR" sz="2000" dirty="0">
                <a:latin typeface="Bahnschrift Light SemiCondensed" panose="020B0502040204020203" pitchFamily="34" charset="0"/>
                <a:ea typeface="+mj-ea"/>
                <a:cs typeface="+mj-cs"/>
              </a:rPr>
              <a:t>, votre médecin traitant pour des BDC invalidantes. Vous ne pouvez pas prendre de THS ayant fait une phlébite il y a quelques années.</a:t>
            </a:r>
          </a:p>
        </p:txBody>
      </p:sp>
      <p:sp>
        <p:nvSpPr>
          <p:cNvPr id="9" name="ZoneTexte 8">
            <a:extLst>
              <a:ext uri="{FF2B5EF4-FFF2-40B4-BE49-F238E27FC236}">
                <a16:creationId xmlns:a16="http://schemas.microsoft.com/office/drawing/2014/main" id="{C320369B-5ABB-41CC-8B1D-5F660AC9B855}"/>
              </a:ext>
            </a:extLst>
          </p:cNvPr>
          <p:cNvSpPr txBox="1"/>
          <p:nvPr/>
        </p:nvSpPr>
        <p:spPr>
          <a:xfrm>
            <a:off x="1144507" y="3252403"/>
            <a:ext cx="9632349" cy="707886"/>
          </a:xfrm>
          <a:prstGeom prst="rect">
            <a:avLst/>
          </a:prstGeom>
          <a:noFill/>
        </p:spPr>
        <p:txBody>
          <a:bodyPr wrap="square">
            <a:spAutoFit/>
          </a:bodyPr>
          <a:lstStyle/>
          <a:p>
            <a:pPr marL="342900" indent="-342900" defTabSz="457200" eaLnBrk="0" fontAlgn="base" hangingPunct="0">
              <a:spcBef>
                <a:spcPct val="0"/>
              </a:spcBef>
              <a:spcAft>
                <a:spcPct val="0"/>
              </a:spcAft>
              <a:buFont typeface="Arial" panose="020B0604020202020204" pitchFamily="34" charset="0"/>
              <a:buChar char="•"/>
              <a:defRPr/>
            </a:pPr>
            <a:r>
              <a:rPr lang="fr-FR" sz="2000" dirty="0">
                <a:solidFill>
                  <a:srgbClr val="FF0000"/>
                </a:solidFill>
                <a:latin typeface="Bahnschrift Light SemiCondensed" panose="020B0502040204020203" pitchFamily="34" charset="0"/>
                <a:ea typeface="ＭＳ Ｐゴシック" panose="020B0600070205080204" pitchFamily="34" charset="-128"/>
              </a:rPr>
              <a:t>Sensation de sang qui monte dans la tête, chaud à la tête, congestionnée, battements des artères.</a:t>
            </a:r>
          </a:p>
        </p:txBody>
      </p:sp>
      <p:sp>
        <p:nvSpPr>
          <p:cNvPr id="11" name="ZoneTexte 10">
            <a:extLst>
              <a:ext uri="{FF2B5EF4-FFF2-40B4-BE49-F238E27FC236}">
                <a16:creationId xmlns:a16="http://schemas.microsoft.com/office/drawing/2014/main" id="{46E56C52-79E8-4AE6-A170-08D8378577B9}"/>
              </a:ext>
            </a:extLst>
          </p:cNvPr>
          <p:cNvSpPr txBox="1"/>
          <p:nvPr/>
        </p:nvSpPr>
        <p:spPr>
          <a:xfrm>
            <a:off x="1153838" y="4231540"/>
            <a:ext cx="6097554" cy="400110"/>
          </a:xfrm>
          <a:prstGeom prst="rect">
            <a:avLst/>
          </a:prstGeom>
          <a:noFill/>
        </p:spPr>
        <p:txBody>
          <a:bodyPr wrap="square">
            <a:spAutoFit/>
          </a:bodyPr>
          <a:lstStyle/>
          <a:p>
            <a:pPr marL="342900" indent="-342900" defTabSz="457200" eaLnBrk="0" fontAlgn="base" hangingPunct="0">
              <a:spcBef>
                <a:spcPct val="0"/>
              </a:spcBef>
              <a:spcAft>
                <a:spcPct val="0"/>
              </a:spcAft>
              <a:buFont typeface="Arial" panose="020B0604020202020204" pitchFamily="34" charset="0"/>
              <a:buChar char="•"/>
              <a:defRPr/>
            </a:pPr>
            <a:r>
              <a:rPr lang="fr-FR" sz="2000" dirty="0">
                <a:solidFill>
                  <a:srgbClr val="FF0000"/>
                </a:solidFill>
                <a:latin typeface="Bahnschrift Light SemiCondensed" panose="020B0502040204020203" pitchFamily="34" charset="0"/>
                <a:ea typeface="ＭＳ Ｐゴシック" panose="020B0600070205080204" pitchFamily="34" charset="-128"/>
              </a:rPr>
              <a:t>HTA</a:t>
            </a:r>
          </a:p>
        </p:txBody>
      </p:sp>
    </p:spTree>
    <p:extLst>
      <p:ext uri="{BB962C8B-B14F-4D97-AF65-F5344CB8AC3E}">
        <p14:creationId xmlns:p14="http://schemas.microsoft.com/office/powerpoint/2010/main" val="1010402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LACHESIS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par semaine.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GLONOINUM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matin et soir.</a:t>
            </a:r>
          </a:p>
          <a:p>
            <a:r>
              <a:rPr lang="fr-FR" altLang="fr-FR" sz="2000" dirty="0">
                <a:solidFill>
                  <a:srgbClr val="000000"/>
                </a:solidFill>
                <a:latin typeface="+mn-lt"/>
                <a:ea typeface="ＭＳ Ｐゴシック" panose="020B0600070205080204" pitchFamily="34" charset="-128"/>
                <a:cs typeface="Arial" panose="020B0604020202020204" pitchFamily="34" charset="0"/>
              </a:rPr>
              <a:t>A répéter au rythme des bouffées de chaleur.</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pour 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3667018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E63076-3880-48E0-984D-9447AFA97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ZoneTexte 4"/>
          <p:cNvSpPr txBox="1"/>
          <p:nvPr/>
        </p:nvSpPr>
        <p:spPr>
          <a:xfrm>
            <a:off x="4990979" y="728905"/>
            <a:ext cx="6594889" cy="540018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dirty="0" err="1">
                <a:solidFill>
                  <a:schemeClr val="accent6">
                    <a:lumMod val="75000"/>
                  </a:schemeClr>
                </a:solidFill>
                <a:latin typeface="+mj-lt"/>
                <a:ea typeface="+mj-ea"/>
                <a:cs typeface="+mj-cs"/>
              </a:rPr>
              <a:t>Nausées</a:t>
            </a:r>
            <a:endParaRPr lang="en-US" sz="5200" b="1" kern="1200" dirty="0">
              <a:solidFill>
                <a:schemeClr val="accent6">
                  <a:lumMod val="75000"/>
                </a:schemeClr>
              </a:solidFill>
              <a:latin typeface="+mj-lt"/>
              <a:ea typeface="+mj-ea"/>
              <a:cs typeface="+mj-cs"/>
            </a:endParaRPr>
          </a:p>
          <a:p>
            <a:pPr>
              <a:lnSpc>
                <a:spcPct val="90000"/>
              </a:lnSpc>
              <a:spcBef>
                <a:spcPct val="0"/>
              </a:spcBef>
              <a:spcAft>
                <a:spcPts val="600"/>
              </a:spcAft>
            </a:pPr>
            <a:r>
              <a:rPr lang="en-US" sz="5200" b="1" kern="1200" dirty="0" err="1">
                <a:solidFill>
                  <a:schemeClr val="accent6">
                    <a:lumMod val="75000"/>
                  </a:schemeClr>
                </a:solidFill>
                <a:latin typeface="+mj-lt"/>
                <a:ea typeface="+mj-ea"/>
                <a:cs typeface="+mj-cs"/>
              </a:rPr>
              <a:t>vomissements</a:t>
            </a:r>
            <a:endParaRPr lang="en-US" sz="5200" b="1" kern="1200" dirty="0">
              <a:solidFill>
                <a:schemeClr val="accent6">
                  <a:lumMod val="75000"/>
                </a:schemeClr>
              </a:solidFill>
              <a:latin typeface="+mj-lt"/>
              <a:ea typeface="+mj-ea"/>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3467" y="1115000"/>
            <a:ext cx="4115198" cy="4627994"/>
          </a:xfrm>
          <a:prstGeom prst="rect">
            <a:avLst/>
          </a:prstGeom>
        </p:spPr>
      </p:pic>
    </p:spTree>
    <p:extLst>
      <p:ext uri="{BB962C8B-B14F-4D97-AF65-F5344CB8AC3E}">
        <p14:creationId xmlns:p14="http://schemas.microsoft.com/office/powerpoint/2010/main" val="560909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lnSpcReduction="10000"/>
          </a:bodyPr>
          <a:lstStyle/>
          <a:p>
            <a:pPr>
              <a:buNone/>
            </a:pPr>
            <a:r>
              <a:rPr lang="fr-FR" sz="3200" b="1" dirty="0" err="1">
                <a:solidFill>
                  <a:srgbClr val="C00000"/>
                </a:solidFill>
                <a:ea typeface="+mj-ea"/>
                <a:cs typeface="+mj-cs"/>
              </a:rPr>
              <a:t>Sepia</a:t>
            </a:r>
            <a:endParaRPr lang="fr-FR" sz="3200" b="1" dirty="0">
              <a:solidFill>
                <a:srgbClr val="C00000"/>
              </a:solidFill>
              <a:ea typeface="+mj-ea"/>
              <a:cs typeface="+mj-cs"/>
            </a:endParaRPr>
          </a:p>
          <a:p>
            <a:pPr>
              <a:buNone/>
            </a:pPr>
            <a:endParaRPr lang="fr-FR" sz="2000" dirty="0"/>
          </a:p>
          <a:p>
            <a:pPr>
              <a:buFontTx/>
              <a:buChar char="-"/>
            </a:pPr>
            <a:r>
              <a:rPr lang="fr-FR" dirty="0"/>
              <a:t>Nausées débutant le matin</a:t>
            </a:r>
          </a:p>
          <a:p>
            <a:pPr>
              <a:buFontTx/>
              <a:buChar char="-"/>
            </a:pPr>
            <a:r>
              <a:rPr lang="fr-FR" dirty="0"/>
              <a:t>Très aggravées par les odeurs</a:t>
            </a:r>
          </a:p>
          <a:p>
            <a:pPr>
              <a:buFontTx/>
              <a:buChar char="-"/>
            </a:pPr>
            <a:r>
              <a:rPr lang="fr-FR" dirty="0"/>
              <a:t>Amélioration en mangeant</a:t>
            </a:r>
          </a:p>
          <a:p>
            <a:pPr>
              <a:buFontTx/>
              <a:buChar char="-"/>
            </a:pPr>
            <a:r>
              <a:rPr lang="fr-FR" dirty="0"/>
              <a:t>Besoin d’acidité</a:t>
            </a:r>
            <a:endParaRPr lang="fr-FR" sz="1800" dirty="0"/>
          </a:p>
        </p:txBody>
      </p:sp>
      <p:pic>
        <p:nvPicPr>
          <p:cNvPr id="7" name="Image 6" descr="Unknown.jpg"/>
          <p:cNvPicPr>
            <a:picLocks noChangeAspect="1"/>
          </p:cNvPicPr>
          <p:nvPr/>
        </p:nvPicPr>
        <p:blipFill rotWithShape="1">
          <a:blip r:embed="rId2">
            <a:extLst>
              <a:ext uri="{28A0092B-C50C-407E-A947-70E740481C1C}">
                <a14:useLocalDpi xmlns:a14="http://schemas.microsoft.com/office/drawing/2010/main"/>
              </a:ext>
            </a:extLst>
          </a:blip>
          <a:srcRect r="2" b="9990"/>
          <a:stretch/>
        </p:blipFill>
        <p:spPr>
          <a:xfrm>
            <a:off x="429768" y="1721922"/>
            <a:ext cx="6704891" cy="4520559"/>
          </a:xfrm>
          <a:prstGeom prst="rect">
            <a:avLst/>
          </a:prstGeom>
        </p:spPr>
      </p:pic>
    </p:spTree>
    <p:extLst>
      <p:ext uri="{BB962C8B-B14F-4D97-AF65-F5344CB8AC3E}">
        <p14:creationId xmlns:p14="http://schemas.microsoft.com/office/powerpoint/2010/main" val="2166452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ebn006.jpg"/>
          <p:cNvPicPr>
            <a:picLocks noChangeAspect="1"/>
          </p:cNvPicPr>
          <p:nvPr/>
        </p:nvPicPr>
        <p:blipFill rotWithShape="1">
          <a:blip r:embed="rId2" cstate="email">
            <a:extLst>
              <a:ext uri="{28A0092B-C50C-407E-A947-70E740481C1C}">
                <a14:useLocalDpi xmlns:a14="http://schemas.microsoft.com/office/drawing/2010/main"/>
              </a:ext>
            </a:extLst>
          </a:blip>
          <a:srcRect r="-1" b="1931"/>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lnSpcReduction="10000"/>
          </a:bodyPr>
          <a:lstStyle/>
          <a:p>
            <a:pPr>
              <a:buNone/>
            </a:pPr>
            <a:r>
              <a:rPr lang="fr-FR" sz="3200" b="1" dirty="0" err="1">
                <a:solidFill>
                  <a:srgbClr val="C00000"/>
                </a:solidFill>
                <a:ea typeface="+mj-ea"/>
                <a:cs typeface="+mj-cs"/>
              </a:rPr>
              <a:t>Cocculus</a:t>
            </a:r>
            <a:r>
              <a:rPr lang="fr-FR" sz="2000" b="1" dirty="0">
                <a:ea typeface="+mj-ea"/>
                <a:cs typeface="+mj-cs"/>
              </a:rPr>
              <a:t> </a:t>
            </a:r>
            <a:r>
              <a:rPr lang="fr-FR" sz="3200" b="1" dirty="0" err="1">
                <a:solidFill>
                  <a:srgbClr val="C00000"/>
                </a:solidFill>
                <a:ea typeface="+mj-ea"/>
                <a:cs typeface="+mj-cs"/>
              </a:rPr>
              <a:t>indicus</a:t>
            </a:r>
            <a:endParaRPr lang="fr-FR" sz="3200" b="1" dirty="0">
              <a:solidFill>
                <a:srgbClr val="C00000"/>
              </a:solidFill>
              <a:ea typeface="+mj-ea"/>
              <a:cs typeface="+mj-cs"/>
            </a:endParaRPr>
          </a:p>
          <a:p>
            <a:pPr>
              <a:buNone/>
            </a:pPr>
            <a:endParaRPr lang="fr-FR" sz="2000" dirty="0"/>
          </a:p>
          <a:p>
            <a:pPr>
              <a:buNone/>
            </a:pPr>
            <a:endParaRPr lang="fr-FR" sz="2000" dirty="0"/>
          </a:p>
          <a:p>
            <a:pPr>
              <a:buNone/>
            </a:pPr>
            <a:r>
              <a:rPr lang="fr-FR" dirty="0"/>
              <a:t>-  Nausées par le mouvement et à la vue du mouvement</a:t>
            </a:r>
          </a:p>
          <a:p>
            <a:pPr>
              <a:buFontTx/>
              <a:buChar char="-"/>
            </a:pPr>
            <a:r>
              <a:rPr lang="fr-FR" dirty="0"/>
              <a:t>Vertiges</a:t>
            </a:r>
          </a:p>
          <a:p>
            <a:pPr>
              <a:buFontTx/>
              <a:buChar char="-"/>
            </a:pPr>
            <a:r>
              <a:rPr lang="fr-FR" dirty="0"/>
              <a:t>Pâleur</a:t>
            </a:r>
          </a:p>
          <a:p>
            <a:pPr>
              <a:buFontTx/>
              <a:buChar char="-"/>
            </a:pPr>
            <a:r>
              <a:rPr lang="fr-FR" dirty="0"/>
              <a:t>Goût métallique</a:t>
            </a:r>
            <a:endParaRPr lang="fr-FR" sz="1800" dirty="0"/>
          </a:p>
        </p:txBody>
      </p:sp>
    </p:spTree>
    <p:extLst>
      <p:ext uri="{BB962C8B-B14F-4D97-AF65-F5344CB8AC3E}">
        <p14:creationId xmlns:p14="http://schemas.microsoft.com/office/powerpoint/2010/main" val="2591490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l="1300" r="2" b="2"/>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938752" y="2020824"/>
            <a:ext cx="3455097" cy="3959352"/>
          </a:xfrm>
        </p:spPr>
        <p:txBody>
          <a:bodyPr anchor="ctr">
            <a:normAutofit/>
          </a:bodyPr>
          <a:lstStyle/>
          <a:p>
            <a:pPr>
              <a:buNone/>
            </a:pPr>
            <a:r>
              <a:rPr lang="fr-FR" sz="3200" b="1" dirty="0" err="1">
                <a:solidFill>
                  <a:srgbClr val="C00000"/>
                </a:solidFill>
                <a:ea typeface="+mj-ea"/>
                <a:cs typeface="+mj-cs"/>
              </a:rPr>
              <a:t>Ipeca</a:t>
            </a:r>
            <a:endParaRPr lang="fr-FR" sz="3200" b="1" dirty="0">
              <a:solidFill>
                <a:srgbClr val="C00000"/>
              </a:solidFill>
              <a:ea typeface="+mj-ea"/>
              <a:cs typeface="+mj-cs"/>
            </a:endParaRPr>
          </a:p>
          <a:p>
            <a:pPr>
              <a:buNone/>
            </a:pPr>
            <a:endParaRPr lang="fr-FR" sz="2000" dirty="0"/>
          </a:p>
          <a:p>
            <a:pPr>
              <a:buNone/>
            </a:pPr>
            <a:endParaRPr lang="fr-FR" sz="2000" dirty="0"/>
          </a:p>
          <a:p>
            <a:pPr>
              <a:buFontTx/>
              <a:buChar char="-"/>
            </a:pPr>
            <a:r>
              <a:rPr lang="fr-FR" dirty="0"/>
              <a:t>Hypersalivation</a:t>
            </a:r>
          </a:p>
          <a:p>
            <a:pPr>
              <a:buFontTx/>
              <a:buChar char="-"/>
            </a:pPr>
            <a:r>
              <a:rPr lang="fr-FR" dirty="0"/>
              <a:t>Langue propre</a:t>
            </a:r>
          </a:p>
          <a:p>
            <a:pPr>
              <a:buFontTx/>
              <a:buChar char="-"/>
            </a:pPr>
            <a:r>
              <a:rPr lang="fr-FR" dirty="0"/>
              <a:t>Sueurs froides</a:t>
            </a:r>
          </a:p>
          <a:p>
            <a:pPr>
              <a:buFontTx/>
              <a:buChar char="-"/>
            </a:pPr>
            <a:r>
              <a:rPr lang="fr-FR" dirty="0"/>
              <a:t>Non soulagées par les vomissements</a:t>
            </a:r>
          </a:p>
        </p:txBody>
      </p:sp>
    </p:spTree>
    <p:extLst>
      <p:ext uri="{BB962C8B-B14F-4D97-AF65-F5344CB8AC3E}">
        <p14:creationId xmlns:p14="http://schemas.microsoft.com/office/powerpoint/2010/main" val="90574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10498818" cy="1943100"/>
          </a:xfrm>
        </p:spPr>
        <p:txBody>
          <a:bodyPr vert="horz" wrap="square" lIns="91440" tIns="45720" rIns="91440" bIns="45720" numCol="1" anchor="t" anchorCtr="0" compatLnSpc="1">
            <a:prstTxWarp prst="textNoShape">
              <a:avLst/>
            </a:prstTxWarp>
            <a:normAutofit fontScale="90000"/>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PRIMPERAN,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Madame Charlotte T. 27 ans, mariée, primipare, professeur des écoles</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des nausées +++, enceinte de 2 mois</a:t>
            </a: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2828549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EA621FC-18BE-47D8-92FC-713BC00ECBA8}"/>
              </a:ext>
            </a:extLst>
          </p:cNvPr>
          <p:cNvSpPr txBox="1"/>
          <p:nvPr/>
        </p:nvSpPr>
        <p:spPr>
          <a:xfrm>
            <a:off x="1127124" y="564416"/>
            <a:ext cx="8530059" cy="1323439"/>
          </a:xfrm>
          <a:prstGeom prst="rect">
            <a:avLst/>
          </a:prstGeom>
          <a:noFill/>
        </p:spPr>
        <p:txBody>
          <a:bodyPr wrap="square">
            <a:spAutoFit/>
          </a:bodyPr>
          <a:lstStyle/>
          <a:p>
            <a:r>
              <a:rPr lang="fr-FR" sz="2000" dirty="0">
                <a:latin typeface="Bahnschrift Light SemiCondensed" panose="020B0502040204020203" pitchFamily="34" charset="0"/>
                <a:ea typeface="+mj-ea"/>
                <a:cs typeface="+mj-cs"/>
              </a:rPr>
              <a:t>Vous êtes Madame Charlotte T. 27 ans, mariée, primipare, enceinte de 2 mois, professeur des écoles</a:t>
            </a:r>
          </a:p>
          <a:p>
            <a:r>
              <a:rPr lang="fr-FR" sz="2000" dirty="0">
                <a:latin typeface="Bahnschrift Light SemiCondensed" panose="020B0502040204020203" pitchFamily="34" charset="0"/>
                <a:ea typeface="+mj-ea"/>
                <a:cs typeface="+mj-cs"/>
              </a:rPr>
              <a:t>Vous consultez le Dr </a:t>
            </a:r>
            <a:r>
              <a:rPr lang="fr-FR" sz="2000" b="1" dirty="0">
                <a:latin typeface="Bahnschrift Light SemiCondensed" panose="020B0502040204020203" pitchFamily="34" charset="0"/>
                <a:ea typeface="+mj-ea"/>
                <a:cs typeface="+mj-cs"/>
              </a:rPr>
              <a:t>PRIMPERAN</a:t>
            </a:r>
            <a:r>
              <a:rPr lang="fr-FR" sz="2000" dirty="0">
                <a:latin typeface="Bahnschrift Light SemiCondensed" panose="020B0502040204020203" pitchFamily="34" charset="0"/>
                <a:ea typeface="+mj-ea"/>
                <a:cs typeface="+mj-cs"/>
              </a:rPr>
              <a:t>, votre médecin traitant pour des nausées importantes qui vous gênent au quotidien</a:t>
            </a:r>
          </a:p>
        </p:txBody>
      </p:sp>
      <p:sp>
        <p:nvSpPr>
          <p:cNvPr id="8" name="Titre 1">
            <a:extLst>
              <a:ext uri="{FF2B5EF4-FFF2-40B4-BE49-F238E27FC236}">
                <a16:creationId xmlns:a16="http://schemas.microsoft.com/office/drawing/2014/main" id="{D592424E-CD89-417E-A7BF-0926500A8C1B}"/>
              </a:ext>
            </a:extLst>
          </p:cNvPr>
          <p:cNvSpPr txBox="1">
            <a:spLocks/>
          </p:cNvSpPr>
          <p:nvPr/>
        </p:nvSpPr>
        <p:spPr bwMode="auto">
          <a:xfrm>
            <a:off x="1127125" y="2817018"/>
            <a:ext cx="10246891"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le premier mois de grossesse</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Nausées déclenchées par le mouvement où à la vue du mouvement</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Amélioré en mangeant</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Goût métallique, des vertiges, besoin d’acidité</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p:txBody>
      </p:sp>
    </p:spTree>
    <p:extLst>
      <p:ext uri="{BB962C8B-B14F-4D97-AF65-F5344CB8AC3E}">
        <p14:creationId xmlns:p14="http://schemas.microsoft.com/office/powerpoint/2010/main" val="2530328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rotWithShape="1">
          <a:blip r:embed="rId2">
            <a:extLst>
              <a:ext uri="{28A0092B-C50C-407E-A947-70E740481C1C}">
                <a14:useLocalDpi xmlns:a14="http://schemas.microsoft.com/office/drawing/2010/main"/>
              </a:ext>
            </a:extLst>
          </a:blip>
          <a:srcRect r="15575" b="-1"/>
          <a:stretch/>
        </p:blipFill>
        <p:spPr>
          <a:xfrm>
            <a:off x="20" y="431"/>
            <a:ext cx="8115280" cy="6408311"/>
          </a:xfrm>
          <a:prstGeom prst="rect">
            <a:avLst/>
          </a:prstGeom>
        </p:spPr>
      </p:pic>
      <p:sp>
        <p:nvSpPr>
          <p:cNvPr id="5" name="Rectangle 2"/>
          <p:cNvSpPr>
            <a:spLocks noChangeArrowheads="1"/>
          </p:cNvSpPr>
          <p:nvPr/>
        </p:nvSpPr>
        <p:spPr bwMode="auto">
          <a:xfrm>
            <a:off x="8643193" y="2418408"/>
            <a:ext cx="2942813" cy="3540265"/>
          </a:xfrm>
          <a:prstGeom prst="wedgeRectCallout">
            <a:avLst>
              <a:gd name="adj1" fmla="val -20833"/>
              <a:gd name="adj2" fmla="val 62500"/>
            </a:avLst>
          </a:prstGeom>
        </p:spPr>
        <p:txBody>
          <a:bodyPr vert="horz" lIns="91440" tIns="45720" rIns="91440" bIns="45720" rtlCol="0">
            <a:normAutofit/>
          </a:bodyPr>
          <a:lstStyle>
            <a:lvl1pPr>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a:lnSpc>
                <a:spcPct val="90000"/>
              </a:lnSpc>
              <a:spcBef>
                <a:spcPct val="0"/>
              </a:spcBef>
              <a:spcAft>
                <a:spcPts val="600"/>
              </a:spcAft>
              <a:buClrTx/>
              <a:buSzTx/>
              <a:buNone/>
            </a:pPr>
            <a:r>
              <a:rPr lang="en-US" altLang="fr-FR" sz="3600" b="1" dirty="0">
                <a:solidFill>
                  <a:srgbClr val="3CA4AF"/>
                </a:solidFill>
                <a:latin typeface="+mn-lt"/>
              </a:rPr>
              <a:t>Le syndrome </a:t>
            </a:r>
            <a:r>
              <a:rPr lang="fr-FR" altLang="fr-FR" sz="3600" b="1" dirty="0">
                <a:solidFill>
                  <a:srgbClr val="3CA4AF"/>
                </a:solidFill>
                <a:latin typeface="+mn-lt"/>
              </a:rPr>
              <a:t>prémenstruel</a:t>
            </a:r>
          </a:p>
        </p:txBody>
      </p:sp>
      <p:sp>
        <p:nvSpPr>
          <p:cNvPr id="17"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51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SEPIA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par semaine.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COCCULUS INDICUS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2 à 3 fois / jour.</a:t>
            </a:r>
          </a:p>
          <a:p>
            <a:r>
              <a:rPr lang="fr-FR" altLang="fr-FR" sz="2000" dirty="0">
                <a:solidFill>
                  <a:srgbClr val="000000"/>
                </a:solidFill>
                <a:latin typeface="+mn-lt"/>
                <a:ea typeface="ＭＳ Ｐゴシック" panose="020B0600070205080204" pitchFamily="34" charset="-128"/>
                <a:cs typeface="Arial" panose="020B0604020202020204" pitchFamily="34" charset="0"/>
              </a:rPr>
              <a:t>A répéter en fonction de l’intensité des nausées.</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Arrêter le traitement à la disparition des nausées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134813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a:extLst>
              <a:ext uri="{FF2B5EF4-FFF2-40B4-BE49-F238E27FC236}">
                <a16:creationId xmlns:a16="http://schemas.microsoft.com/office/drawing/2014/main" id="{62228ACA-DD50-4A22-9639-02B7AC9FD7DE}"/>
              </a:ext>
            </a:extLst>
          </p:cNvPr>
          <p:cNvPicPr>
            <a:picLocks noChangeAspect="1"/>
          </p:cNvPicPr>
          <p:nvPr/>
        </p:nvPicPr>
        <p:blipFill>
          <a:blip r:embed="rId2">
            <a:extLst>
              <a:ext uri="{28A0092B-C50C-407E-A947-70E740481C1C}">
                <a14:useLocalDpi xmlns:a14="http://schemas.microsoft.com/office/drawing/2010/main" val="0"/>
              </a:ext>
            </a:extLst>
          </a:blip>
          <a:srcRect l="29840" t="13040" r="29840" b="19760"/>
          <a:stretch>
            <a:fillRect/>
          </a:stretch>
        </p:blipFill>
        <p:spPr bwMode="auto">
          <a:xfrm>
            <a:off x="1031650" y="419101"/>
            <a:ext cx="863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a:extLst>
              <a:ext uri="{FF2B5EF4-FFF2-40B4-BE49-F238E27FC236}">
                <a16:creationId xmlns:a16="http://schemas.microsoft.com/office/drawing/2014/main" id="{9B4921F3-3BCD-4BB3-BE96-E3AD231DC382}"/>
              </a:ext>
            </a:extLst>
          </p:cNvPr>
          <p:cNvSpPr>
            <a:spLocks noGrp="1"/>
          </p:cNvSpPr>
          <p:nvPr>
            <p:ph type="title"/>
          </p:nvPr>
        </p:nvSpPr>
        <p:spPr bwMode="auto">
          <a:xfrm>
            <a:off x="1127125" y="2060575"/>
            <a:ext cx="10498818" cy="1943100"/>
          </a:xfrm>
        </p:spPr>
        <p:txBody>
          <a:bodyPr vert="horz" wrap="square" lIns="91440" tIns="45720" rIns="91440" bIns="45720" numCol="1" anchor="t" anchorCtr="0" compatLnSpc="1">
            <a:prstTxWarp prst="textNoShape">
              <a:avLst/>
            </a:prstTxWarp>
            <a:normAutofit fontScale="90000"/>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Vous êtes le Docteur DAFALGAN, médecin traitant</a:t>
            </a:r>
            <a:br>
              <a:rPr lang="fr-FR" sz="1700" dirty="0">
                <a:solidFill>
                  <a:prstClr val="black">
                    <a:tint val="75000"/>
                  </a:prstClr>
                </a:solidFill>
                <a:ea typeface="+mn-ea"/>
                <a:cs typeface="+mn-cs"/>
              </a:rPr>
            </a:br>
            <a:br>
              <a:rPr lang="fr-FR" sz="1700" dirty="0">
                <a:solidFill>
                  <a:prstClr val="black">
                    <a:tint val="75000"/>
                  </a:prstClr>
                </a:solidFill>
                <a:ea typeface="+mn-ea"/>
                <a:cs typeface="+mn-cs"/>
              </a:rPr>
            </a:br>
            <a:r>
              <a:rPr lang="fr-FR" sz="2000" dirty="0">
                <a:solidFill>
                  <a:schemeClr val="tx1"/>
                </a:solidFill>
                <a:latin typeface="Bahnschrift Light SemiCondensed" panose="020B0502040204020203" pitchFamily="34" charset="0"/>
              </a:rPr>
              <a:t>Vous recevez en consultation Madame Valérie P. 34 ans, mariée, mère de 2 enfants, directrice de crèche, enceinte de 6 mois ½</a:t>
            </a:r>
            <a:br>
              <a:rPr lang="fr-FR" sz="2000" dirty="0">
                <a:solidFill>
                  <a:schemeClr val="tx1"/>
                </a:solidFill>
                <a:latin typeface="Bahnschrift Light SemiCondensed" panose="020B0502040204020203" pitchFamily="34" charset="0"/>
              </a:rPr>
            </a:br>
            <a:r>
              <a:rPr lang="fr-FR" sz="2000" dirty="0">
                <a:solidFill>
                  <a:schemeClr val="tx1"/>
                </a:solidFill>
                <a:latin typeface="Bahnschrift Light SemiCondensed" panose="020B0502040204020203" pitchFamily="34" charset="0"/>
              </a:rPr>
              <a:t>Elle consulte pour des lombalgies récidivantes invalidantes</a:t>
            </a: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br>
              <a:rPr lang="fr-FR" sz="2000" dirty="0">
                <a:solidFill>
                  <a:schemeClr val="tx1"/>
                </a:solidFill>
                <a:latin typeface="Bahnschrift Light SemiCondensed" panose="020B0502040204020203" pitchFamily="34" charset="0"/>
              </a:rPr>
            </a:br>
            <a:endParaRPr lang="fr-FR" sz="2000" dirty="0">
              <a:solidFill>
                <a:schemeClr val="tx1"/>
              </a:solidFill>
              <a:latin typeface="Bahnschrift Light SemiCondensed" panose="020B0502040204020203" pitchFamily="34" charset="0"/>
            </a:endParaRPr>
          </a:p>
        </p:txBody>
      </p:sp>
      <p:sp>
        <p:nvSpPr>
          <p:cNvPr id="15365" name="Titre 1">
            <a:extLst>
              <a:ext uri="{FF2B5EF4-FFF2-40B4-BE49-F238E27FC236}">
                <a16:creationId xmlns:a16="http://schemas.microsoft.com/office/drawing/2014/main" id="{2074E44B-2D8F-43C0-A724-7754B7C76AF8}"/>
              </a:ext>
            </a:extLst>
          </p:cNvPr>
          <p:cNvSpPr txBox="1">
            <a:spLocks/>
          </p:cNvSpPr>
          <p:nvPr/>
        </p:nvSpPr>
        <p:spPr bwMode="auto">
          <a:xfrm>
            <a:off x="1127125" y="4003675"/>
            <a:ext cx="7127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15366" name="ZoneTexte 9">
            <a:extLst>
              <a:ext uri="{FF2B5EF4-FFF2-40B4-BE49-F238E27FC236}">
                <a16:creationId xmlns:a16="http://schemas.microsoft.com/office/drawing/2014/main" id="{BF665FBE-155A-4714-9AC2-8653695E647C}"/>
              </a:ext>
            </a:extLst>
          </p:cNvPr>
          <p:cNvSpPr txBox="1">
            <a:spLocks noChangeArrowheads="1"/>
          </p:cNvSpPr>
          <p:nvPr/>
        </p:nvSpPr>
        <p:spPr bwMode="auto">
          <a:xfrm>
            <a:off x="1895250" y="993774"/>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pPr>
            <a:r>
              <a:rPr lang="fr-FR" altLang="fr-FR" b="1" dirty="0">
                <a:solidFill>
                  <a:prstClr val="black"/>
                </a:solidFill>
                <a:latin typeface="Ink Free" panose="03080402000500000000" pitchFamily="66" charset="0"/>
              </a:rPr>
              <a:t>médecin</a:t>
            </a:r>
          </a:p>
        </p:txBody>
      </p:sp>
    </p:spTree>
    <p:extLst>
      <p:ext uri="{BB962C8B-B14F-4D97-AF65-F5344CB8AC3E}">
        <p14:creationId xmlns:p14="http://schemas.microsoft.com/office/powerpoint/2010/main" val="3148827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EA621FC-18BE-47D8-92FC-713BC00ECBA8}"/>
              </a:ext>
            </a:extLst>
          </p:cNvPr>
          <p:cNvSpPr txBox="1"/>
          <p:nvPr/>
        </p:nvSpPr>
        <p:spPr>
          <a:xfrm>
            <a:off x="1127124" y="564416"/>
            <a:ext cx="8530059" cy="1323439"/>
          </a:xfrm>
          <a:prstGeom prst="rect">
            <a:avLst/>
          </a:prstGeom>
          <a:noFill/>
        </p:spPr>
        <p:txBody>
          <a:bodyPr wrap="square">
            <a:spAutoFit/>
          </a:bodyPr>
          <a:lstStyle/>
          <a:p>
            <a:r>
              <a:rPr lang="fr-FR" sz="2000" dirty="0">
                <a:latin typeface="Bahnschrift Light SemiCondensed" panose="020B0502040204020203" pitchFamily="34" charset="0"/>
                <a:ea typeface="+mj-ea"/>
                <a:cs typeface="+mj-cs"/>
              </a:rPr>
              <a:t>Vous êtes Madame Valérie P. 34 ans, mariée, mère de 2 enfants, directrice de crèche, enceinte de 6 mois ½</a:t>
            </a:r>
          </a:p>
          <a:p>
            <a:r>
              <a:rPr lang="fr-FR" sz="2000" dirty="0">
                <a:latin typeface="Bahnschrift Light SemiCondensed" panose="020B0502040204020203" pitchFamily="34" charset="0"/>
                <a:ea typeface="+mj-ea"/>
                <a:cs typeface="+mj-cs"/>
              </a:rPr>
              <a:t>Vous consultez votre médecin traitant le Dr </a:t>
            </a:r>
            <a:r>
              <a:rPr lang="fr-FR" sz="2000" b="1" dirty="0">
                <a:latin typeface="Bahnschrift Light SemiCondensed" panose="020B0502040204020203" pitchFamily="34" charset="0"/>
                <a:ea typeface="+mj-ea"/>
                <a:cs typeface="+mj-cs"/>
              </a:rPr>
              <a:t>DAFALGAN</a:t>
            </a:r>
            <a:r>
              <a:rPr lang="fr-FR" sz="2000" dirty="0">
                <a:latin typeface="Bahnschrift Light SemiCondensed" panose="020B0502040204020203" pitchFamily="34" charset="0"/>
                <a:ea typeface="+mj-ea"/>
                <a:cs typeface="+mj-cs"/>
              </a:rPr>
              <a:t> pour des lombalgies récidivantes invalidantes</a:t>
            </a:r>
          </a:p>
        </p:txBody>
      </p:sp>
      <p:sp>
        <p:nvSpPr>
          <p:cNvPr id="8" name="Titre 1">
            <a:extLst>
              <a:ext uri="{FF2B5EF4-FFF2-40B4-BE49-F238E27FC236}">
                <a16:creationId xmlns:a16="http://schemas.microsoft.com/office/drawing/2014/main" id="{D592424E-CD89-417E-A7BF-0926500A8C1B}"/>
              </a:ext>
            </a:extLst>
          </p:cNvPr>
          <p:cNvSpPr txBox="1">
            <a:spLocks/>
          </p:cNvSpPr>
          <p:nvPr/>
        </p:nvSpPr>
        <p:spPr bwMode="auto">
          <a:xfrm>
            <a:off x="1127125" y="2817018"/>
            <a:ext cx="10246891"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Depuis le 6</a:t>
            </a:r>
            <a:r>
              <a:rPr lang="fr-FR" altLang="fr-FR" sz="2000" baseline="30000" dirty="0">
                <a:solidFill>
                  <a:srgbClr val="FF0000"/>
                </a:solidFill>
                <a:latin typeface="Bahnschrift Light SemiCondensed" panose="020B0502040204020203" pitchFamily="34" charset="0"/>
                <a:ea typeface="ＭＳ Ｐゴシック" panose="020B0600070205080204" pitchFamily="34" charset="-128"/>
              </a:rPr>
              <a:t>e</a:t>
            </a:r>
            <a:r>
              <a:rPr lang="fr-FR" altLang="fr-FR" sz="2000" dirty="0">
                <a:solidFill>
                  <a:srgbClr val="FF0000"/>
                </a:solidFill>
                <a:latin typeface="Bahnschrift Light SemiCondensed" panose="020B0502040204020203" pitchFamily="34" charset="0"/>
                <a:ea typeface="ＭＳ Ｐゴシック" panose="020B0600070205080204" pitchFamily="34" charset="-128"/>
              </a:rPr>
              <a:t> mois</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Douleurs profondes avec sensation de brisure</a:t>
            </a: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Sensation de raideur avec contractures</a:t>
            </a: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Douleurs déchirantes avec engourdissement</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Amélioré en marchant</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a:p>
            <a:pPr eaLnBrk="0" fontAlgn="base" hangingPunct="0">
              <a:spcBef>
                <a:spcPct val="0"/>
              </a:spcBef>
              <a:spcAft>
                <a:spcPct val="0"/>
              </a:spcAft>
              <a:buClrTx/>
              <a:buSzTx/>
              <a:buFont typeface="Arial" panose="020B0604020202020204" pitchFamily="34" charset="0"/>
              <a:buChar char="•"/>
            </a:pPr>
            <a:r>
              <a:rPr lang="fr-FR" altLang="fr-FR" sz="2000" dirty="0">
                <a:solidFill>
                  <a:srgbClr val="FF0000"/>
                </a:solidFill>
                <a:latin typeface="Bahnschrift Light SemiCondensed" panose="020B0502040204020203" pitchFamily="34" charset="0"/>
                <a:ea typeface="ＭＳ Ｐゴシック" panose="020B0600070205080204" pitchFamily="34" charset="-128"/>
              </a:rPr>
              <a:t>raideur paralytique du membre</a:t>
            </a:r>
          </a:p>
          <a:p>
            <a:pPr eaLnBrk="0" fontAlgn="base" hangingPunct="0">
              <a:spcBef>
                <a:spcPct val="0"/>
              </a:spcBef>
              <a:spcAft>
                <a:spcPct val="0"/>
              </a:spcAft>
              <a:buClrTx/>
              <a:buSzTx/>
              <a:buFont typeface="Arial" panose="020B0604020202020204" pitchFamily="34" charset="0"/>
              <a:buChar char="•"/>
            </a:pPr>
            <a:endParaRPr lang="fr-FR" altLang="fr-FR" sz="2000" dirty="0">
              <a:solidFill>
                <a:srgbClr val="FF0000"/>
              </a:solidFill>
              <a:latin typeface="Bahnschrift Light SemiCondensed" panose="020B0502040204020203" pitchFamily="34" charset="0"/>
              <a:ea typeface="ＭＳ Ｐゴシック" panose="020B0600070205080204" pitchFamily="34" charset="-128"/>
            </a:endParaRPr>
          </a:p>
        </p:txBody>
      </p:sp>
    </p:spTree>
    <p:extLst>
      <p:ext uri="{BB962C8B-B14F-4D97-AF65-F5344CB8AC3E}">
        <p14:creationId xmlns:p14="http://schemas.microsoft.com/office/powerpoint/2010/main" val="658032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ABF9D5-C3AA-FA3E-3923-5F8DD7C667DE}"/>
              </a:ext>
            </a:extLst>
          </p:cNvPr>
          <p:cNvPicPr>
            <a:picLocks noChangeAspect="1"/>
          </p:cNvPicPr>
          <p:nvPr/>
        </p:nvPicPr>
        <p:blipFill rotWithShape="1">
          <a:blip r:embed="rId2">
            <a:extLst>
              <a:ext uri="{28A0092B-C50C-407E-A947-70E740481C1C}">
                <a14:useLocalDpi xmlns:a14="http://schemas.microsoft.com/office/drawing/2010/main"/>
              </a:ext>
            </a:extLst>
          </a:blip>
          <a:srcRect t="8201" b="7530"/>
          <a:stretch/>
        </p:blipFill>
        <p:spPr>
          <a:xfrm>
            <a:off x="20" y="10"/>
            <a:ext cx="12191980" cy="6857990"/>
          </a:xfrm>
          <a:prstGeom prst="rect">
            <a:avLst/>
          </a:prstGeom>
        </p:spPr>
      </p:pic>
      <p:sp>
        <p:nvSpPr>
          <p:cNvPr id="23" name="Rectangle 4">
            <a:extLst>
              <a:ext uri="{FF2B5EF4-FFF2-40B4-BE49-F238E27FC236}">
                <a16:creationId xmlns:a16="http://schemas.microsoft.com/office/drawing/2014/main" id="{7F3DF93D-80FC-CB01-E76E-79A4EAEEDA70}"/>
              </a:ext>
            </a:extLst>
          </p:cNvPr>
          <p:cNvSpPr>
            <a:spLocks noChangeArrowheads="1"/>
          </p:cNvSpPr>
          <p:nvPr/>
        </p:nvSpPr>
        <p:spPr bwMode="auto">
          <a:xfrm>
            <a:off x="1904160" y="767600"/>
            <a:ext cx="5193358" cy="5563578"/>
          </a:xfrm>
          <a:prstGeom prst="rect">
            <a:avLst/>
          </a:prstGeom>
          <a:solidFill>
            <a:schemeClr val="bg1"/>
          </a:solidFill>
          <a:ln>
            <a:solidFill>
              <a:schemeClr val="accent1"/>
            </a:solid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b="1">
              <a:solidFill>
                <a:srgbClr val="000000"/>
              </a:solidFill>
              <a:latin typeface="Times New Roman" panose="02020603050405020304" pitchFamily="18" charset="0"/>
              <a:ea typeface="ＭＳ Ｐゴシック" panose="020B0600070205080204" pitchFamily="34" charset="-128"/>
            </a:endParaRPr>
          </a:p>
        </p:txBody>
      </p:sp>
      <p:sp>
        <p:nvSpPr>
          <p:cNvPr id="25" name="Text Box 5">
            <a:extLst>
              <a:ext uri="{FF2B5EF4-FFF2-40B4-BE49-F238E27FC236}">
                <a16:creationId xmlns:a16="http://schemas.microsoft.com/office/drawing/2014/main" id="{6FED39A3-C238-F375-C9CD-232C3FB8FAD4}"/>
              </a:ext>
            </a:extLst>
          </p:cNvPr>
          <p:cNvSpPr txBox="1">
            <a:spLocks noChangeArrowheads="1"/>
          </p:cNvSpPr>
          <p:nvPr/>
        </p:nvSpPr>
        <p:spPr bwMode="auto">
          <a:xfrm>
            <a:off x="4338312" y="1025959"/>
            <a:ext cx="1349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ville, le 22 sept 2022</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 name="Text Box 7">
            <a:extLst>
              <a:ext uri="{FF2B5EF4-FFF2-40B4-BE49-F238E27FC236}">
                <a16:creationId xmlns:a16="http://schemas.microsoft.com/office/drawing/2014/main" id="{21CA0507-9A99-0F8D-5D03-AC5FE8B832D4}"/>
              </a:ext>
            </a:extLst>
          </p:cNvPr>
          <p:cNvSpPr txBox="1">
            <a:spLocks noChangeArrowheads="1"/>
          </p:cNvSpPr>
          <p:nvPr/>
        </p:nvSpPr>
        <p:spPr bwMode="auto">
          <a:xfrm>
            <a:off x="2068033" y="953554"/>
            <a:ext cx="1651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Dr GRANULE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44, Grande Route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28120 </a:t>
            </a:r>
            <a:r>
              <a:rPr lang="fr-FR" altLang="fr-FR" sz="900" i="1" dirty="0" err="1">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Illiers</a:t>
            </a: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 sur dose</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01 56 96 98 28</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a:t>
            </a:r>
          </a:p>
          <a:p>
            <a:pPr algn="ctr"/>
            <a:r>
              <a:rPr lang="fr-FR" altLang="fr-FR" sz="900" i="1"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RPPS 200000078310</a:t>
            </a:r>
            <a:endParaRPr lang="fr-FR" altLang="fr-FR" sz="900"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8" name="Text Box 8">
            <a:extLst>
              <a:ext uri="{FF2B5EF4-FFF2-40B4-BE49-F238E27FC236}">
                <a16:creationId xmlns:a16="http://schemas.microsoft.com/office/drawing/2014/main" id="{4A67A4B6-5B18-608B-F1DE-B326D5E50EEC}"/>
              </a:ext>
            </a:extLst>
          </p:cNvPr>
          <p:cNvSpPr txBox="1">
            <a:spLocks noChangeArrowheads="1"/>
          </p:cNvSpPr>
          <p:nvPr/>
        </p:nvSpPr>
        <p:spPr bwMode="auto">
          <a:xfrm>
            <a:off x="2275727" y="2252207"/>
            <a:ext cx="482179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dirty="0">
                <a:solidFill>
                  <a:srgbClr val="000000"/>
                </a:solidFill>
                <a:latin typeface="+mn-lt"/>
                <a:ea typeface="ＭＳ Ｐゴシック" panose="020B0600070205080204" pitchFamily="34" charset="-128"/>
                <a:cs typeface="Arial" panose="020B0604020202020204" pitchFamily="34" charset="0"/>
              </a:rPr>
              <a:t>SEPIA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Une dose globules par semaine.</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RHUS TOXICODENDRON 9CH</a:t>
            </a:r>
          </a:p>
          <a:p>
            <a:r>
              <a:rPr lang="fr-FR" altLang="fr-FR" sz="2000" dirty="0">
                <a:solidFill>
                  <a:srgbClr val="000000"/>
                </a:solidFill>
                <a:latin typeface="+mn-lt"/>
                <a:ea typeface="ＭＳ Ｐゴシック" panose="020B0600070205080204" pitchFamily="34" charset="-128"/>
                <a:cs typeface="Arial" panose="020B0604020202020204" pitchFamily="34" charset="0"/>
              </a:rPr>
              <a:t>5 granules le matin</a:t>
            </a:r>
          </a:p>
          <a:p>
            <a:r>
              <a:rPr lang="fr-FR" altLang="fr-FR" sz="2000" dirty="0">
                <a:solidFill>
                  <a:srgbClr val="000000"/>
                </a:solidFill>
                <a:latin typeface="+mn-lt"/>
                <a:ea typeface="ＭＳ Ｐゴシック" panose="020B0600070205080204" pitchFamily="34" charset="-128"/>
                <a:cs typeface="Arial" panose="020B0604020202020204" pitchFamily="34" charset="0"/>
              </a:rPr>
              <a:t>RUTA GRAVEOLENS 9CH 5, granules le soir.</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Arrêter le traitement à la disparition des nausées.</a:t>
            </a:r>
          </a:p>
          <a:p>
            <a:endParaRPr lang="fr-FR" altLang="fr-FR" sz="2000" dirty="0">
              <a:solidFill>
                <a:srgbClr val="000000"/>
              </a:solidFill>
              <a:latin typeface="+mn-lt"/>
              <a:ea typeface="ＭＳ Ｐゴシック" panose="020B0600070205080204" pitchFamily="34" charset="-128"/>
              <a:cs typeface="Arial" panose="020B0604020202020204" pitchFamily="34" charset="0"/>
            </a:endParaRPr>
          </a:p>
          <a:p>
            <a:r>
              <a:rPr lang="fr-FR" altLang="fr-FR" sz="2000" dirty="0">
                <a:solidFill>
                  <a:srgbClr val="000000"/>
                </a:solidFill>
                <a:latin typeface="+mn-lt"/>
                <a:ea typeface="ＭＳ Ｐゴシック" panose="020B0600070205080204" pitchFamily="34" charset="-128"/>
                <a:cs typeface="Arial" panose="020B0604020202020204" pitchFamily="34" charset="0"/>
              </a:rPr>
              <a:t>3 mois</a:t>
            </a:r>
          </a:p>
          <a:p>
            <a:endParaRPr lang="fr-FR" altLang="fr-FR" sz="1500" dirty="0">
              <a:solidFill>
                <a:srgbClr val="000000"/>
              </a:solidFill>
              <a:latin typeface="+mn-lt"/>
              <a:ea typeface="ＭＳ Ｐゴシック" panose="020B0600070205080204" pitchFamily="34" charset="-128"/>
              <a:cs typeface="Arial" panose="020B0604020202020204" pitchFamily="34" charset="0"/>
            </a:endParaRPr>
          </a:p>
        </p:txBody>
      </p:sp>
      <p:sp>
        <p:nvSpPr>
          <p:cNvPr id="30" name="Text Box 11">
            <a:extLst>
              <a:ext uri="{FF2B5EF4-FFF2-40B4-BE49-F238E27FC236}">
                <a16:creationId xmlns:a16="http://schemas.microsoft.com/office/drawing/2014/main" id="{DB0B6D24-0F76-5465-4313-8879C0E03F85}"/>
              </a:ext>
            </a:extLst>
          </p:cNvPr>
          <p:cNvSpPr txBox="1">
            <a:spLocks noChangeArrowheads="1"/>
          </p:cNvSpPr>
          <p:nvPr/>
        </p:nvSpPr>
        <p:spPr bwMode="auto">
          <a:xfrm>
            <a:off x="4478186" y="1323244"/>
            <a:ext cx="1849438" cy="323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500" u="sng" dirty="0">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t>date</a:t>
            </a:r>
          </a:p>
        </p:txBody>
      </p:sp>
      <p:sp>
        <p:nvSpPr>
          <p:cNvPr id="21" name="Text Box 6">
            <a:extLst>
              <a:ext uri="{FF2B5EF4-FFF2-40B4-BE49-F238E27FC236}">
                <a16:creationId xmlns:a16="http://schemas.microsoft.com/office/drawing/2014/main" id="{99685103-8710-B0A7-408B-A5263BBFCCF1}"/>
              </a:ext>
            </a:extLst>
          </p:cNvPr>
          <p:cNvSpPr txBox="1">
            <a:spLocks noChangeArrowheads="1"/>
          </p:cNvSpPr>
          <p:nvPr/>
        </p:nvSpPr>
        <p:spPr bwMode="auto">
          <a:xfrm rot="21111476">
            <a:off x="3723104" y="5371769"/>
            <a:ext cx="4147766" cy="669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r>
              <a:rPr lang="en-US" altLang="fr-FR" sz="2400" dirty="0">
                <a:solidFill>
                  <a:schemeClr val="bg2">
                    <a:lumMod val="75000"/>
                  </a:schemeClr>
                </a:solidFill>
                <a:latin typeface="+mj-lt"/>
              </a:rPr>
              <a:t>proposition </a:t>
            </a:r>
            <a:r>
              <a:rPr lang="en-US" altLang="fr-FR" sz="2400" dirty="0" err="1">
                <a:solidFill>
                  <a:schemeClr val="bg2">
                    <a:lumMod val="75000"/>
                  </a:schemeClr>
                </a:solidFill>
                <a:latin typeface="+mj-lt"/>
              </a:rPr>
              <a:t>d’ordonnance</a:t>
            </a:r>
            <a:endParaRPr lang="en-US" altLang="fr-FR" sz="2400" dirty="0">
              <a:solidFill>
                <a:schemeClr val="bg2">
                  <a:lumMod val="75000"/>
                </a:schemeClr>
              </a:solidFill>
              <a:latin typeface="+mj-lt"/>
            </a:endParaRPr>
          </a:p>
        </p:txBody>
      </p:sp>
    </p:spTree>
    <p:extLst>
      <p:ext uri="{BB962C8B-B14F-4D97-AF65-F5344CB8AC3E}">
        <p14:creationId xmlns:p14="http://schemas.microsoft.com/office/powerpoint/2010/main" val="3818059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4654296" y="640080"/>
            <a:ext cx="6894576"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solidFill>
                  <a:schemeClr val="accent6">
                    <a:lumMod val="75000"/>
                  </a:schemeClr>
                </a:solidFill>
                <a:latin typeface="+mj-lt"/>
                <a:ea typeface="+mj-ea"/>
                <a:cs typeface="+mj-cs"/>
              </a:rPr>
              <a:t>HÉMORROÏDES</a:t>
            </a:r>
          </a:p>
        </p:txBody>
      </p:sp>
      <p:pic>
        <p:nvPicPr>
          <p:cNvPr id="2050" name="Picture 2" descr="cactus - cactus photos et images de collection">
            <a:extLst>
              <a:ext uri="{FF2B5EF4-FFF2-40B4-BE49-F238E27FC236}">
                <a16:creationId xmlns:a16="http://schemas.microsoft.com/office/drawing/2014/main" id="{04B0AA2D-6F57-9452-E365-420D12CAEF1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0233" r="10236"/>
          <a:stretch/>
        </p:blipFill>
        <p:spPr bwMode="auto">
          <a:xfrm>
            <a:off x="191213"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639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96884" y="927850"/>
            <a:ext cx="4152774" cy="4303464"/>
          </a:xfrm>
        </p:spPr>
        <p:txBody>
          <a:bodyPr>
            <a:normAutofit/>
          </a:bodyPr>
          <a:lstStyle/>
          <a:p>
            <a:pPr>
              <a:buNone/>
            </a:pPr>
            <a:r>
              <a:rPr lang="fr-FR" b="1" dirty="0" err="1">
                <a:solidFill>
                  <a:srgbClr val="C00000"/>
                </a:solidFill>
                <a:ea typeface="+mj-ea"/>
                <a:cs typeface="+mj-cs"/>
              </a:rPr>
              <a:t>Aesculus</a:t>
            </a:r>
            <a:r>
              <a:rPr lang="fr-FR" sz="3200" b="1" dirty="0">
                <a:solidFill>
                  <a:srgbClr val="C00000"/>
                </a:solidFill>
              </a:rPr>
              <a:t> </a:t>
            </a:r>
            <a:r>
              <a:rPr lang="fr-FR" b="1" dirty="0" err="1">
                <a:solidFill>
                  <a:srgbClr val="C00000"/>
                </a:solidFill>
                <a:ea typeface="+mj-ea"/>
                <a:cs typeface="+mj-cs"/>
              </a:rPr>
              <a:t>hippocastanum</a:t>
            </a:r>
            <a:endParaRPr lang="fr-FR" b="1" dirty="0">
              <a:solidFill>
                <a:srgbClr val="C00000"/>
              </a:solidFill>
              <a:ea typeface="+mj-ea"/>
              <a:cs typeface="+mj-cs"/>
            </a:endParaRPr>
          </a:p>
          <a:p>
            <a:pPr>
              <a:buNone/>
            </a:pPr>
            <a:endParaRPr lang="fr-FR" sz="2000" dirty="0"/>
          </a:p>
          <a:p>
            <a:pPr>
              <a:buFontTx/>
              <a:buChar char="-"/>
            </a:pPr>
            <a:r>
              <a:rPr lang="fr-FR" dirty="0"/>
              <a:t>Hémorroïdes douloureuses, brûlantes, pourpres</a:t>
            </a:r>
          </a:p>
          <a:p>
            <a:pPr>
              <a:buFontTx/>
              <a:buChar char="-"/>
            </a:pPr>
            <a:r>
              <a:rPr lang="fr-FR" dirty="0"/>
              <a:t>Démangeaisons</a:t>
            </a:r>
          </a:p>
          <a:p>
            <a:pPr>
              <a:buFontTx/>
              <a:buChar char="-"/>
            </a:pPr>
            <a:r>
              <a:rPr lang="fr-FR" dirty="0"/>
              <a:t>Sensation d’aiguilles dans le rectum</a:t>
            </a:r>
          </a:p>
          <a:p>
            <a:pPr>
              <a:buFontTx/>
              <a:buChar char="-"/>
            </a:pPr>
            <a:r>
              <a:rPr lang="fr-FR" dirty="0"/>
              <a:t>Ne saignent pas</a:t>
            </a:r>
          </a:p>
          <a:p>
            <a:pPr>
              <a:buFontTx/>
              <a:buChar char="-"/>
            </a:pPr>
            <a:endParaRPr lang="fr-FR" sz="2000" dirty="0"/>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t="13311" r="2" b="18220"/>
          <a:stretch/>
        </p:blipFill>
        <p:spPr>
          <a:xfrm>
            <a:off x="5391641" y="661995"/>
            <a:ext cx="6170299" cy="4224808"/>
          </a:xfrm>
          <a:prstGeom prst="rect">
            <a:avLst/>
          </a:prstGeom>
        </p:spPr>
      </p:pic>
      <p:pic>
        <p:nvPicPr>
          <p:cNvPr id="5" name="Image 4">
            <a:extLst>
              <a:ext uri="{FF2B5EF4-FFF2-40B4-BE49-F238E27FC236}">
                <a16:creationId xmlns:a16="http://schemas.microsoft.com/office/drawing/2014/main" id="{6576321E-5DEF-C19B-C907-E3EC99498CF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90000" l="10000" r="90000">
                        <a14:foregroundMark x1="17085" y1="11321" x2="17085" y2="11321"/>
                        <a14:foregroundMark x1="28141" y1="16352" x2="28141" y2="16352"/>
                        <a14:foregroundMark x1="29648" y1="22642" x2="29648" y2="22642"/>
                        <a14:foregroundMark x1="67839" y1="20126" x2="67839" y2="20126"/>
                        <a14:foregroundMark x1="81407" y1="5031" x2="81407" y2="5031"/>
                        <a14:foregroundMark x1="71859" y1="15723" x2="71859" y2="15723"/>
                        <a14:foregroundMark x1="77387" y1="76101" x2="77387" y2="76101"/>
                        <a14:foregroundMark x1="69347" y1="66038" x2="69347" y2="66038"/>
                        <a14:foregroundMark x1="23116" y1="65409" x2="23116" y2="65409"/>
                        <a14:foregroundMark x1="28141" y1="60377" x2="28141" y2="60377"/>
                        <a14:foregroundMark x1="19095" y1="69811" x2="19095" y2="69811"/>
                        <a14:foregroundMark x1="39196" y1="51572" x2="39196" y2="51572"/>
                        <a14:foregroundMark x1="43216" y1="38365" x2="43216" y2="38365"/>
                        <a14:foregroundMark x1="47236" y1="32704" x2="47236" y2="32704"/>
                        <a14:foregroundMark x1="60302" y1="43396" x2="60302" y2="43396"/>
                        <a14:foregroundMark x1="60302" y1="43396" x2="60302" y2="43396"/>
                        <a14:foregroundMark x1="65829" y1="84906" x2="65829" y2="84906"/>
                        <a14:foregroundMark x1="61809" y1="27044" x2="61809" y2="27044"/>
                        <a14:foregroundMark x1="47236" y1="23270" x2="47236" y2="23270"/>
                        <a14:foregroundMark x1="55779" y1="25786" x2="55779" y2="25786"/>
                        <a14:foregroundMark x1="37186" y1="32075" x2="37186" y2="32075"/>
                        <a14:foregroundMark x1="32161" y1="50314" x2="32161" y2="50314"/>
                        <a14:foregroundMark x1="34673" y1="38994" x2="34673" y2="38994"/>
                        <a14:foregroundMark x1="51256" y1="54717" x2="51256" y2="54717"/>
                        <a14:foregroundMark x1="46231" y1="67925" x2="46231" y2="67925"/>
                        <a14:foregroundMark x1="40201" y1="58491" x2="40201" y2="58491"/>
                        <a14:foregroundMark x1="53769" y1="61006" x2="53769" y2="61006"/>
                        <a14:foregroundMark x1="59296" y1="59748" x2="59296" y2="59748"/>
                        <a14:foregroundMark x1="59296" y1="49057" x2="59296" y2="49057"/>
                        <a14:foregroundMark x1="46734" y1="44654" x2="46734" y2="44654"/>
                        <a14:foregroundMark x1="66834" y1="42767" x2="66834" y2="42767"/>
                        <a14:foregroundMark x1="52764" y1="30818" x2="52764" y2="30818"/>
                      </a14:backgroundRemoval>
                    </a14:imgEffect>
                    <a14:imgEffect>
                      <a14:artisticFilmGrain/>
                    </a14:imgEffect>
                  </a14:imgLayer>
                </a14:imgProps>
              </a:ext>
              <a:ext uri="{28A0092B-C50C-407E-A947-70E740481C1C}">
                <a14:useLocalDpi xmlns:a14="http://schemas.microsoft.com/office/drawing/2010/main"/>
              </a:ext>
            </a:extLst>
          </a:blip>
          <a:stretch>
            <a:fillRect/>
          </a:stretch>
        </p:blipFill>
        <p:spPr>
          <a:xfrm>
            <a:off x="3293290" y="4083601"/>
            <a:ext cx="1890210" cy="1512168"/>
          </a:xfrm>
          <a:prstGeom prst="rect">
            <a:avLst/>
          </a:prstGeom>
        </p:spPr>
      </p:pic>
    </p:spTree>
    <p:extLst>
      <p:ext uri="{BB962C8B-B14F-4D97-AF65-F5344CB8AC3E}">
        <p14:creationId xmlns:p14="http://schemas.microsoft.com/office/powerpoint/2010/main" val="3936465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llinsonia_canadens_TCFJp6Wquaan.jpg"/>
          <p:cNvPicPr>
            <a:picLocks noChangeAspect="1"/>
          </p:cNvPicPr>
          <p:nvPr/>
        </p:nvPicPr>
        <p:blipFill rotWithShape="1">
          <a:blip r:embed="rId2" cstate="email">
            <a:extLst>
              <a:ext uri="{28A0092B-C50C-407E-A947-70E740481C1C}">
                <a14:useLocalDpi xmlns:a14="http://schemas.microsoft.com/office/drawing/2010/main"/>
              </a:ext>
            </a:extLst>
          </a:blip>
          <a:srcRect t="22812" b="23082"/>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p:cNvSpPr>
            <a:spLocks noGrp="1"/>
          </p:cNvSpPr>
          <p:nvPr>
            <p:ph idx="1"/>
          </p:nvPr>
        </p:nvSpPr>
        <p:spPr>
          <a:xfrm>
            <a:off x="2711624" y="3933057"/>
            <a:ext cx="5614060" cy="2452687"/>
          </a:xfrm>
        </p:spPr>
        <p:txBody>
          <a:bodyPr anchor="ctr">
            <a:normAutofit lnSpcReduction="10000"/>
          </a:bodyPr>
          <a:lstStyle/>
          <a:p>
            <a:pPr>
              <a:lnSpc>
                <a:spcPct val="100000"/>
              </a:lnSpc>
              <a:buNone/>
            </a:pPr>
            <a:r>
              <a:rPr lang="fr-FR" sz="3600" b="1" dirty="0" err="1">
                <a:solidFill>
                  <a:srgbClr val="C00000"/>
                </a:solidFill>
                <a:ea typeface="+mj-ea"/>
                <a:cs typeface="+mj-cs"/>
              </a:rPr>
              <a:t>Collinsonia</a:t>
            </a:r>
            <a:endParaRPr lang="fr-FR" sz="3600" b="1" dirty="0">
              <a:solidFill>
                <a:srgbClr val="C00000"/>
              </a:solidFill>
              <a:ea typeface="+mj-ea"/>
              <a:cs typeface="+mj-cs"/>
            </a:endParaRPr>
          </a:p>
          <a:p>
            <a:pPr>
              <a:lnSpc>
                <a:spcPct val="100000"/>
              </a:lnSpc>
              <a:buNone/>
            </a:pPr>
            <a:endParaRPr lang="fr-FR" sz="2000" dirty="0"/>
          </a:p>
          <a:p>
            <a:pPr>
              <a:buFontTx/>
              <a:buChar char="-"/>
            </a:pPr>
            <a:r>
              <a:rPr lang="fr-FR" dirty="0"/>
              <a:t>Selles dures, grosses</a:t>
            </a:r>
          </a:p>
          <a:p>
            <a:pPr>
              <a:buFontTx/>
              <a:buChar char="-"/>
            </a:pPr>
            <a:r>
              <a:rPr lang="fr-FR" dirty="0"/>
              <a:t>Sensation d’envie d’aller à la selle</a:t>
            </a:r>
          </a:p>
          <a:p>
            <a:pPr>
              <a:buFontTx/>
              <a:buChar char="-"/>
            </a:pPr>
            <a:r>
              <a:rPr lang="fr-FR" dirty="0"/>
              <a:t>Hémorroïdes de la grossesse</a:t>
            </a:r>
          </a:p>
          <a:p>
            <a:pPr>
              <a:buNone/>
            </a:pPr>
            <a:endParaRPr lang="fr-FR" sz="1600" dirty="0"/>
          </a:p>
        </p:txBody>
      </p:sp>
    </p:spTree>
    <p:extLst>
      <p:ext uri="{BB962C8B-B14F-4D97-AF65-F5344CB8AC3E}">
        <p14:creationId xmlns:p14="http://schemas.microsoft.com/office/powerpoint/2010/main" val="1974038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6367461" y="728664"/>
            <a:ext cx="4984813" cy="315708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solidFill>
                  <a:schemeClr val="accent6">
                    <a:lumMod val="75000"/>
                  </a:schemeClr>
                </a:solidFill>
                <a:latin typeface="+mj-lt"/>
                <a:ea typeface="+mj-ea"/>
                <a:cs typeface="+mj-cs"/>
              </a:rPr>
              <a:t>TROUBLES CIRCULATOIRES VEINEUX</a:t>
            </a:r>
          </a:p>
        </p:txBody>
      </p:sp>
      <p:pic>
        <p:nvPicPr>
          <p:cNvPr id="6" name="Image 5"/>
          <p:cNvPicPr>
            <a:picLocks noChangeAspect="1"/>
          </p:cNvPicPr>
          <p:nvPr/>
        </p:nvPicPr>
        <p:blipFill rotWithShape="1">
          <a:blip r:embed="rId2">
            <a:extLst>
              <a:ext uri="{28A0092B-C50C-407E-A947-70E740481C1C}">
                <a14:useLocalDpi xmlns:a14="http://schemas.microsoft.com/office/drawing/2010/main"/>
              </a:ext>
            </a:extLst>
          </a:blip>
          <a:srcRect l="21257" r="20364"/>
          <a:stretch/>
        </p:blipFill>
        <p:spPr>
          <a:xfrm>
            <a:off x="1" y="10"/>
            <a:ext cx="6005512" cy="6857990"/>
          </a:xfrm>
          <a:prstGeom prst="rect">
            <a:avLst/>
          </a:prstGeom>
        </p:spPr>
      </p:pic>
    </p:spTree>
    <p:extLst>
      <p:ext uri="{BB962C8B-B14F-4D97-AF65-F5344CB8AC3E}">
        <p14:creationId xmlns:p14="http://schemas.microsoft.com/office/powerpoint/2010/main" val="136383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A507CAB-6FAD-4543-BAF2-DD9DD2970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4"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rotWithShape="1">
          <a:blip r:embed="rId2">
            <a:extLst>
              <a:ext uri="{28A0092B-C50C-407E-A947-70E740481C1C}">
                <a14:useLocalDpi xmlns:a14="http://schemas.microsoft.com/office/drawing/2010/main"/>
              </a:ext>
            </a:extLst>
          </a:blip>
          <a:srcRect t="6392" r="2" b="15515"/>
          <a:stretch/>
        </p:blipFill>
        <p:spPr>
          <a:xfrm>
            <a:off x="811051" y="804661"/>
            <a:ext cx="4480560" cy="5248656"/>
          </a:xfrm>
          <a:prstGeom prst="rect">
            <a:avLst/>
          </a:prstGeom>
          <a:effectLst/>
        </p:spPr>
      </p:pic>
      <p:sp>
        <p:nvSpPr>
          <p:cNvPr id="3" name="Espace réservé du contenu 2"/>
          <p:cNvSpPr>
            <a:spLocks noGrp="1"/>
          </p:cNvSpPr>
          <p:nvPr>
            <p:ph idx="1"/>
          </p:nvPr>
        </p:nvSpPr>
        <p:spPr>
          <a:xfrm>
            <a:off x="5952557" y="2630161"/>
            <a:ext cx="5529054" cy="3546801"/>
          </a:xfrm>
        </p:spPr>
        <p:txBody>
          <a:bodyPr>
            <a:normAutofit lnSpcReduction="10000"/>
          </a:bodyPr>
          <a:lstStyle/>
          <a:p>
            <a:pPr>
              <a:buNone/>
            </a:pPr>
            <a:r>
              <a:rPr lang="fr-FR" sz="3200" b="1" dirty="0" err="1">
                <a:solidFill>
                  <a:srgbClr val="C00000"/>
                </a:solidFill>
                <a:ea typeface="+mj-ea"/>
                <a:cs typeface="+mj-cs"/>
              </a:rPr>
              <a:t>Hamamelis</a:t>
            </a:r>
            <a:endParaRPr lang="fr-FR" b="1" dirty="0">
              <a:solidFill>
                <a:srgbClr val="C00000"/>
              </a:solidFill>
              <a:ea typeface="+mj-ea"/>
              <a:cs typeface="+mj-cs"/>
            </a:endParaRPr>
          </a:p>
          <a:p>
            <a:pPr>
              <a:buNone/>
            </a:pPr>
            <a:endParaRPr lang="fr-FR" sz="2000" dirty="0"/>
          </a:p>
          <a:p>
            <a:pPr>
              <a:buFontTx/>
              <a:buChar char="-"/>
            </a:pPr>
            <a:r>
              <a:rPr lang="fr-FR" dirty="0"/>
              <a:t>Varices douloureuses et sensibles au toucher</a:t>
            </a:r>
          </a:p>
          <a:p>
            <a:pPr>
              <a:buFontTx/>
              <a:buChar char="-"/>
            </a:pPr>
            <a:r>
              <a:rPr lang="fr-FR" dirty="0"/>
              <a:t>Petites varicosités de couleur violacée</a:t>
            </a:r>
          </a:p>
          <a:p>
            <a:pPr>
              <a:buFontTx/>
              <a:buChar char="-"/>
            </a:pPr>
            <a:r>
              <a:rPr lang="fr-FR" dirty="0"/>
              <a:t>Hémorroïdes douloureuses, sang noir</a:t>
            </a:r>
          </a:p>
        </p:txBody>
      </p:sp>
      <p:pic>
        <p:nvPicPr>
          <p:cNvPr id="4" name="Image 3" descr="Une image contenant plante, fleur, plein air, orange&#10;&#10;Description générée automatiquement">
            <a:extLst>
              <a:ext uri="{FF2B5EF4-FFF2-40B4-BE49-F238E27FC236}">
                <a16:creationId xmlns:a16="http://schemas.microsoft.com/office/drawing/2014/main" id="{C354F3A8-47AC-2227-9A4D-68D5603186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7084" y="532171"/>
            <a:ext cx="2580836" cy="2592306"/>
          </a:xfrm>
          <a:prstGeom prst="rect">
            <a:avLst/>
          </a:prstGeom>
        </p:spPr>
      </p:pic>
    </p:spTree>
    <p:extLst>
      <p:ext uri="{BB962C8B-B14F-4D97-AF65-F5344CB8AC3E}">
        <p14:creationId xmlns:p14="http://schemas.microsoft.com/office/powerpoint/2010/main" val="1443337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6A507CAB-6FAD-4543-BAF2-DD9DD2970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4"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l="4369" r="10268" b="3"/>
          <a:stretch/>
        </p:blipFill>
        <p:spPr>
          <a:xfrm>
            <a:off x="811051" y="804661"/>
            <a:ext cx="4480560" cy="5248656"/>
          </a:xfrm>
          <a:prstGeom prst="rect">
            <a:avLst/>
          </a:prstGeom>
          <a:effectLst/>
        </p:spPr>
      </p:pic>
      <p:sp>
        <p:nvSpPr>
          <p:cNvPr id="3" name="Espace réservé du contenu 2"/>
          <p:cNvSpPr>
            <a:spLocks noGrp="1"/>
          </p:cNvSpPr>
          <p:nvPr>
            <p:ph idx="1"/>
          </p:nvPr>
        </p:nvSpPr>
        <p:spPr>
          <a:xfrm>
            <a:off x="5851895" y="2955281"/>
            <a:ext cx="5529054" cy="3546801"/>
          </a:xfrm>
        </p:spPr>
        <p:txBody>
          <a:bodyPr>
            <a:normAutofit/>
          </a:bodyPr>
          <a:lstStyle/>
          <a:p>
            <a:pPr>
              <a:buNone/>
            </a:pPr>
            <a:r>
              <a:rPr lang="fr-FR" sz="3200" b="1" dirty="0" err="1">
                <a:solidFill>
                  <a:srgbClr val="C00000"/>
                </a:solidFill>
                <a:ea typeface="+mj-ea"/>
                <a:cs typeface="+mj-cs"/>
              </a:rPr>
              <a:t>Vipera</a:t>
            </a:r>
            <a:r>
              <a:rPr lang="fr-FR" sz="2400" b="1" dirty="0">
                <a:ea typeface="+mj-ea"/>
                <a:cs typeface="+mj-cs"/>
              </a:rPr>
              <a:t> </a:t>
            </a:r>
            <a:r>
              <a:rPr lang="fr-FR" sz="3200" b="1" dirty="0" err="1">
                <a:solidFill>
                  <a:srgbClr val="C00000"/>
                </a:solidFill>
                <a:ea typeface="+mj-ea"/>
                <a:cs typeface="+mj-cs"/>
              </a:rPr>
              <a:t>redi</a:t>
            </a:r>
            <a:endParaRPr lang="fr-FR" sz="3200" b="1" dirty="0">
              <a:solidFill>
                <a:srgbClr val="C00000"/>
              </a:solidFill>
              <a:ea typeface="+mj-ea"/>
              <a:cs typeface="+mj-cs"/>
            </a:endParaRPr>
          </a:p>
          <a:p>
            <a:pPr>
              <a:buNone/>
            </a:pPr>
            <a:endParaRPr lang="fr-FR" sz="2000" dirty="0"/>
          </a:p>
          <a:p>
            <a:pPr>
              <a:buFontTx/>
              <a:buChar char="-"/>
            </a:pPr>
            <a:r>
              <a:rPr lang="fr-FR" dirty="0"/>
              <a:t>Veines dilatées, enflammées, très douloureuses</a:t>
            </a:r>
          </a:p>
          <a:p>
            <a:pPr>
              <a:buFontTx/>
              <a:buChar char="-"/>
            </a:pPr>
            <a:r>
              <a:rPr lang="fr-FR" dirty="0"/>
              <a:t>Amélioré les jambes surélevées</a:t>
            </a:r>
          </a:p>
          <a:p>
            <a:pPr>
              <a:buFontTx/>
              <a:buChar char="-"/>
            </a:pPr>
            <a:r>
              <a:rPr lang="fr-FR" dirty="0"/>
              <a:t>Phlébite superficielle</a:t>
            </a:r>
          </a:p>
          <a:p>
            <a:pPr>
              <a:buFontTx/>
              <a:buChar char="-"/>
            </a:pPr>
            <a:endParaRPr lang="fr-FR" sz="2000" dirty="0"/>
          </a:p>
        </p:txBody>
      </p:sp>
      <p:pic>
        <p:nvPicPr>
          <p:cNvPr id="5" name="Image 4" descr="Une image contenant mammifère, reptile, serpent, Reptile à écailles&#10;&#10;Description générée automatiquement">
            <a:extLst>
              <a:ext uri="{FF2B5EF4-FFF2-40B4-BE49-F238E27FC236}">
                <a16:creationId xmlns:a16="http://schemas.microsoft.com/office/drawing/2014/main" id="{688B92B9-050F-6F98-7EF4-6305B0FEC0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0013" y="804661"/>
            <a:ext cx="2910936" cy="2371003"/>
          </a:xfrm>
          <a:prstGeom prst="rect">
            <a:avLst/>
          </a:prstGeom>
        </p:spPr>
      </p:pic>
    </p:spTree>
    <p:extLst>
      <p:ext uri="{BB962C8B-B14F-4D97-AF65-F5344CB8AC3E}">
        <p14:creationId xmlns:p14="http://schemas.microsoft.com/office/powerpoint/2010/main" val="3245140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7193488" cy="112471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Les traitements hormonaux</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3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8936182" y="618681"/>
            <a:ext cx="2771186"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solidFill>
                  <a:srgbClr val="FFFFFF"/>
                </a:solidFill>
                <a:latin typeface="+mj-lt"/>
                <a:ea typeface="+mj-ea"/>
                <a:cs typeface="+mj-cs"/>
              </a:rPr>
              <a:t>Allaitement</a:t>
            </a:r>
            <a:endParaRPr lang="en-US" sz="4400" b="1" dirty="0">
              <a:solidFill>
                <a:srgbClr val="FFFFFF"/>
              </a:solidFill>
              <a:latin typeface="+mj-lt"/>
              <a:ea typeface="+mj-ea"/>
              <a:cs typeface="+mj-cs"/>
            </a:endParaRP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rotWithShape="1">
          <a:blip r:embed="rId2">
            <a:extLst>
              <a:ext uri="{28A0092B-C50C-407E-A947-70E740481C1C}">
                <a14:useLocalDpi xmlns:a14="http://schemas.microsoft.com/office/drawing/2010/main"/>
              </a:ext>
            </a:extLst>
          </a:blip>
          <a:srcRect l="8323"/>
          <a:stretch/>
        </p:blipFill>
        <p:spPr>
          <a:xfrm>
            <a:off x="976251" y="942538"/>
            <a:ext cx="7163222" cy="4808332"/>
          </a:xfrm>
          <a:prstGeom prst="rect">
            <a:avLst/>
          </a:prstGeom>
          <a:effectLst/>
        </p:spPr>
      </p:pic>
    </p:spTree>
    <p:extLst>
      <p:ext uri="{BB962C8B-B14F-4D97-AF65-F5344CB8AC3E}">
        <p14:creationId xmlns:p14="http://schemas.microsoft.com/office/powerpoint/2010/main" val="4010904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3421" y="852114"/>
            <a:ext cx="4397699" cy="4807005"/>
          </a:xfrm>
          <a:prstGeom prst="rect">
            <a:avLst/>
          </a:prstGeom>
        </p:spPr>
        <p:txBody>
          <a:bodyPr vert="horz" lIns="91440" tIns="45720" rIns="91440" bIns="45720" rtlCol="0">
            <a:normAutofit/>
          </a:bodyPr>
          <a:lstStyle/>
          <a:p>
            <a:pPr>
              <a:lnSpc>
                <a:spcPct val="90000"/>
              </a:lnSpc>
              <a:spcBef>
                <a:spcPts val="1000"/>
              </a:spcBef>
              <a:tabLst>
                <a:tab pos="0" algn="l"/>
                <a:tab pos="987425" algn="l"/>
                <a:tab pos="1254125" algn="l"/>
                <a:tab pos="3760788" algn="l"/>
                <a:tab pos="9144000" algn="l"/>
                <a:tab pos="10058400" algn="l"/>
              </a:tabLst>
            </a:pPr>
            <a:r>
              <a:rPr lang="en-US" altLang="fr-FR" sz="2400" dirty="0"/>
              <a:t>Pour bien </a:t>
            </a:r>
            <a:r>
              <a:rPr lang="en-US" altLang="fr-FR" sz="2400" dirty="0" err="1"/>
              <a:t>démarrer</a:t>
            </a:r>
            <a:r>
              <a:rPr lang="en-US" altLang="fr-FR" sz="2400" dirty="0"/>
              <a:t> : </a:t>
            </a:r>
            <a:r>
              <a:rPr lang="en-US" altLang="fr-FR" sz="3200" b="1" dirty="0">
                <a:solidFill>
                  <a:srgbClr val="C00000"/>
                </a:solidFill>
              </a:rPr>
              <a:t>Arnica</a:t>
            </a:r>
            <a:r>
              <a:rPr lang="en-US" altLang="fr-FR" sz="2400" b="1" dirty="0"/>
              <a:t> </a:t>
            </a:r>
          </a:p>
          <a:p>
            <a:pPr marL="342900" lvl="3" indent="-228600">
              <a:lnSpc>
                <a:spcPct val="90000"/>
              </a:lnSpc>
              <a:spcBef>
                <a:spcPct val="0"/>
              </a:spcBef>
              <a:buClr>
                <a:srgbClr val="3494BA"/>
              </a:buClr>
              <a:buFont typeface="Arial" panose="020B0604020202020204" pitchFamily="34" charset="0"/>
              <a:buChar char="•"/>
              <a:tabLst>
                <a:tab pos="0" algn="l"/>
                <a:tab pos="987425" algn="l"/>
                <a:tab pos="1254125" algn="l"/>
                <a:tab pos="3760788" algn="l"/>
                <a:tab pos="9144000" algn="l"/>
                <a:tab pos="10058400" algn="l"/>
              </a:tabLst>
            </a:pPr>
            <a:r>
              <a:rPr lang="en-US" altLang="fr-FR" sz="2400" dirty="0" err="1"/>
              <a:t>stimule</a:t>
            </a:r>
            <a:r>
              <a:rPr lang="en-US" altLang="fr-FR" sz="2400" dirty="0"/>
              <a:t> le sein et </a:t>
            </a:r>
            <a:r>
              <a:rPr lang="en-US" altLang="fr-FR" sz="2400" dirty="0" err="1"/>
              <a:t>améliore</a:t>
            </a:r>
            <a:r>
              <a:rPr lang="en-US" altLang="fr-FR" sz="2400" dirty="0"/>
              <a:t> </a:t>
            </a:r>
            <a:r>
              <a:rPr lang="en-US" altLang="fr-FR" sz="2400" dirty="0" err="1"/>
              <a:t>l’allaitement</a:t>
            </a:r>
            <a:endParaRPr lang="en-US" altLang="fr-FR" sz="2400" dirty="0"/>
          </a:p>
          <a:p>
            <a:pPr marL="342900" lvl="3" indent="-228600">
              <a:lnSpc>
                <a:spcPct val="90000"/>
              </a:lnSpc>
              <a:spcBef>
                <a:spcPct val="0"/>
              </a:spcBef>
              <a:buClr>
                <a:srgbClr val="3494BA"/>
              </a:buClr>
              <a:buFont typeface="Arial" panose="020B0604020202020204" pitchFamily="34" charset="0"/>
              <a:buChar char="•"/>
              <a:tabLst>
                <a:tab pos="0" algn="l"/>
                <a:tab pos="987425" algn="l"/>
                <a:tab pos="1254125" algn="l"/>
                <a:tab pos="3760788" algn="l"/>
                <a:tab pos="9144000" algn="l"/>
                <a:tab pos="10058400" algn="l"/>
              </a:tabLst>
            </a:pPr>
            <a:r>
              <a:rPr lang="en-US" altLang="fr-FR" sz="2400" dirty="0" err="1"/>
              <a:t>Diminue</a:t>
            </a:r>
            <a:r>
              <a:rPr lang="en-US" altLang="fr-FR" sz="2400" dirty="0"/>
              <a:t> le stress</a:t>
            </a:r>
          </a:p>
          <a:p>
            <a:pPr marL="342900" lvl="3" indent="-228600">
              <a:lnSpc>
                <a:spcPct val="90000"/>
              </a:lnSpc>
              <a:spcBef>
                <a:spcPct val="0"/>
              </a:spcBef>
              <a:buClr>
                <a:srgbClr val="3494BA"/>
              </a:buClr>
              <a:buFont typeface="Arial" panose="020B0604020202020204" pitchFamily="34" charset="0"/>
              <a:buChar char="•"/>
              <a:tabLst>
                <a:tab pos="0" algn="l"/>
                <a:tab pos="987425" algn="l"/>
                <a:tab pos="1254125" algn="l"/>
                <a:tab pos="3760788" algn="l"/>
                <a:tab pos="9144000" algn="l"/>
                <a:tab pos="10058400" algn="l"/>
              </a:tabLst>
            </a:pPr>
            <a:r>
              <a:rPr lang="en-US" altLang="fr-FR" sz="2400" dirty="0" err="1"/>
              <a:t>Antalgique</a:t>
            </a:r>
            <a:r>
              <a:rPr lang="en-US" altLang="fr-FR" sz="2400" dirty="0"/>
              <a:t> </a:t>
            </a:r>
            <a:r>
              <a:rPr lang="en-US" altLang="fr-FR" sz="2400" dirty="0" err="1"/>
              <a:t>général</a:t>
            </a:r>
            <a:endParaRPr lang="en-US" altLang="fr-FR" sz="2400" dirty="0"/>
          </a:p>
          <a:p>
            <a:pPr indent="-228600">
              <a:lnSpc>
                <a:spcPct val="90000"/>
              </a:lnSpc>
              <a:spcBef>
                <a:spcPct val="0"/>
              </a:spcBef>
              <a:buFont typeface="Arial" panose="020B0604020202020204" pitchFamily="34" charset="0"/>
              <a:buChar char="•"/>
              <a:tabLst>
                <a:tab pos="0" algn="l"/>
                <a:tab pos="987425" algn="l"/>
                <a:tab pos="1254125" algn="l"/>
                <a:tab pos="3760788" algn="l"/>
                <a:tab pos="9144000" algn="l"/>
                <a:tab pos="10058400" algn="l"/>
              </a:tabLst>
            </a:pPr>
            <a:endParaRPr lang="en-US" altLang="fr-FR" sz="2400" dirty="0"/>
          </a:p>
          <a:p>
            <a:pPr indent="-228600">
              <a:lnSpc>
                <a:spcPct val="90000"/>
              </a:lnSpc>
              <a:spcBef>
                <a:spcPct val="0"/>
              </a:spcBef>
              <a:buFont typeface="Arial" panose="020B0604020202020204" pitchFamily="34" charset="0"/>
              <a:buChar char="•"/>
              <a:tabLst>
                <a:tab pos="0" algn="l"/>
                <a:tab pos="987425" algn="l"/>
                <a:tab pos="1254125" algn="l"/>
                <a:tab pos="3760788" algn="l"/>
                <a:tab pos="9144000" algn="l"/>
                <a:tab pos="10058400" algn="l"/>
              </a:tabLst>
            </a:pPr>
            <a:endParaRPr lang="en-US" altLang="fr-FR" sz="2400" dirty="0"/>
          </a:p>
          <a:p>
            <a:pPr indent="-228600">
              <a:lnSpc>
                <a:spcPct val="90000"/>
              </a:lnSpc>
              <a:spcBef>
                <a:spcPct val="0"/>
              </a:spcBef>
              <a:buFont typeface="Arial" panose="020B0604020202020204" pitchFamily="34" charset="0"/>
              <a:buChar char="•"/>
              <a:tabLst>
                <a:tab pos="0" algn="l"/>
                <a:tab pos="987425" algn="l"/>
                <a:tab pos="1254125" algn="l"/>
                <a:tab pos="3760788" algn="l"/>
                <a:tab pos="9144000" algn="l"/>
                <a:tab pos="10058400" algn="l"/>
              </a:tabLst>
            </a:pPr>
            <a:endParaRPr lang="en-US" altLang="fr-FR" sz="2400" dirty="0"/>
          </a:p>
          <a:p>
            <a:pPr>
              <a:lnSpc>
                <a:spcPct val="90000"/>
              </a:lnSpc>
              <a:spcBef>
                <a:spcPct val="0"/>
              </a:spcBef>
              <a:tabLst>
                <a:tab pos="0" algn="l"/>
                <a:tab pos="987425" algn="l"/>
                <a:tab pos="1254125" algn="l"/>
                <a:tab pos="3760788" algn="l"/>
                <a:tab pos="9144000" algn="l"/>
                <a:tab pos="10058400" algn="l"/>
              </a:tabLst>
            </a:pPr>
            <a:r>
              <a:rPr lang="en-US" altLang="fr-FR" sz="3200" b="1" dirty="0">
                <a:solidFill>
                  <a:srgbClr val="C00000"/>
                </a:solidFill>
              </a:rPr>
              <a:t>Phytolacca</a:t>
            </a:r>
            <a:r>
              <a:rPr lang="en-US" altLang="fr-FR" sz="2400" b="1" dirty="0"/>
              <a:t> </a:t>
            </a:r>
          </a:p>
          <a:p>
            <a:pPr marL="342900" lvl="3" indent="-228600">
              <a:lnSpc>
                <a:spcPct val="90000"/>
              </a:lnSpc>
              <a:spcBef>
                <a:spcPct val="0"/>
              </a:spcBef>
              <a:buClr>
                <a:srgbClr val="3494BA"/>
              </a:buClr>
              <a:buFont typeface="Arial" panose="020B0604020202020204" pitchFamily="34" charset="0"/>
              <a:buChar char="•"/>
              <a:tabLst>
                <a:tab pos="0" algn="l"/>
                <a:tab pos="987425" algn="l"/>
                <a:tab pos="1254125" algn="l"/>
                <a:tab pos="3760788" algn="l"/>
                <a:tab pos="9144000" algn="l"/>
                <a:tab pos="10058400" algn="l"/>
              </a:tabLst>
            </a:pPr>
            <a:r>
              <a:rPr lang="en-US" altLang="fr-FR" sz="2400" b="1" dirty="0"/>
              <a:t>4CH</a:t>
            </a:r>
            <a:r>
              <a:rPr lang="en-US" altLang="fr-FR" sz="2400" dirty="0"/>
              <a:t> : diminution </a:t>
            </a:r>
            <a:r>
              <a:rPr lang="en-US" altLang="fr-FR" sz="2400" dirty="0" err="1"/>
              <a:t>douce</a:t>
            </a:r>
            <a:r>
              <a:rPr lang="en-US" altLang="fr-FR" sz="2400" dirty="0"/>
              <a:t> de la lactation</a:t>
            </a:r>
          </a:p>
          <a:p>
            <a:pPr marL="342900" lvl="3" indent="-228600">
              <a:lnSpc>
                <a:spcPct val="90000"/>
              </a:lnSpc>
              <a:spcBef>
                <a:spcPct val="0"/>
              </a:spcBef>
              <a:buClr>
                <a:srgbClr val="3494BA"/>
              </a:buClr>
              <a:buFont typeface="Arial" panose="020B0604020202020204" pitchFamily="34" charset="0"/>
              <a:buChar char="•"/>
              <a:tabLst>
                <a:tab pos="0" algn="l"/>
                <a:tab pos="987425" algn="l"/>
                <a:tab pos="1254125" algn="l"/>
                <a:tab pos="3760788" algn="l"/>
                <a:tab pos="9144000" algn="l"/>
                <a:tab pos="10058400" algn="l"/>
              </a:tabLst>
            </a:pPr>
            <a:r>
              <a:rPr lang="en-US" altLang="fr-FR" sz="2400" b="1" dirty="0"/>
              <a:t>9CH-15CH</a:t>
            </a:r>
            <a:r>
              <a:rPr lang="en-US" altLang="fr-FR" sz="2400" dirty="0"/>
              <a:t> : stimulation de la lactation</a:t>
            </a:r>
          </a:p>
        </p:txBody>
      </p:sp>
      <p:pic>
        <p:nvPicPr>
          <p:cNvPr id="3" name="Image 2" descr="Une image contenant arbre, plein air, arbre fruitier, ciel&#10;&#10;Description générée automatiquement">
            <a:extLst>
              <a:ext uri="{FF2B5EF4-FFF2-40B4-BE49-F238E27FC236}">
                <a16:creationId xmlns:a16="http://schemas.microsoft.com/office/drawing/2014/main" id="{514E2E34-1676-9D3F-1CA8-B632D2532925}"/>
              </a:ext>
            </a:extLst>
          </p:cNvPr>
          <p:cNvPicPr>
            <a:picLocks noChangeAspect="1"/>
          </p:cNvPicPr>
          <p:nvPr/>
        </p:nvPicPr>
        <p:blipFill rotWithShape="1">
          <a:blip r:embed="rId2">
            <a:extLst>
              <a:ext uri="{28A0092B-C50C-407E-A947-70E740481C1C}">
                <a14:useLocalDpi xmlns:a14="http://schemas.microsoft.com/office/drawing/2010/main"/>
              </a:ext>
            </a:extLst>
          </a:blip>
          <a:srcRect l="5838" r="15646" b="-1"/>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6" name="Image 5" descr="Une image contenant plante, fleur, plein air, jaune&#10;&#10;Description générée automatiquement">
            <a:extLst>
              <a:ext uri="{FF2B5EF4-FFF2-40B4-BE49-F238E27FC236}">
                <a16:creationId xmlns:a16="http://schemas.microsoft.com/office/drawing/2014/main" id="{269A4F12-5F74-6F67-ED75-7E30C95913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196" r="13194" b="4"/>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Image 7" descr="Une image contenant enfant, Visage humain, garçon, jeune enfant&#10;&#10;Description générée automatiquement">
            <a:extLst>
              <a:ext uri="{FF2B5EF4-FFF2-40B4-BE49-F238E27FC236}">
                <a16:creationId xmlns:a16="http://schemas.microsoft.com/office/drawing/2014/main" id="{62F526CB-37E0-A61D-11DE-89B9D44A2340}"/>
              </a:ext>
            </a:extLst>
          </p:cNvPr>
          <p:cNvPicPr>
            <a:picLocks noChangeAspect="1"/>
          </p:cNvPicPr>
          <p:nvPr/>
        </p:nvPicPr>
        <p:blipFill rotWithShape="1">
          <a:blip r:embed="rId4">
            <a:extLst>
              <a:ext uri="{28A0092B-C50C-407E-A947-70E740481C1C}">
                <a14:useLocalDpi xmlns:a14="http://schemas.microsoft.com/office/drawing/2010/main"/>
              </a:ext>
            </a:extLst>
          </a:blip>
          <a:srcRect l="13822" r="-1"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3261637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txBox="1">
            <a:spLocks/>
          </p:cNvSpPr>
          <p:nvPr/>
        </p:nvSpPr>
        <p:spPr>
          <a:xfrm>
            <a:off x="602760" y="857667"/>
            <a:ext cx="5491716" cy="384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tabLst>
                <a:tab pos="0" algn="l"/>
                <a:tab pos="987425" algn="l"/>
                <a:tab pos="1254125" algn="l"/>
                <a:tab pos="3760788" algn="l"/>
                <a:tab pos="9144000" algn="l"/>
                <a:tab pos="10058400" algn="l"/>
              </a:tabLst>
            </a:pPr>
            <a:r>
              <a:rPr lang="fr-FR" altLang="fr-FR" sz="3600" b="1" dirty="0">
                <a:solidFill>
                  <a:srgbClr val="3CA4AF"/>
                </a:solidFill>
                <a:latin typeface="+mj-lt"/>
                <a:ea typeface="+mj-ea"/>
                <a:cs typeface="+mj-cs"/>
              </a:rPr>
              <a:t>Sevrage</a:t>
            </a:r>
            <a:endParaRPr lang="fr-FR" altLang="fr-FR" b="1" dirty="0">
              <a:solidFill>
                <a:srgbClr val="3CA4AF"/>
              </a:solidFill>
              <a:latin typeface="+mj-lt"/>
              <a:ea typeface="+mj-ea"/>
              <a:cs typeface="+mj-cs"/>
            </a:endParaRPr>
          </a:p>
          <a:p>
            <a:pPr marL="0">
              <a:spcBef>
                <a:spcPct val="0"/>
              </a:spcBef>
              <a:spcAft>
                <a:spcPts val="600"/>
              </a:spcAft>
              <a:tabLst>
                <a:tab pos="0" algn="l"/>
                <a:tab pos="987425" algn="l"/>
                <a:tab pos="1254125" algn="l"/>
                <a:tab pos="3760788" algn="l"/>
                <a:tab pos="9144000" algn="l"/>
                <a:tab pos="10058400" algn="l"/>
              </a:tabLst>
            </a:pPr>
            <a:endParaRPr lang="fr-FR" altLang="fr-FR" sz="2000" dirty="0"/>
          </a:p>
          <a:p>
            <a:pPr marL="0" indent="0">
              <a:spcBef>
                <a:spcPct val="0"/>
              </a:spcBef>
              <a:spcAft>
                <a:spcPts val="600"/>
              </a:spcAft>
              <a:buNone/>
              <a:tabLst>
                <a:tab pos="0" algn="l"/>
                <a:tab pos="987425" algn="l"/>
                <a:tab pos="1254125" algn="l"/>
                <a:tab pos="3760788" algn="l"/>
                <a:tab pos="9144000" algn="l"/>
                <a:tab pos="10058400" algn="l"/>
              </a:tabLst>
            </a:pPr>
            <a:r>
              <a:rPr lang="fr-FR" altLang="fr-FR" sz="2000" dirty="0"/>
              <a:t>Un schéma simple</a:t>
            </a:r>
          </a:p>
          <a:p>
            <a:pPr marL="0">
              <a:spcBef>
                <a:spcPct val="0"/>
              </a:spcBef>
              <a:spcAft>
                <a:spcPts val="600"/>
              </a:spcAft>
              <a:tabLst>
                <a:tab pos="0" algn="l"/>
                <a:tab pos="987425" algn="l"/>
                <a:tab pos="1254125" algn="l"/>
                <a:tab pos="3760788" algn="l"/>
                <a:tab pos="9144000" algn="l"/>
                <a:tab pos="10058400" algn="l"/>
              </a:tabLst>
            </a:pPr>
            <a:endParaRPr lang="fr-FR" altLang="fr-FR" sz="2000" dirty="0"/>
          </a:p>
          <a:p>
            <a:pPr marL="0">
              <a:spcBef>
                <a:spcPct val="0"/>
              </a:spcBef>
              <a:spcAft>
                <a:spcPts val="600"/>
              </a:spcAft>
              <a:tabLst>
                <a:tab pos="0" algn="l"/>
                <a:tab pos="987425" algn="l"/>
                <a:tab pos="1254125" algn="l"/>
                <a:tab pos="3760788" algn="l"/>
                <a:tab pos="9144000" algn="l"/>
                <a:tab pos="10058400" algn="l"/>
              </a:tabLst>
            </a:pPr>
            <a:r>
              <a:rPr lang="fr-FR" altLang="fr-FR" b="1" dirty="0" err="1">
                <a:solidFill>
                  <a:srgbClr val="C00000"/>
                </a:solidFill>
                <a:ea typeface="+mj-ea"/>
                <a:cs typeface="+mj-cs"/>
              </a:rPr>
              <a:t>Ricinus</a:t>
            </a:r>
            <a:r>
              <a:rPr lang="fr-FR" altLang="fr-FR" sz="2000" b="1" dirty="0"/>
              <a:t> </a:t>
            </a:r>
            <a:r>
              <a:rPr lang="fr-FR" altLang="fr-FR" b="1" dirty="0">
                <a:solidFill>
                  <a:srgbClr val="C00000"/>
                </a:solidFill>
                <a:ea typeface="+mj-ea"/>
                <a:cs typeface="+mj-cs"/>
              </a:rPr>
              <a:t>30CH</a:t>
            </a:r>
            <a:r>
              <a:rPr lang="fr-FR" altLang="fr-FR" sz="2000" dirty="0"/>
              <a:t>, 1 dose 3 jours de suite</a:t>
            </a:r>
          </a:p>
          <a:p>
            <a:pPr marL="0">
              <a:spcBef>
                <a:spcPct val="0"/>
              </a:spcBef>
              <a:spcAft>
                <a:spcPts val="600"/>
              </a:spcAft>
              <a:tabLst>
                <a:tab pos="0" algn="l"/>
                <a:tab pos="987425" algn="l"/>
                <a:tab pos="1254125" algn="l"/>
                <a:tab pos="3760788" algn="l"/>
                <a:tab pos="9144000" algn="l"/>
                <a:tab pos="10058400" algn="l"/>
              </a:tabLst>
            </a:pPr>
            <a:r>
              <a:rPr lang="fr-FR" altLang="fr-FR" b="1" dirty="0" err="1">
                <a:solidFill>
                  <a:srgbClr val="C00000"/>
                </a:solidFill>
                <a:ea typeface="+mj-ea"/>
                <a:cs typeface="+mj-cs"/>
              </a:rPr>
              <a:t>Conium</a:t>
            </a:r>
            <a:r>
              <a:rPr lang="fr-FR" altLang="fr-FR" sz="2000" b="1" dirty="0"/>
              <a:t> </a:t>
            </a:r>
            <a:r>
              <a:rPr lang="fr-FR" altLang="fr-FR" b="1" dirty="0">
                <a:solidFill>
                  <a:srgbClr val="C00000"/>
                </a:solidFill>
                <a:ea typeface="+mj-ea"/>
                <a:cs typeface="+mj-cs"/>
              </a:rPr>
              <a:t>9CH</a:t>
            </a:r>
            <a:r>
              <a:rPr lang="fr-FR" altLang="fr-FR" sz="2000" dirty="0"/>
              <a:t>, 5 granules matin et soir</a:t>
            </a:r>
          </a:p>
          <a:p>
            <a:pPr marL="0">
              <a:spcBef>
                <a:spcPct val="0"/>
              </a:spcBef>
              <a:spcAft>
                <a:spcPts val="600"/>
              </a:spcAft>
              <a:tabLst>
                <a:tab pos="0" algn="l"/>
                <a:tab pos="987425" algn="l"/>
                <a:tab pos="1254125" algn="l"/>
                <a:tab pos="3760788" algn="l"/>
                <a:tab pos="9144000" algn="l"/>
                <a:tab pos="10058400" algn="l"/>
              </a:tabLst>
            </a:pPr>
            <a:r>
              <a:rPr lang="fr-FR" altLang="fr-FR" b="1" dirty="0" err="1">
                <a:solidFill>
                  <a:srgbClr val="C00000"/>
                </a:solidFill>
                <a:ea typeface="+mj-ea"/>
                <a:cs typeface="+mj-cs"/>
              </a:rPr>
              <a:t>Pulsatilla</a:t>
            </a:r>
            <a:r>
              <a:rPr lang="fr-FR" altLang="fr-FR" sz="2000" b="1" dirty="0"/>
              <a:t> </a:t>
            </a:r>
            <a:r>
              <a:rPr lang="fr-FR" altLang="fr-FR" b="1" dirty="0">
                <a:solidFill>
                  <a:srgbClr val="C00000"/>
                </a:solidFill>
                <a:ea typeface="+mj-ea"/>
                <a:cs typeface="+mj-cs"/>
              </a:rPr>
              <a:t>9CH</a:t>
            </a:r>
            <a:r>
              <a:rPr lang="fr-FR" altLang="fr-FR" sz="2000" dirty="0"/>
              <a:t>, 1 dose tous les 2 jours </a:t>
            </a:r>
          </a:p>
          <a:p>
            <a:pPr marL="0">
              <a:spcBef>
                <a:spcPct val="0"/>
              </a:spcBef>
              <a:spcAft>
                <a:spcPts val="600"/>
              </a:spcAft>
              <a:tabLst>
                <a:tab pos="0" algn="l"/>
                <a:tab pos="987425" algn="l"/>
                <a:tab pos="1254125" algn="l"/>
                <a:tab pos="3760788" algn="l"/>
                <a:tab pos="9144000" algn="l"/>
                <a:tab pos="10058400" algn="l"/>
              </a:tabLst>
            </a:pPr>
            <a:endParaRPr lang="en-US" altLang="fr-FR" sz="2000" dirty="0"/>
          </a:p>
        </p:txBody>
      </p:sp>
      <p:pic>
        <p:nvPicPr>
          <p:cNvPr id="3074" name="Picture 2" descr="femme décisive protestant contre les abus domestiques ou la violence. - stop  photos et images de collection">
            <a:extLst>
              <a:ext uri="{FF2B5EF4-FFF2-40B4-BE49-F238E27FC236}">
                <a16:creationId xmlns:a16="http://schemas.microsoft.com/office/drawing/2014/main" id="{007F09C4-70F4-D108-2C95-5CF06E14826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8857" r="13105"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Image 3" descr="Une image contenant plante, plein air, rouge, feuille&#10;&#10;Description générée automatiquement">
            <a:extLst>
              <a:ext uri="{FF2B5EF4-FFF2-40B4-BE49-F238E27FC236}">
                <a16:creationId xmlns:a16="http://schemas.microsoft.com/office/drawing/2014/main" id="{7F64D5F3-C39A-98FF-DE07-302B4D320A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48618" y="317297"/>
            <a:ext cx="2266950" cy="2009775"/>
          </a:xfrm>
          <a:prstGeom prst="rect">
            <a:avLst/>
          </a:prstGeom>
        </p:spPr>
      </p:pic>
      <p:pic>
        <p:nvPicPr>
          <p:cNvPr id="6" name="Image 5" descr="Une image contenant plante, fleur, pulsatille, pétale&#10;&#10;Description générée automatiquement">
            <a:extLst>
              <a:ext uri="{FF2B5EF4-FFF2-40B4-BE49-F238E27FC236}">
                <a16:creationId xmlns:a16="http://schemas.microsoft.com/office/drawing/2014/main" id="{6FAC9687-08D8-4A8E-1B2E-E9913C2BDA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60200" y="4144869"/>
            <a:ext cx="1855368" cy="2480438"/>
          </a:xfrm>
          <a:prstGeom prst="rect">
            <a:avLst/>
          </a:prstGeom>
        </p:spPr>
      </p:pic>
      <p:pic>
        <p:nvPicPr>
          <p:cNvPr id="8" name="Image 7" descr="Une image contenant plante, fleur, plein air, herbe&#10;&#10;Description générée automatiquement">
            <a:extLst>
              <a:ext uri="{FF2B5EF4-FFF2-40B4-BE49-F238E27FC236}">
                <a16:creationId xmlns:a16="http://schemas.microsoft.com/office/drawing/2014/main" id="{9F7E6DED-06A9-3CF7-1B68-7464569A02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8021" y="4423072"/>
            <a:ext cx="2981098" cy="1794848"/>
          </a:xfrm>
          <a:prstGeom prst="rect">
            <a:avLst/>
          </a:prstGeom>
        </p:spPr>
      </p:pic>
    </p:spTree>
    <p:extLst>
      <p:ext uri="{BB962C8B-B14F-4D97-AF65-F5344CB8AC3E}">
        <p14:creationId xmlns:p14="http://schemas.microsoft.com/office/powerpoint/2010/main" val="135552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24000" y="857250"/>
            <a:ext cx="8989724" cy="340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0642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02505" y="2284719"/>
            <a:ext cx="9586989" cy="411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584581" y="481014"/>
            <a:ext cx="2869439" cy="2307595"/>
          </a:xfrm>
          <a:prstGeom prst="wedgeEllipseCallout">
            <a:avLst>
              <a:gd name="adj1" fmla="val 26153"/>
              <a:gd name="adj2" fmla="val 56608"/>
            </a:avLst>
          </a:prstGeom>
          <a:solidFill>
            <a:srgbClr val="48749D"/>
          </a:solidFill>
          <a:ln>
            <a:noFill/>
          </a:ln>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50976">
              <a:spcAft>
                <a:spcPts val="600"/>
              </a:spcAft>
            </a:pPr>
            <a:endParaRPr lang="fr-FR" altLang="fr-FR" sz="2288" kern="1200" dirty="0">
              <a:solidFill>
                <a:schemeClr val="bg1"/>
              </a:solidFill>
              <a:latin typeface="Arial" panose="020B0604020202020204" pitchFamily="34" charset="0"/>
              <a:ea typeface="ＭＳ Ｐゴシック" panose="020B0600070205080204" pitchFamily="34" charset="-128"/>
              <a:cs typeface="+mn-cs"/>
            </a:endParaRPr>
          </a:p>
          <a:p>
            <a:pPr algn="ctr" defTabSz="950976">
              <a:spcAft>
                <a:spcPts val="600"/>
              </a:spcAft>
            </a:pPr>
            <a:r>
              <a:rPr lang="fr-FR" altLang="fr-FR" sz="2288" kern="1200" dirty="0">
                <a:solidFill>
                  <a:schemeClr val="bg1"/>
                </a:solidFill>
                <a:latin typeface="Arial" panose="020B0604020202020204" pitchFamily="34" charset="0"/>
                <a:ea typeface="ＭＳ Ｐゴシック" panose="020B0600070205080204" pitchFamily="34" charset="-128"/>
                <a:cs typeface="+mn-cs"/>
              </a:rPr>
              <a:t>Des questions ?</a:t>
            </a:r>
          </a:p>
          <a:p>
            <a:pPr algn="ctr" eaLnBrk="1" hangingPunct="1">
              <a:spcAft>
                <a:spcPts val="600"/>
              </a:spcAft>
            </a:pPr>
            <a:endParaRPr lang="fr-FR" altLang="fr-FR" sz="2200" dirty="0">
              <a:solidFill>
                <a:schemeClr val="bg1"/>
              </a:solidFill>
              <a:latin typeface="Arial" panose="020B0604020202020204" pitchFamily="34" charset="0"/>
            </a:endParaRPr>
          </a:p>
        </p:txBody>
      </p:sp>
      <p:sp>
        <p:nvSpPr>
          <p:cNvPr id="2" name="Bulle ronde 11">
            <a:extLst>
              <a:ext uri="{FF2B5EF4-FFF2-40B4-BE49-F238E27FC236}">
                <a16:creationId xmlns:a16="http://schemas.microsoft.com/office/drawing/2014/main" id="{866C342F-74A0-668F-8C41-351E4B1AA86F}"/>
              </a:ext>
            </a:extLst>
          </p:cNvPr>
          <p:cNvSpPr>
            <a:spLocks noChangeArrowheads="1"/>
          </p:cNvSpPr>
          <p:nvPr/>
        </p:nvSpPr>
        <p:spPr bwMode="auto">
          <a:xfrm>
            <a:off x="6086474" y="480656"/>
            <a:ext cx="3322701" cy="1558052"/>
          </a:xfrm>
          <a:prstGeom prst="wedgeEllipseCallout">
            <a:avLst>
              <a:gd name="adj1" fmla="val -15066"/>
              <a:gd name="adj2" fmla="val 79738"/>
            </a:avLst>
          </a:prstGeom>
          <a:solidFill>
            <a:srgbClr val="FFBE00"/>
          </a:solidFill>
          <a:ln>
            <a:noFill/>
          </a:ln>
        </p:spPr>
        <p:txBody>
          <a:bodyPr wrap="squar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200" dirty="0">
                <a:solidFill>
                  <a:schemeClr val="bg1"/>
                </a:solidFill>
                <a:latin typeface="Arial" panose="020B0604020202020204" pitchFamily="34" charset="0"/>
              </a:rPr>
              <a:t>Cet épisode a t-il répondu à vos attentes ?</a:t>
            </a:r>
          </a:p>
        </p:txBody>
      </p:sp>
    </p:spTree>
    <p:extLst>
      <p:ext uri="{BB962C8B-B14F-4D97-AF65-F5344CB8AC3E}">
        <p14:creationId xmlns:p14="http://schemas.microsoft.com/office/powerpoint/2010/main" val="3410474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3C9ECC-28BC-1CD1-2C9E-FF34014E1AC8}"/>
              </a:ext>
            </a:extLst>
          </p:cNvPr>
          <p:cNvSpPr/>
          <p:nvPr/>
        </p:nvSpPr>
        <p:spPr>
          <a:xfrm>
            <a:off x="6094412" y="3438524"/>
            <a:ext cx="6097587" cy="3419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pic>
        <p:nvPicPr>
          <p:cNvPr id="41987" name="Image 5734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6948" y="4898230"/>
            <a:ext cx="1325563"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 5734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84346" y="4868417"/>
            <a:ext cx="12525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5ADF2C69-7836-E8C6-0B7F-24FF6C7377DB}"/>
              </a:ext>
            </a:extLst>
          </p:cNvPr>
          <p:cNvSpPr/>
          <p:nvPr/>
        </p:nvSpPr>
        <p:spPr>
          <a:xfrm>
            <a:off x="0" y="0"/>
            <a:ext cx="6102352" cy="3465513"/>
          </a:xfrm>
          <a:prstGeom prst="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33" name="Rectangle 32">
            <a:extLst>
              <a:ext uri="{FF2B5EF4-FFF2-40B4-BE49-F238E27FC236}">
                <a16:creationId xmlns:a16="http://schemas.microsoft.com/office/drawing/2014/main" id="{F889908B-F675-F877-8366-6C91CF2D952D}"/>
              </a:ext>
            </a:extLst>
          </p:cNvPr>
          <p:cNvSpPr/>
          <p:nvPr/>
        </p:nvSpPr>
        <p:spPr>
          <a:xfrm>
            <a:off x="6094413" y="-7143"/>
            <a:ext cx="6097587" cy="3466305"/>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2" name="Espace réservé du contenu 2">
            <a:extLst>
              <a:ext uri="{FF2B5EF4-FFF2-40B4-BE49-F238E27FC236}">
                <a16:creationId xmlns:a16="http://schemas.microsoft.com/office/drawing/2014/main" id="{BFB21C57-8B76-CDB7-C3D7-CE997AC10E40}"/>
              </a:ext>
            </a:extLst>
          </p:cNvPr>
          <p:cNvSpPr txBox="1">
            <a:spLocks noGrp="1"/>
          </p:cNvSpPr>
          <p:nvPr>
            <p:ph type="body" idx="4294967295"/>
          </p:nvPr>
        </p:nvSpPr>
        <p:spPr>
          <a:xfrm>
            <a:off x="457199" y="4248883"/>
            <a:ext cx="5477095" cy="2129976"/>
          </a:xfrm>
        </p:spPr>
        <p:txBody>
          <a:bodyPr>
            <a:noAutofit/>
          </a:bodyPr>
          <a:lstStyle/>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1 </a:t>
            </a:r>
            <a:r>
              <a:rPr lang="fr-FR" altLang="fr-FR" sz="1800" b="1" dirty="0">
                <a:latin typeface="Bradley Hand ITC" panose="03070402050302030203" pitchFamily="66" charset="0"/>
                <a:ea typeface="Microsoft YaHei" panose="020B0503020204020204" pitchFamily="34" charset="-122"/>
                <a:cs typeface="Calibri" panose="020F0502020204030204" pitchFamily="34" charset="0"/>
              </a:rPr>
              <a:t>= tuto-base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2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le respiratoire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3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Pédiatrie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4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TMS</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5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le psychologique</a:t>
            </a:r>
          </a:p>
          <a:p>
            <a:pPr>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6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a:t>
            </a:r>
            <a:r>
              <a:rPr lang="fr-FR" altLang="fr-FR" sz="14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Fatigue chronique, </a:t>
            </a:r>
            <a:r>
              <a:rPr lang="fr-FR" altLang="fr-FR" sz="1400" b="1" dirty="0" err="1">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Covid</a:t>
            </a:r>
            <a:r>
              <a:rPr lang="fr-FR" altLang="fr-FR" sz="14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long et dlr inexpliquées </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7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gynéco-obstétrique</a:t>
            </a:r>
          </a:p>
          <a:p>
            <a:pPr algn="just">
              <a:spcBef>
                <a:spcPts val="0"/>
              </a:spcBef>
              <a:buClr>
                <a:srgbClr val="70AD47"/>
              </a:buClr>
              <a:defRPr/>
            </a:pPr>
            <a:r>
              <a:rPr lang="fr-FR" altLang="fr-FR" sz="18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8 </a:t>
            </a:r>
            <a:r>
              <a:rPr lang="fr-FR" altLang="fr-FR" sz="18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 Soins </a:t>
            </a:r>
            <a:r>
              <a:rPr lang="fr-FR" altLang="fr-FR" sz="16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rPr>
              <a:t>de support en oncologie </a:t>
            </a:r>
            <a:endParaRPr altLang="fr-FR" sz="1600" b="1" dirty="0">
              <a:solidFill>
                <a:srgbClr val="FF0066"/>
              </a:solidFill>
              <a:latin typeface="Bradley Hand ITC" panose="03070402050302030203" pitchFamily="66" charset="0"/>
              <a:ea typeface="Microsoft YaHei" panose="020B0503020204020204" pitchFamily="34" charset="-122"/>
              <a:cs typeface="Calibri" panose="020F0502020204030204" pitchFamily="34" charset="0"/>
            </a:endParaRPr>
          </a:p>
        </p:txBody>
      </p:sp>
      <p:pic>
        <p:nvPicPr>
          <p:cNvPr id="41992" name="Imag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29090" y="648462"/>
            <a:ext cx="954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Imag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4353" y="640526"/>
            <a:ext cx="9763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Imag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63804" y="650367"/>
            <a:ext cx="10033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Imag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95890" y="662751"/>
            <a:ext cx="93503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Imag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97079" y="1434275"/>
            <a:ext cx="10128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a:extLst>
              <a:ext uri="{FF2B5EF4-FFF2-40B4-BE49-F238E27FC236}">
                <a16:creationId xmlns:a16="http://schemas.microsoft.com/office/drawing/2014/main" id="{785552C4-F761-E016-2C0A-7DD8B447EC6E}"/>
              </a:ext>
            </a:extLst>
          </p:cNvPr>
          <p:cNvSpPr/>
          <p:nvPr/>
        </p:nvSpPr>
        <p:spPr>
          <a:xfrm>
            <a:off x="6315933" y="319909"/>
            <a:ext cx="925513" cy="2857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50630" tIns="25316" rIns="50630" bIns="25316" compatLnSpc="0">
            <a:spAutoFit/>
          </a:bodyPr>
          <a:lstStyle/>
          <a:p>
            <a:pPr algn="just">
              <a:lnSpc>
                <a:spcPct val="90000"/>
              </a:lnSpc>
              <a:buClr>
                <a:srgbClr val="70AD47"/>
              </a:buClr>
              <a:buSzPct val="45000"/>
              <a:defRPr sz="1800"/>
            </a:pPr>
            <a:r>
              <a:rPr lang="fr-FR" sz="1633" b="1" dirty="0">
                <a:solidFill>
                  <a:schemeClr val="bg1"/>
                </a:solidFill>
                <a:latin typeface="Bradley Hand ITC" pitchFamily="66"/>
                <a:ea typeface="Microsoft YaHei" pitchFamily="2"/>
                <a:cs typeface="Calibri" pitchFamily="34"/>
              </a:rPr>
              <a:t>Des livres</a:t>
            </a:r>
          </a:p>
        </p:txBody>
      </p:sp>
      <p:sp>
        <p:nvSpPr>
          <p:cNvPr id="21" name="Rectangle 18">
            <a:extLst>
              <a:ext uri="{FF2B5EF4-FFF2-40B4-BE49-F238E27FC236}">
                <a16:creationId xmlns:a16="http://schemas.microsoft.com/office/drawing/2014/main" id="{EA0ED47B-C8C7-EF48-D464-643C073D7E35}"/>
              </a:ext>
            </a:extLst>
          </p:cNvPr>
          <p:cNvSpPr/>
          <p:nvPr/>
        </p:nvSpPr>
        <p:spPr>
          <a:xfrm>
            <a:off x="6265863" y="3529014"/>
            <a:ext cx="958850" cy="2873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50630" tIns="25316" rIns="50630" bIns="25316" compatLnSpc="0">
            <a:spAutoFit/>
          </a:bodyPr>
          <a:lstStyle/>
          <a:p>
            <a:pPr algn="just">
              <a:lnSpc>
                <a:spcPct val="90000"/>
              </a:lnSpc>
              <a:buClr>
                <a:srgbClr val="70AD47"/>
              </a:buClr>
              <a:buSzPct val="45000"/>
              <a:defRPr sz="1800"/>
            </a:pPr>
            <a:r>
              <a:rPr lang="fr-FR" sz="1633" b="1" dirty="0">
                <a:solidFill>
                  <a:schemeClr val="bg1"/>
                </a:solidFill>
                <a:latin typeface="Bradley Hand ITC" pitchFamily="66"/>
                <a:ea typeface="Microsoft YaHei" pitchFamily="2"/>
                <a:cs typeface="Calibri" pitchFamily="34"/>
              </a:rPr>
              <a:t>Une revue</a:t>
            </a:r>
          </a:p>
        </p:txBody>
      </p:sp>
      <p:grpSp>
        <p:nvGrpSpPr>
          <p:cNvPr id="41999" name="Groupe 28"/>
          <p:cNvGrpSpPr>
            <a:grpSpLocks/>
          </p:cNvGrpSpPr>
          <p:nvPr/>
        </p:nvGrpSpPr>
        <p:grpSpPr bwMode="auto">
          <a:xfrm>
            <a:off x="1035052" y="381699"/>
            <a:ext cx="3963097" cy="2745549"/>
            <a:chOff x="5240338" y="324426"/>
            <a:chExt cx="4444607" cy="2963071"/>
          </a:xfrm>
        </p:grpSpPr>
        <p:pic>
          <p:nvPicPr>
            <p:cNvPr id="42010" name="Image 26"/>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240338" y="324426"/>
              <a:ext cx="4444607" cy="29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a:extLst>
                <a:ext uri="{FF2B5EF4-FFF2-40B4-BE49-F238E27FC236}">
                  <a16:creationId xmlns:a16="http://schemas.microsoft.com/office/drawing/2014/main" id="{88226256-05A2-4BBD-C7BE-590029AC8F97}"/>
                </a:ext>
              </a:extLst>
            </p:cNvPr>
            <p:cNvSpPr/>
            <p:nvPr/>
          </p:nvSpPr>
          <p:spPr>
            <a:xfrm>
              <a:off x="5606638" y="1001033"/>
              <a:ext cx="2907077" cy="403630"/>
            </a:xfrm>
            <a:prstGeom prst="round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25"/>
            </a:p>
          </p:txBody>
        </p:sp>
        <p:sp>
          <p:nvSpPr>
            <p:cNvPr id="9" name="ZoneTexte 3">
              <a:extLst>
                <a:ext uri="{FF2B5EF4-FFF2-40B4-BE49-F238E27FC236}">
                  <a16:creationId xmlns:a16="http://schemas.microsoft.com/office/drawing/2014/main" id="{1C93F61A-C1A9-2CF6-30A9-7CEBD42AAFE9}"/>
                </a:ext>
              </a:extLst>
            </p:cNvPr>
            <p:cNvSpPr/>
            <p:nvPr/>
          </p:nvSpPr>
          <p:spPr>
            <a:xfrm>
              <a:off x="5319843" y="1023788"/>
              <a:ext cx="2939741" cy="4502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50630" tIns="25316" rIns="50630" bIns="25316" compatLnSpc="0">
              <a:spAutoFit/>
            </a:bodyPr>
            <a:lstStyle/>
            <a:p>
              <a:pPr algn="ctr">
                <a:defRPr sz="1800"/>
              </a:pPr>
              <a:r>
                <a:rPr lang="fr-FR" sz="1633" dirty="0">
                  <a:solidFill>
                    <a:schemeClr val="bg1"/>
                  </a:solidFill>
                  <a:latin typeface="Calibri" pitchFamily="18"/>
                  <a:ea typeface="Microsoft YaHei" pitchFamily="2"/>
                  <a:cs typeface="Arial" pitchFamily="2"/>
                </a:rPr>
                <a:t>www://ffsh.fr</a:t>
              </a:r>
            </a:p>
          </p:txBody>
        </p:sp>
      </p:grpSp>
      <p:pic>
        <p:nvPicPr>
          <p:cNvPr id="42000" name="Image 7"/>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rot="20981376">
            <a:off x="6770394" y="5211422"/>
            <a:ext cx="114776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Image 2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rot="195997">
            <a:off x="6546882" y="3861542"/>
            <a:ext cx="11747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Image 5734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14678" y="1437451"/>
            <a:ext cx="9699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Image 57344"/>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343516" y="1461263"/>
            <a:ext cx="9683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Image 2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275129" y="1443801"/>
            <a:ext cx="9667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Image 57346"/>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206112" y="3888098"/>
            <a:ext cx="12128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Image 5734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rot="304065">
            <a:off x="10569111" y="3631582"/>
            <a:ext cx="1281669" cy="182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Image 29"/>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rot="305129">
            <a:off x="7820832" y="3876230"/>
            <a:ext cx="12398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Image 28"/>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rot="21273471">
            <a:off x="9274375" y="4721536"/>
            <a:ext cx="11906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57349"/>
          <p:cNvSpPr/>
          <p:nvPr/>
        </p:nvSpPr>
        <p:spPr>
          <a:xfrm>
            <a:off x="6207126" y="3263900"/>
            <a:ext cx="4327525" cy="5715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633716" y="3714046"/>
            <a:ext cx="4048041" cy="377026"/>
          </a:xfrm>
          <a:prstGeom prst="rect">
            <a:avLst/>
          </a:prstGeom>
          <a:noFill/>
        </p:spPr>
        <p:txBody>
          <a:bodyPr wrap="square" rtlCol="0">
            <a:spAutoFit/>
          </a:bodyPr>
          <a:lstStyle/>
          <a:p>
            <a:pPr algn="just">
              <a:lnSpc>
                <a:spcPct val="90000"/>
              </a:lnSpc>
              <a:buClr>
                <a:srgbClr val="70AD47"/>
              </a:buClr>
              <a:buSzPct val="45000"/>
              <a:defRPr sz="1800"/>
            </a:pPr>
            <a:r>
              <a:rPr lang="fr-FR" sz="2000" b="1" dirty="0">
                <a:solidFill>
                  <a:srgbClr val="FFC000"/>
                </a:solidFill>
                <a:latin typeface="Bradley Hand ITC" pitchFamily="66"/>
                <a:ea typeface="Microsoft YaHei" pitchFamily="2"/>
                <a:cs typeface="Calibri" pitchFamily="34"/>
              </a:rPr>
              <a:t>D’autres épisodes</a:t>
            </a:r>
          </a:p>
        </p:txBody>
      </p:sp>
    </p:spTree>
    <p:extLst>
      <p:ext uri="{BB962C8B-B14F-4D97-AF65-F5344CB8AC3E}">
        <p14:creationId xmlns:p14="http://schemas.microsoft.com/office/powerpoint/2010/main" val="2601182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2507" r="18677" b="-2"/>
          <a:stretch/>
        </p:blipFill>
        <p:spPr>
          <a:xfrm>
            <a:off x="0" y="0"/>
            <a:ext cx="6050236" cy="6858000"/>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Espace réservé du contenu 2"/>
          <p:cNvSpPr>
            <a:spLocks noGrp="1"/>
          </p:cNvSpPr>
          <p:nvPr>
            <p:ph idx="1"/>
          </p:nvPr>
        </p:nvSpPr>
        <p:spPr>
          <a:xfrm>
            <a:off x="5978013" y="1484784"/>
            <a:ext cx="5685252" cy="3375920"/>
          </a:xfrm>
        </p:spPr>
        <p:txBody>
          <a:bodyPr anchor="t">
            <a:noAutofit/>
          </a:bodyPr>
          <a:lstStyle/>
          <a:p>
            <a:pPr>
              <a:buNone/>
            </a:pPr>
            <a:r>
              <a:rPr lang="fr-FR" b="1" dirty="0" err="1"/>
              <a:t>Folliculinum</a:t>
            </a:r>
            <a:endParaRPr lang="fr-FR" sz="1600" b="1" dirty="0"/>
          </a:p>
          <a:p>
            <a:pPr>
              <a:buNone/>
            </a:pPr>
            <a:endParaRPr lang="fr-FR" sz="1600" dirty="0"/>
          </a:p>
          <a:p>
            <a:pPr>
              <a:buNone/>
            </a:pPr>
            <a:endParaRPr lang="fr-FR" sz="2400" dirty="0"/>
          </a:p>
          <a:p>
            <a:r>
              <a:rPr lang="fr-FR" sz="2400" dirty="0"/>
              <a:t>Tension mammaire douloureuse dans la seconde moitié du cycle</a:t>
            </a:r>
          </a:p>
          <a:p>
            <a:r>
              <a:rPr lang="fr-FR" sz="2400" dirty="0"/>
              <a:t>Mammite congestive, kyste ou </a:t>
            </a:r>
            <a:r>
              <a:rPr lang="fr-FR" sz="2400" dirty="0" err="1"/>
              <a:t>adénofibrome</a:t>
            </a:r>
            <a:r>
              <a:rPr lang="fr-FR" sz="2400" dirty="0"/>
              <a:t> mammaire</a:t>
            </a:r>
          </a:p>
          <a:p>
            <a:r>
              <a:rPr lang="fr-FR" sz="2400" dirty="0"/>
              <a:t>Algies prémenstruelles : céphalées, migraines, cystalgie, acné, eczéma, psoriasis…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p:cNvSpPr txBox="1">
            <a:spLocks noChangeArrowheads="1"/>
          </p:cNvSpPr>
          <p:nvPr/>
        </p:nvSpPr>
        <p:spPr>
          <a:xfrm>
            <a:off x="795043" y="1305929"/>
            <a:ext cx="3642106" cy="112471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br>
              <a:rPr lang="en-US" altLang="fr-FR" sz="2800" b="1" dirty="0">
                <a:solidFill>
                  <a:schemeClr val="accent2"/>
                </a:solidFill>
              </a:rPr>
            </a:br>
            <a:r>
              <a:rPr lang="fr-FR" altLang="fr-FR" sz="5200" b="1" dirty="0">
                <a:solidFill>
                  <a:srgbClr val="3CA4AF"/>
                </a:solidFill>
              </a:rPr>
              <a:t>Le schéma de traitement</a:t>
            </a:r>
            <a:endParaRPr lang="fr-FR" altLang="fr-FR" sz="2800" b="1" dirty="0">
              <a:solidFill>
                <a:srgbClr val="3CA4AF"/>
              </a:solidFill>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p:cNvSpPr txBox="1">
            <a:spLocks noChangeArrowheads="1"/>
          </p:cNvSpPr>
          <p:nvPr/>
        </p:nvSpPr>
        <p:spPr>
          <a:xfrm>
            <a:off x="1699432" y="3068950"/>
            <a:ext cx="5765547" cy="26728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defRPr/>
            </a:pPr>
            <a:r>
              <a:rPr lang="en-US" altLang="fr-FR" sz="3200" b="1" dirty="0">
                <a:solidFill>
                  <a:srgbClr val="3CA4AF"/>
                </a:solidFill>
              </a:rPr>
              <a:t>J1</a:t>
            </a:r>
            <a:r>
              <a:rPr lang="en-US" altLang="fr-FR" sz="3200" dirty="0"/>
              <a:t> : </a:t>
            </a:r>
            <a:r>
              <a:rPr lang="fr-FR" altLang="fr-FR" sz="3200" dirty="0"/>
              <a:t>est le 1</a:t>
            </a:r>
            <a:r>
              <a:rPr lang="fr-FR" altLang="fr-FR" sz="3200" baseline="30000" dirty="0"/>
              <a:t>er</a:t>
            </a:r>
            <a:r>
              <a:rPr lang="fr-FR" altLang="fr-FR" sz="3200" dirty="0"/>
              <a:t> jour des règles</a:t>
            </a:r>
          </a:p>
          <a:p>
            <a:pPr>
              <a:buClr>
                <a:schemeClr val="accent1">
                  <a:lumMod val="75000"/>
                </a:schemeClr>
              </a:buClr>
              <a:defRPr/>
            </a:pPr>
            <a:r>
              <a:rPr lang="fr-FR" altLang="fr-FR" sz="3200" b="1" dirty="0">
                <a:solidFill>
                  <a:srgbClr val="3CA4AF"/>
                </a:solidFill>
              </a:rPr>
              <a:t>J8</a:t>
            </a:r>
            <a:r>
              <a:rPr lang="fr-FR" altLang="fr-FR" sz="3200" dirty="0"/>
              <a:t> : </a:t>
            </a:r>
            <a:r>
              <a:rPr lang="fr-FR" altLang="fr-FR" sz="3200" b="1" dirty="0" err="1">
                <a:solidFill>
                  <a:srgbClr val="C00000"/>
                </a:solidFill>
              </a:rPr>
              <a:t>Folliculinum</a:t>
            </a:r>
            <a:r>
              <a:rPr lang="fr-FR" altLang="fr-FR" sz="3200" dirty="0"/>
              <a:t> 5, 9 ou 15CH</a:t>
            </a:r>
          </a:p>
          <a:p>
            <a:pPr>
              <a:buClr>
                <a:schemeClr val="accent1">
                  <a:lumMod val="75000"/>
                </a:schemeClr>
              </a:buClr>
              <a:defRPr/>
            </a:pPr>
            <a:r>
              <a:rPr lang="fr-FR" altLang="fr-FR" sz="3200" b="1" dirty="0">
                <a:solidFill>
                  <a:srgbClr val="3CA4AF"/>
                </a:solidFill>
              </a:rPr>
              <a:t>J14</a:t>
            </a:r>
            <a:r>
              <a:rPr lang="fr-FR" altLang="fr-FR" sz="3200" dirty="0"/>
              <a:t> : ovulation</a:t>
            </a:r>
          </a:p>
          <a:p>
            <a:pPr>
              <a:buClr>
                <a:schemeClr val="accent1">
                  <a:lumMod val="75000"/>
                </a:schemeClr>
              </a:buClr>
              <a:defRPr/>
            </a:pPr>
            <a:r>
              <a:rPr lang="fr-FR" altLang="fr-FR" sz="3200" b="1" dirty="0">
                <a:solidFill>
                  <a:srgbClr val="3CA4AF"/>
                </a:solidFill>
              </a:rPr>
              <a:t>J20</a:t>
            </a:r>
            <a:r>
              <a:rPr lang="fr-FR" altLang="fr-FR" sz="3200" dirty="0"/>
              <a:t> : </a:t>
            </a:r>
            <a:r>
              <a:rPr lang="fr-FR" altLang="fr-FR" sz="3200" b="1" dirty="0" err="1">
                <a:solidFill>
                  <a:srgbClr val="C00000"/>
                </a:solidFill>
              </a:rPr>
              <a:t>Folliculinum</a:t>
            </a:r>
            <a:r>
              <a:rPr lang="fr-FR" altLang="fr-FR" sz="3200" b="1" dirty="0"/>
              <a:t> </a:t>
            </a:r>
            <a:r>
              <a:rPr lang="fr-FR" altLang="fr-FR" sz="3200" dirty="0"/>
              <a:t>5, 9 ou 15CH</a:t>
            </a:r>
          </a:p>
          <a:p>
            <a:pPr>
              <a:buClr>
                <a:schemeClr val="accent1">
                  <a:lumMod val="75000"/>
                </a:schemeClr>
              </a:buClr>
              <a:defRPr/>
            </a:pPr>
            <a:endParaRPr lang="en-US" altLang="fr-FR" sz="1700" dirty="0"/>
          </a:p>
        </p:txBody>
      </p:sp>
    </p:spTree>
    <p:extLst>
      <p:ext uri="{BB962C8B-B14F-4D97-AF65-F5344CB8AC3E}">
        <p14:creationId xmlns:p14="http://schemas.microsoft.com/office/powerpoint/2010/main" val="1918850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que sur un document avec stylet">
            <a:extLst>
              <a:ext uri="{FF2B5EF4-FFF2-40B4-BE49-F238E27FC236}">
                <a16:creationId xmlns:a16="http://schemas.microsoft.com/office/drawing/2014/main" id="{20781C26-8C21-F62C-3EA1-91B517EFA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66" r="13561" b="-1"/>
          <a:stretch/>
        </p:blipFill>
        <p:spPr>
          <a:xfrm>
            <a:off x="3523486"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2"/>
          <p:cNvSpPr txBox="1">
            <a:spLocks noChangeArrowheads="1"/>
          </p:cNvSpPr>
          <p:nvPr/>
        </p:nvSpPr>
        <p:spPr>
          <a:xfrm>
            <a:off x="371094" y="1161288"/>
            <a:ext cx="7193488" cy="112471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altLang="fr-FR" sz="2800" b="1" i="0" u="none" strike="noStrike" kern="1200" cap="none" spc="0" normalizeH="0" baseline="0" noProof="0" dirty="0">
                <a:ln>
                  <a:noFill/>
                </a:ln>
                <a:solidFill>
                  <a:srgbClr val="ED7D31"/>
                </a:solidFill>
                <a:effectLst/>
                <a:uLnTx/>
                <a:uFillTx/>
                <a:latin typeface="Calibri Light" panose="020F0302020204030204"/>
                <a:ea typeface="+mj-ea"/>
                <a:cs typeface="+mj-cs"/>
              </a:rPr>
            </a:br>
            <a:r>
              <a:rPr kumimoji="0" lang="fr-FR" altLang="fr-FR" sz="5200" b="1" i="0" u="none" strike="noStrike" kern="1200" cap="none" spc="0" normalizeH="0" baseline="0" noProof="0" dirty="0">
                <a:ln>
                  <a:noFill/>
                </a:ln>
                <a:solidFill>
                  <a:srgbClr val="3CA4AF"/>
                </a:solidFill>
                <a:effectLst/>
                <a:uLnTx/>
                <a:uFillTx/>
                <a:latin typeface="Calibri Light" panose="020F0302020204030204"/>
                <a:ea typeface="+mj-ea"/>
                <a:cs typeface="+mj-cs"/>
              </a:rPr>
              <a:t>Les traitements symptomatiques</a:t>
            </a:r>
            <a:endParaRPr kumimoji="0" lang="fr-FR" altLang="fr-FR" sz="2800" b="1" i="0" u="none" strike="noStrike" kern="1200" cap="none" spc="0" normalizeH="0" baseline="0" noProof="0" dirty="0">
              <a:ln>
                <a:noFill/>
              </a:ln>
              <a:solidFill>
                <a:srgbClr val="3CA4AF"/>
              </a:solidFill>
              <a:effectLst/>
              <a:uLnTx/>
              <a:uFillTx/>
              <a:latin typeface="Calibri Light" panose="020F0302020204030204"/>
              <a:ea typeface="+mj-ea"/>
              <a:cs typeface="+mj-cs"/>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92572EF4-AA7A-E604-C918-4F7689ED9D7E}"/>
              </a:ext>
            </a:extLst>
          </p:cNvPr>
          <p:cNvSpPr txBox="1"/>
          <p:nvPr/>
        </p:nvSpPr>
        <p:spPr>
          <a:xfrm>
            <a:off x="1327958" y="2638951"/>
            <a:ext cx="6097384" cy="3782574"/>
          </a:xfrm>
          <a:prstGeom prst="rect">
            <a:avLst/>
          </a:prstGeom>
          <a:noFill/>
        </p:spPr>
        <p:txBody>
          <a:bodyPr wrap="square">
            <a:spAutoFit/>
          </a:bodyPr>
          <a:lstStyle/>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migraines</a:t>
            </a: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mastodynies</a:t>
            </a:r>
            <a:endParaRPr kumimoji="0" lang="en-US" altLang="fr-FR" sz="2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endParaRP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troubles de </a:t>
            </a:r>
            <a:r>
              <a:rPr kumimoji="0" lang="en-US" altLang="fr-FR"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l'humeur</a:t>
            </a:r>
            <a:r>
              <a:rPr kumimoji="0" lang="en-US" altLang="fr-FR" sz="2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a:t>
            </a:r>
            <a:r>
              <a:rPr kumimoji="0" lang="en-US" altLang="fr-FR"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ou</a:t>
            </a:r>
            <a:r>
              <a:rPr kumimoji="0" lang="en-US" altLang="fr-FR" sz="2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a:t>
            </a:r>
            <a:r>
              <a:rPr kumimoji="0" lang="en-US" altLang="fr-FR"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anxiété</a:t>
            </a:r>
            <a:endParaRPr kumimoji="0" lang="en-US" altLang="fr-FR" sz="2800" b="1" i="0" u="sng" strike="noStrike" kern="1200" cap="none" spc="0" normalizeH="0" baseline="0" noProof="0" dirty="0">
              <a:ln>
                <a:noFill/>
              </a:ln>
              <a:solidFill>
                <a:prstClr val="black"/>
              </a:solidFill>
              <a:effectLst/>
              <a:uLnTx/>
              <a:uFillTx/>
              <a:latin typeface="Calibri" panose="020F0502020204030204"/>
              <a:ea typeface="+mn-ea"/>
              <a:cs typeface="+mn-cs"/>
              <a:sym typeface="Helvetica Light"/>
            </a:endParaRP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asthénie</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a:t>
            </a: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problèmes</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de </a:t>
            </a: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peau</a:t>
            </a:r>
            <a:endPar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endParaRP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douleurs</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a:t>
            </a: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pelviennes</a:t>
            </a:r>
            <a:endPar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endParaRP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ballonnements</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et troubles digestifs</a:t>
            </a: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œdèmes</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avec </a:t>
            </a: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prise</a:t>
            </a:r>
            <a:r>
              <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rPr>
              <a:t> de </a:t>
            </a:r>
            <a:r>
              <a:rPr kumimoji="0" lang="en-US" altLang="fr-FR"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Light"/>
              </a:rPr>
              <a:t>poids</a:t>
            </a:r>
            <a:endParaRPr kumimoji="0" lang="en-US" altLang="fr-FR"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Light"/>
            </a:endParaRPr>
          </a:p>
          <a:p>
            <a:pPr marL="342900" marR="0" lvl="0" indent="-228600" algn="l" defTabSz="914400" rtl="0" eaLnBrk="1" fontAlgn="auto" latinLnBrk="0" hangingPunct="1">
              <a:lnSpc>
                <a:spcPct val="90000"/>
              </a:lnSpc>
              <a:spcBef>
                <a:spcPts val="0"/>
              </a:spcBef>
              <a:spcAft>
                <a:spcPts val="600"/>
              </a:spcAft>
              <a:buClr>
                <a:srgbClr val="009999"/>
              </a:buClr>
              <a:buSzTx/>
              <a:buFont typeface="Arial" panose="020B0604020202020204" pitchFamily="34" charset="0"/>
              <a:buChar char="•"/>
              <a:tabLst/>
              <a:defRPr/>
            </a:pPr>
            <a:endParaRPr lang="fr-FR" dirty="0"/>
          </a:p>
        </p:txBody>
      </p:sp>
    </p:spTree>
    <p:extLst>
      <p:ext uri="{BB962C8B-B14F-4D97-AF65-F5344CB8AC3E}">
        <p14:creationId xmlns:p14="http://schemas.microsoft.com/office/powerpoint/2010/main" val="3899863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ESH NEW templat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spDef>
      <a:spPr bwMode="auto">
        <a:solidFill>
          <a:srgbClr val="3494BA"/>
        </a:solidFill>
        <a:ln>
          <a:noFill/>
        </a:ln>
      </a:spPr>
      <a:bodyPr>
        <a:spAutoFit/>
      </a:bodyPr>
      <a:lstStyle>
        <a:defPPr eaLnBrk="1" hangingPunct="1">
          <a:defRPr sz="2200">
            <a:solidFill>
              <a:schemeClr val="bg1"/>
            </a:solidFill>
            <a:latin typeface="Arial" panose="020B0604020202020204" pitchFamily="34" charset="0"/>
          </a:defRPr>
        </a:defPPr>
      </a:lstStyle>
    </a:spDef>
  </a:objectDefaults>
  <a:extraClrSchemeLst/>
  <a:extLst>
    <a:ext uri="{05A4C25C-085E-4340-85A3-A5531E510DB2}">
      <thm15:themeFamily xmlns:thm15="http://schemas.microsoft.com/office/thememl/2012/main" name="Thème ESH NEW template" id="{9241EC32-0D35-4D53-89BC-880DD3DBC478}" vid="{94FC4546-E557-476F-9EAD-19E5D1E152D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2251</Words>
  <Application>Microsoft Office PowerPoint</Application>
  <PresentationFormat>Grand écran</PresentationFormat>
  <Paragraphs>470</Paragraphs>
  <Slides>65</Slides>
  <Notes>1</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65</vt:i4>
      </vt:variant>
    </vt:vector>
  </HeadingPairs>
  <TitlesOfParts>
    <vt:vector size="80" baseType="lpstr">
      <vt:lpstr>Arial</vt:lpstr>
      <vt:lpstr>Bahnschrift Condensed</vt:lpstr>
      <vt:lpstr>Bahnschrift Light SemiCondensed</vt:lpstr>
      <vt:lpstr>Bahnschrift SemiCondensed</vt:lpstr>
      <vt:lpstr>Bradley Hand ITC</vt:lpstr>
      <vt:lpstr>Calibri</vt:lpstr>
      <vt:lpstr>Calibri Light</vt:lpstr>
      <vt:lpstr>Ink Free</vt:lpstr>
      <vt:lpstr>Lucida Handwriting</vt:lpstr>
      <vt:lpstr>MV Boli</vt:lpstr>
      <vt:lpstr>Times New Roman</vt:lpstr>
      <vt:lpstr>Wingdings</vt:lpstr>
      <vt:lpstr>Wingdings 3</vt:lpstr>
      <vt:lpstr>Thème Office</vt:lpstr>
      <vt:lpstr>Thème ESH NEW template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Vous êtes le Docteur SPASFON, médecin traitant  Vous recevez en consultation la jeune Léa 17 ans, en terminale. Elle consulte pour un syndrome douloureux au moment de ses règles.  </vt:lpstr>
      <vt:lpstr>Vous êtes Léa, 17 ans, en Terminale. Vous consultez votre médecin traitant, le Dr SPASFON pour un syndrome douloureux à chaque cycle.</vt:lpstr>
      <vt:lpstr>Présentation PowerPoint</vt:lpstr>
      <vt:lpstr>Vous êtes le Docteur DICLOFENAC, médecin traitant  Vous recevez en consultation Madame Béatrice M. 31 ans, divorcée depuis 5 ans, secrétaire de direction dans une PME. Elle consulte pour des douleurs gynécologiques qui surviennent à chaque fois qu’elle a ses règles </vt:lpstr>
      <vt:lpstr>Vous êtes Madame Brigitte M. 31 ans, divorcée, secrétaire de direction dans une PME. Vous consultez votre médecin traitant le Docteur DICLOFENAC pour des douleurs gynécologiques importantes qui surviennent à chaque cycle.</vt:lpstr>
      <vt:lpstr>Présentation PowerPoint</vt:lpstr>
      <vt:lpstr>Bouffées de chaleur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Vous êtes le Docteur PROVAMES, médecin traitant  Vous recevez en consultation Mme Alexandra T. 49 ans, mariée, mère de 2 enfants, professeur de mathématiques Elle consulte pour des BDC très invalidantes  </vt:lpstr>
      <vt:lpstr>Vous êtes Madame Alexandra T……49 ans, mariée, mère de 2 enfants, professeur de mathématiques. Vous consultez votre médecin traitant le Dr PROVAMES pour des BDC invalidantes, bien que septique sur l’efficacité de l’homéopathie.</vt:lpstr>
      <vt:lpstr>Présentation PowerPoint</vt:lpstr>
      <vt:lpstr>Vous êtes le Docteur ACTHEANE, médecin traitant  Vous recevez en consultation Mme Bernadette D. 55 ans, veuve, mère d’une fille, avocate Elle consulte pour des BDC invalidantes qui trainent depuis des années. Ayant fait une phlébite, elle ne peut prendre aucun THS   </vt:lpstr>
      <vt:lpstr>Depuis plusieurs années et surtout depuis le décès brutal de mon mari.  </vt:lpstr>
      <vt:lpstr>Présentation PowerPoint</vt:lpstr>
      <vt:lpstr>Présentation PowerPoint</vt:lpstr>
      <vt:lpstr>Présentation PowerPoint</vt:lpstr>
      <vt:lpstr>Présentation PowerPoint</vt:lpstr>
      <vt:lpstr>Présentation PowerPoint</vt:lpstr>
      <vt:lpstr>Vous êtes le Docteur PRIMPERAN, médecin traitant  vous recevez en consultation Madame Charlotte T. 27 ans, mariée, primipare, professeur des écoles Elle consulte pour des nausées +++, enceinte de 2 mois   </vt:lpstr>
      <vt:lpstr>Présentation PowerPoint</vt:lpstr>
      <vt:lpstr>Présentation PowerPoint</vt:lpstr>
      <vt:lpstr>Vous êtes le Docteur DAFALGAN, médecin traitant  Vous recevez en consultation Madame Valérie P. 34 ans, mariée, mère de 2 enfants, directrice de crèche, enceinte de 6 mois ½ Elle consulte pour des lombalgies récidivantes invalidantes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Laboratoire BOIRON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POCHON Elodie</dc:creator>
  <cp:lastModifiedBy>POCHON Elodie</cp:lastModifiedBy>
  <cp:revision>61</cp:revision>
  <dcterms:created xsi:type="dcterms:W3CDTF">2023-05-22T10:03:57Z</dcterms:created>
  <dcterms:modified xsi:type="dcterms:W3CDTF">2024-01-11T13:12:46Z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ed06422-c515-4a4e-a1f2-e6a0c0200eae_Enabled">
    <vt:lpwstr>true</vt:lpwstr>
  </property>
  <property fmtid="{D5CDD505-2E9C-101B-9397-08002B2CF9AE}" pid="3" name="MSIP_Label_ced06422-c515-4a4e-a1f2-e6a0c0200eae_SetDate">
    <vt:lpwstr>2023-06-02T02:29:15Z</vt:lpwstr>
  </property>
  <property fmtid="{D5CDD505-2E9C-101B-9397-08002B2CF9AE}" pid="4" name="MSIP_Label_ced06422-c515-4a4e-a1f2-e6a0c0200eae_Method">
    <vt:lpwstr>Standard</vt:lpwstr>
  </property>
  <property fmtid="{D5CDD505-2E9C-101B-9397-08002B2CF9AE}" pid="5" name="MSIP_Label_ced06422-c515-4a4e-a1f2-e6a0c0200eae_Name">
    <vt:lpwstr>Unclassifed</vt:lpwstr>
  </property>
  <property fmtid="{D5CDD505-2E9C-101B-9397-08002B2CF9AE}" pid="6" name="MSIP_Label_ced06422-c515-4a4e-a1f2-e6a0c0200eae_SiteId">
    <vt:lpwstr>e339bd4b-2e3b-4035-a452-2112d502f2ff</vt:lpwstr>
  </property>
  <property fmtid="{D5CDD505-2E9C-101B-9397-08002B2CF9AE}" pid="7" name="MSIP_Label_ced06422-c515-4a4e-a1f2-e6a0c0200eae_ActionId">
    <vt:lpwstr>b524e49d-02de-4ee0-9e80-d4bce9c25215</vt:lpwstr>
  </property>
  <property fmtid="{D5CDD505-2E9C-101B-9397-08002B2CF9AE}" pid="8" name="MSIP_Label_ced06422-c515-4a4e-a1f2-e6a0c0200eae_ContentBits">
    <vt:lpwstr>0</vt:lpwstr>
  </property>
</Properties>
</file>