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AFF"/>
    <a:srgbClr val="4874DB"/>
    <a:srgbClr val="2993FF"/>
    <a:srgbClr val="1C77E0"/>
    <a:srgbClr val="2D77E4"/>
    <a:srgbClr val="2F62F5"/>
    <a:srgbClr val="000000"/>
    <a:srgbClr val="20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20" autoAdjust="0"/>
  </p:normalViewPr>
  <p:slideViewPr>
    <p:cSldViewPr snapToObjects="1">
      <p:cViewPr varScale="1">
        <p:scale>
          <a:sx n="102" d="100"/>
          <a:sy n="102" d="100"/>
        </p:scale>
        <p:origin x="1806" y="114"/>
      </p:cViewPr>
      <p:guideLst>
        <p:guide orient="horz" pos="436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D9A7-C6AF-8D49-A2EA-123EE412EA7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A66-A66B-3441-8BB8-F3D902CB52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D9A7-C6AF-8D49-A2EA-123EE412EA7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A66-A66B-3441-8BB8-F3D902CB52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D9A7-C6AF-8D49-A2EA-123EE412EA7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A66-A66B-3441-8BB8-F3D902CB52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D9A7-C6AF-8D49-A2EA-123EE412EA7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A66-A66B-3441-8BB8-F3D902CB52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D9A7-C6AF-8D49-A2EA-123EE412EA7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A66-A66B-3441-8BB8-F3D902CB52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D9A7-C6AF-8D49-A2EA-123EE412EA7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A66-A66B-3441-8BB8-F3D902CB52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D9A7-C6AF-8D49-A2EA-123EE412EA7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A66-A66B-3441-8BB8-F3D902CB52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D9A7-C6AF-8D49-A2EA-123EE412EA7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A66-A66B-3441-8BB8-F3D902CB52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D9A7-C6AF-8D49-A2EA-123EE412EA7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A66-A66B-3441-8BB8-F3D902CB52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D9A7-C6AF-8D49-A2EA-123EE412EA7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A66-A66B-3441-8BB8-F3D902CB52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D9A7-C6AF-8D49-A2EA-123EE412EA7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5A66-A66B-3441-8BB8-F3D902CB52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AD9A7-C6AF-8D49-A2EA-123EE412EA7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5A66-A66B-3441-8BB8-F3D902CB52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t="5124" r="17169" b="7143"/>
          <a:stretch/>
        </p:blipFill>
        <p:spPr>
          <a:xfrm flipH="1">
            <a:off x="268153" y="372641"/>
            <a:ext cx="4744254" cy="5976665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012407" y="1628800"/>
            <a:ext cx="3808065" cy="1470025"/>
          </a:xfrm>
        </p:spPr>
        <p:txBody>
          <a:bodyPr/>
          <a:lstStyle/>
          <a:p>
            <a:r>
              <a:rPr lang="fr-FR" b="1" dirty="0">
                <a:latin typeface="Arial Narrow" panose="020B0606020202030204" pitchFamily="34" charset="0"/>
              </a:rPr>
              <a:t>Gynécologie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C602AD2-4BEF-E616-3ECC-4CD58919B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6093297"/>
            <a:ext cx="1840576" cy="534145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F8FA95F-E8FD-EEC7-A3FF-D56DA9EB4F6F}"/>
              </a:ext>
            </a:extLst>
          </p:cNvPr>
          <p:cNvSpPr txBox="1">
            <a:spLocks/>
          </p:cNvSpPr>
          <p:nvPr/>
        </p:nvSpPr>
        <p:spPr>
          <a:xfrm>
            <a:off x="5004049" y="3789040"/>
            <a:ext cx="3816424" cy="886414"/>
          </a:xfrm>
          <a:prstGeom prst="rect">
            <a:avLst/>
          </a:prstGeom>
          <a:solidFill>
            <a:srgbClr val="C7CAFF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00" b="1" dirty="0">
                <a:latin typeface="Ink Free" panose="03080402000500000000" pitchFamily="66" charset="0"/>
              </a:rPr>
              <a:t>Cas Cliniques filmés - Initiation</a:t>
            </a:r>
          </a:p>
        </p:txBody>
      </p:sp>
    </p:spTree>
    <p:extLst>
      <p:ext uri="{BB962C8B-B14F-4D97-AF65-F5344CB8AC3E}">
        <p14:creationId xmlns:p14="http://schemas.microsoft.com/office/powerpoint/2010/main" val="96369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697" y="2438400"/>
            <a:ext cx="2780649" cy="3785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/>
              <a:t>Graphites</a:t>
            </a:r>
          </a:p>
          <a:p>
            <a:pPr>
              <a:buNone/>
            </a:pPr>
            <a:endParaRPr lang="fr-FR" sz="1700" dirty="0"/>
          </a:p>
          <a:p>
            <a:pPr marL="0" indent="0">
              <a:buNone/>
            </a:pPr>
            <a:r>
              <a:rPr lang="fr-FR" sz="2400" dirty="0"/>
              <a:t>Ongles épais, cassants, jaunes et noirs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r="26858"/>
          <a:stretch/>
        </p:blipFill>
        <p:spPr>
          <a:xfrm>
            <a:off x="4007390" y="762000"/>
            <a:ext cx="4608512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err="1"/>
              <a:t>Silicea</a:t>
            </a:r>
            <a:endParaRPr lang="fr-FR" b="1" dirty="0"/>
          </a:p>
          <a:p>
            <a:pPr>
              <a:buNone/>
            </a:pPr>
            <a:endParaRPr lang="fr-FR" sz="17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Pour le système immunitaire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Éviter les infections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Quartz hyalin (1007510) | musée des Confluences">
            <a:extLst>
              <a:ext uri="{FF2B5EF4-FFF2-40B4-BE49-F238E27FC236}">
                <a16:creationId xmlns:a16="http://schemas.microsoft.com/office/drawing/2014/main" id="{2D61B0A7-ABE9-8416-1CC1-670ED1AE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4396" y="1743122"/>
            <a:ext cx="4514498" cy="33685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9553" y="448055"/>
            <a:ext cx="1440254" cy="3801257"/>
          </a:xfrm>
          <a:prstGeom prst="rect">
            <a:avLst/>
          </a:prstGeom>
          <a:solidFill>
            <a:srgbClr val="C67F6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9555" y="4419227"/>
            <a:ext cx="1440253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9555" y="448055"/>
            <a:ext cx="1440252" cy="38012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8"/>
          <a:stretch/>
        </p:blipFill>
        <p:spPr>
          <a:xfrm>
            <a:off x="251520" y="448055"/>
            <a:ext cx="7005737" cy="59510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/>
              <a:t>Kalium</a:t>
            </a:r>
          </a:p>
          <a:p>
            <a:pPr>
              <a:buNone/>
            </a:pPr>
            <a:r>
              <a:rPr lang="fr-FR" b="1" dirty="0" err="1"/>
              <a:t>bichromicum</a:t>
            </a:r>
            <a:endParaRPr lang="fr-FR" b="1" dirty="0"/>
          </a:p>
          <a:p>
            <a:pPr>
              <a:buNone/>
            </a:pPr>
            <a:endParaRPr lang="fr-FR" sz="1700" dirty="0"/>
          </a:p>
          <a:p>
            <a:pPr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Sensation d’avoir un cheveu sur la langue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2"/>
          <a:stretch/>
        </p:blipFill>
        <p:spPr>
          <a:xfrm>
            <a:off x="4427984" y="1340768"/>
            <a:ext cx="3782040" cy="41237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/>
              <a:t>Mercurius</a:t>
            </a:r>
            <a:r>
              <a:rPr lang="fr-FR" b="1" dirty="0">
                <a:solidFill>
                  <a:srgbClr val="2D77E4"/>
                </a:solidFill>
              </a:rPr>
              <a:t> </a:t>
            </a:r>
            <a:r>
              <a:rPr lang="fr-FR" b="1" dirty="0" err="1"/>
              <a:t>cyanatus</a:t>
            </a:r>
            <a:endParaRPr lang="fr-FR" b="1" dirty="0"/>
          </a:p>
          <a:p>
            <a:pPr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Fausses membranes blanchâtres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Gonflement des muqueuses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03" y="2636912"/>
            <a:ext cx="5076394" cy="337942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2878" y="1371600"/>
            <a:ext cx="4404139" cy="41148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fr-FR" sz="2400" b="1" dirty="0" err="1">
                <a:solidFill>
                  <a:schemeClr val="accent2"/>
                </a:solidFill>
              </a:rPr>
              <a:t>Sulfuricum</a:t>
            </a:r>
            <a:r>
              <a:rPr lang="fr-FR" sz="2400" b="1" dirty="0">
                <a:solidFill>
                  <a:schemeClr val="accent2"/>
                </a:solidFill>
              </a:rPr>
              <a:t> </a:t>
            </a:r>
            <a:r>
              <a:rPr lang="fr-FR" sz="2400" b="1" dirty="0" err="1">
                <a:solidFill>
                  <a:schemeClr val="accent2"/>
                </a:solidFill>
              </a:rPr>
              <a:t>acidum</a:t>
            </a:r>
            <a:endParaRPr lang="fr-FR" sz="2400" b="1" dirty="0">
              <a:solidFill>
                <a:schemeClr val="accent2"/>
              </a:solidFill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b="1" dirty="0" err="1">
                <a:solidFill>
                  <a:schemeClr val="accent2"/>
                </a:solidFill>
              </a:rPr>
              <a:t>Nitricum</a:t>
            </a:r>
            <a:r>
              <a:rPr lang="fr-FR" sz="2400" b="1" dirty="0">
                <a:solidFill>
                  <a:schemeClr val="accent2"/>
                </a:solidFill>
              </a:rPr>
              <a:t> </a:t>
            </a:r>
            <a:r>
              <a:rPr lang="fr-FR" sz="2400" b="1" dirty="0" err="1">
                <a:solidFill>
                  <a:schemeClr val="accent2"/>
                </a:solidFill>
              </a:rPr>
              <a:t>acidum</a:t>
            </a:r>
            <a:endParaRPr lang="fr-FR" sz="2400" b="1" dirty="0">
              <a:solidFill>
                <a:schemeClr val="accent2"/>
              </a:solidFill>
            </a:endParaRP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2400" b="1" dirty="0">
                <a:solidFill>
                  <a:schemeClr val="accent2"/>
                </a:solidFill>
              </a:rPr>
              <a:t>Borax</a:t>
            </a:r>
            <a:r>
              <a:rPr lang="fr-FR" sz="2400" dirty="0"/>
              <a:t> : si aphtes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3540" r="27320"/>
          <a:stretch/>
        </p:blipFill>
        <p:spPr>
          <a:xfrm>
            <a:off x="719368" y="1931670"/>
            <a:ext cx="2808312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007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1463" y="5060724"/>
            <a:ext cx="4987001" cy="1594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latin typeface="Freestyle Script" panose="030804020302050B0404" pitchFamily="66" charset="0"/>
              </a:rPr>
              <a:t>1 pointe de couteau de bicarbonate de sodium </a:t>
            </a:r>
          </a:p>
          <a:p>
            <a:pPr marL="0" indent="0">
              <a:buNone/>
            </a:pPr>
            <a:r>
              <a:rPr lang="fr-FR" sz="2800" dirty="0">
                <a:latin typeface="Freestyle Script" panose="030804020302050B0404" pitchFamily="66" charset="0"/>
              </a:rPr>
              <a:t>dans un verre d’eau + 25 gouttes de Calendula TM 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4084092" y="2458552"/>
            <a:ext cx="4616357" cy="1964638"/>
            <a:chOff x="1863537" y="3299781"/>
            <a:chExt cx="5780692" cy="240910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Strok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537" y="3349734"/>
              <a:ext cx="2359149" cy="2359149"/>
            </a:xfrm>
            <a:prstGeom prst="rect">
              <a:avLst/>
            </a:prstGeom>
          </p:spPr>
        </p:pic>
        <p:grpSp>
          <p:nvGrpSpPr>
            <p:cNvPr id="13" name="Groupe 12"/>
            <p:cNvGrpSpPr/>
            <p:nvPr/>
          </p:nvGrpSpPr>
          <p:grpSpPr>
            <a:xfrm rot="312498">
              <a:off x="2474905" y="3299781"/>
              <a:ext cx="5169324" cy="2387884"/>
              <a:chOff x="1348355" y="2903953"/>
              <a:chExt cx="5169324" cy="2387884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4"/>
              <a:srcRect l="50000" t="46640" r="9059" b="3980"/>
              <a:stretch/>
            </p:blipFill>
            <p:spPr>
              <a:xfrm>
                <a:off x="3612822" y="3717032"/>
                <a:ext cx="1299840" cy="1574805"/>
              </a:xfrm>
              <a:prstGeom prst="rect">
                <a:avLst/>
              </a:prstGeom>
            </p:spPr>
          </p:pic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Strokes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3668902">
                <a:off x="4765976" y="3226215"/>
                <a:ext cx="1751703" cy="1751703"/>
              </a:xfrm>
              <a:prstGeom prst="rect">
                <a:avLst/>
              </a:prstGeom>
            </p:spPr>
          </p:pic>
          <p:sp>
            <p:nvSpPr>
              <p:cNvPr id="7" name="Rectangle à coins arrondis 6"/>
              <p:cNvSpPr/>
              <p:nvPr/>
            </p:nvSpPr>
            <p:spPr>
              <a:xfrm rot="21287502">
                <a:off x="1348355" y="4591421"/>
                <a:ext cx="1008112" cy="36004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700" b="1" dirty="0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CALENDULA </a:t>
                </a:r>
                <a:r>
                  <a:rPr lang="fr-FR" sz="600" b="1" dirty="0">
                    <a:solidFill>
                      <a:schemeClr val="tx1"/>
                    </a:solidFill>
                    <a:latin typeface="Bradley Hand ITC" panose="03070402050302030203" pitchFamily="66" charset="0"/>
                  </a:rPr>
                  <a:t>TM</a:t>
                </a:r>
              </a:p>
            </p:txBody>
          </p:sp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87502">
                <a:off x="4023443" y="2903953"/>
                <a:ext cx="1224000" cy="7152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ZoneTexte 10"/>
              <p:cNvSpPr txBox="1"/>
              <p:nvPr/>
            </p:nvSpPr>
            <p:spPr>
              <a:xfrm rot="21287502">
                <a:off x="2864798" y="4322611"/>
                <a:ext cx="661360" cy="707886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fr-FR" sz="3500"/>
                  <a:t>+</a:t>
                </a:r>
              </a:p>
            </p:txBody>
          </p:sp>
        </p:grp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73" y="417834"/>
            <a:ext cx="1622673" cy="16226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95" name="Group 3089">
            <a:extLst>
              <a:ext uri="{FF2B5EF4-FFF2-40B4-BE49-F238E27FC236}">
                <a16:creationId xmlns:a16="http://schemas.microsoft.com/office/drawing/2014/main" id="{81CC5389-CB4A-43B7-9A0E-5447CE0BC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4" cy="6858000"/>
            <a:chOff x="651279" y="598259"/>
            <a:chExt cx="10889442" cy="5680742"/>
          </a:xfrm>
        </p:grpSpPr>
        <p:sp>
          <p:nvSpPr>
            <p:cNvPr id="3104" name="Color">
              <a:extLst>
                <a:ext uri="{FF2B5EF4-FFF2-40B4-BE49-F238E27FC236}">
                  <a16:creationId xmlns:a16="http://schemas.microsoft.com/office/drawing/2014/main" id="{017160F5-4BB5-41FB-B2D8-0AE0A6D7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5" name="Color">
              <a:extLst>
                <a:ext uri="{FF2B5EF4-FFF2-40B4-BE49-F238E27FC236}">
                  <a16:creationId xmlns:a16="http://schemas.microsoft.com/office/drawing/2014/main" id="{5AB10530-0B6F-40EF-9B05-F388D1BCB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94" name="Color">
            <a:extLst>
              <a:ext uri="{FF2B5EF4-FFF2-40B4-BE49-F238E27FC236}">
                <a16:creationId xmlns:a16="http://schemas.microsoft.com/office/drawing/2014/main" id="{145B2F28-3A18-4BC2-8E92-9AF66F14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03" y="598259"/>
            <a:ext cx="8167081" cy="5680742"/>
          </a:xfrm>
          <a:prstGeom prst="rect">
            <a:avLst/>
          </a:prstGeom>
          <a:solidFill>
            <a:srgbClr val="C67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80" name="Picture 8" descr="Soignez vos douleurs gynécologiques - Maxime CROISET Ostéopathe D.O">
            <a:extLst>
              <a:ext uri="{FF2B5EF4-FFF2-40B4-BE49-F238E27FC236}">
                <a16:creationId xmlns:a16="http://schemas.microsoft.com/office/drawing/2014/main" id="{57FA075D-8B3D-7FD1-FA81-851E62C1B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r="25923" b="-1"/>
          <a:stretch/>
        </p:blipFill>
        <p:spPr bwMode="auto">
          <a:xfrm>
            <a:off x="4208842" y="1310442"/>
            <a:ext cx="4231620" cy="46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6" name="Group 3095">
            <a:extLst>
              <a:ext uri="{FF2B5EF4-FFF2-40B4-BE49-F238E27FC236}">
                <a16:creationId xmlns:a16="http://schemas.microsoft.com/office/drawing/2014/main" id="{FA65A26F-1F64-451C-BFA2-F92410951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717" cy="6858000"/>
            <a:chOff x="0" y="0"/>
            <a:chExt cx="12188952" cy="6858000"/>
          </a:xfrm>
        </p:grpSpPr>
        <p:sp>
          <p:nvSpPr>
            <p:cNvPr id="3097" name="Freeform: Shape 3096">
              <a:extLst>
                <a:ext uri="{FF2B5EF4-FFF2-40B4-BE49-F238E27FC236}">
                  <a16:creationId xmlns:a16="http://schemas.microsoft.com/office/drawing/2014/main" id="{635C965A-C516-42B1-844F-9472408C9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8" name="Freeform: Shape 3097">
              <a:extLst>
                <a:ext uri="{FF2B5EF4-FFF2-40B4-BE49-F238E27FC236}">
                  <a16:creationId xmlns:a16="http://schemas.microsoft.com/office/drawing/2014/main" id="{C4C44BFB-148D-4919-BEE5-0138A35BC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9" name="Freeform: Shape 3098">
              <a:extLst>
                <a:ext uri="{FF2B5EF4-FFF2-40B4-BE49-F238E27FC236}">
                  <a16:creationId xmlns:a16="http://schemas.microsoft.com/office/drawing/2014/main" id="{CD704AD9-4DAA-4F0F-8B02-8B765658A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9F9F0EF2-FB12-49A3-B73C-E38141A5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49A9DBF1-1403-4BE8-B87E-0393E9CDE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id="{3979BDB7-FA20-4F60-97B1-CF3696395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id="{3B7D32B5-D9D6-467E-8349-4A1A840FA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845DD5B5-CFF4-1526-4FA3-6585101CF672}"/>
              </a:ext>
            </a:extLst>
          </p:cNvPr>
          <p:cNvSpPr txBox="1"/>
          <p:nvPr/>
        </p:nvSpPr>
        <p:spPr>
          <a:xfrm>
            <a:off x="759483" y="719268"/>
            <a:ext cx="2680345" cy="2905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mycoses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13929" b="13929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3752850"/>
            <a:ext cx="6730326" cy="245268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fr-FR" b="1" dirty="0"/>
              <a:t>Monilia </a:t>
            </a:r>
            <a:r>
              <a:rPr lang="fr-FR" b="1" dirty="0" err="1"/>
              <a:t>albicans</a:t>
            </a:r>
            <a:endParaRPr lang="fr-FR" b="1" dirty="0"/>
          </a:p>
          <a:p>
            <a:pPr>
              <a:buNone/>
            </a:pPr>
            <a:endParaRPr lang="fr-FR" sz="1600" dirty="0"/>
          </a:p>
          <a:p>
            <a:pPr>
              <a:buNone/>
            </a:pPr>
            <a:r>
              <a:rPr lang="fr-FR" sz="2400" dirty="0"/>
              <a:t>5 granules par jour pendant 1 mois, </a:t>
            </a:r>
          </a:p>
          <a:p>
            <a:pPr>
              <a:buNone/>
            </a:pPr>
            <a:r>
              <a:rPr lang="fr-FR" sz="2400" dirty="0"/>
              <a:t>puis 1 dose par semaine 2 mois.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known.jpg"/>
          <p:cNvPicPr>
            <a:picLocks noChangeAspect="1"/>
          </p:cNvPicPr>
          <p:nvPr/>
        </p:nvPicPr>
        <p:blipFill rotWithShape="1">
          <a:blip r:embed="rId2"/>
          <a:srcRect l="5709" r="4924" b="1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3300" y="2614612"/>
            <a:ext cx="3968747" cy="37528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err="1"/>
              <a:t>Helonias</a:t>
            </a:r>
            <a:endParaRPr lang="fr-FR" sz="1600" b="1" dirty="0"/>
          </a:p>
          <a:p>
            <a:pPr>
              <a:buNone/>
            </a:pPr>
            <a:endParaRPr lang="fr-FR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Leucorrhées comme du lait caillé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Prurit vulvaire</a:t>
            </a:r>
          </a:p>
          <a:p>
            <a:pPr>
              <a:buFontTx/>
              <a:buChar char="-"/>
            </a:pPr>
            <a:endParaRPr lang="fr-FR" sz="1600" dirty="0"/>
          </a:p>
          <a:p>
            <a:pPr>
              <a:buFontTx/>
              <a:buChar char="-"/>
            </a:pPr>
            <a:endParaRPr lang="fr-FR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27917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3300" y="2614612"/>
            <a:ext cx="3968747" cy="37528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/>
              <a:t>Hydrastis</a:t>
            </a:r>
            <a:endParaRPr lang="fr-FR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Leucorrhées continues, abondantes, irritantes, jaunâtres, visqueuses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Prurit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408" y="559407"/>
            <a:ext cx="4945891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CulinoTests - Oeuf poché triché (pour les nuls ^^)">
            <a:extLst>
              <a:ext uri="{FF2B5EF4-FFF2-40B4-BE49-F238E27FC236}">
                <a16:creationId xmlns:a16="http://schemas.microsoft.com/office/drawing/2014/main" id="{AC80794B-BA0F-942E-77C8-AEC59F3F4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r="7622" b="-1"/>
          <a:stretch/>
        </p:blipFill>
        <p:spPr bwMode="auto">
          <a:xfrm>
            <a:off x="483489" y="722376"/>
            <a:ext cx="469773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4314" y="2438401"/>
            <a:ext cx="2750277" cy="3779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/>
              <a:t>Borax</a:t>
            </a:r>
            <a:endParaRPr lang="fr-FR" sz="1600" b="1" dirty="0"/>
          </a:p>
          <a:p>
            <a:pPr>
              <a:buNone/>
            </a:pPr>
            <a:endParaRPr lang="fr-FR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Écoulement comme du blanc d’œuf, épais, abondant, acide et chaud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Démangeaisons</a:t>
            </a:r>
          </a:p>
          <a:p>
            <a:pPr>
              <a:buNone/>
            </a:pPr>
            <a:endParaRPr lang="fr-FR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r="906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3300" y="2614612"/>
            <a:ext cx="3968747" cy="37528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err="1"/>
              <a:t>Aletris</a:t>
            </a:r>
            <a:r>
              <a:rPr lang="fr-FR" b="1" dirty="0"/>
              <a:t> </a:t>
            </a:r>
            <a:r>
              <a:rPr lang="fr-FR" b="1" dirty="0" err="1"/>
              <a:t>farinosa</a:t>
            </a:r>
            <a:endParaRPr lang="fr-FR" b="1" dirty="0"/>
          </a:p>
          <a:p>
            <a:pPr>
              <a:buNone/>
            </a:pPr>
            <a:endParaRPr lang="fr-FR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Leucorrhées épaisses, glaireuses, abondantes, filamenteuses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Pesanteur utérine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3861048"/>
            <a:ext cx="6192688" cy="2615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err="1"/>
              <a:t>Kreosotum</a:t>
            </a:r>
            <a:endParaRPr lang="fr-FR" b="1" dirty="0"/>
          </a:p>
          <a:p>
            <a:pPr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Leucorrhée irritante, </a:t>
            </a:r>
            <a:r>
              <a:rPr lang="fr-FR" sz="2400" dirty="0" err="1"/>
              <a:t>excoriante</a:t>
            </a:r>
            <a:r>
              <a:rPr lang="fr-FR" sz="2400" dirty="0"/>
              <a:t>, fétide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Jaunâtre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Prurit vulvaire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Ulcérations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9" b="99161" l="2560" r="93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40886"/>
            <a:ext cx="3635896" cy="5736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pPr>
              <a:buNone/>
            </a:pPr>
            <a:r>
              <a:rPr lang="fr-FR" b="1" dirty="0" err="1"/>
              <a:t>Antimonium</a:t>
            </a:r>
            <a:r>
              <a:rPr lang="fr-FR" b="1" dirty="0">
                <a:solidFill>
                  <a:srgbClr val="2F62F5"/>
                </a:solidFill>
              </a:rPr>
              <a:t> </a:t>
            </a:r>
            <a:r>
              <a:rPr lang="fr-FR" b="1" dirty="0" err="1"/>
              <a:t>crudum</a:t>
            </a:r>
            <a:endParaRPr lang="fr-FR" b="1" dirty="0"/>
          </a:p>
          <a:p>
            <a:pPr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Ongles épais, jaunâtres, voire noirâtres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Durs, fendus, cassants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181482"/>
            <a:ext cx="4270399" cy="26765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161</Words>
  <Application>Microsoft Office PowerPoint</Application>
  <PresentationFormat>Affichage à l'écran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Bradley Hand ITC</vt:lpstr>
      <vt:lpstr>Calibri</vt:lpstr>
      <vt:lpstr>Freestyle Script</vt:lpstr>
      <vt:lpstr>Ink Free</vt:lpstr>
      <vt:lpstr>Wingdings</vt:lpstr>
      <vt:lpstr>Thème Office</vt:lpstr>
      <vt:lpstr>Gynécologie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MYCOSES</dc:title>
  <dc:creator>Pigeot</dc:creator>
  <cp:lastModifiedBy>POCHON Elodie</cp:lastModifiedBy>
  <cp:revision>44</cp:revision>
  <dcterms:created xsi:type="dcterms:W3CDTF">2022-12-28T09:41:52Z</dcterms:created>
  <dcterms:modified xsi:type="dcterms:W3CDTF">2024-06-17T10:21:38Z</dcterms:modified>
</cp:coreProperties>
</file>