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 userDrawn="1">
          <p15:clr>
            <a:srgbClr val="A4A3A4"/>
          </p15:clr>
        </p15:guide>
        <p15:guide id="2" pos="3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4D03A"/>
    <a:srgbClr val="B65A8A"/>
    <a:srgbClr val="D2BB3E"/>
    <a:srgbClr val="DBAD58"/>
    <a:srgbClr val="000000"/>
    <a:srgbClr val="D29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0" d="100"/>
          <a:sy n="80" d="100"/>
        </p:scale>
        <p:origin x="1450" y="48"/>
      </p:cViewPr>
      <p:guideLst>
        <p:guide orient="horz" pos="300"/>
        <p:guide pos="38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42BE-0F37-6A43-BD12-87C1C0FAA5BF}" type="datetimeFigureOut">
              <a:rPr lang="fr-FR" smtClean="0"/>
              <a:pPr/>
              <a:t>11/01/2023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CC372-1F2E-F349-A9AB-2D65C00BCF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42BE-0F37-6A43-BD12-87C1C0FAA5BF}" type="datetimeFigureOut">
              <a:rPr lang="fr-FR" smtClean="0"/>
              <a:pPr/>
              <a:t>11/01/2023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CC372-1F2E-F349-A9AB-2D65C00BCF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42BE-0F37-6A43-BD12-87C1C0FAA5BF}" type="datetimeFigureOut">
              <a:rPr lang="fr-FR" smtClean="0"/>
              <a:pPr/>
              <a:t>11/01/2023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CC372-1F2E-F349-A9AB-2D65C00BCF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42BE-0F37-6A43-BD12-87C1C0FAA5BF}" type="datetimeFigureOut">
              <a:rPr lang="fr-FR" smtClean="0"/>
              <a:pPr/>
              <a:t>11/01/2023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CC372-1F2E-F349-A9AB-2D65C00BCF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42BE-0F37-6A43-BD12-87C1C0FAA5BF}" type="datetimeFigureOut">
              <a:rPr lang="fr-FR" smtClean="0"/>
              <a:pPr/>
              <a:t>11/01/2023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CC372-1F2E-F349-A9AB-2D65C00BCF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42BE-0F37-6A43-BD12-87C1C0FAA5BF}" type="datetimeFigureOut">
              <a:rPr lang="fr-FR" smtClean="0"/>
              <a:pPr/>
              <a:t>11/01/2023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CC372-1F2E-F349-A9AB-2D65C00BCF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42BE-0F37-6A43-BD12-87C1C0FAA5BF}" type="datetimeFigureOut">
              <a:rPr lang="fr-FR" smtClean="0"/>
              <a:pPr/>
              <a:t>11/01/2023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CC372-1F2E-F349-A9AB-2D65C00BCF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42BE-0F37-6A43-BD12-87C1C0FAA5BF}" type="datetimeFigureOut">
              <a:rPr lang="fr-FR" smtClean="0"/>
              <a:pPr/>
              <a:t>11/01/2023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CC372-1F2E-F349-A9AB-2D65C00BCF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42BE-0F37-6A43-BD12-87C1C0FAA5BF}" type="datetimeFigureOut">
              <a:rPr lang="fr-FR" smtClean="0"/>
              <a:pPr/>
              <a:t>11/01/2023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CC372-1F2E-F349-A9AB-2D65C00BCF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42BE-0F37-6A43-BD12-87C1C0FAA5BF}" type="datetimeFigureOut">
              <a:rPr lang="fr-FR" smtClean="0"/>
              <a:pPr/>
              <a:t>11/01/2023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CC372-1F2E-F349-A9AB-2D65C00BCF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42BE-0F37-6A43-BD12-87C1C0FAA5BF}" type="datetimeFigureOut">
              <a:rPr lang="fr-FR" smtClean="0"/>
              <a:pPr/>
              <a:t>11/01/2023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CC372-1F2E-F349-A9AB-2D65C00BCF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E42BE-0F37-6A43-BD12-87C1C0FAA5BF}" type="datetimeFigureOut">
              <a:rPr lang="fr-FR" smtClean="0"/>
              <a:pPr/>
              <a:t>11/01/2023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CC372-1F2E-F349-A9AB-2D65C00BCF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913" t="5124" r="17169" b="7143"/>
          <a:stretch/>
        </p:blipFill>
        <p:spPr>
          <a:xfrm flipH="1">
            <a:off x="268153" y="372641"/>
            <a:ext cx="4744254" cy="5976665"/>
          </a:xfrm>
          <a:prstGeom prst="rect">
            <a:avLst/>
          </a:prstGeom>
        </p:spPr>
      </p:pic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012407" y="1628800"/>
            <a:ext cx="3808065" cy="1470025"/>
          </a:xfrm>
        </p:spPr>
        <p:txBody>
          <a:bodyPr/>
          <a:lstStyle/>
          <a:p>
            <a:r>
              <a:rPr lang="fr-FR" b="1" dirty="0">
                <a:latin typeface="Arial Narrow" panose="020B0606020202030204" pitchFamily="34" charset="0"/>
              </a:rPr>
              <a:t>Gynécologie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C602AD2-4BEF-E616-3ECC-4CD58919B1E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113" y="6093297"/>
            <a:ext cx="1840576" cy="534145"/>
          </a:xfrm>
          <a:prstGeom prst="rect">
            <a:avLst/>
          </a:prstGeom>
        </p:spPr>
      </p:pic>
      <p:sp>
        <p:nvSpPr>
          <p:cNvPr id="3" name="Titre 1">
            <a:extLst>
              <a:ext uri="{FF2B5EF4-FFF2-40B4-BE49-F238E27FC236}">
                <a16:creationId xmlns:a16="http://schemas.microsoft.com/office/drawing/2014/main" id="{BF8FA95F-E8FD-EEC7-A3FF-D56DA9EB4F6F}"/>
              </a:ext>
            </a:extLst>
          </p:cNvPr>
          <p:cNvSpPr txBox="1">
            <a:spLocks/>
          </p:cNvSpPr>
          <p:nvPr/>
        </p:nvSpPr>
        <p:spPr>
          <a:xfrm>
            <a:off x="5004049" y="3789040"/>
            <a:ext cx="3816424" cy="886414"/>
          </a:xfrm>
          <a:prstGeom prst="rect">
            <a:avLst/>
          </a:prstGeom>
          <a:solidFill>
            <a:srgbClr val="C7CAFF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200" b="1" dirty="0">
                <a:latin typeface="Ink Free" panose="03080402000500000000" pitchFamily="66" charset="0"/>
              </a:rPr>
              <a:t>Cas Cliniques filmés - Initiation</a:t>
            </a:r>
          </a:p>
        </p:txBody>
      </p:sp>
    </p:spTree>
    <p:extLst>
      <p:ext uri="{BB962C8B-B14F-4D97-AF65-F5344CB8AC3E}">
        <p14:creationId xmlns:p14="http://schemas.microsoft.com/office/powerpoint/2010/main" val="31674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36">
            <a:extLst>
              <a:ext uri="{FF2B5EF4-FFF2-40B4-BE49-F238E27FC236}">
                <a16:creationId xmlns:a16="http://schemas.microsoft.com/office/drawing/2014/main" id="{C93D702E-F4E0-47FC-A74C-ECD9647A81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38597929-9D54-C2C6-F730-BBAAA66EEB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2861" b="96454" l="67200" r="97600">
                        <a14:foregroundMark x1="70600" y1="62175" x2="70600" y2="62175"/>
                        <a14:foregroundMark x1="71400" y1="53428" x2="71400" y2="53428"/>
                        <a14:foregroundMark x1="74200" y1="44917" x2="74200" y2="44917"/>
                        <a14:foregroundMark x1="83200" y1="44208" x2="83200" y2="44208"/>
                        <a14:foregroundMark x1="88600" y1="59574" x2="88600" y2="59574"/>
                        <a14:foregroundMark x1="83000" y1="61229" x2="83000" y2="61229"/>
                        <a14:foregroundMark x1="80000" y1="69740" x2="80000" y2="69740"/>
                        <a14:foregroundMark x1="77200" y1="71631" x2="77200" y2="71631"/>
                        <a14:foregroundMark x1="80200" y1="71868" x2="80200" y2="71868"/>
                        <a14:foregroundMark x1="89600" y1="72813" x2="89600" y2="72813"/>
                        <a14:foregroundMark x1="87800" y1="96690" x2="87800" y2="96690"/>
                        <a14:foregroundMark x1="75400" y1="94799" x2="75400" y2="94799"/>
                        <a14:foregroundMark x1="70200" y1="71395" x2="70200" y2="71395"/>
                        <a14:foregroundMark x1="67200" y1="88652" x2="67200" y2="88652"/>
                        <a14:foregroundMark x1="68000" y1="83924" x2="68000" y2="83924"/>
                        <a14:foregroundMark x1="69000" y1="75414" x2="69000" y2="75414"/>
                        <a14:foregroundMark x1="69400" y1="67139" x2="69400" y2="67139"/>
                        <a14:foregroundMark x1="72200" y1="63357" x2="72200" y2="63357"/>
                        <a14:foregroundMark x1="72200" y1="56265" x2="72200" y2="56265"/>
                        <a14:foregroundMark x1="73000" y1="50827" x2="73000" y2="48936"/>
                        <a14:foregroundMark x1="71800" y1="41371" x2="71800" y2="41371"/>
                        <a14:foregroundMark x1="78400" y1="39480" x2="78400" y2="39480"/>
                        <a14:foregroundMark x1="82800" y1="32861" x2="82800" y2="32861"/>
                        <a14:foregroundMark x1="97600" y1="57920" x2="97600" y2="57920"/>
                        <a14:foregroundMark x1="80400" y1="95745" x2="80400" y2="95745"/>
                      </a14:backgroundRemoval>
                    </a14:imgEffect>
                    <a14:imgEffect>
                      <a14:artisticPlasticWrap/>
                    </a14:imgEffect>
                  </a14:imgLayer>
                </a14:imgProps>
              </a:ext>
            </a:extLst>
          </a:blip>
          <a:srcRect l="65120" t="30341"/>
          <a:stretch/>
        </p:blipFill>
        <p:spPr>
          <a:xfrm>
            <a:off x="5004048" y="10"/>
            <a:ext cx="4139952" cy="6986390"/>
          </a:xfrm>
          <a:prstGeom prst="rect">
            <a:avLst/>
          </a:prstGeom>
          <a:ln>
            <a:noFill/>
          </a:ln>
        </p:spPr>
      </p:pic>
      <p:pic>
        <p:nvPicPr>
          <p:cNvPr id="44" name="Picture 32">
            <a:extLst>
              <a:ext uri="{FF2B5EF4-FFF2-40B4-BE49-F238E27FC236}">
                <a16:creationId xmlns:a16="http://schemas.microsoft.com/office/drawing/2014/main" id="{AD3F263F-CC89-C5C2-B8A1-F2A17101B4D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 b="35372"/>
          <a:stretch/>
        </p:blipFill>
        <p:spPr>
          <a:xfrm flipH="1">
            <a:off x="-2" y="17264"/>
            <a:ext cx="7452322" cy="3843784"/>
          </a:xfrm>
          <a:custGeom>
            <a:avLst/>
            <a:gdLst/>
            <a:ahLst/>
            <a:cxnLst/>
            <a:rect l="l" t="t" r="r" b="b"/>
            <a:pathLst>
              <a:path w="10484412" h="3811404">
                <a:moveTo>
                  <a:pt x="0" y="3811403"/>
                </a:moveTo>
                <a:lnTo>
                  <a:pt x="10484412" y="3811403"/>
                </a:lnTo>
                <a:lnTo>
                  <a:pt x="10484412" y="3811404"/>
                </a:lnTo>
                <a:lnTo>
                  <a:pt x="0" y="3811404"/>
                </a:lnTo>
                <a:close/>
                <a:moveTo>
                  <a:pt x="181717" y="0"/>
                </a:moveTo>
                <a:lnTo>
                  <a:pt x="10224015" y="0"/>
                </a:lnTo>
                <a:cubicBezTo>
                  <a:pt x="10261561" y="45054"/>
                  <a:pt x="10301611" y="85103"/>
                  <a:pt x="10369193" y="110134"/>
                </a:cubicBezTo>
                <a:cubicBezTo>
                  <a:pt x="10321635" y="167704"/>
                  <a:pt x="10236530" y="182722"/>
                  <a:pt x="10173954" y="222771"/>
                </a:cubicBezTo>
                <a:cubicBezTo>
                  <a:pt x="10168948" y="255310"/>
                  <a:pt x="10269071" y="245298"/>
                  <a:pt x="10241537" y="317887"/>
                </a:cubicBezTo>
                <a:cubicBezTo>
                  <a:pt x="10206494" y="418008"/>
                  <a:pt x="10241537" y="528142"/>
                  <a:pt x="10071328" y="573196"/>
                </a:cubicBezTo>
                <a:cubicBezTo>
                  <a:pt x="10023770" y="668312"/>
                  <a:pt x="10008751" y="820997"/>
                  <a:pt x="10113880" y="913610"/>
                </a:cubicBezTo>
                <a:cubicBezTo>
                  <a:pt x="10271573" y="1048774"/>
                  <a:pt x="10244040" y="1138885"/>
                  <a:pt x="10036285" y="1216478"/>
                </a:cubicBezTo>
                <a:cubicBezTo>
                  <a:pt x="10011255" y="1226491"/>
                  <a:pt x="9978715" y="1231497"/>
                  <a:pt x="9966200" y="1256528"/>
                </a:cubicBezTo>
                <a:cubicBezTo>
                  <a:pt x="9986224" y="1289067"/>
                  <a:pt x="10031280" y="1281557"/>
                  <a:pt x="10063819" y="1289067"/>
                </a:cubicBezTo>
                <a:cubicBezTo>
                  <a:pt x="10211500" y="1324110"/>
                  <a:pt x="10214003" y="1324110"/>
                  <a:pt x="10176457" y="1441752"/>
                </a:cubicBezTo>
                <a:cubicBezTo>
                  <a:pt x="10163942" y="1476795"/>
                  <a:pt x="10188972" y="1491813"/>
                  <a:pt x="10211500" y="1511838"/>
                </a:cubicBezTo>
                <a:cubicBezTo>
                  <a:pt x="10296604" y="1591936"/>
                  <a:pt x="10296604" y="1594439"/>
                  <a:pt x="10206494" y="1664523"/>
                </a:cubicBezTo>
                <a:cubicBezTo>
                  <a:pt x="10181463" y="1684547"/>
                  <a:pt x="10163942" y="1704572"/>
                  <a:pt x="10151426" y="1732106"/>
                </a:cubicBezTo>
                <a:cubicBezTo>
                  <a:pt x="10128899" y="1782166"/>
                  <a:pt x="10128899" y="1822216"/>
                  <a:pt x="10208996" y="1847246"/>
                </a:cubicBezTo>
                <a:cubicBezTo>
                  <a:pt x="10266568" y="1864767"/>
                  <a:pt x="10296604" y="1884791"/>
                  <a:pt x="10299107" y="1939858"/>
                </a:cubicBezTo>
                <a:cubicBezTo>
                  <a:pt x="10299107" y="1987416"/>
                  <a:pt x="10306617" y="2017452"/>
                  <a:pt x="10244040" y="2037477"/>
                </a:cubicBezTo>
                <a:cubicBezTo>
                  <a:pt x="10193979" y="2054998"/>
                  <a:pt x="10178960" y="2090041"/>
                  <a:pt x="10183966" y="2130089"/>
                </a:cubicBezTo>
                <a:cubicBezTo>
                  <a:pt x="10193979" y="2230211"/>
                  <a:pt x="10126396" y="2287781"/>
                  <a:pt x="10013758" y="2335339"/>
                </a:cubicBezTo>
                <a:cubicBezTo>
                  <a:pt x="9908629" y="2377890"/>
                  <a:pt x="9813513" y="2437963"/>
                  <a:pt x="9715893" y="2493030"/>
                </a:cubicBezTo>
                <a:cubicBezTo>
                  <a:pt x="9605758" y="2553103"/>
                  <a:pt x="9480605" y="2590649"/>
                  <a:pt x="9347942" y="2623189"/>
                </a:cubicBezTo>
                <a:cubicBezTo>
                  <a:pt x="9370469" y="2665740"/>
                  <a:pt x="9453071" y="2640710"/>
                  <a:pt x="9460580" y="2700783"/>
                </a:cubicBezTo>
                <a:cubicBezTo>
                  <a:pt x="9255329" y="2753346"/>
                  <a:pt x="9060089" y="2833444"/>
                  <a:pt x="8827305" y="2855971"/>
                </a:cubicBezTo>
                <a:cubicBezTo>
                  <a:pt x="9015035" y="2843456"/>
                  <a:pt x="9182740" y="2908535"/>
                  <a:pt x="9360458" y="2926056"/>
                </a:cubicBezTo>
                <a:cubicBezTo>
                  <a:pt x="9377980" y="2961099"/>
                  <a:pt x="9337930" y="2951087"/>
                  <a:pt x="9322912" y="2958595"/>
                </a:cubicBezTo>
                <a:cubicBezTo>
                  <a:pt x="9307893" y="2963602"/>
                  <a:pt x="9287869" y="2966105"/>
                  <a:pt x="9285366" y="2991135"/>
                </a:cubicBezTo>
                <a:cubicBezTo>
                  <a:pt x="9370469" y="3023675"/>
                  <a:pt x="9478102" y="2998644"/>
                  <a:pt x="9565709" y="3033687"/>
                </a:cubicBezTo>
                <a:cubicBezTo>
                  <a:pt x="9543182" y="3083748"/>
                  <a:pt x="9468090" y="3056214"/>
                  <a:pt x="9435550" y="3096263"/>
                </a:cubicBezTo>
                <a:cubicBezTo>
                  <a:pt x="9518151" y="3101269"/>
                  <a:pt x="9593243" y="3103772"/>
                  <a:pt x="9668335" y="3113784"/>
                </a:cubicBezTo>
                <a:cubicBezTo>
                  <a:pt x="9725905" y="3121294"/>
                  <a:pt x="9740924" y="3163845"/>
                  <a:pt x="9700875" y="3193882"/>
                </a:cubicBezTo>
                <a:cubicBezTo>
                  <a:pt x="9665832" y="3221415"/>
                  <a:pt x="9613268" y="3223918"/>
                  <a:pt x="9565709" y="3236434"/>
                </a:cubicBezTo>
                <a:cubicBezTo>
                  <a:pt x="9232801" y="3319034"/>
                  <a:pt x="8882372" y="3351573"/>
                  <a:pt x="8529440" y="3364088"/>
                </a:cubicBezTo>
                <a:cubicBezTo>
                  <a:pt x="7961245" y="3386616"/>
                  <a:pt x="7393049" y="3394125"/>
                  <a:pt x="6827357" y="3419155"/>
                </a:cubicBezTo>
                <a:cubicBezTo>
                  <a:pt x="6481933" y="3434173"/>
                  <a:pt x="6136510" y="3456701"/>
                  <a:pt x="5788584" y="3456701"/>
                </a:cubicBezTo>
                <a:cubicBezTo>
                  <a:pt x="5415628" y="3456701"/>
                  <a:pt x="5042671" y="3464210"/>
                  <a:pt x="4669714" y="3411646"/>
                </a:cubicBezTo>
                <a:cubicBezTo>
                  <a:pt x="4479481" y="3384113"/>
                  <a:pt x="4279236" y="3396628"/>
                  <a:pt x="4086500" y="3376603"/>
                </a:cubicBezTo>
                <a:cubicBezTo>
                  <a:pt x="3793641" y="3346568"/>
                  <a:pt x="3500782" y="3306518"/>
                  <a:pt x="3210426" y="3256458"/>
                </a:cubicBezTo>
                <a:cubicBezTo>
                  <a:pt x="3117813" y="3241439"/>
                  <a:pt x="3007678" y="3231428"/>
                  <a:pt x="2937592" y="3166348"/>
                </a:cubicBezTo>
                <a:cubicBezTo>
                  <a:pt x="2824954" y="3211403"/>
                  <a:pt x="2757372" y="3131305"/>
                  <a:pt x="2669765" y="3106275"/>
                </a:cubicBezTo>
                <a:cubicBezTo>
                  <a:pt x="2634722" y="3096263"/>
                  <a:pt x="2592169" y="3081245"/>
                  <a:pt x="2597176" y="3048705"/>
                </a:cubicBezTo>
                <a:cubicBezTo>
                  <a:pt x="2604685" y="3006154"/>
                  <a:pt x="2654746" y="2978620"/>
                  <a:pt x="2702304" y="2986130"/>
                </a:cubicBezTo>
                <a:cubicBezTo>
                  <a:pt x="2849986" y="3011160"/>
                  <a:pt x="2985150" y="2948584"/>
                  <a:pt x="3137838" y="2956093"/>
                </a:cubicBezTo>
                <a:cubicBezTo>
                  <a:pt x="3005175" y="2933565"/>
                  <a:pt x="2872513" y="2908535"/>
                  <a:pt x="2739850" y="2886007"/>
                </a:cubicBezTo>
                <a:cubicBezTo>
                  <a:pt x="2940095" y="2863480"/>
                  <a:pt x="3132831" y="2896020"/>
                  <a:pt x="3328071" y="2913541"/>
                </a:cubicBezTo>
                <a:cubicBezTo>
                  <a:pt x="3390647" y="2921050"/>
                  <a:pt x="3485763" y="2968608"/>
                  <a:pt x="3503285" y="2898523"/>
                </a:cubicBezTo>
                <a:cubicBezTo>
                  <a:pt x="3513297" y="2850965"/>
                  <a:pt x="3410671" y="2850965"/>
                  <a:pt x="3350598" y="2838450"/>
                </a:cubicBezTo>
                <a:cubicBezTo>
                  <a:pt x="3090279" y="2785886"/>
                  <a:pt x="2824954" y="2758353"/>
                  <a:pt x="2562133" y="2725813"/>
                </a:cubicBezTo>
                <a:cubicBezTo>
                  <a:pt x="2537102" y="2723310"/>
                  <a:pt x="2504562" y="2725813"/>
                  <a:pt x="2487041" y="2715801"/>
                </a:cubicBezTo>
                <a:cubicBezTo>
                  <a:pt x="2354378" y="2633200"/>
                  <a:pt x="2184170" y="2608170"/>
                  <a:pt x="1998943" y="2548097"/>
                </a:cubicBezTo>
                <a:cubicBezTo>
                  <a:pt x="2116587" y="2515558"/>
                  <a:pt x="2196685" y="2575630"/>
                  <a:pt x="2294304" y="2560612"/>
                </a:cubicBezTo>
                <a:cubicBezTo>
                  <a:pt x="2196685" y="2498036"/>
                  <a:pt x="2079041" y="2488024"/>
                  <a:pt x="1978918" y="2455485"/>
                </a:cubicBezTo>
                <a:cubicBezTo>
                  <a:pt x="1906330" y="2430454"/>
                  <a:pt x="1635999" y="2357866"/>
                  <a:pt x="1595950" y="2335339"/>
                </a:cubicBezTo>
                <a:cubicBezTo>
                  <a:pt x="1473299" y="2267756"/>
                  <a:pt x="1315606" y="2237720"/>
                  <a:pt x="1215483" y="2145108"/>
                </a:cubicBezTo>
                <a:cubicBezTo>
                  <a:pt x="1145398" y="2080028"/>
                  <a:pt x="1025251" y="2095047"/>
                  <a:pt x="942649" y="2049992"/>
                </a:cubicBezTo>
                <a:cubicBezTo>
                  <a:pt x="912613" y="2004937"/>
                  <a:pt x="972686" y="1994925"/>
                  <a:pt x="992711" y="1969894"/>
                </a:cubicBezTo>
                <a:cubicBezTo>
                  <a:pt x="1020244" y="1939858"/>
                  <a:pt x="972686" y="1922337"/>
                  <a:pt x="960170" y="1884791"/>
                </a:cubicBezTo>
                <a:cubicBezTo>
                  <a:pt x="1117863" y="1922337"/>
                  <a:pt x="1268048" y="1944864"/>
                  <a:pt x="1448268" y="1957380"/>
                </a:cubicBezTo>
                <a:cubicBezTo>
                  <a:pt x="1390698" y="1897306"/>
                  <a:pt x="1318109" y="1927343"/>
                  <a:pt x="1270551" y="1904815"/>
                </a:cubicBezTo>
                <a:cubicBezTo>
                  <a:pt x="1238011" y="1889797"/>
                  <a:pt x="1190453" y="1884791"/>
                  <a:pt x="1200466" y="1849749"/>
                </a:cubicBezTo>
                <a:cubicBezTo>
                  <a:pt x="1207974" y="1822216"/>
                  <a:pt x="1248023" y="1824718"/>
                  <a:pt x="1278060" y="1827221"/>
                </a:cubicBezTo>
                <a:cubicBezTo>
                  <a:pt x="1393201" y="1834730"/>
                  <a:pt x="1503336" y="1834730"/>
                  <a:pt x="1615974" y="1764645"/>
                </a:cubicBezTo>
                <a:cubicBezTo>
                  <a:pt x="1338134" y="1669530"/>
                  <a:pt x="1015238" y="1717087"/>
                  <a:pt x="767434" y="1576917"/>
                </a:cubicBezTo>
                <a:cubicBezTo>
                  <a:pt x="802477" y="1531862"/>
                  <a:pt x="852539" y="1554390"/>
                  <a:pt x="890085" y="1559396"/>
                </a:cubicBezTo>
                <a:cubicBezTo>
                  <a:pt x="1132882" y="1591936"/>
                  <a:pt x="2003949" y="1514341"/>
                  <a:pt x="2129102" y="1556893"/>
                </a:cubicBezTo>
                <a:cubicBezTo>
                  <a:pt x="2204195" y="1584426"/>
                  <a:pt x="2286796" y="1594439"/>
                  <a:pt x="2369396" y="1576917"/>
                </a:cubicBezTo>
                <a:cubicBezTo>
                  <a:pt x="2469519" y="1554390"/>
                  <a:pt x="1881298" y="1519347"/>
                  <a:pt x="1746133" y="1421728"/>
                </a:cubicBezTo>
                <a:cubicBezTo>
                  <a:pt x="1678551" y="1374170"/>
                  <a:pt x="1082821" y="1146394"/>
                  <a:pt x="819999" y="1083817"/>
                </a:cubicBezTo>
                <a:cubicBezTo>
                  <a:pt x="857545" y="1041266"/>
                  <a:pt x="952662" y="1066296"/>
                  <a:pt x="940146" y="993707"/>
                </a:cubicBezTo>
                <a:cubicBezTo>
                  <a:pt x="794969" y="956162"/>
                  <a:pt x="627263" y="961168"/>
                  <a:pt x="459558" y="903598"/>
                </a:cubicBezTo>
                <a:cubicBezTo>
                  <a:pt x="537153" y="858543"/>
                  <a:pt x="622257" y="883573"/>
                  <a:pt x="699852" y="868556"/>
                </a:cubicBezTo>
                <a:cubicBezTo>
                  <a:pt x="657300" y="813489"/>
                  <a:pt x="582208" y="823500"/>
                  <a:pt x="522134" y="813489"/>
                </a:cubicBezTo>
                <a:cubicBezTo>
                  <a:pt x="464564" y="803476"/>
                  <a:pt x="349423" y="708360"/>
                  <a:pt x="374453" y="713367"/>
                </a:cubicBezTo>
                <a:cubicBezTo>
                  <a:pt x="607238" y="750912"/>
                  <a:pt x="842526" y="735895"/>
                  <a:pt x="1075312" y="773440"/>
                </a:cubicBezTo>
                <a:cubicBezTo>
                  <a:pt x="1152907" y="785955"/>
                  <a:pt x="1238011" y="810986"/>
                  <a:pt x="1275557" y="728385"/>
                </a:cubicBezTo>
                <a:cubicBezTo>
                  <a:pt x="1285569" y="703355"/>
                  <a:pt x="1278060" y="695846"/>
                  <a:pt x="1385692" y="725882"/>
                </a:cubicBezTo>
                <a:cubicBezTo>
                  <a:pt x="1425741" y="738397"/>
                  <a:pt x="1483311" y="750912"/>
                  <a:pt x="1525863" y="718373"/>
                </a:cubicBezTo>
                <a:cubicBezTo>
                  <a:pt x="1498330" y="678325"/>
                  <a:pt x="1445765" y="690839"/>
                  <a:pt x="1408219" y="680828"/>
                </a:cubicBezTo>
                <a:cubicBezTo>
                  <a:pt x="1305594" y="653294"/>
                  <a:pt x="922624" y="548166"/>
                  <a:pt x="825005" y="518129"/>
                </a:cubicBezTo>
                <a:cubicBezTo>
                  <a:pt x="619754" y="453051"/>
                  <a:pt x="492098" y="475578"/>
                  <a:pt x="286846" y="405492"/>
                </a:cubicBezTo>
                <a:cubicBezTo>
                  <a:pt x="356932" y="407995"/>
                  <a:pt x="336907" y="380462"/>
                  <a:pt x="406993" y="380462"/>
                </a:cubicBezTo>
                <a:cubicBezTo>
                  <a:pt x="437030" y="380462"/>
                  <a:pt x="472073" y="372954"/>
                  <a:pt x="472073" y="342917"/>
                </a:cubicBezTo>
                <a:cubicBezTo>
                  <a:pt x="472073" y="315384"/>
                  <a:pt x="104123" y="170207"/>
                  <a:pt x="156686" y="155188"/>
                </a:cubicBezTo>
                <a:cubicBezTo>
                  <a:pt x="301865" y="115140"/>
                  <a:pt x="667312" y="227777"/>
                  <a:pt x="579705" y="175213"/>
                </a:cubicBezTo>
                <a:cubicBezTo>
                  <a:pt x="447042" y="92613"/>
                  <a:pt x="427018" y="77594"/>
                  <a:pt x="326895" y="67583"/>
                </a:cubicBezTo>
                <a:cubicBezTo>
                  <a:pt x="296858" y="62576"/>
                  <a:pt x="244294" y="35043"/>
                  <a:pt x="181717" y="0"/>
                </a:cubicBezTo>
                <a:close/>
              </a:path>
            </a:pathLst>
          </a:cu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ED5D279B-A8EB-79F4-7467-D70741C44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01970"/>
            <a:ext cx="5219671" cy="1152663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3800" dirty="0">
                <a:solidFill>
                  <a:schemeClr val="bg1"/>
                </a:solidFill>
              </a:rPr>
              <a:t>Les cystites </a:t>
            </a:r>
            <a:br>
              <a:rPr lang="fr-FR" sz="3800" dirty="0">
                <a:solidFill>
                  <a:schemeClr val="bg1"/>
                </a:solidFill>
              </a:rPr>
            </a:br>
            <a:r>
              <a:rPr lang="fr-FR" sz="3800" dirty="0">
                <a:solidFill>
                  <a:schemeClr val="bg1"/>
                </a:solidFill>
              </a:rPr>
              <a:t>à urines claires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6100024" y="863980"/>
            <a:ext cx="2987899" cy="2240924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004647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 3" descr="Unknow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204" y="908720"/>
            <a:ext cx="2283531" cy="4234912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21221" y="1984443"/>
            <a:ext cx="4094129" cy="41925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b="1" dirty="0" err="1"/>
              <a:t>Cantharis</a:t>
            </a:r>
            <a:endParaRPr lang="fr-FR" b="1" dirty="0"/>
          </a:p>
          <a:p>
            <a:pPr>
              <a:lnSpc>
                <a:spcPct val="90000"/>
              </a:lnSpc>
              <a:buNone/>
            </a:pPr>
            <a:endParaRPr lang="fr-FR" sz="2700" b="1" i="1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400" dirty="0"/>
              <a:t>Douleurs brûlantes et coupantes avant, pendant et après la miction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400" dirty="0"/>
              <a:t>Ténesme vésical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400" dirty="0"/>
              <a:t>Urines peu abondantes et sombres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02612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Image 3" descr="Unknown.jpg"/>
          <p:cNvPicPr>
            <a:picLocks noChangeAspect="1"/>
          </p:cNvPicPr>
          <p:nvPr/>
        </p:nvPicPr>
        <p:blipFill rotWithShape="1">
          <a:blip r:embed="rId2"/>
          <a:srcRect l="20085" r="30511"/>
          <a:stretch/>
        </p:blipFill>
        <p:spPr>
          <a:xfrm>
            <a:off x="20" y="2"/>
            <a:ext cx="439777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67944" y="2996952"/>
            <a:ext cx="4665718" cy="3375920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fr-FR" b="1" dirty="0" err="1"/>
              <a:t>Capsicum</a:t>
            </a:r>
            <a:r>
              <a:rPr lang="fr-FR" b="1" dirty="0"/>
              <a:t> </a:t>
            </a:r>
            <a:r>
              <a:rPr lang="fr-FR" b="1" dirty="0" err="1"/>
              <a:t>annuum</a:t>
            </a:r>
            <a:endParaRPr lang="fr-FR" b="1" dirty="0"/>
          </a:p>
          <a:p>
            <a:pPr>
              <a:buNone/>
            </a:pPr>
            <a:endParaRPr lang="fr-FR" sz="1600" dirty="0"/>
          </a:p>
          <a:p>
            <a:pPr>
              <a:buFontTx/>
              <a:buChar char="-"/>
            </a:pPr>
            <a:r>
              <a:rPr lang="fr-FR" sz="2400" dirty="0"/>
              <a:t>Brûlures au niveau de la vessie, de l’urètre et du méat urinaire</a:t>
            </a:r>
          </a:p>
          <a:p>
            <a:pPr>
              <a:buFontTx/>
              <a:buChar char="-"/>
            </a:pPr>
            <a:r>
              <a:rPr lang="fr-FR" sz="2400" dirty="0"/>
              <a:t>Ténesme rectal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188" y="381000"/>
            <a:ext cx="4320852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err="1">
                <a:solidFill>
                  <a:srgbClr val="B65A8A"/>
                </a:solidFill>
              </a:rPr>
              <a:t>Chimaphilla</a:t>
            </a:r>
            <a:r>
              <a:rPr lang="fr-FR" b="1" dirty="0">
                <a:solidFill>
                  <a:srgbClr val="B65A8A"/>
                </a:solidFill>
              </a:rPr>
              <a:t> </a:t>
            </a:r>
            <a:r>
              <a:rPr lang="fr-FR" b="1" dirty="0" err="1">
                <a:solidFill>
                  <a:srgbClr val="B65A8A"/>
                </a:solidFill>
              </a:rPr>
              <a:t>umbellata</a:t>
            </a:r>
            <a:endParaRPr lang="fr-FR" b="1" dirty="0">
              <a:solidFill>
                <a:srgbClr val="B65A8A"/>
              </a:solidFill>
            </a:endParaRPr>
          </a:p>
          <a:p>
            <a:pPr>
              <a:buNone/>
            </a:pPr>
            <a:endParaRPr lang="fr-FR" sz="2400" dirty="0"/>
          </a:p>
          <a:p>
            <a:pPr>
              <a:buFontTx/>
              <a:buChar char="-"/>
            </a:pPr>
            <a:r>
              <a:rPr lang="fr-FR" sz="2400" dirty="0"/>
              <a:t>Mictions fréquentes, </a:t>
            </a:r>
            <a:r>
              <a:rPr lang="fr-FR" sz="2400" dirty="0" smtClean="0"/>
              <a:t>urgentes</a:t>
            </a:r>
            <a:endParaRPr lang="fr-FR" sz="2400" dirty="0"/>
          </a:p>
          <a:p>
            <a:pPr>
              <a:buFontTx/>
              <a:buChar char="-"/>
            </a:pPr>
            <a:r>
              <a:rPr lang="fr-FR" sz="2400" dirty="0"/>
              <a:t>L’urine se met à couler qu’après un temps d’attente</a:t>
            </a:r>
          </a:p>
          <a:p>
            <a:pPr>
              <a:buFontTx/>
              <a:buChar char="-"/>
            </a:pPr>
            <a:r>
              <a:rPr lang="fr-FR" sz="2400" dirty="0"/>
              <a:t>Mucus épais sous forme de filaments</a:t>
            </a:r>
          </a:p>
        </p:txBody>
      </p:sp>
      <p:pic>
        <p:nvPicPr>
          <p:cNvPr id="4" name="Image 3" descr="Unknow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3440" y="2420888"/>
            <a:ext cx="4009380" cy="4286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ormica-rufa-6d3136edb37db7dd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3765" b="22308"/>
          <a:stretch/>
        </p:blipFill>
        <p:spPr>
          <a:xfrm>
            <a:off x="20" y="10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5656" y="3752850"/>
            <a:ext cx="7306390" cy="2452687"/>
          </a:xfrm>
        </p:spPr>
        <p:txBody>
          <a:bodyPr anchor="ctr">
            <a:noAutofit/>
          </a:bodyPr>
          <a:lstStyle/>
          <a:p>
            <a:pPr>
              <a:buNone/>
            </a:pPr>
            <a:r>
              <a:rPr lang="fr-FR" b="1" dirty="0" smtClean="0"/>
              <a:t>Formica </a:t>
            </a:r>
            <a:r>
              <a:rPr lang="fr-FR" b="1" dirty="0" err="1"/>
              <a:t>rufa</a:t>
            </a:r>
            <a:endParaRPr lang="fr-FR" b="1" dirty="0"/>
          </a:p>
          <a:p>
            <a:pPr>
              <a:buNone/>
            </a:pPr>
            <a:endParaRPr lang="fr-FR" sz="1600" dirty="0"/>
          </a:p>
          <a:p>
            <a:pPr>
              <a:buFontTx/>
              <a:buChar char="-"/>
            </a:pPr>
            <a:r>
              <a:rPr lang="fr-FR" sz="2400" dirty="0" smtClean="0"/>
              <a:t>Urines </a:t>
            </a:r>
            <a:r>
              <a:rPr lang="fr-FR" sz="2400" dirty="0"/>
              <a:t>abondantes, troubles, de mauvaise odeur</a:t>
            </a:r>
          </a:p>
          <a:p>
            <a:pPr>
              <a:buFontTx/>
              <a:buChar char="-"/>
            </a:pPr>
            <a:r>
              <a:rPr lang="fr-FR" sz="2400" dirty="0"/>
              <a:t>Souvent colibacille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69768" y="0"/>
            <a:ext cx="4374232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9768" y="2395364"/>
            <a:ext cx="4374232" cy="206727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r-FR" sz="2400" dirty="0" smtClean="0">
                <a:solidFill>
                  <a:schemeClr val="bg1"/>
                </a:solidFill>
              </a:rPr>
              <a:t>Cystite subaiguë </a:t>
            </a:r>
            <a:r>
              <a:rPr lang="fr-FR" sz="2400" dirty="0">
                <a:solidFill>
                  <a:schemeClr val="bg1"/>
                </a:solidFill>
              </a:rPr>
              <a:t>avec douleurs de vessie, non soulagées par la miction qui est </a:t>
            </a:r>
            <a:r>
              <a:rPr lang="fr-FR" sz="2400" dirty="0" smtClean="0">
                <a:solidFill>
                  <a:schemeClr val="bg1"/>
                </a:solidFill>
              </a:rPr>
              <a:t>urgente</a:t>
            </a:r>
          </a:p>
          <a:p>
            <a:pPr>
              <a:buFontTx/>
              <a:buChar char="-"/>
            </a:pPr>
            <a:endParaRPr lang="fr-FR" sz="24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fr-FR" sz="2400" dirty="0">
                <a:solidFill>
                  <a:schemeClr val="bg1"/>
                </a:solidFill>
              </a:rPr>
              <a:t>Urines troubles chargées de mucus ou aqueuses</a:t>
            </a:r>
          </a:p>
        </p:txBody>
      </p:sp>
      <p:pic>
        <p:nvPicPr>
          <p:cNvPr id="4" name="Image 3" descr="Unknown.jpg"/>
          <p:cNvPicPr>
            <a:picLocks noChangeAspect="1"/>
          </p:cNvPicPr>
          <p:nvPr/>
        </p:nvPicPr>
        <p:blipFill rotWithShape="1">
          <a:blip r:embed="rId2"/>
          <a:srcRect l="13700" r="12904"/>
          <a:stretch/>
        </p:blipFill>
        <p:spPr>
          <a:xfrm>
            <a:off x="179512" y="1412776"/>
            <a:ext cx="4447554" cy="4032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4769768" y="565303"/>
            <a:ext cx="4374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fr-FR" sz="3200" b="1" dirty="0">
                <a:solidFill>
                  <a:schemeClr val="bg1"/>
                </a:solidFill>
              </a:rPr>
              <a:t>Equisetum </a:t>
            </a:r>
            <a:r>
              <a:rPr lang="fr-FR" sz="3200" b="1" dirty="0" err="1">
                <a:solidFill>
                  <a:schemeClr val="bg1"/>
                </a:solidFill>
              </a:rPr>
              <a:t>hiemale</a:t>
            </a:r>
            <a:endParaRPr lang="fr-F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taphisaigre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5" r="10555"/>
          <a:stretch/>
        </p:blipFill>
        <p:spPr>
          <a:xfrm>
            <a:off x="1" y="1587"/>
            <a:ext cx="4571999" cy="6856413"/>
          </a:xfrm>
          <a:custGeom>
            <a:avLst/>
            <a:gdLst/>
            <a:ahLst/>
            <a:cxnLst/>
            <a:rect l="l" t="t" r="r" b="b"/>
            <a:pathLst>
              <a:path w="6649908" h="6856413">
                <a:moveTo>
                  <a:pt x="0" y="0"/>
                </a:moveTo>
                <a:lnTo>
                  <a:pt x="6559859" y="0"/>
                </a:lnTo>
                <a:lnTo>
                  <a:pt x="6572145" y="79394"/>
                </a:lnTo>
                <a:cubicBezTo>
                  <a:pt x="6857782" y="2230562"/>
                  <a:pt x="6243159" y="4473353"/>
                  <a:pt x="6528796" y="6624522"/>
                </a:cubicBezTo>
                <a:lnTo>
                  <a:pt x="6564680" y="6856413"/>
                </a:lnTo>
                <a:lnTo>
                  <a:pt x="0" y="6856413"/>
                </a:lnTo>
                <a:close/>
              </a:path>
            </a:pathLst>
          </a:cu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16016" y="1916832"/>
            <a:ext cx="3968747" cy="375284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b="1" dirty="0" err="1"/>
              <a:t>Staphysagria</a:t>
            </a:r>
            <a:endParaRPr lang="fr-FR" b="1" dirty="0"/>
          </a:p>
          <a:p>
            <a:pPr>
              <a:buNone/>
            </a:pPr>
            <a:endParaRPr lang="fr-FR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/>
              <a:t>Urines </a:t>
            </a:r>
            <a:r>
              <a:rPr lang="fr-FR" sz="2400" dirty="0"/>
              <a:t>claires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Douleurs brûlantes dans l’urètre entre les mictions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Elles cessent en urinant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Sensation d’une goutte qui coule dans le canal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Jeune mariée ou </a:t>
            </a:r>
            <a:r>
              <a:rPr lang="fr-FR" sz="2400" dirty="0" smtClean="0"/>
              <a:t>premiers </a:t>
            </a:r>
            <a:r>
              <a:rPr lang="fr-FR" sz="2400" dirty="0"/>
              <a:t>rapports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2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Bureau avec stéthoscope et un clavier d’ordinateur">
            <a:extLst>
              <a:ext uri="{FF2B5EF4-FFF2-40B4-BE49-F238E27FC236}">
                <a16:creationId xmlns:a16="http://schemas.microsoft.com/office/drawing/2014/main" id="{9C4CBCE9-4A2A-F715-25C7-64283E7E70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2159" r="7207" b="-1"/>
          <a:stretch/>
        </p:blipFill>
        <p:spPr>
          <a:xfrm>
            <a:off x="20" y="10"/>
            <a:ext cx="3147352" cy="6857990"/>
          </a:xfrm>
          <a:prstGeom prst="rect">
            <a:avLst/>
          </a:prstGeom>
          <a:effectLst/>
        </p:spPr>
      </p:pic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87A44D08-FF67-E9AF-722A-4838F4A27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9872" y="692696"/>
            <a:ext cx="5208946" cy="333975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sz="2400" dirty="0" err="1">
                <a:solidFill>
                  <a:schemeClr val="accent6">
                    <a:lumMod val="75000"/>
                  </a:schemeClr>
                </a:solidFill>
              </a:rPr>
              <a:t>Serum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400" dirty="0" err="1">
                <a:solidFill>
                  <a:schemeClr val="accent6">
                    <a:lumMod val="75000"/>
                  </a:schemeClr>
                </a:solidFill>
              </a:rPr>
              <a:t>anticolibacillaire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 8DH </a:t>
            </a:r>
            <a:endParaRPr lang="fr-FR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 smtClean="0"/>
              <a:t>1 </a:t>
            </a:r>
            <a:r>
              <a:rPr lang="fr-FR" sz="2400" dirty="0"/>
              <a:t>ampoule 2 </a:t>
            </a:r>
            <a:r>
              <a:rPr lang="fr-FR" sz="2400" dirty="0" smtClean="0"/>
              <a:t>fois </a:t>
            </a:r>
            <a:r>
              <a:rPr lang="fr-FR" sz="2400" dirty="0"/>
              <a:t>par jour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 smtClean="0"/>
              <a:t>ou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Proteus </a:t>
            </a:r>
            <a:r>
              <a:rPr lang="fr-FR" sz="2400" dirty="0" err="1">
                <a:solidFill>
                  <a:schemeClr val="accent6">
                    <a:lumMod val="75000"/>
                  </a:schemeClr>
                </a:solidFill>
              </a:rPr>
              <a:t>vulgaris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9CH</a:t>
            </a:r>
            <a:endParaRPr lang="fr-FR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 smtClean="0"/>
              <a:t>5 </a:t>
            </a:r>
            <a:r>
              <a:rPr lang="fr-FR" sz="2400" dirty="0" smtClean="0"/>
              <a:t>granules 2 fois par jour</a:t>
            </a:r>
          </a:p>
          <a:p>
            <a:pPr marL="0" indent="0">
              <a:spcBef>
                <a:spcPts val="0"/>
              </a:spcBef>
              <a:buNone/>
            </a:pPr>
            <a:endParaRPr lang="fr-FR" sz="2400" dirty="0"/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 err="1">
                <a:solidFill>
                  <a:schemeClr val="accent6">
                    <a:lumMod val="75000"/>
                  </a:schemeClr>
                </a:solidFill>
              </a:rPr>
              <a:t>Colibacillinum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 15CH </a:t>
            </a:r>
            <a:endParaRPr lang="fr-FR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 smtClean="0"/>
              <a:t>ou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Proteus </a:t>
            </a:r>
            <a:r>
              <a:rPr lang="fr-FR" sz="2400" dirty="0" err="1">
                <a:solidFill>
                  <a:schemeClr val="accent6">
                    <a:lumMod val="75000"/>
                  </a:schemeClr>
                </a:solidFill>
              </a:rPr>
              <a:t>vulgaris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15CH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 smtClean="0"/>
              <a:t>1 </a:t>
            </a:r>
            <a:r>
              <a:rPr lang="fr-FR" sz="2400" dirty="0"/>
              <a:t>dose par semaine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5148064" y="3961411"/>
            <a:ext cx="3035969" cy="2529974"/>
            <a:chOff x="5148064" y="3961411"/>
            <a:chExt cx="3035969" cy="2529974"/>
          </a:xfrm>
        </p:grpSpPr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4971B8F2-4C78-ABD4-364E-DBCF0069F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48064" y="3961411"/>
              <a:ext cx="3035969" cy="2529974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/>
          </p:nvSpPr>
          <p:spPr>
            <a:xfrm rot="21428258">
              <a:off x="6213814" y="4223849"/>
              <a:ext cx="1224136" cy="387726"/>
            </a:xfrm>
            <a:prstGeom prst="rect">
              <a:avLst/>
            </a:prstGeom>
            <a:solidFill>
              <a:srgbClr val="FAFAF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161</Words>
  <Application>Microsoft Office PowerPoint</Application>
  <PresentationFormat>Affichage à l'écran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Ink Free</vt:lpstr>
      <vt:lpstr>Wingdings</vt:lpstr>
      <vt:lpstr>Thème Office</vt:lpstr>
      <vt:lpstr>Gynécologie</vt:lpstr>
      <vt:lpstr>Les cystites  à urines claires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Cystites à urines claires</dc:title>
  <dc:creator>Pigeot</dc:creator>
  <cp:lastModifiedBy>POCHON Elodie</cp:lastModifiedBy>
  <cp:revision>24</cp:revision>
  <dcterms:created xsi:type="dcterms:W3CDTF">2022-12-08T16:05:53Z</dcterms:created>
  <dcterms:modified xsi:type="dcterms:W3CDTF">2023-01-11T09:18:44Z</dcterms:modified>
</cp:coreProperties>
</file>