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92" r:id="rId9"/>
    <p:sldId id="268" r:id="rId10"/>
    <p:sldId id="279" r:id="rId11"/>
    <p:sldId id="281" r:id="rId12"/>
    <p:sldId id="289" r:id="rId13"/>
    <p:sldId id="284" r:id="rId14"/>
    <p:sldId id="286" r:id="rId15"/>
    <p:sldId id="288" r:id="rId16"/>
    <p:sldId id="290" r:id="rId17"/>
    <p:sldId id="291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063"/>
    <a:srgbClr val="564B76"/>
    <a:srgbClr val="0859B3"/>
    <a:srgbClr val="CA618A"/>
    <a:srgbClr val="FFFFFF"/>
    <a:srgbClr val="FF0066"/>
    <a:srgbClr val="42BED0"/>
    <a:srgbClr val="52EBFF"/>
    <a:srgbClr val="C12CC8"/>
    <a:srgbClr val="F1B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6A-8CE1-8243-9E8E-9E0817C6BD8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607-C79B-CB4F-A5B0-7B5848E1CC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6A-8CE1-8243-9E8E-9E0817C6BD8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607-C79B-CB4F-A5B0-7B5848E1CC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6A-8CE1-8243-9E8E-9E0817C6BD8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607-C79B-CB4F-A5B0-7B5848E1CC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6A-8CE1-8243-9E8E-9E0817C6BD8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607-C79B-CB4F-A5B0-7B5848E1CC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6A-8CE1-8243-9E8E-9E0817C6BD8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607-C79B-CB4F-A5B0-7B5848E1CC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6A-8CE1-8243-9E8E-9E0817C6BD8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607-C79B-CB4F-A5B0-7B5848E1CC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6A-8CE1-8243-9E8E-9E0817C6BD8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607-C79B-CB4F-A5B0-7B5848E1CC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6A-8CE1-8243-9E8E-9E0817C6BD8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607-C79B-CB4F-A5B0-7B5848E1CC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6A-8CE1-8243-9E8E-9E0817C6BD8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607-C79B-CB4F-A5B0-7B5848E1CC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6A-8CE1-8243-9E8E-9E0817C6BD8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607-C79B-CB4F-A5B0-7B5848E1CC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256A-8CE1-8243-9E8E-9E0817C6BD8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CE607-C79B-CB4F-A5B0-7B5848E1CC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256A-8CE1-8243-9E8E-9E0817C6BD88}" type="datetimeFigureOut">
              <a:rPr lang="fr-FR" smtClean="0"/>
              <a:pPr/>
              <a:t>17/06/2024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CE607-C79B-CB4F-A5B0-7B5848E1CCF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B4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rgbClr val="AB4C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" y="5799489"/>
            <a:ext cx="8778240" cy="440822"/>
          </a:xfrm>
        </p:spPr>
        <p:txBody>
          <a:bodyPr>
            <a:noAutofit/>
          </a:bodyPr>
          <a:lstStyle/>
          <a:p>
            <a:r>
              <a:rPr lang="fr-FR" sz="4000" dirty="0">
                <a:solidFill>
                  <a:srgbClr val="AB4C70"/>
                </a:solidFill>
              </a:rPr>
              <a:t>	  Soins Oncologiques de Support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3" r="2" b="11884"/>
          <a:stretch/>
        </p:blipFill>
        <p:spPr>
          <a:xfrm>
            <a:off x="182880" y="256540"/>
            <a:ext cx="8778240" cy="37642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3" t="31996" r="15993" b="33997"/>
          <a:stretch/>
        </p:blipFill>
        <p:spPr>
          <a:xfrm>
            <a:off x="248139" y="4306956"/>
            <a:ext cx="1872208" cy="461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9633C620-FC66-C266-EC1A-7BA5606E4590}"/>
              </a:ext>
            </a:extLst>
          </p:cNvPr>
          <p:cNvSpPr txBox="1">
            <a:spLocks/>
          </p:cNvSpPr>
          <p:nvPr/>
        </p:nvSpPr>
        <p:spPr>
          <a:xfrm>
            <a:off x="251520" y="1916832"/>
            <a:ext cx="5599534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Nerfs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4CH</a:t>
            </a:r>
            <a:r>
              <a:rPr lang="en-US" b="1" dirty="0">
                <a:latin typeface="+mj-lt"/>
                <a:ea typeface="+mj-ea"/>
                <a:cs typeface="+mj-cs"/>
              </a:rPr>
              <a:t>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400" dirty="0">
                <a:latin typeface="+mj-lt"/>
                <a:ea typeface="+mj-ea"/>
                <a:cs typeface="+mj-cs"/>
              </a:rPr>
              <a:t>1 à 3 ampoules par jour</a:t>
            </a:r>
          </a:p>
        </p:txBody>
      </p:sp>
      <p:pic>
        <p:nvPicPr>
          <p:cNvPr id="4" name="Image 3" descr="images.jpg"/>
          <p:cNvPicPr>
            <a:picLocks noChangeAspect="1"/>
          </p:cNvPicPr>
          <p:nvPr/>
        </p:nvPicPr>
        <p:blipFill rotWithShape="1">
          <a:blip r:embed="rId2"/>
          <a:srcRect l="21250" r="13540"/>
          <a:stretch/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ZoneTexte 4"/>
          <p:cNvSpPr txBox="1"/>
          <p:nvPr/>
        </p:nvSpPr>
        <p:spPr>
          <a:xfrm>
            <a:off x="0" y="404664"/>
            <a:ext cx="4572000" cy="1200329"/>
          </a:xfrm>
          <a:prstGeom prst="rect">
            <a:avLst/>
          </a:prstGeom>
          <a:solidFill>
            <a:srgbClr val="564B76"/>
          </a:solidFill>
        </p:spPr>
        <p:txBody>
          <a:bodyPr wrap="square" rtlCol="0">
            <a:spAutoFit/>
          </a:bodyPr>
          <a:lstStyle/>
          <a:p>
            <a:pPr marL="447675"/>
            <a:r>
              <a:rPr lang="fr-FR" sz="3600" dirty="0">
                <a:solidFill>
                  <a:schemeClr val="bg1"/>
                </a:solidFill>
              </a:rPr>
              <a:t>TROUBLES SENSITIFS PÉRIPHÉRIQUES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0440" r="23980" b="-1"/>
          <a:stretch/>
        </p:blipFill>
        <p:spPr>
          <a:xfrm>
            <a:off x="3886578" y="10"/>
            <a:ext cx="5257422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860054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86912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636605" y="2766218"/>
            <a:ext cx="3586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MUCITES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72297" y="537754"/>
            <a:ext cx="4399405" cy="56275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b="1" dirty="0" err="1">
                <a:solidFill>
                  <a:schemeClr val="tx2">
                    <a:lumMod val="75000"/>
                  </a:schemeClr>
                </a:solidFill>
              </a:rPr>
              <a:t>Nitricum</a:t>
            </a:r>
            <a:r>
              <a:rPr lang="fr-FR" b="1" dirty="0"/>
              <a:t> </a:t>
            </a:r>
            <a:r>
              <a:rPr lang="fr-FR" b="1" dirty="0" err="1">
                <a:solidFill>
                  <a:schemeClr val="tx2">
                    <a:lumMod val="75000"/>
                  </a:schemeClr>
                </a:solidFill>
              </a:rPr>
              <a:t>acidum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5B1554-B99D-62E4-3167-84ED6CE67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5" r="6882" b="20015"/>
          <a:stretch/>
        </p:blipFill>
        <p:spPr>
          <a:xfrm>
            <a:off x="2357264" y="1544672"/>
            <a:ext cx="439248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CF685F91-F13E-A5FF-FEBE-421DA8774027}"/>
              </a:ext>
            </a:extLst>
          </p:cNvPr>
          <p:cNvSpPr txBox="1">
            <a:spLocks/>
          </p:cNvSpPr>
          <p:nvPr/>
        </p:nvSpPr>
        <p:spPr>
          <a:xfrm>
            <a:off x="581525" y="5013176"/>
            <a:ext cx="7094831" cy="16036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fr-FR" sz="2400" dirty="0"/>
              <a:t>Haleine fétide</a:t>
            </a:r>
          </a:p>
          <a:p>
            <a:pPr>
              <a:buFontTx/>
              <a:buChar char="-"/>
            </a:pPr>
            <a:r>
              <a:rPr lang="fr-FR" sz="2400" dirty="0"/>
              <a:t>Petits boutons sur le bord de la langue</a:t>
            </a:r>
          </a:p>
          <a:p>
            <a:pPr>
              <a:buFontTx/>
              <a:buChar char="-"/>
            </a:pPr>
            <a:r>
              <a:rPr lang="fr-FR" sz="2400" dirty="0"/>
              <a:t>Saignement des gencives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887760"/>
          </a:xfrm>
        </p:spPr>
        <p:txBody>
          <a:bodyPr/>
          <a:lstStyle/>
          <a:p>
            <a:pPr algn="ctr">
              <a:buNone/>
            </a:pPr>
            <a:r>
              <a:rPr lang="fr-FR" b="1" dirty="0" err="1">
                <a:solidFill>
                  <a:schemeClr val="tx2">
                    <a:lumMod val="75000"/>
                  </a:schemeClr>
                </a:solidFill>
              </a:rPr>
              <a:t>Mercurius</a:t>
            </a:r>
            <a:r>
              <a:rPr lang="fr-FR" sz="4000" b="1" dirty="0">
                <a:solidFill>
                  <a:srgbClr val="C53063"/>
                </a:solidFill>
              </a:rPr>
              <a:t> </a:t>
            </a:r>
            <a:r>
              <a:rPr lang="fr-FR" b="1" dirty="0" err="1">
                <a:solidFill>
                  <a:schemeClr val="tx2">
                    <a:lumMod val="75000"/>
                  </a:schemeClr>
                </a:solidFill>
              </a:rPr>
              <a:t>corrosivus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32409"/>
            <a:ext cx="4439939" cy="314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1115616" y="520372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Gencives pourpres, gonflées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Salivation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Douleurs brûlantes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>
              <a:buNone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Borax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8" b="32156"/>
          <a:stretch/>
        </p:blipFill>
        <p:spPr>
          <a:xfrm>
            <a:off x="1907704" y="1652972"/>
            <a:ext cx="3807866" cy="1800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92080" y="1477206"/>
            <a:ext cx="3079229" cy="3079229"/>
          </a:xfrm>
          <a:prstGeom prst="rect">
            <a:avLst/>
          </a:prstGeom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2C98EC1-8209-F3DB-9637-36B2FD6201EF}"/>
              </a:ext>
            </a:extLst>
          </p:cNvPr>
          <p:cNvSpPr txBox="1">
            <a:spLocks/>
          </p:cNvSpPr>
          <p:nvPr/>
        </p:nvSpPr>
        <p:spPr>
          <a:xfrm>
            <a:off x="1015664" y="4725144"/>
            <a:ext cx="5472608" cy="196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Aphtes</a:t>
            </a:r>
          </a:p>
          <a:p>
            <a:r>
              <a:rPr lang="fr-FR" sz="2400" dirty="0"/>
              <a:t>Stomatite aphteuse</a:t>
            </a:r>
          </a:p>
          <a:p>
            <a:r>
              <a:rPr lang="fr-FR" sz="2400" dirty="0"/>
              <a:t>Ulcères saignant au moindre toucher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56"/>
          <a:stretch/>
        </p:blipFill>
        <p:spPr>
          <a:xfrm>
            <a:off x="1" y="0"/>
            <a:ext cx="9180512" cy="685800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752" y="5013176"/>
            <a:ext cx="6563072" cy="1512168"/>
          </a:xfrm>
        </p:spPr>
        <p:txBody>
          <a:bodyPr/>
          <a:lstStyle/>
          <a:p>
            <a:pPr>
              <a:buNone/>
            </a:pPr>
            <a:r>
              <a:rPr lang="fr-FR" sz="2400" b="1" dirty="0"/>
              <a:t>Bains de bouche avec :</a:t>
            </a:r>
          </a:p>
          <a:p>
            <a:pPr>
              <a:buNone/>
            </a:pPr>
            <a:r>
              <a:rPr lang="fr-FR" sz="2400" dirty="0"/>
              <a:t>Une pointe de couteau de bicarbonate de sodium</a:t>
            </a:r>
          </a:p>
          <a:p>
            <a:pPr>
              <a:buNone/>
            </a:pPr>
            <a:r>
              <a:rPr lang="fr-FR" sz="2400" dirty="0"/>
              <a:t>+ 20  gouttes de Calendula TM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6"/>
          <a:stretch/>
        </p:blipFill>
        <p:spPr>
          <a:xfrm>
            <a:off x="35496" y="18256"/>
            <a:ext cx="9108504" cy="6858000"/>
          </a:xfrm>
        </p:spPr>
      </p:pic>
      <p:sp>
        <p:nvSpPr>
          <p:cNvPr id="7" name="ZoneTexte 6"/>
          <p:cNvSpPr txBox="1"/>
          <p:nvPr/>
        </p:nvSpPr>
        <p:spPr>
          <a:xfrm>
            <a:off x="467544" y="548680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C53063"/>
                </a:solidFill>
              </a:rPr>
              <a:t>TROUBLES DES PHANÈRES</a:t>
            </a:r>
            <a:endParaRPr lang="fr-FR" sz="2000" dirty="0">
              <a:solidFill>
                <a:srgbClr val="C53063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e lumière arc-en-ciel sur une main">
            <a:extLst>
              <a:ext uri="{FF2B5EF4-FFF2-40B4-BE49-F238E27FC236}">
                <a16:creationId xmlns:a16="http://schemas.microsoft.com/office/drawing/2014/main" id="{0579EA33-21F6-4D6A-A588-2C4031BFB7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13" r="20909" b="-1"/>
          <a:stretch/>
        </p:blipFill>
        <p:spPr>
          <a:xfrm>
            <a:off x="20" y="10"/>
            <a:ext cx="5124486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4048" y="764704"/>
            <a:ext cx="3874166" cy="33324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Petroleum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Brûlures et fissures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r-FR" sz="1400" dirty="0"/>
          </a:p>
          <a:p>
            <a:pPr>
              <a:lnSpc>
                <a:spcPct val="90000"/>
              </a:lnSpc>
              <a:buNone/>
            </a:pP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Graphites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Éruptions eczémateuses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r-FR" sz="1400" dirty="0"/>
          </a:p>
          <a:p>
            <a:pPr>
              <a:lnSpc>
                <a:spcPct val="90000"/>
              </a:lnSpc>
              <a:buNone/>
            </a:pPr>
            <a:r>
              <a:rPr lang="fr-FR" b="1" dirty="0" err="1">
                <a:solidFill>
                  <a:srgbClr val="C53063"/>
                </a:solidFill>
              </a:rPr>
              <a:t>Antimonium</a:t>
            </a:r>
            <a:r>
              <a:rPr lang="fr-FR" sz="1400" b="1" dirty="0">
                <a:solidFill>
                  <a:srgbClr val="C53063"/>
                </a:solidFill>
              </a:rPr>
              <a:t> </a:t>
            </a:r>
            <a:r>
              <a:rPr lang="fr-FR" b="1" dirty="0" err="1">
                <a:solidFill>
                  <a:srgbClr val="C53063"/>
                </a:solidFill>
              </a:rPr>
              <a:t>crudum</a:t>
            </a:r>
            <a:endParaRPr lang="fr-FR" b="1" dirty="0">
              <a:solidFill>
                <a:srgbClr val="C53063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400" dirty="0"/>
              <a:t>Ongles épais, jaunâtres à noirâtres, durs, fendus, cassants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r-FR" sz="1400" dirty="0"/>
          </a:p>
          <a:p>
            <a:pPr>
              <a:lnSpc>
                <a:spcPct val="90000"/>
              </a:lnSpc>
              <a:buNone/>
            </a:pPr>
            <a:r>
              <a:rPr lang="fr-FR" b="1" dirty="0">
                <a:solidFill>
                  <a:srgbClr val="C53063"/>
                </a:solidFill>
              </a:rPr>
              <a:t>Graphites</a:t>
            </a:r>
          </a:p>
          <a:p>
            <a:pPr>
              <a:lnSpc>
                <a:spcPct val="90000"/>
              </a:lnSpc>
            </a:pPr>
            <a:r>
              <a:rPr lang="fr-FR" sz="2400" dirty="0"/>
              <a:t>Ongles épais, cassants, jaunâtres et noircis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/>
          <p:cNvSpPr/>
          <p:nvPr/>
        </p:nvSpPr>
        <p:spPr>
          <a:xfrm rot="2060247">
            <a:off x="339034" y="1410067"/>
            <a:ext cx="4445802" cy="3677826"/>
          </a:xfrm>
          <a:prstGeom prst="teardrop">
            <a:avLst>
              <a:gd name="adj" fmla="val 99173"/>
            </a:avLst>
          </a:prstGeom>
          <a:solidFill>
            <a:srgbClr val="FF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ronde 6"/>
          <p:cNvSpPr/>
          <p:nvPr/>
        </p:nvSpPr>
        <p:spPr>
          <a:xfrm>
            <a:off x="611560" y="1283323"/>
            <a:ext cx="4392488" cy="3744416"/>
          </a:xfrm>
          <a:prstGeom prst="wedgeEllipseCallout">
            <a:avLst>
              <a:gd name="adj1" fmla="val 52678"/>
              <a:gd name="adj2" fmla="val 44439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689" y="1849896"/>
            <a:ext cx="2808312" cy="3619872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sz="2400" dirty="0" err="1">
                <a:solidFill>
                  <a:schemeClr val="bg1"/>
                </a:solidFill>
                <a:latin typeface="Brandon Text Black" panose="020B0A03020203060203" pitchFamily="34" charset="0"/>
              </a:rPr>
              <a:t>Carduus</a:t>
            </a:r>
            <a:r>
              <a:rPr lang="fr-FR" sz="2400" dirty="0">
                <a:solidFill>
                  <a:schemeClr val="bg1"/>
                </a:solidFill>
                <a:latin typeface="Brandon Text Black" panose="020B0A03020203060203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Brandon Text Black" panose="020B0A03020203060203" pitchFamily="34" charset="0"/>
              </a:rPr>
              <a:t>marianus</a:t>
            </a:r>
            <a:endParaRPr lang="fr-FR" sz="2400" dirty="0">
              <a:solidFill>
                <a:schemeClr val="bg1"/>
              </a:solidFill>
              <a:latin typeface="Brandon Text Black" panose="020B0A03020203060203" pitchFamily="34" charset="0"/>
            </a:endParaRPr>
          </a:p>
          <a:p>
            <a:pPr>
              <a:buNone/>
            </a:pPr>
            <a:r>
              <a:rPr lang="fr-FR" sz="2400" dirty="0">
                <a:solidFill>
                  <a:schemeClr val="bg1"/>
                </a:solidFill>
                <a:latin typeface="Brandon Text Black" panose="020B0A03020203060203" pitchFamily="34" charset="0"/>
              </a:rPr>
              <a:t>Solidago</a:t>
            </a:r>
          </a:p>
          <a:p>
            <a:pPr>
              <a:buNone/>
            </a:pPr>
            <a:r>
              <a:rPr lang="fr-FR" sz="2400" dirty="0" err="1">
                <a:solidFill>
                  <a:schemeClr val="bg1"/>
                </a:solidFill>
                <a:latin typeface="Brandon Text Black" panose="020B0A03020203060203" pitchFamily="34" charset="0"/>
              </a:rPr>
              <a:t>Taraxacum</a:t>
            </a:r>
            <a:r>
              <a:rPr lang="fr-FR" sz="2400" dirty="0">
                <a:solidFill>
                  <a:schemeClr val="bg1"/>
                </a:solidFill>
                <a:latin typeface="Brandon Text Black" panose="020B0A03020203060203" pitchFamily="34" charset="0"/>
              </a:rPr>
              <a:t>		</a:t>
            </a:r>
          </a:p>
          <a:p>
            <a:pPr>
              <a:buNone/>
            </a:pPr>
            <a:r>
              <a:rPr lang="fr-FR" sz="2400" dirty="0" err="1">
                <a:solidFill>
                  <a:schemeClr val="bg1"/>
                </a:solidFill>
                <a:latin typeface="Brandon Text Black" panose="020B0A03020203060203" pitchFamily="34" charset="0"/>
              </a:rPr>
              <a:t>Chelidonium</a:t>
            </a:r>
            <a:endParaRPr lang="fr-FR" sz="2400" dirty="0">
              <a:solidFill>
                <a:schemeClr val="bg1"/>
              </a:solidFill>
              <a:latin typeface="Brandon Text Black" panose="020B0A03020203060203" pitchFamily="34" charset="0"/>
            </a:endParaRPr>
          </a:p>
          <a:p>
            <a:pPr>
              <a:buNone/>
            </a:pPr>
            <a:r>
              <a:rPr lang="fr-FR" sz="2400" dirty="0" err="1">
                <a:solidFill>
                  <a:schemeClr val="bg1"/>
                </a:solidFill>
                <a:latin typeface="Brandon Text Black" panose="020B0A03020203060203" pitchFamily="34" charset="0"/>
              </a:rPr>
              <a:t>Nux</a:t>
            </a:r>
            <a:r>
              <a:rPr lang="fr-FR" sz="2400" dirty="0">
                <a:solidFill>
                  <a:schemeClr val="bg1"/>
                </a:solidFill>
                <a:latin typeface="Brandon Text Black" panose="020B0A03020203060203" pitchFamily="34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Brandon Text Black" panose="020B0A03020203060203" pitchFamily="34" charset="0"/>
              </a:rPr>
              <a:t>vomica</a:t>
            </a:r>
            <a:endParaRPr lang="fr-FR" sz="2400" dirty="0">
              <a:solidFill>
                <a:schemeClr val="bg1"/>
              </a:solidFill>
              <a:latin typeface="Brandon Text Black" panose="020B0A03020203060203" pitchFamily="34" charset="0"/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364088" y="4796906"/>
            <a:ext cx="3593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</a:rPr>
              <a:t>3DH, 15 gouttes 3 fois/jour</a:t>
            </a: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>
                        <a14:foregroundMark x1="42667" y1="86667" x2="42667" y2="86667"/>
                        <a14:foregroundMark x1="46222" y1="97333" x2="46222" y2="9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7" y="2348880"/>
            <a:ext cx="1366879" cy="13668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61935" y="336803"/>
            <a:ext cx="3922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fr-FR" sz="3200" dirty="0">
                <a:solidFill>
                  <a:prstClr val="black"/>
                </a:solidFill>
              </a:rPr>
              <a:t>Un complexe très utile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630936" y="2894530"/>
            <a:ext cx="3665763" cy="3209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NAUSÉES &amp; VOMISSEMENTS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94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ce réservé du contenu 3" descr="que-faire-si-j-ai-la-nausee-5-etapes-pour-se-soulager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88" r="1992" b="3"/>
          <a:stretch/>
        </p:blipFill>
        <p:spPr>
          <a:xfrm>
            <a:off x="5061858" y="573678"/>
            <a:ext cx="3827405" cy="571064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304800"/>
            <a:ext cx="8610600" cy="6019800"/>
          </a:xfrm>
        </p:spPr>
        <p:txBody>
          <a:bodyPr/>
          <a:lstStyle/>
          <a:p>
            <a:pPr algn="ctr">
              <a:buNone/>
            </a:pPr>
            <a:r>
              <a:rPr lang="fr-FR" b="1" dirty="0" err="1">
                <a:solidFill>
                  <a:schemeClr val="tx2">
                    <a:lumMod val="75000"/>
                  </a:schemeClr>
                </a:solidFill>
              </a:rPr>
              <a:t>Nux</a:t>
            </a:r>
            <a:r>
              <a:rPr lang="fr-FR" sz="4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tx2">
                    <a:lumMod val="75000"/>
                  </a:schemeClr>
                </a:solidFill>
              </a:rPr>
              <a:t>vomica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Image 3" descr="41Fm0NzOKUL._AC_SX466_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3362" y="1319424"/>
            <a:ext cx="4237276" cy="31825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1986" y="4796073"/>
            <a:ext cx="6479887" cy="162832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/>
              <a:t>Nausées comme après un repas trop copieux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/>
              <a:t>Amélioré par les vomissements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/>
              <a:t>Langue chargée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/>
              <a:t>Lourdeur d’estomac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04800"/>
            <a:ext cx="8458200" cy="963960"/>
          </a:xfrm>
        </p:spPr>
        <p:txBody>
          <a:bodyPr/>
          <a:lstStyle/>
          <a:p>
            <a:pPr algn="ctr">
              <a:buNone/>
            </a:pPr>
            <a:r>
              <a:rPr lang="fr-FR" b="1" dirty="0" err="1">
                <a:solidFill>
                  <a:schemeClr val="tx2">
                    <a:lumMod val="75000"/>
                  </a:schemeClr>
                </a:solidFill>
              </a:rPr>
              <a:t>Ipeca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2437" y="4509120"/>
            <a:ext cx="8229600" cy="208823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/>
              <a:t>Langue propre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 err="1"/>
              <a:t>Hypersalivation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/>
              <a:t>Sueurs froides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/>
              <a:t>Nausées constantes, persistantes 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dirty="0"/>
              <a:t>Vomissements qui ne soulagent pas</a:t>
            </a:r>
            <a:endParaRPr lang="en-US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97" y="1196752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colchicum-autumnale-1733a98e766ee32f.jpg"/>
          <p:cNvPicPr>
            <a:picLocks noChangeAspect="1"/>
          </p:cNvPicPr>
          <p:nvPr/>
        </p:nvPicPr>
        <p:blipFill rotWithShape="1">
          <a:blip r:embed="rId2"/>
          <a:srcRect l="5954" r="14470"/>
          <a:stretch/>
        </p:blipFill>
        <p:spPr>
          <a:xfrm>
            <a:off x="-5307" y="-2480"/>
            <a:ext cx="72522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96521" y="712706"/>
            <a:ext cx="2866642" cy="7031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err="1">
                <a:solidFill>
                  <a:schemeClr val="tx2">
                    <a:lumMod val="75000"/>
                  </a:schemeClr>
                </a:solidFill>
              </a:rPr>
              <a:t>Colchicum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8774C924-C0AF-E0DF-190D-3612D4C80B7D}"/>
              </a:ext>
            </a:extLst>
          </p:cNvPr>
          <p:cNvSpPr txBox="1">
            <a:spLocks/>
          </p:cNvSpPr>
          <p:nvPr/>
        </p:nvSpPr>
        <p:spPr>
          <a:xfrm>
            <a:off x="5732482" y="4293096"/>
            <a:ext cx="3394720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Nausées à la vue et odeur des aliments</a:t>
            </a:r>
          </a:p>
          <a:p>
            <a:r>
              <a:rPr lang="fr-FR" sz="2400" dirty="0"/>
              <a:t>Souvent diarrhée associée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 descr="Strychnos-Ignatii-1024x675.jpg"/>
          <p:cNvPicPr>
            <a:picLocks noChangeAspect="1"/>
          </p:cNvPicPr>
          <p:nvPr/>
        </p:nvPicPr>
        <p:blipFill rotWithShape="1">
          <a:blip r:embed="rId2"/>
          <a:srcRect l="18140" r="12066" b="-1"/>
          <a:stretch/>
        </p:blipFill>
        <p:spPr>
          <a:xfrm>
            <a:off x="28094" y="10"/>
            <a:ext cx="72522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44820" y="1067247"/>
            <a:ext cx="1764629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err="1">
                <a:solidFill>
                  <a:schemeClr val="tx2">
                    <a:lumMod val="75000"/>
                  </a:schemeClr>
                </a:solidFill>
              </a:rPr>
              <a:t>Ignatia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A6E181B6-3F91-9BED-7502-3EA2813B531F}"/>
              </a:ext>
            </a:extLst>
          </p:cNvPr>
          <p:cNvSpPr txBox="1">
            <a:spLocks/>
          </p:cNvSpPr>
          <p:nvPr/>
        </p:nvSpPr>
        <p:spPr>
          <a:xfrm>
            <a:off x="5975920" y="2395736"/>
            <a:ext cx="2962672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Nausées améliorées en mangeant</a:t>
            </a:r>
          </a:p>
          <a:p>
            <a:r>
              <a:rPr lang="fr-FR" sz="2400" dirty="0"/>
              <a:t>Crampes gastriques</a:t>
            </a:r>
          </a:p>
          <a:p>
            <a:r>
              <a:rPr lang="fr-FR" sz="2400" dirty="0"/>
              <a:t>Hyperémotivité et paradoxe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"/>
          <a:stretch/>
        </p:blipFill>
        <p:spPr>
          <a:xfrm>
            <a:off x="-3076" y="-13692"/>
            <a:ext cx="9146704" cy="68853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436096" y="5517232"/>
            <a:ext cx="345638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rgbClr val="0859B3"/>
                </a:solidFill>
              </a:rPr>
              <a:t>DÉFENSES IMMUNITAIRES</a:t>
            </a:r>
          </a:p>
        </p:txBody>
      </p:sp>
    </p:spTree>
    <p:extLst>
      <p:ext uri="{BB962C8B-B14F-4D97-AF65-F5344CB8AC3E}">
        <p14:creationId xmlns:p14="http://schemas.microsoft.com/office/powerpoint/2010/main" val="735398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14815" r="14686"/>
          <a:stretch/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34201"/>
            <a:ext cx="3871342" cy="3742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err="1">
                <a:solidFill>
                  <a:schemeClr val="tx2">
                    <a:lumMod val="75000"/>
                  </a:schemeClr>
                </a:solidFill>
              </a:rPr>
              <a:t>Meduloss</a:t>
            </a:r>
            <a:r>
              <a:rPr lang="fr-FR" sz="1700" b="1" dirty="0"/>
              <a:t>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4CH</a:t>
            </a:r>
          </a:p>
          <a:p>
            <a:pPr>
              <a:buNone/>
            </a:pPr>
            <a:r>
              <a:rPr lang="fr-FR" sz="2400" dirty="0"/>
              <a:t>1 à 3 ampoules par jour</a:t>
            </a:r>
          </a:p>
          <a:p>
            <a:pPr>
              <a:buNone/>
            </a:pPr>
            <a:endParaRPr lang="fr-FR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191</Words>
  <Application>Microsoft Office PowerPoint</Application>
  <PresentationFormat>Affichage à l'écran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Brandon Text Black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Pigeot</dc:creator>
  <cp:lastModifiedBy>POCHON Elodie</cp:lastModifiedBy>
  <cp:revision>65</cp:revision>
  <dcterms:created xsi:type="dcterms:W3CDTF">2022-12-21T13:04:40Z</dcterms:created>
  <dcterms:modified xsi:type="dcterms:W3CDTF">2024-06-17T10:22:21Z</dcterms:modified>
</cp:coreProperties>
</file>