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3" r:id="rId8"/>
    <p:sldId id="265" r:id="rId9"/>
    <p:sldId id="269" r:id="rId10"/>
    <p:sldId id="270" r:id="rId11"/>
    <p:sldId id="275" r:id="rId12"/>
    <p:sldId id="276" r:id="rId13"/>
    <p:sldId id="278" r:id="rId14"/>
    <p:sldId id="280" r:id="rId15"/>
    <p:sldId id="283" r:id="rId1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A4A33"/>
    <a:srgbClr val="E24962"/>
    <a:srgbClr val="CB5146"/>
    <a:srgbClr val="F2F2F2"/>
    <a:srgbClr val="C2C32B"/>
    <a:srgbClr val="CCCCFF"/>
    <a:srgbClr val="7030A0"/>
    <a:srgbClr val="868570"/>
    <a:srgbClr val="D27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857AD-886C-5C43-9A2F-74FE4FFCF714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665B3-5720-6145-8A00-7E34E36BA7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86" y="1124744"/>
            <a:ext cx="7452828" cy="496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ZoneTexte 4"/>
          <p:cNvSpPr txBox="1"/>
          <p:nvPr/>
        </p:nvSpPr>
        <p:spPr>
          <a:xfrm>
            <a:off x="2447764" y="260648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rgbClr val="868570"/>
                </a:solidFill>
              </a:rPr>
              <a:t>Suivi de grossesse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046" t="21722" r="13024" b="26092"/>
          <a:stretch/>
        </p:blipFill>
        <p:spPr>
          <a:xfrm>
            <a:off x="6516216" y="5961474"/>
            <a:ext cx="2448272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711" r="19607"/>
          <a:stretch/>
        </p:blipFill>
        <p:spPr>
          <a:xfrm>
            <a:off x="1" y="1587"/>
            <a:ext cx="4571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14019" y="1196752"/>
            <a:ext cx="3968747" cy="37528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err="1">
                <a:solidFill>
                  <a:srgbClr val="BF0B11"/>
                </a:solidFill>
              </a:rPr>
              <a:t>Vipera</a:t>
            </a:r>
            <a:r>
              <a:rPr lang="fr-FR" b="1" dirty="0">
                <a:solidFill>
                  <a:srgbClr val="BF0B11"/>
                </a:solidFill>
              </a:rPr>
              <a:t> </a:t>
            </a:r>
            <a:r>
              <a:rPr lang="fr-FR" b="1" dirty="0" err="1">
                <a:solidFill>
                  <a:srgbClr val="BF0B11"/>
                </a:solidFill>
              </a:rPr>
              <a:t>redi</a:t>
            </a:r>
            <a:endParaRPr lang="fr-FR" b="1" dirty="0">
              <a:solidFill>
                <a:srgbClr val="BF0B11"/>
              </a:solidFill>
            </a:endParaRPr>
          </a:p>
          <a:p>
            <a:pPr>
              <a:buNone/>
            </a:pPr>
            <a:endParaRPr lang="fr-FR" sz="1600" dirty="0"/>
          </a:p>
          <a:p>
            <a:pPr>
              <a:buNone/>
            </a:pPr>
            <a:r>
              <a:rPr lang="fr-FR" sz="2400" dirty="0"/>
              <a:t>-   Veines dilatées, enflammées, très douloureuses</a:t>
            </a:r>
          </a:p>
          <a:p>
            <a:pPr>
              <a:buFontTx/>
              <a:buChar char="-"/>
            </a:pPr>
            <a:r>
              <a:rPr lang="fr-FR" sz="2400" dirty="0"/>
              <a:t>Amélioré les jambes surélevées</a:t>
            </a:r>
          </a:p>
          <a:p>
            <a:pPr>
              <a:buFontTx/>
              <a:buChar char="-"/>
            </a:pPr>
            <a:r>
              <a:rPr lang="fr-FR" sz="2400" dirty="0"/>
              <a:t>Phlébite superficielle</a:t>
            </a:r>
          </a:p>
          <a:p>
            <a:pPr>
              <a:buFontTx/>
              <a:buChar char="-"/>
            </a:pP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911BE883-46B4-412C-B6C3-88A2FF74B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647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408" y="559407"/>
            <a:ext cx="4945891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5940152" y="2924944"/>
            <a:ext cx="2828470" cy="769441"/>
          </a:xfrm>
          <a:prstGeom prst="rect">
            <a:avLst/>
          </a:prstGeom>
          <a:solidFill>
            <a:srgbClr val="DA4A33"/>
          </a:solidFill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Lombalgies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590" r="12629"/>
          <a:stretch/>
        </p:blipFill>
        <p:spPr>
          <a:xfrm>
            <a:off x="477752" y="811015"/>
            <a:ext cx="4803958" cy="523596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164"/>
          <a:stretch/>
        </p:blipFill>
        <p:spPr>
          <a:xfrm>
            <a:off x="323528" y="404664"/>
            <a:ext cx="8319925" cy="5904656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4581128"/>
            <a:ext cx="1800200" cy="1728192"/>
          </a:xfrm>
          <a:prstGeom prst="rect">
            <a:avLst/>
          </a:prstGeom>
        </p:spPr>
      </p:pic>
      <p:sp>
        <p:nvSpPr>
          <p:cNvPr id="4" name="Espace réservé du contenu 2"/>
          <p:cNvSpPr txBox="1">
            <a:spLocks/>
          </p:cNvSpPr>
          <p:nvPr/>
        </p:nvSpPr>
        <p:spPr>
          <a:xfrm>
            <a:off x="2689956" y="4581128"/>
            <a:ext cx="5987008" cy="1800200"/>
          </a:xfrm>
          <a:prstGeom prst="rect">
            <a:avLst/>
          </a:prstGeom>
          <a:solidFill>
            <a:srgbClr val="FFFFFF">
              <a:alpha val="65882"/>
            </a:srgb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sz="2400" dirty="0"/>
              <a:t>Douleurs perçantes, brûlantes, déchirantes</a:t>
            </a:r>
          </a:p>
          <a:p>
            <a:pPr>
              <a:buFontTx/>
              <a:buChar char="-"/>
            </a:pPr>
            <a:r>
              <a:rPr lang="fr-FR" sz="2400" dirty="0"/>
              <a:t>Sensation de froid et engourdissements</a:t>
            </a:r>
          </a:p>
          <a:p>
            <a:pPr>
              <a:buFontTx/>
              <a:buChar char="-"/>
            </a:pPr>
            <a:r>
              <a:rPr lang="fr-FR" sz="2400" dirty="0"/>
              <a:t>Raideur paralytique du membre</a:t>
            </a:r>
          </a:p>
          <a:p>
            <a:pPr>
              <a:buFontTx/>
              <a:buChar char="-"/>
            </a:pPr>
            <a:r>
              <a:rPr lang="fr-FR" sz="2400" dirty="0"/>
              <a:t>Amélioré par mouvement lent et chaleur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01477" y="304339"/>
            <a:ext cx="32403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Rhus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toxicodendron</a:t>
            </a:r>
            <a:endParaRPr lang="fr-FR" sz="2800" b="1" dirty="0">
              <a:solidFill>
                <a:schemeClr val="accent1">
                  <a:lumMod val="75000"/>
                </a:schemeClr>
              </a:solidFill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455" y="764704"/>
            <a:ext cx="8015089" cy="5328592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455" y="737245"/>
            <a:ext cx="2088232" cy="1611497"/>
          </a:xfrm>
          <a:prstGeom prst="rect">
            <a:avLst/>
          </a:prstGeom>
        </p:spPr>
      </p:pic>
      <p:sp>
        <p:nvSpPr>
          <p:cNvPr id="4" name="Espace réservé du contenu 2"/>
          <p:cNvSpPr txBox="1">
            <a:spLocks/>
          </p:cNvSpPr>
          <p:nvPr/>
        </p:nvSpPr>
        <p:spPr>
          <a:xfrm>
            <a:off x="564455" y="5229200"/>
            <a:ext cx="6896639" cy="1347942"/>
          </a:xfrm>
          <a:prstGeom prst="rect">
            <a:avLst/>
          </a:prstGeom>
          <a:solidFill>
            <a:srgbClr val="FFFFFF">
              <a:alpha val="61176"/>
            </a:srgb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sz="2400" dirty="0"/>
              <a:t>Douleur profonde avec sensation de brisure</a:t>
            </a:r>
          </a:p>
          <a:p>
            <a:pPr>
              <a:buFontTx/>
              <a:buChar char="-"/>
            </a:pPr>
            <a:r>
              <a:rPr lang="fr-FR" sz="2400" dirty="0"/>
              <a:t>Douleur et raideur des tendons avec contractures</a:t>
            </a:r>
          </a:p>
          <a:p>
            <a:pPr>
              <a:buFontTx/>
              <a:buChar char="-"/>
            </a:pPr>
            <a:r>
              <a:rPr lang="fr-FR" sz="2400" dirty="0"/>
              <a:t>Amélioration en marchant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7544" y="24148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Ruta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graveolens</a:t>
            </a:r>
            <a:endParaRPr lang="fr-FR" sz="2800" b="1" dirty="0">
              <a:solidFill>
                <a:schemeClr val="accent1">
                  <a:lumMod val="75000"/>
                </a:schemeClr>
              </a:solidFill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551"/>
          <a:stretch/>
        </p:blipFill>
        <p:spPr>
          <a:xfrm>
            <a:off x="438141" y="368660"/>
            <a:ext cx="8166307" cy="6120680"/>
          </a:xfr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58" y="644813"/>
            <a:ext cx="2549683" cy="1695081"/>
          </a:xfrm>
          <a:prstGeom prst="rect">
            <a:avLst/>
          </a:prstGeom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323528" y="5662335"/>
            <a:ext cx="8640960" cy="859350"/>
          </a:xfrm>
          <a:prstGeom prst="rect">
            <a:avLst/>
          </a:prstGeom>
          <a:solidFill>
            <a:srgbClr val="FFFFFF">
              <a:alpha val="61176"/>
            </a:srgb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sz="2400" dirty="0"/>
              <a:t>Douleurs avec irradiation le long du trajet d’un nerf</a:t>
            </a:r>
          </a:p>
          <a:p>
            <a:pPr>
              <a:buFontTx/>
              <a:buChar char="-"/>
            </a:pPr>
            <a:r>
              <a:rPr lang="fr-FR" sz="2400" dirty="0"/>
              <a:t>Fourmillements et engourdissement dans l’extrémité du nerf lésé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16834" y="121593"/>
            <a:ext cx="81876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Hypericum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perforatum</a:t>
            </a:r>
            <a:endParaRPr lang="fr-FR" sz="2800" b="1" dirty="0">
              <a:solidFill>
                <a:schemeClr val="accent1">
                  <a:lumMod val="75000"/>
                </a:schemeClr>
              </a:solidFill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404664"/>
            <a:ext cx="8064896" cy="6048672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530" y="4738774"/>
            <a:ext cx="2304256" cy="1725968"/>
          </a:xfrm>
          <a:prstGeom prst="rect">
            <a:avLst/>
          </a:prstGeom>
        </p:spPr>
      </p:pic>
      <p:sp>
        <p:nvSpPr>
          <p:cNvPr id="4" name="Espace réservé du contenu 2"/>
          <p:cNvSpPr txBox="1">
            <a:spLocks/>
          </p:cNvSpPr>
          <p:nvPr/>
        </p:nvSpPr>
        <p:spPr>
          <a:xfrm>
            <a:off x="2843808" y="4738774"/>
            <a:ext cx="6059016" cy="1714562"/>
          </a:xfrm>
          <a:prstGeom prst="rect">
            <a:avLst/>
          </a:prstGeom>
          <a:solidFill>
            <a:srgbClr val="FFFFFF">
              <a:alpha val="61176"/>
            </a:srgb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sz="2400" dirty="0"/>
              <a:t>Douleurs aiguës, piquantes, lancinantes</a:t>
            </a:r>
          </a:p>
          <a:p>
            <a:pPr>
              <a:buFontTx/>
              <a:buChar char="-"/>
            </a:pPr>
            <a:r>
              <a:rPr lang="fr-FR" sz="2400" dirty="0"/>
              <a:t>Douleur en point</a:t>
            </a:r>
          </a:p>
          <a:p>
            <a:pPr>
              <a:buFontTx/>
              <a:buChar char="-"/>
            </a:pPr>
            <a:r>
              <a:rPr lang="fr-FR" sz="2400" dirty="0"/>
              <a:t>Amélioré par la pression, contention serrée, l’immobilité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7544" y="385500"/>
            <a:ext cx="338437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Bryonia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radley Hand ITC" panose="03070402050302030203" pitchFamily="66" charset="0"/>
              </a:rPr>
              <a:t> alba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598064" y="1916832"/>
            <a:ext cx="2504331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Nausées</a:t>
            </a:r>
            <a:endParaRPr lang="en-US" sz="3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vomissements</a:t>
            </a:r>
            <a:endParaRPr lang="en-US" sz="3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897" y="643466"/>
            <a:ext cx="4951704" cy="55687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err="1">
                <a:solidFill>
                  <a:srgbClr val="BF0B11"/>
                </a:solidFill>
              </a:rPr>
              <a:t>Sepia</a:t>
            </a:r>
            <a:endParaRPr lang="fr-FR" b="1" dirty="0">
              <a:solidFill>
                <a:srgbClr val="BF0B11"/>
              </a:solidFill>
            </a:endParaRPr>
          </a:p>
          <a:p>
            <a:pPr>
              <a:buNone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Nausées débutant le matin</a:t>
            </a:r>
          </a:p>
          <a:p>
            <a:pPr>
              <a:buFontTx/>
              <a:buChar char="-"/>
            </a:pPr>
            <a:r>
              <a:rPr lang="fr-FR" sz="2400" dirty="0"/>
              <a:t>Très aggravées par les odeurs</a:t>
            </a:r>
          </a:p>
          <a:p>
            <a:pPr>
              <a:buFontTx/>
              <a:buChar char="-"/>
            </a:pPr>
            <a:r>
              <a:rPr lang="fr-FR" sz="2400" dirty="0"/>
              <a:t>Amélioration en mangeant</a:t>
            </a:r>
          </a:p>
          <a:p>
            <a:pPr>
              <a:buFontTx/>
              <a:buChar char="-"/>
            </a:pPr>
            <a:r>
              <a:rPr lang="fr-FR" sz="2400" dirty="0"/>
              <a:t>Besoin d’acidité</a:t>
            </a:r>
          </a:p>
        </p:txBody>
      </p:sp>
      <p:pic>
        <p:nvPicPr>
          <p:cNvPr id="4" name="Image 3" descr="Unknown.jpg"/>
          <p:cNvPicPr>
            <a:picLocks noChangeAspect="1"/>
          </p:cNvPicPr>
          <p:nvPr/>
        </p:nvPicPr>
        <p:blipFill rotWithShape="1">
          <a:blip r:embed="rId2"/>
          <a:srcRect b="7583"/>
          <a:stretch/>
        </p:blipFill>
        <p:spPr>
          <a:xfrm>
            <a:off x="3419872" y="2996953"/>
            <a:ext cx="4800600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err="1">
                <a:solidFill>
                  <a:srgbClr val="BF0B11"/>
                </a:solidFill>
              </a:rPr>
              <a:t>Cocculus</a:t>
            </a:r>
            <a:r>
              <a:rPr lang="fr-FR" b="1" dirty="0">
                <a:solidFill>
                  <a:srgbClr val="BF0B11"/>
                </a:solidFill>
              </a:rPr>
              <a:t> </a:t>
            </a:r>
            <a:r>
              <a:rPr lang="fr-FR" b="1" dirty="0" err="1">
                <a:solidFill>
                  <a:srgbClr val="BF0B11"/>
                </a:solidFill>
              </a:rPr>
              <a:t>indicus</a:t>
            </a:r>
            <a:endParaRPr lang="fr-FR" b="1" dirty="0">
              <a:solidFill>
                <a:srgbClr val="BF0B11"/>
              </a:solidFill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sz="2400" dirty="0"/>
              <a:t>-   Nausées par le mouvement et à la vue du mouvement</a:t>
            </a:r>
          </a:p>
          <a:p>
            <a:pPr>
              <a:buFontTx/>
              <a:buChar char="-"/>
            </a:pPr>
            <a:r>
              <a:rPr lang="fr-FR" sz="2400" dirty="0"/>
              <a:t>Vertiges</a:t>
            </a:r>
          </a:p>
          <a:p>
            <a:pPr>
              <a:buFontTx/>
              <a:buChar char="-"/>
            </a:pPr>
            <a:r>
              <a:rPr lang="fr-FR" sz="2400" dirty="0"/>
              <a:t>Pâleur</a:t>
            </a:r>
          </a:p>
          <a:p>
            <a:pPr>
              <a:buFontTx/>
              <a:buChar char="-"/>
            </a:pPr>
            <a:r>
              <a:rPr lang="fr-FR" sz="2400" dirty="0"/>
              <a:t>Goût métallique</a:t>
            </a:r>
          </a:p>
        </p:txBody>
      </p:sp>
      <p:pic>
        <p:nvPicPr>
          <p:cNvPr id="5" name="Image 4" descr="ebn006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846"/>
          <a:stretch/>
        </p:blipFill>
        <p:spPr>
          <a:xfrm>
            <a:off x="4572000" y="3467100"/>
            <a:ext cx="4312816" cy="2827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err="1">
                <a:solidFill>
                  <a:srgbClr val="BF0B11"/>
                </a:solidFill>
              </a:rPr>
              <a:t>Ipeca</a:t>
            </a:r>
            <a:endParaRPr lang="fr-FR" b="1" dirty="0">
              <a:solidFill>
                <a:srgbClr val="BF0B11"/>
              </a:solidFill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 err="1"/>
              <a:t>Hypersalivation</a:t>
            </a: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Langue propre</a:t>
            </a:r>
          </a:p>
          <a:p>
            <a:pPr>
              <a:buFontTx/>
              <a:buChar char="-"/>
            </a:pPr>
            <a:r>
              <a:rPr lang="fr-FR" sz="2400" dirty="0"/>
              <a:t>Sueurs froides</a:t>
            </a:r>
          </a:p>
          <a:p>
            <a:pPr>
              <a:buFontTx/>
              <a:buChar char="-"/>
            </a:pPr>
            <a:r>
              <a:rPr lang="fr-FR" sz="2400" dirty="0"/>
              <a:t>Non soulagées par les vomissements</a:t>
            </a:r>
          </a:p>
        </p:txBody>
      </p:sp>
      <p:pic>
        <p:nvPicPr>
          <p:cNvPr id="4" name="Image 3" descr="Unkn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3738788"/>
            <a:ext cx="4114800" cy="2738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500"/>
          <a:stretch/>
        </p:blipFill>
        <p:spPr>
          <a:xfrm>
            <a:off x="-36512" y="-27384"/>
            <a:ext cx="9206880" cy="685800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55021" y="4941168"/>
            <a:ext cx="4248472" cy="1540023"/>
          </a:xfrm>
          <a:solidFill>
            <a:srgbClr val="CCCCFF">
              <a:alpha val="52157"/>
            </a:srgbClr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400" dirty="0"/>
              <a:t>Céphalées avec état nauséeux</a:t>
            </a:r>
          </a:p>
          <a:p>
            <a:pPr>
              <a:buFontTx/>
              <a:buChar char="-"/>
            </a:pPr>
            <a:r>
              <a:rPr lang="fr-FR" sz="2400" dirty="0"/>
              <a:t>Vomissements acides</a:t>
            </a:r>
          </a:p>
          <a:p>
            <a:pPr>
              <a:buFontTx/>
              <a:buChar char="-"/>
            </a:pPr>
            <a:r>
              <a:rPr lang="fr-FR" sz="2400" dirty="0"/>
              <a:t>Brûlures du tube digestif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3568" y="5589240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Iris </a:t>
            </a:r>
            <a:r>
              <a:rPr lang="fr-FR" sz="2800" b="1" dirty="0" err="1">
                <a:solidFill>
                  <a:schemeClr val="bg1"/>
                </a:solidFill>
                <a:latin typeface="Bradley Hand ITC" panose="03070402050302030203" pitchFamily="66" charset="0"/>
              </a:rPr>
              <a:t>versicolor</a:t>
            </a:r>
            <a:endParaRPr lang="fr-FR" sz="28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563" b="7796"/>
          <a:stretch/>
        </p:blipFill>
        <p:spPr>
          <a:xfrm>
            <a:off x="1141" y="0"/>
            <a:ext cx="9142859" cy="6813376"/>
          </a:xfrm>
          <a:prstGeom prst="rect">
            <a:avLst/>
          </a:prstGeom>
        </p:spPr>
      </p:pic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067944" y="5156884"/>
            <a:ext cx="4834880" cy="1387624"/>
          </a:xfrm>
          <a:solidFill>
            <a:srgbClr val="F2F2F2">
              <a:alpha val="56863"/>
            </a:srgbClr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400" dirty="0"/>
              <a:t>Douleurs épigastriques brûlantes</a:t>
            </a:r>
          </a:p>
          <a:p>
            <a:pPr>
              <a:buFontTx/>
              <a:buChar char="-"/>
            </a:pPr>
            <a:r>
              <a:rPr lang="fr-FR" sz="2400" dirty="0"/>
              <a:t>Migraine</a:t>
            </a:r>
          </a:p>
          <a:p>
            <a:pPr>
              <a:buFontTx/>
              <a:buChar char="-"/>
            </a:pPr>
            <a:r>
              <a:rPr lang="fr-FR" sz="2400" dirty="0"/>
              <a:t>RGO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602128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bg1"/>
                </a:solidFill>
                <a:latin typeface="Bradley Hand ITC" panose="03070402050302030203" pitchFamily="66" charset="0"/>
              </a:rPr>
              <a:t>Robinia</a:t>
            </a:r>
            <a:r>
              <a:rPr lang="fr-FR" sz="28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 pseudo-acacia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930052"/>
            <a:ext cx="6912768" cy="460851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47664" y="97913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accent6">
                    <a:lumMod val="75000"/>
                  </a:schemeClr>
                </a:solidFill>
              </a:rPr>
              <a:t>TROUBLES CIRCULATOIRES VEINEUX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04800"/>
            <a:ext cx="4186808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err="1">
                <a:solidFill>
                  <a:srgbClr val="BF0B11"/>
                </a:solidFill>
              </a:rPr>
              <a:t>Hamamelis</a:t>
            </a:r>
            <a:endParaRPr lang="fr-FR" b="1" dirty="0">
              <a:solidFill>
                <a:srgbClr val="BF0B11"/>
              </a:solidFill>
            </a:endParaRPr>
          </a:p>
          <a:p>
            <a:pPr>
              <a:buNone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Varices douloureuses et sensibles au toucher</a:t>
            </a:r>
          </a:p>
          <a:p>
            <a:pPr>
              <a:buNone/>
            </a:pPr>
            <a:r>
              <a:rPr lang="fr-FR" sz="2400" dirty="0"/>
              <a:t>-   Petites </a:t>
            </a:r>
            <a:r>
              <a:rPr lang="fr-FR" sz="2400" dirty="0" err="1"/>
              <a:t>varicosités</a:t>
            </a:r>
            <a:r>
              <a:rPr lang="fr-FR" sz="2400" dirty="0"/>
              <a:t> de couleur violacée</a:t>
            </a:r>
          </a:p>
          <a:p>
            <a:pPr>
              <a:buNone/>
            </a:pPr>
            <a:r>
              <a:rPr lang="fr-FR" sz="2400" dirty="0"/>
              <a:t>-   Hémorroïdes douloureuses, sang noir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1" r="1984"/>
          <a:stretch/>
        </p:blipFill>
        <p:spPr>
          <a:xfrm>
            <a:off x="4627241" y="0"/>
            <a:ext cx="448126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186</Words>
  <Application>Microsoft Office PowerPoint</Application>
  <PresentationFormat>Affichage à l'écran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Bradley Hand ITC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Pigeot</dc:creator>
  <cp:lastModifiedBy>POCHON Elodie</cp:lastModifiedBy>
  <cp:revision>66</cp:revision>
  <dcterms:created xsi:type="dcterms:W3CDTF">2023-01-03T13:25:47Z</dcterms:created>
  <dcterms:modified xsi:type="dcterms:W3CDTF">2024-06-17T10:22:58Z</dcterms:modified>
</cp:coreProperties>
</file>