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DB"/>
    <a:srgbClr val="D67F89"/>
    <a:srgbClr val="0095BF"/>
    <a:srgbClr val="01ADDD"/>
    <a:srgbClr val="D64D29"/>
    <a:srgbClr val="9BC1FF"/>
    <a:srgbClr val="6CBBCE"/>
    <a:srgbClr val="3967FF"/>
    <a:srgbClr val="E28A55"/>
    <a:srgbClr val="FC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1602" y="108"/>
      </p:cViewPr>
      <p:guideLst>
        <p:guide orient="horz" pos="216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D46C9-889D-F240-90B8-2EEB9D8D0330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3DFB-3A57-4344-9CB4-C5E3CFC43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inserm-cestquoispm-fb.png"/>
          <p:cNvPicPr>
            <a:picLocks noChangeAspect="1"/>
          </p:cNvPicPr>
          <p:nvPr/>
        </p:nvPicPr>
        <p:blipFill rotWithShape="1">
          <a:blip r:embed="rId2"/>
          <a:srcRect t="18365" b="2395"/>
          <a:stretch/>
        </p:blipFill>
        <p:spPr>
          <a:xfrm>
            <a:off x="16045" y="0"/>
            <a:ext cx="9143979" cy="60682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5029199"/>
            <a:ext cx="9171095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11560" y="3488392"/>
            <a:ext cx="3096344" cy="720079"/>
          </a:xfrm>
          <a:prstGeom prst="rect">
            <a:avLst/>
          </a:prstGeom>
          <a:solidFill>
            <a:srgbClr val="D64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2" t="21994" r="9992" b="31997"/>
          <a:stretch/>
        </p:blipFill>
        <p:spPr>
          <a:xfrm>
            <a:off x="7479840" y="5278819"/>
            <a:ext cx="1635331" cy="940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rme libre 7"/>
          <p:cNvSpPr/>
          <p:nvPr/>
        </p:nvSpPr>
        <p:spPr>
          <a:xfrm>
            <a:off x="4736592" y="4709160"/>
            <a:ext cx="539496" cy="566928"/>
          </a:xfrm>
          <a:custGeom>
            <a:avLst/>
            <a:gdLst>
              <a:gd name="connsiteX0" fmla="*/ 137160 w 539496"/>
              <a:gd name="connsiteY0" fmla="*/ 548640 h 566928"/>
              <a:gd name="connsiteX1" fmla="*/ 182880 w 539496"/>
              <a:gd name="connsiteY1" fmla="*/ 539496 h 566928"/>
              <a:gd name="connsiteX2" fmla="*/ 237744 w 539496"/>
              <a:gd name="connsiteY2" fmla="*/ 521208 h 566928"/>
              <a:gd name="connsiteX3" fmla="*/ 210312 w 539496"/>
              <a:gd name="connsiteY3" fmla="*/ 539496 h 566928"/>
              <a:gd name="connsiteX4" fmla="*/ 182880 w 539496"/>
              <a:gd name="connsiteY4" fmla="*/ 548640 h 566928"/>
              <a:gd name="connsiteX5" fmla="*/ 265176 w 539496"/>
              <a:gd name="connsiteY5" fmla="*/ 566928 h 566928"/>
              <a:gd name="connsiteX6" fmla="*/ 338328 w 539496"/>
              <a:gd name="connsiteY6" fmla="*/ 557784 h 566928"/>
              <a:gd name="connsiteX7" fmla="*/ 356616 w 539496"/>
              <a:gd name="connsiteY7" fmla="*/ 475488 h 566928"/>
              <a:gd name="connsiteX8" fmla="*/ 374904 w 539496"/>
              <a:gd name="connsiteY8" fmla="*/ 448056 h 566928"/>
              <a:gd name="connsiteX9" fmla="*/ 384048 w 539496"/>
              <a:gd name="connsiteY9" fmla="*/ 420624 h 566928"/>
              <a:gd name="connsiteX10" fmla="*/ 411480 w 539496"/>
              <a:gd name="connsiteY10" fmla="*/ 393192 h 566928"/>
              <a:gd name="connsiteX11" fmla="*/ 475488 w 539496"/>
              <a:gd name="connsiteY11" fmla="*/ 320040 h 566928"/>
              <a:gd name="connsiteX12" fmla="*/ 512064 w 539496"/>
              <a:gd name="connsiteY12" fmla="*/ 265176 h 566928"/>
              <a:gd name="connsiteX13" fmla="*/ 539496 w 539496"/>
              <a:gd name="connsiteY13" fmla="*/ 155448 h 566928"/>
              <a:gd name="connsiteX14" fmla="*/ 521208 w 539496"/>
              <a:gd name="connsiteY14" fmla="*/ 36576 h 566928"/>
              <a:gd name="connsiteX15" fmla="*/ 493776 w 539496"/>
              <a:gd name="connsiteY15" fmla="*/ 27432 h 566928"/>
              <a:gd name="connsiteX16" fmla="*/ 274320 w 539496"/>
              <a:gd name="connsiteY16" fmla="*/ 18288 h 566928"/>
              <a:gd name="connsiteX17" fmla="*/ 201168 w 539496"/>
              <a:gd name="connsiteY17" fmla="*/ 9144 h 566928"/>
              <a:gd name="connsiteX18" fmla="*/ 173736 w 539496"/>
              <a:gd name="connsiteY18" fmla="*/ 0 h 566928"/>
              <a:gd name="connsiteX19" fmla="*/ 0 w 539496"/>
              <a:gd name="connsiteY19" fmla="*/ 9144 h 566928"/>
              <a:gd name="connsiteX20" fmla="*/ 9144 w 539496"/>
              <a:gd name="connsiteY20" fmla="*/ 128016 h 566928"/>
              <a:gd name="connsiteX21" fmla="*/ 18288 w 539496"/>
              <a:gd name="connsiteY21" fmla="*/ 283464 h 566928"/>
              <a:gd name="connsiteX22" fmla="*/ 27432 w 539496"/>
              <a:gd name="connsiteY22" fmla="*/ 320040 h 566928"/>
              <a:gd name="connsiteX23" fmla="*/ 45720 w 539496"/>
              <a:gd name="connsiteY23" fmla="*/ 347472 h 566928"/>
              <a:gd name="connsiteX24" fmla="*/ 64008 w 539496"/>
              <a:gd name="connsiteY24" fmla="*/ 384048 h 566928"/>
              <a:gd name="connsiteX25" fmla="*/ 73152 w 539496"/>
              <a:gd name="connsiteY25" fmla="*/ 411480 h 566928"/>
              <a:gd name="connsiteX26" fmla="*/ 100584 w 539496"/>
              <a:gd name="connsiteY26" fmla="*/ 484632 h 566928"/>
              <a:gd name="connsiteX27" fmla="*/ 128016 w 539496"/>
              <a:gd name="connsiteY27" fmla="*/ 493776 h 566928"/>
              <a:gd name="connsiteX28" fmla="*/ 137160 w 539496"/>
              <a:gd name="connsiteY28" fmla="*/ 54864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9496" h="566928">
                <a:moveTo>
                  <a:pt x="137160" y="548640"/>
                </a:moveTo>
                <a:cubicBezTo>
                  <a:pt x="146304" y="556260"/>
                  <a:pt x="167886" y="543585"/>
                  <a:pt x="182880" y="539496"/>
                </a:cubicBezTo>
                <a:cubicBezTo>
                  <a:pt x="201478" y="534424"/>
                  <a:pt x="253784" y="510515"/>
                  <a:pt x="237744" y="521208"/>
                </a:cubicBezTo>
                <a:cubicBezTo>
                  <a:pt x="228600" y="527304"/>
                  <a:pt x="220142" y="534581"/>
                  <a:pt x="210312" y="539496"/>
                </a:cubicBezTo>
                <a:cubicBezTo>
                  <a:pt x="201691" y="543807"/>
                  <a:pt x="192024" y="545592"/>
                  <a:pt x="182880" y="548640"/>
                </a:cubicBezTo>
                <a:cubicBezTo>
                  <a:pt x="211168" y="558069"/>
                  <a:pt x="232990" y="566928"/>
                  <a:pt x="265176" y="566928"/>
                </a:cubicBezTo>
                <a:cubicBezTo>
                  <a:pt x="289750" y="566928"/>
                  <a:pt x="313944" y="560832"/>
                  <a:pt x="338328" y="557784"/>
                </a:cubicBezTo>
                <a:cubicBezTo>
                  <a:pt x="341840" y="536712"/>
                  <a:pt x="345361" y="497998"/>
                  <a:pt x="356616" y="475488"/>
                </a:cubicBezTo>
                <a:cubicBezTo>
                  <a:pt x="361531" y="465658"/>
                  <a:pt x="369989" y="457886"/>
                  <a:pt x="374904" y="448056"/>
                </a:cubicBezTo>
                <a:cubicBezTo>
                  <a:pt x="379215" y="439435"/>
                  <a:pt x="378701" y="428644"/>
                  <a:pt x="384048" y="420624"/>
                </a:cubicBezTo>
                <a:cubicBezTo>
                  <a:pt x="391221" y="409864"/>
                  <a:pt x="403541" y="403400"/>
                  <a:pt x="411480" y="393192"/>
                </a:cubicBezTo>
                <a:cubicBezTo>
                  <a:pt x="468923" y="319337"/>
                  <a:pt x="422382" y="355444"/>
                  <a:pt x="475488" y="320040"/>
                </a:cubicBezTo>
                <a:cubicBezTo>
                  <a:pt x="505739" y="229287"/>
                  <a:pt x="454985" y="367919"/>
                  <a:pt x="512064" y="265176"/>
                </a:cubicBezTo>
                <a:cubicBezTo>
                  <a:pt x="529315" y="234125"/>
                  <a:pt x="533819" y="189508"/>
                  <a:pt x="539496" y="155448"/>
                </a:cubicBezTo>
                <a:cubicBezTo>
                  <a:pt x="533400" y="115824"/>
                  <a:pt x="534692" y="74331"/>
                  <a:pt x="521208" y="36576"/>
                </a:cubicBezTo>
                <a:cubicBezTo>
                  <a:pt x="517966" y="27499"/>
                  <a:pt x="503388" y="28144"/>
                  <a:pt x="493776" y="27432"/>
                </a:cubicBezTo>
                <a:cubicBezTo>
                  <a:pt x="420761" y="22023"/>
                  <a:pt x="347472" y="21336"/>
                  <a:pt x="274320" y="18288"/>
                </a:cubicBezTo>
                <a:cubicBezTo>
                  <a:pt x="249936" y="15240"/>
                  <a:pt x="225345" y="13540"/>
                  <a:pt x="201168" y="9144"/>
                </a:cubicBezTo>
                <a:cubicBezTo>
                  <a:pt x="191685" y="7420"/>
                  <a:pt x="183375" y="0"/>
                  <a:pt x="173736" y="0"/>
                </a:cubicBezTo>
                <a:cubicBezTo>
                  <a:pt x="115744" y="0"/>
                  <a:pt x="57912" y="6096"/>
                  <a:pt x="0" y="9144"/>
                </a:cubicBezTo>
                <a:cubicBezTo>
                  <a:pt x="3048" y="48768"/>
                  <a:pt x="6500" y="88363"/>
                  <a:pt x="9144" y="128016"/>
                </a:cubicBezTo>
                <a:cubicBezTo>
                  <a:pt x="12597" y="179807"/>
                  <a:pt x="13367" y="231792"/>
                  <a:pt x="18288" y="283464"/>
                </a:cubicBezTo>
                <a:cubicBezTo>
                  <a:pt x="19479" y="295975"/>
                  <a:pt x="22482" y="308489"/>
                  <a:pt x="27432" y="320040"/>
                </a:cubicBezTo>
                <a:cubicBezTo>
                  <a:pt x="31761" y="330141"/>
                  <a:pt x="40268" y="337930"/>
                  <a:pt x="45720" y="347472"/>
                </a:cubicBezTo>
                <a:cubicBezTo>
                  <a:pt x="52483" y="359307"/>
                  <a:pt x="58638" y="371519"/>
                  <a:pt x="64008" y="384048"/>
                </a:cubicBezTo>
                <a:cubicBezTo>
                  <a:pt x="67805" y="392907"/>
                  <a:pt x="70814" y="402129"/>
                  <a:pt x="73152" y="411480"/>
                </a:cubicBezTo>
                <a:cubicBezTo>
                  <a:pt x="79658" y="437503"/>
                  <a:pt x="77065" y="465816"/>
                  <a:pt x="100584" y="484632"/>
                </a:cubicBezTo>
                <a:cubicBezTo>
                  <a:pt x="108110" y="490653"/>
                  <a:pt x="118872" y="490728"/>
                  <a:pt x="128016" y="493776"/>
                </a:cubicBezTo>
                <a:cubicBezTo>
                  <a:pt x="140052" y="529883"/>
                  <a:pt x="128016" y="541020"/>
                  <a:pt x="137160" y="548640"/>
                </a:cubicBezTo>
                <a:close/>
              </a:path>
            </a:pathLst>
          </a:custGeom>
          <a:solidFill>
            <a:srgbClr val="D64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age 4" descr="Unknown.jpg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320" r="22176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1124744"/>
            <a:ext cx="3960440" cy="272946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r-FR" b="1" dirty="0">
                <a:solidFill>
                  <a:srgbClr val="C00000"/>
                </a:solidFill>
              </a:rPr>
              <a:t>Cyclamen</a:t>
            </a:r>
          </a:p>
          <a:p>
            <a:pPr>
              <a:buNone/>
            </a:pPr>
            <a:endParaRPr lang="fr-FR" sz="15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Troubles de la vue : brouillard</a:t>
            </a:r>
          </a:p>
          <a:p>
            <a:r>
              <a:rPr lang="fr-FR" sz="2400" dirty="0">
                <a:solidFill>
                  <a:srgbClr val="000000"/>
                </a:solidFill>
              </a:rPr>
              <a:t>Mouches volantes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Vertiges</a:t>
            </a:r>
          </a:p>
          <a:p>
            <a:pPr>
              <a:buNone/>
            </a:pPr>
            <a:endParaRPr lang="fr-FR" sz="1500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411" y="2759960"/>
            <a:ext cx="14287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177" r="-2" b="20424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809436"/>
            <a:ext cx="4176464" cy="272946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fr-FR" b="1" dirty="0">
                <a:solidFill>
                  <a:srgbClr val="C00000"/>
                </a:solidFill>
              </a:rPr>
              <a:t>Iris </a:t>
            </a:r>
            <a:r>
              <a:rPr lang="fr-FR" b="1" dirty="0" err="1">
                <a:solidFill>
                  <a:srgbClr val="C00000"/>
                </a:solidFill>
              </a:rPr>
              <a:t>versicolor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sz="2400" b="1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Brûlures du tube digestif</a:t>
            </a:r>
          </a:p>
          <a:p>
            <a:r>
              <a:rPr lang="fr-FR" sz="2400" dirty="0">
                <a:solidFill>
                  <a:srgbClr val="000000"/>
                </a:solidFill>
              </a:rPr>
              <a:t>Troubles de la vue</a:t>
            </a:r>
          </a:p>
          <a:p>
            <a:r>
              <a:rPr lang="fr-FR" sz="2400" dirty="0">
                <a:solidFill>
                  <a:srgbClr val="000000"/>
                </a:solidFill>
              </a:rPr>
              <a:t>Céphalée périodique, souvent </a:t>
            </a:r>
            <a:r>
              <a:rPr lang="fr-FR" sz="2400" dirty="0" err="1">
                <a:solidFill>
                  <a:srgbClr val="000000"/>
                </a:solidFill>
              </a:rPr>
              <a:t>hémicrânienne</a:t>
            </a:r>
            <a:r>
              <a:rPr lang="fr-FR" sz="2400" dirty="0">
                <a:solidFill>
                  <a:srgbClr val="000000"/>
                </a:solidFill>
              </a:rPr>
              <a:t>, hebdomadaire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6"/>
          <a:stretch/>
        </p:blipFill>
        <p:spPr>
          <a:xfrm>
            <a:off x="0" y="0"/>
            <a:ext cx="9144000" cy="692762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508104" y="148478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TROUBLES CIRCULATOIRES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457200"/>
            <a:ext cx="8147050" cy="6096000"/>
          </a:xfrm>
        </p:spPr>
        <p:txBody>
          <a:bodyPr/>
          <a:lstStyle/>
          <a:p>
            <a:pPr>
              <a:buNone/>
            </a:pPr>
            <a:r>
              <a:rPr lang="fr-FR" b="1" dirty="0" err="1">
                <a:solidFill>
                  <a:srgbClr val="C00000"/>
                </a:solidFill>
              </a:rPr>
              <a:t>Hamamelis</a:t>
            </a:r>
            <a:endParaRPr lang="fr-FR" b="1" dirty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sz="2400" dirty="0"/>
          </a:p>
          <a:p>
            <a:pPr marL="182563" indent="-182563"/>
            <a:r>
              <a:rPr lang="fr-FR" sz="2400" dirty="0"/>
              <a:t>Sensation de meurtrissure</a:t>
            </a:r>
          </a:p>
          <a:p>
            <a:pPr marL="182563" indent="-182563"/>
            <a:r>
              <a:rPr lang="fr-FR" sz="2400" dirty="0"/>
              <a:t>Congestion veineuse avec impression d’éclatement des veines</a:t>
            </a:r>
          </a:p>
          <a:p>
            <a:pPr marL="182563" indent="-182563"/>
            <a:r>
              <a:rPr lang="fr-FR" sz="2400" dirty="0"/>
              <a:t>Varices sensibles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32656"/>
            <a:ext cx="4861981" cy="24919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4221088"/>
            <a:ext cx="686752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52" r="7860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4088" y="980728"/>
            <a:ext cx="3583309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rgbClr val="C00000"/>
                </a:solidFill>
              </a:rPr>
              <a:t>Vipera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redi</a:t>
            </a:r>
            <a:endParaRPr lang="fr-FR" b="1" dirty="0">
              <a:solidFill>
                <a:srgbClr val="C00000"/>
              </a:solidFill>
            </a:endParaRPr>
          </a:p>
          <a:p>
            <a:pPr>
              <a:buNone/>
            </a:pPr>
            <a:endParaRPr lang="fr-FR" sz="1700" dirty="0"/>
          </a:p>
          <a:p>
            <a:r>
              <a:rPr lang="fr-FR" sz="2400" dirty="0"/>
              <a:t>Douleurs d’éclatement de la veine</a:t>
            </a:r>
          </a:p>
          <a:p>
            <a:r>
              <a:rPr lang="fr-FR" sz="2400" dirty="0"/>
              <a:t>Œdème péri-veineux</a:t>
            </a:r>
          </a:p>
          <a:p>
            <a:r>
              <a:rPr lang="fr-FR" sz="2400" dirty="0"/>
              <a:t>Amélioration jambes surélevées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2507" r="18677" b="-2"/>
          <a:stretch/>
        </p:blipFill>
        <p:spPr>
          <a:xfrm>
            <a:off x="20" y="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484784"/>
            <a:ext cx="4161662" cy="3375920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fr-FR" b="1" dirty="0" err="1"/>
              <a:t>Folliculinum</a:t>
            </a:r>
            <a:endParaRPr lang="fr-FR" sz="1600" b="1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endParaRPr lang="fr-FR" sz="2400" dirty="0"/>
          </a:p>
          <a:p>
            <a:r>
              <a:rPr lang="fr-FR" sz="2400" dirty="0"/>
              <a:t>Tension mammaire douloureuse dans la seconde moitié du cycle</a:t>
            </a:r>
          </a:p>
          <a:p>
            <a:r>
              <a:rPr lang="fr-FR" sz="2400" dirty="0"/>
              <a:t>Mammite congestive, kyste ou </a:t>
            </a:r>
            <a:r>
              <a:rPr lang="fr-FR" sz="2400" dirty="0" err="1"/>
              <a:t>adénofibrome</a:t>
            </a:r>
            <a:r>
              <a:rPr lang="fr-FR" sz="2400" dirty="0"/>
              <a:t> mammaire</a:t>
            </a:r>
          </a:p>
          <a:p>
            <a:r>
              <a:rPr lang="fr-FR" sz="2400" dirty="0"/>
              <a:t>Algies prémenstruelles : céphalées, migraines, cystalgie, acné, eczéma, psoriasis…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image_3273_245.jpg"/>
          <p:cNvPicPr>
            <a:picLocks noChangeAspect="1"/>
          </p:cNvPicPr>
          <p:nvPr/>
        </p:nvPicPr>
        <p:blipFill rotWithShape="1">
          <a:blip r:embed="rId2"/>
          <a:srcRect l="5110" r="16948" b="1"/>
          <a:stretch/>
        </p:blipFill>
        <p:spPr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0348" y="2194102"/>
            <a:ext cx="3474140" cy="390858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700" dirty="0"/>
          </a:p>
          <a:p>
            <a:pPr>
              <a:buNone/>
            </a:pPr>
            <a:endParaRPr lang="fr-FR" sz="1700" dirty="0"/>
          </a:p>
        </p:txBody>
      </p:sp>
      <p:sp>
        <p:nvSpPr>
          <p:cNvPr id="2" name="ZoneTexte 1"/>
          <p:cNvSpPr txBox="1"/>
          <p:nvPr/>
        </p:nvSpPr>
        <p:spPr>
          <a:xfrm>
            <a:off x="5176298" y="2705725"/>
            <a:ext cx="3419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dirty="0">
                <a:solidFill>
                  <a:srgbClr val="C00000"/>
                </a:solidFill>
              </a:rPr>
              <a:t>TENSIONS MAMMAIRES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677" r="23341" b="1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466129"/>
            <a:ext cx="4427984" cy="272946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fr-FR" b="1" dirty="0">
                <a:solidFill>
                  <a:srgbClr val="C00000"/>
                </a:solidFill>
              </a:rPr>
              <a:t>Lac </a:t>
            </a:r>
            <a:r>
              <a:rPr lang="fr-FR" b="1" dirty="0" err="1">
                <a:solidFill>
                  <a:srgbClr val="C00000"/>
                </a:solidFill>
              </a:rPr>
              <a:t>caninum</a:t>
            </a:r>
            <a:endParaRPr lang="fr-FR" b="1" dirty="0">
              <a:solidFill>
                <a:srgbClr val="C00000"/>
              </a:solidFill>
            </a:endParaRPr>
          </a:p>
          <a:p>
            <a:pPr>
              <a:buNone/>
            </a:pPr>
            <a:endParaRPr lang="fr-FR" sz="15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Soit sein droit, soit sein gauche</a:t>
            </a:r>
          </a:p>
          <a:p>
            <a:r>
              <a:rPr lang="fr-FR" sz="2400" dirty="0">
                <a:solidFill>
                  <a:srgbClr val="000000"/>
                </a:solidFill>
              </a:rPr>
              <a:t>Sein douloureux de par son poids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Douleurs aggravées par des secousses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008" y="702997"/>
            <a:ext cx="3733184" cy="272946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rgbClr val="C00000"/>
                </a:solidFill>
              </a:rPr>
              <a:t>Conium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maculatum</a:t>
            </a:r>
            <a:endParaRPr lang="fr-FR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fr-FR" sz="15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Surtout sein gauche</a:t>
            </a:r>
          </a:p>
          <a:p>
            <a:r>
              <a:rPr lang="fr-FR" sz="2400" dirty="0">
                <a:solidFill>
                  <a:srgbClr val="000000"/>
                </a:solidFill>
              </a:rPr>
              <a:t>Seins indurés avec petits noyaux, sensibles et durs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028" y="1145451"/>
            <a:ext cx="4668554" cy="4407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 3" descr="1000_F_454531132_Wox9eJ4ajDhvcFN1P3NtoeXjekno8DIi.jpg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1" r="19034" b="3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008" y="1484784"/>
            <a:ext cx="4135514" cy="29100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</a:rPr>
              <a:t>Phytolacca</a:t>
            </a:r>
            <a:endParaRPr lang="fr-FR" sz="15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fr-FR" sz="1500" dirty="0">
              <a:solidFill>
                <a:srgbClr val="000000"/>
              </a:solidFill>
            </a:endParaRPr>
          </a:p>
          <a:p>
            <a:pPr>
              <a:buNone/>
            </a:pPr>
            <a:endParaRPr lang="fr-FR" sz="15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Tension et congestion mammaires prémenstruelles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Noyaux indurés douloureux</a:t>
            </a:r>
          </a:p>
          <a:p>
            <a:r>
              <a:rPr lang="fr-FR" sz="2400" dirty="0">
                <a:solidFill>
                  <a:srgbClr val="000000"/>
                </a:solidFill>
              </a:rPr>
              <a:t>Abcès du sein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 3" descr="bryonia-alba-en-fleur-blanche-d-usine-de-154278756.jpg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4" r="10561" b="3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217182"/>
            <a:ext cx="4248472" cy="272946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fr-FR" b="1" dirty="0" err="1">
                <a:solidFill>
                  <a:srgbClr val="C00000"/>
                </a:solidFill>
              </a:rPr>
              <a:t>Bryonia</a:t>
            </a:r>
            <a:endParaRPr lang="fr-FR" b="1" dirty="0">
              <a:solidFill>
                <a:srgbClr val="C00000"/>
              </a:solidFill>
            </a:endParaRPr>
          </a:p>
          <a:p>
            <a:pPr>
              <a:buNone/>
            </a:pPr>
            <a:endParaRPr lang="fr-FR" sz="15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Seins lourds, tendus, volumineux, amélioré par la pression forte</a:t>
            </a:r>
          </a:p>
          <a:p>
            <a:r>
              <a:rPr lang="fr-FR" sz="2400" dirty="0">
                <a:solidFill>
                  <a:srgbClr val="000000"/>
                </a:solidFill>
              </a:rPr>
              <a:t>Kystes liquidiens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877" r="18549" b="2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6435" y="1052736"/>
            <a:ext cx="3733184" cy="272946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fr-FR" b="1" dirty="0" err="1">
                <a:solidFill>
                  <a:srgbClr val="C00000"/>
                </a:solidFill>
              </a:rPr>
              <a:t>Sepia</a:t>
            </a:r>
            <a:endParaRPr lang="fr-FR" b="1" dirty="0">
              <a:solidFill>
                <a:srgbClr val="C00000"/>
              </a:solidFill>
            </a:endParaRPr>
          </a:p>
          <a:p>
            <a:pPr>
              <a:buNone/>
            </a:pPr>
            <a:endParaRPr lang="fr-FR" sz="15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Seins gonflés avant les règles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Lombalgies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Bouffées de chaleur</a:t>
            </a:r>
          </a:p>
          <a:p>
            <a:r>
              <a:rPr lang="fr-FR" sz="2400" dirty="0">
                <a:solidFill>
                  <a:srgbClr val="000000"/>
                </a:solidFill>
              </a:rPr>
              <a:t>Besoin de tout ranger avant les règles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41029"/>
            <a:ext cx="9144000" cy="769441"/>
          </a:xfrm>
          <a:prstGeom prst="rect">
            <a:avLst/>
          </a:prstGeom>
          <a:solidFill>
            <a:srgbClr val="00A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CÉPHALÉES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9144000" cy="343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167</Words>
  <Application>Microsoft Office PowerPoint</Application>
  <PresentationFormat>Affichage à l'écran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Pigeot</dc:creator>
  <cp:lastModifiedBy>POCHON Elodie</cp:lastModifiedBy>
  <cp:revision>51</cp:revision>
  <dcterms:created xsi:type="dcterms:W3CDTF">2022-12-14T13:47:25Z</dcterms:created>
  <dcterms:modified xsi:type="dcterms:W3CDTF">2024-06-17T10:23:25Z</dcterms:modified>
</cp:coreProperties>
</file>