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A89"/>
    <a:srgbClr val="F2F2F2"/>
    <a:srgbClr val="40748E"/>
    <a:srgbClr val="B7D1E9"/>
    <a:srgbClr val="FF82A0"/>
    <a:srgbClr val="904343"/>
    <a:srgbClr val="DB1C91"/>
    <a:srgbClr val="9D4C4B"/>
    <a:srgbClr val="50C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BAC6-EBEE-3740-8F5B-4681DA3C482F}" type="datetimeFigureOut">
              <a:rPr lang="fr-FR" smtClean="0"/>
              <a:pPr/>
              <a:t>11/01/2023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5BF7-BBA2-C345-B521-D330AE1BBB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8160" y="355551"/>
            <a:ext cx="8587680" cy="576064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82A0"/>
                </a:solidFill>
                <a:latin typeface="Bradley Hand ITC" panose="03070402050302030203" pitchFamily="66" charset="0"/>
              </a:rPr>
              <a:t>Préparation à l’accouchement</a:t>
            </a:r>
            <a:endParaRPr lang="fr-FR" sz="3600" b="1" dirty="0">
              <a:solidFill>
                <a:srgbClr val="FF82A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32" y="1441934"/>
            <a:ext cx="7704856" cy="4788532"/>
          </a:xfrm>
          <a:prstGeom prst="rect">
            <a:avLst/>
          </a:prstGeom>
          <a:solidFill>
            <a:schemeClr val="bg1"/>
          </a:solidFill>
          <a:ln w="187325" cap="sq">
            <a:solidFill>
              <a:srgbClr val="FF82A0">
                <a:alpha val="66000"/>
              </a:srgbClr>
            </a:solidFill>
            <a:prstDash val="sysDot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81" b="6801"/>
          <a:stretch/>
        </p:blipFill>
        <p:spPr>
          <a:xfrm>
            <a:off x="1823909" y="1674608"/>
            <a:ext cx="5496182" cy="43924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3" y="5457700"/>
            <a:ext cx="2088232" cy="60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4023"/>
          <a:stretch/>
        </p:blipFill>
        <p:spPr>
          <a:xfrm>
            <a:off x="-1116" y="0"/>
            <a:ext cx="91451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712" y="3429000"/>
            <a:ext cx="6840760" cy="1938992"/>
          </a:xfrm>
          <a:prstGeom prst="rect">
            <a:avLst/>
          </a:prstGeom>
          <a:solidFill>
            <a:srgbClr val="F2F2F2">
              <a:alpha val="54902"/>
            </a:srgb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b="1" dirty="0" err="1"/>
              <a:t>Pulsatilla</a:t>
            </a:r>
            <a:r>
              <a:rPr lang="fr-FR" sz="2400" b="1" dirty="0"/>
              <a:t> 15CH</a:t>
            </a:r>
            <a:r>
              <a:rPr lang="fr-FR" sz="2400" dirty="0"/>
              <a:t>, 5 granules matin et soir </a:t>
            </a:r>
          </a:p>
          <a:p>
            <a:pPr>
              <a:buNone/>
            </a:pPr>
            <a:r>
              <a:rPr lang="fr-FR" sz="2400" dirty="0">
                <a:solidFill>
                  <a:srgbClr val="376A89"/>
                </a:solidFill>
              </a:rPr>
              <a:t>+</a:t>
            </a:r>
          </a:p>
          <a:p>
            <a:pPr>
              <a:buNone/>
            </a:pPr>
            <a:r>
              <a:rPr lang="fr-FR" sz="2400" b="1" dirty="0" err="1"/>
              <a:t>Calcarea</a:t>
            </a:r>
            <a:r>
              <a:rPr lang="fr-FR" sz="2400" b="1" dirty="0"/>
              <a:t> </a:t>
            </a:r>
            <a:r>
              <a:rPr lang="fr-FR" sz="2400" b="1" dirty="0" err="1" smtClean="0"/>
              <a:t>carbonica</a:t>
            </a:r>
            <a:r>
              <a:rPr lang="fr-FR" sz="2400" b="1" dirty="0" smtClean="0"/>
              <a:t> </a:t>
            </a:r>
            <a:r>
              <a:rPr lang="fr-FR" sz="2400" b="1" dirty="0"/>
              <a:t>5CH</a:t>
            </a:r>
            <a:r>
              <a:rPr lang="fr-FR" sz="2400" dirty="0"/>
              <a:t>, 5 granules au repas de midi </a:t>
            </a:r>
          </a:p>
          <a:p>
            <a:pPr>
              <a:buNone/>
            </a:pPr>
            <a:r>
              <a:rPr lang="fr-FR" sz="2400" dirty="0">
                <a:solidFill>
                  <a:srgbClr val="376A89"/>
                </a:solidFill>
              </a:rPr>
              <a:t>+</a:t>
            </a:r>
          </a:p>
          <a:p>
            <a:pPr>
              <a:buNone/>
            </a:pPr>
            <a:r>
              <a:rPr lang="fr-FR" sz="2400" b="1" dirty="0"/>
              <a:t>Lac </a:t>
            </a:r>
            <a:r>
              <a:rPr lang="fr-FR" sz="2400" b="1" dirty="0" err="1" smtClean="0"/>
              <a:t>caninum</a:t>
            </a:r>
            <a:r>
              <a:rPr lang="fr-FR" sz="2400" b="1" dirty="0" smtClean="0"/>
              <a:t> </a:t>
            </a:r>
            <a:r>
              <a:rPr lang="fr-FR" sz="2400" b="1" dirty="0"/>
              <a:t>5CH</a:t>
            </a:r>
            <a:r>
              <a:rPr lang="fr-FR" sz="2400" dirty="0"/>
              <a:t>, 5 granules au repas du soir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6016" y="620688"/>
            <a:ext cx="396044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400" dirty="0">
                <a:solidFill>
                  <a:srgbClr val="376A89"/>
                </a:solidFill>
              </a:rPr>
              <a:t>Pour arrêter la montée de lait, </a:t>
            </a:r>
            <a:endParaRPr lang="fr-FR" sz="2400" dirty="0" smtClean="0">
              <a:solidFill>
                <a:srgbClr val="376A89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400" dirty="0" smtClean="0">
                <a:solidFill>
                  <a:srgbClr val="376A89"/>
                </a:solidFill>
              </a:rPr>
              <a:t>on </a:t>
            </a:r>
            <a:r>
              <a:rPr lang="fr-FR" sz="2400" dirty="0">
                <a:solidFill>
                  <a:srgbClr val="376A89"/>
                </a:solidFill>
              </a:rPr>
              <a:t>propose 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4602" y="481328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fr-F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88640"/>
            <a:ext cx="8458200" cy="30784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Les 2 principaux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Actaea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racemosa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fr-FR" sz="2400" dirty="0" smtClean="0"/>
              <a:t>Douleurs </a:t>
            </a:r>
            <a:r>
              <a:rPr lang="fr-FR" sz="2400" dirty="0" smtClean="0"/>
              <a:t>utérines </a:t>
            </a:r>
            <a:r>
              <a:rPr lang="fr-FR" sz="2400" dirty="0" smtClean="0"/>
              <a:t>violentes et irrégulières avec des spasmes du col qui gênent la dilatation</a:t>
            </a:r>
          </a:p>
          <a:p>
            <a:r>
              <a:rPr lang="fr-FR" sz="2400" dirty="0" smtClean="0"/>
              <a:t>Inquiétude et peur en pensant à l’accouchement avec état mélancolique, tristesse et phobies (folie)</a:t>
            </a:r>
          </a:p>
          <a:p>
            <a:pPr>
              <a:buNone/>
            </a:pPr>
            <a:endParaRPr lang="fr-FR" sz="2400" dirty="0"/>
          </a:p>
        </p:txBody>
      </p:sp>
      <p:pic>
        <p:nvPicPr>
          <p:cNvPr id="4" name="Image 3" descr="Cimicifuga_racemosa_Actaea_0001622__353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29000"/>
            <a:ext cx="3293368" cy="329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accent5">
                    <a:lumMod val="75000"/>
                  </a:schemeClr>
                </a:solidFill>
              </a:rPr>
              <a:t>Caulophyllum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Médicament de spasmes utérins en fin de grossesse</a:t>
            </a:r>
          </a:p>
          <a:p>
            <a:r>
              <a:rPr lang="fr-FR" sz="2400" dirty="0" smtClean="0"/>
              <a:t>Le col utérin est contracté et rigide</a:t>
            </a:r>
          </a:p>
          <a:p>
            <a:r>
              <a:rPr lang="fr-FR" sz="2400" dirty="0" smtClean="0"/>
              <a:t>L’utérus est douloureux</a:t>
            </a:r>
          </a:p>
          <a:p>
            <a:r>
              <a:rPr lang="fr-FR" sz="2400" dirty="0" smtClean="0"/>
              <a:t>Travail inefficace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Image 3" descr="Caulophyllum-thalictroides-Blue-Cohosh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642" y="1898898"/>
            <a:ext cx="3524994" cy="469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Arnica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Peut être donné les derniers jours étant donné son action sur la sphère circulatoire et sur les muscles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260" y="2852935"/>
            <a:ext cx="9252520" cy="357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4023"/>
          <a:stretch/>
        </p:blipFill>
        <p:spPr>
          <a:xfrm>
            <a:off x="-1116" y="0"/>
            <a:ext cx="91451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712" y="3429000"/>
            <a:ext cx="6480720" cy="3046988"/>
          </a:xfrm>
          <a:prstGeom prst="rect">
            <a:avLst/>
          </a:prstGeom>
          <a:solidFill>
            <a:srgbClr val="F2F2F2">
              <a:alpha val="54902"/>
            </a:srgb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400" b="1" dirty="0" err="1"/>
              <a:t>Actaea</a:t>
            </a:r>
            <a:r>
              <a:rPr lang="fr-FR" sz="2400" b="1" dirty="0"/>
              <a:t> </a:t>
            </a:r>
            <a:r>
              <a:rPr lang="fr-FR" sz="2400" b="1" dirty="0" err="1"/>
              <a:t>racemosa</a:t>
            </a:r>
            <a:r>
              <a:rPr lang="fr-FR" sz="2400" b="1" dirty="0"/>
              <a:t> 9CH</a:t>
            </a:r>
          </a:p>
          <a:p>
            <a:pPr marL="342900" lvl="0" indent="-342900">
              <a:spcBef>
                <a:spcPct val="20000"/>
              </a:spcBef>
            </a:pPr>
            <a:r>
              <a:rPr lang="fr-FR" sz="2400" b="1" dirty="0" err="1" smtClean="0"/>
              <a:t>Caulophyllum</a:t>
            </a:r>
            <a:r>
              <a:rPr lang="fr-FR" sz="2400" b="1" dirty="0" smtClean="0"/>
              <a:t> 9CH</a:t>
            </a:r>
          </a:p>
          <a:p>
            <a:pPr marL="342900" lvl="0" indent="-342900">
              <a:spcBef>
                <a:spcPct val="20000"/>
              </a:spcBef>
            </a:pPr>
            <a:r>
              <a:rPr lang="fr-FR" sz="2400" b="1" dirty="0" err="1" smtClean="0"/>
              <a:t>Gelsemium</a:t>
            </a:r>
            <a:r>
              <a:rPr lang="fr-FR" sz="2400" b="1" dirty="0" smtClean="0"/>
              <a:t> 9CH</a:t>
            </a:r>
          </a:p>
          <a:p>
            <a:pPr marL="342900" indent="-342900"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</a:rPr>
              <a:t>1 dose à alterner tous les 5 jours</a:t>
            </a:r>
          </a:p>
          <a:p>
            <a:pPr marL="342900" lvl="0" indent="-342900">
              <a:spcBef>
                <a:spcPct val="20000"/>
              </a:spcBef>
            </a:pPr>
            <a:endParaRPr lang="fr-FR" sz="2400" dirty="0">
              <a:solidFill>
                <a:srgbClr val="DB1C91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fr-FR" sz="2400" b="1" dirty="0" smtClean="0"/>
              <a:t>Arnica </a:t>
            </a:r>
            <a:r>
              <a:rPr lang="fr-FR" sz="2400" b="1" dirty="0"/>
              <a:t>30CH </a:t>
            </a:r>
            <a:endParaRPr lang="fr-FR" sz="2400" b="1" dirty="0" smtClean="0"/>
          </a:p>
          <a:p>
            <a:pPr marL="342900" lvl="0" indent="-342900">
              <a:spcBef>
                <a:spcPct val="20000"/>
              </a:spcBef>
            </a:pPr>
            <a:r>
              <a:rPr lang="fr-FR" sz="2000" dirty="0" smtClean="0">
                <a:solidFill>
                  <a:prstClr val="black"/>
                </a:solidFill>
              </a:rPr>
              <a:t>1 </a:t>
            </a:r>
            <a:r>
              <a:rPr lang="fr-FR" sz="2000" dirty="0">
                <a:solidFill>
                  <a:prstClr val="black"/>
                </a:solidFill>
              </a:rPr>
              <a:t>dose chaque jour les 3 </a:t>
            </a:r>
            <a:r>
              <a:rPr lang="fr-FR" sz="2000" dirty="0" smtClean="0">
                <a:solidFill>
                  <a:prstClr val="black"/>
                </a:solidFill>
              </a:rPr>
              <a:t>derniers jours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1442" y="878801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400" dirty="0"/>
              <a:t>Dès le début du 9</a:t>
            </a:r>
            <a:r>
              <a:rPr lang="fr-FR" sz="2400" baseline="30000" dirty="0"/>
              <a:t>e</a:t>
            </a:r>
            <a:r>
              <a:rPr lang="fr-FR" sz="2400" dirty="0"/>
              <a:t> mois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74602" y="481328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8871" y="379767"/>
            <a:ext cx="3763144" cy="52772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u="sng" dirty="0" smtClean="0">
                <a:solidFill>
                  <a:srgbClr val="376A89"/>
                </a:solidFill>
              </a:rPr>
              <a:t>Un exemple de prescription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1"/>
            <a:ext cx="4258816" cy="7479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sz="4400" b="1" dirty="0" smtClean="0">
                <a:solidFill>
                  <a:srgbClr val="F2F2F2"/>
                </a:solidFill>
              </a:rPr>
              <a:t>Allaitement</a:t>
            </a:r>
            <a:endParaRPr lang="fr-FR" sz="4400" b="1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accent5">
                    <a:lumMod val="75000"/>
                  </a:schemeClr>
                </a:solidFill>
              </a:rPr>
              <a:t>Ricinus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Gonflement des seins qui sont douloureux</a:t>
            </a:r>
          </a:p>
          <a:p>
            <a:pPr>
              <a:buFontTx/>
              <a:buChar char="-"/>
            </a:pPr>
            <a:r>
              <a:rPr lang="fr-FR" sz="2400" dirty="0" smtClean="0"/>
              <a:t>Douleurs pulsatiles</a:t>
            </a:r>
          </a:p>
          <a:p>
            <a:pPr>
              <a:buFontTx/>
              <a:buChar char="-"/>
            </a:pPr>
            <a:r>
              <a:rPr lang="fr-FR" sz="2400" dirty="0" smtClean="0"/>
              <a:t>Augmente la sécrétion de lait en BD</a:t>
            </a:r>
            <a:endParaRPr lang="fr-FR" sz="2400" dirty="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852936"/>
            <a:ext cx="3674740" cy="367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275006"/>
            <a:ext cx="8686800" cy="2361906"/>
          </a:xfrm>
        </p:spPr>
        <p:txBody>
          <a:bodyPr/>
          <a:lstStyle/>
          <a:p>
            <a:pPr>
              <a:buNone/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Agnus</a:t>
            </a:r>
            <a:r>
              <a:rPr lang="fr-FR" b="1" dirty="0" smtClean="0"/>
              <a:t> </a:t>
            </a:r>
            <a:r>
              <a:rPr lang="fr-FR" b="1" dirty="0" err="1">
                <a:solidFill>
                  <a:schemeClr val="accent5">
                    <a:lumMod val="75000"/>
                  </a:schemeClr>
                </a:solidFill>
              </a:rPr>
              <a:t>castus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Agalactie qui s’accompagne d’un petit syndrome dépressif, de tristesse et d’une grande faiblesse</a:t>
            </a:r>
          </a:p>
          <a:p>
            <a:pPr>
              <a:buFontTx/>
              <a:buChar char="-"/>
            </a:pPr>
            <a:r>
              <a:rPr lang="fr-FR" sz="2400" dirty="0" smtClean="0"/>
              <a:t>5CH, 5 granules 2 fois par jour</a:t>
            </a:r>
            <a:endParaRPr lang="fr-FR" sz="2400" dirty="0"/>
          </a:p>
        </p:txBody>
      </p:sp>
      <p:pic>
        <p:nvPicPr>
          <p:cNvPr id="4" name="Image 3" descr="61op4oq0h4w0gck08ws0ook40-source-12113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0" y="3284984"/>
            <a:ext cx="5715000" cy="309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304801"/>
            <a:ext cx="8382000" cy="1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accent5">
                    <a:lumMod val="75000"/>
                  </a:schemeClr>
                </a:solidFill>
              </a:rPr>
              <a:t>Urtica</a:t>
            </a:r>
            <a:r>
              <a:rPr lang="fr-FR" b="1" dirty="0"/>
              <a:t> </a:t>
            </a:r>
            <a:r>
              <a:rPr lang="fr-FR" b="1" dirty="0" err="1" smtClean="0">
                <a:solidFill>
                  <a:schemeClr val="accent5">
                    <a:lumMod val="75000"/>
                  </a:schemeClr>
                </a:solidFill>
              </a:rPr>
              <a:t>urens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fr-FR" sz="2000" b="1" dirty="0" smtClean="0"/>
          </a:p>
          <a:p>
            <a:pPr>
              <a:buFontTx/>
              <a:buChar char="-"/>
            </a:pPr>
            <a:r>
              <a:rPr lang="fr-FR" sz="2400" dirty="0" smtClean="0"/>
              <a:t>Engorgement mammaire douloureux avec un lait peu abondant</a:t>
            </a:r>
          </a:p>
          <a:p>
            <a:pPr>
              <a:buFontTx/>
              <a:buChar char="-"/>
            </a:pPr>
            <a:r>
              <a:rPr lang="fr-FR" sz="2400" dirty="0" smtClean="0"/>
              <a:t>5CH, 5 granules 2 fois par jour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2787910"/>
            <a:ext cx="5016500" cy="333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214</Words>
  <Application>Microsoft Office PowerPoint</Application>
  <PresentationFormat>Affichage à l'écran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Bradley Hand ITC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Pigeot</dc:creator>
  <cp:lastModifiedBy>POCHON Elodie</cp:lastModifiedBy>
  <cp:revision>25</cp:revision>
  <dcterms:created xsi:type="dcterms:W3CDTF">2023-01-10T13:00:04Z</dcterms:created>
  <dcterms:modified xsi:type="dcterms:W3CDTF">2023-01-11T09:39:06Z</dcterms:modified>
</cp:coreProperties>
</file>