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94" r:id="rId3"/>
    <p:sldId id="257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1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4527"/>
    <a:srgbClr val="FF0066"/>
    <a:srgbClr val="1782BF"/>
    <a:srgbClr val="36D7FF"/>
    <a:srgbClr val="1F77FF"/>
    <a:srgbClr val="22CFFF"/>
    <a:srgbClr val="681BFF"/>
    <a:srgbClr val="D020FF"/>
    <a:srgbClr val="FF3CE3"/>
    <a:srgbClr val="A0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59" d="100"/>
          <a:sy n="59" d="100"/>
        </p:scale>
        <p:origin x="1428" y="60"/>
      </p:cViewPr>
      <p:guideLst>
        <p:guide orient="horz" pos="98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E6DC83-28C1-41BE-BFFA-8D8FDC5C103A}" type="datetimeFigureOut">
              <a:rPr lang="fr-FR" smtClean="0"/>
              <a:t>02/03/2024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F2AB9-F7F8-4E47-B825-FDA5CC06D9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273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60627-5A5D-4EF8-BCBF-74AECA2E7FEC}" type="datetime1">
              <a:rPr lang="fr-FR" smtClean="0"/>
              <a:t>02/03/2024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178A-0CA0-184D-8DC0-C22B34EA14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2188-00C5-43B6-8520-F1BA7E0756D3}" type="datetime1">
              <a:rPr lang="fr-FR" smtClean="0"/>
              <a:t>02/03/2024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178A-0CA0-184D-8DC0-C22B34EA148E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320055"/>
            <a:ext cx="1383227" cy="40142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581F6-677B-4896-8F6E-2DFAAC106866}" type="datetime1">
              <a:rPr lang="fr-FR" smtClean="0"/>
              <a:t>02/03/2024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9178A-0CA0-184D-8DC0-C22B34EA14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7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01030" y="488496"/>
            <a:ext cx="7772400" cy="855358"/>
          </a:xfrm>
        </p:spPr>
        <p:txBody>
          <a:bodyPr/>
          <a:lstStyle/>
          <a:p>
            <a:r>
              <a:rPr lang="fr-FR" b="1" dirty="0">
                <a:solidFill>
                  <a:srgbClr val="CC4527"/>
                </a:solidFill>
              </a:rPr>
              <a:t>Bouffées de chaleur</a:t>
            </a:r>
          </a:p>
        </p:txBody>
      </p:sp>
      <p:pic>
        <p:nvPicPr>
          <p:cNvPr id="4" name="Image 3" descr="boufee-chaleu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7745" y="1484784"/>
            <a:ext cx="7610890" cy="4349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26879" y="6026249"/>
            <a:ext cx="2520701" cy="7315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178A-0CA0-184D-8DC0-C22B34EA148E}" type="slidenum">
              <a:rPr lang="fr-FR" smtClean="0"/>
              <a:pPr/>
              <a:t>2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353" y="521395"/>
            <a:ext cx="7427319" cy="58349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0809" y="1196752"/>
            <a:ext cx="5897513" cy="589751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407" t="59062" r="59508"/>
          <a:stretch/>
        </p:blipFill>
        <p:spPr>
          <a:xfrm>
            <a:off x="727586" y="2484237"/>
            <a:ext cx="1199942" cy="1299585"/>
          </a:xfrm>
          <a:prstGeom prst="ellipse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40700" l="0" r="40500">
                        <a14:foregroundMark x1="17100" y1="23600" x2="17100" y2="23600"/>
                        <a14:foregroundMark x1="16200" y1="31500" x2="16200" y2="31500"/>
                        <a14:foregroundMark x1="24300" y1="31100" x2="24300" y2="31100"/>
                        <a14:foregroundMark x1="20900" y1="27400" x2="20900" y2="27400"/>
                        <a14:foregroundMark x1="23700" y1="6500" x2="23700" y2="6500"/>
                        <a14:foregroundMark x1="21800" y1="8300" x2="21800" y2="8300"/>
                        <a14:foregroundMark x1="23400" y1="10800" x2="23400" y2="108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r="58997" b="57476"/>
          <a:stretch/>
        </p:blipFill>
        <p:spPr>
          <a:xfrm>
            <a:off x="607094" y="656852"/>
            <a:ext cx="1320434" cy="136941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1100" t="31100" r="28738" b="31100"/>
          <a:stretch/>
        </p:blipFill>
        <p:spPr>
          <a:xfrm>
            <a:off x="727586" y="4725143"/>
            <a:ext cx="1274738" cy="1199753"/>
          </a:xfrm>
          <a:prstGeom prst="ellipse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04800"/>
            <a:ext cx="8458200" cy="6172200"/>
          </a:xfrm>
        </p:spPr>
        <p:txBody>
          <a:bodyPr/>
          <a:lstStyle/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b="1" dirty="0" err="1">
                <a:solidFill>
                  <a:schemeClr val="tx2"/>
                </a:solidFill>
              </a:rPr>
              <a:t>Lachesis</a:t>
            </a:r>
            <a:r>
              <a:rPr lang="fr-FR" b="1" dirty="0">
                <a:solidFill>
                  <a:schemeClr val="tx2"/>
                </a:solidFill>
              </a:rPr>
              <a:t> </a:t>
            </a:r>
            <a:r>
              <a:rPr lang="fr-FR" b="1" dirty="0" err="1">
                <a:solidFill>
                  <a:schemeClr val="tx2"/>
                </a:solidFill>
              </a:rPr>
              <a:t>mutus</a:t>
            </a:r>
            <a:endParaRPr lang="fr-FR" b="1" dirty="0">
              <a:solidFill>
                <a:schemeClr val="tx2"/>
              </a:solidFill>
            </a:endParaRPr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sz="2400" dirty="0"/>
              <a:t>Sensation de battements dans la tête</a:t>
            </a:r>
          </a:p>
          <a:p>
            <a:pPr>
              <a:buFontTx/>
              <a:buChar char="-"/>
            </a:pPr>
            <a:r>
              <a:rPr lang="fr-FR" sz="2400" dirty="0"/>
              <a:t>Ne supporte pas les lieux chauds et fermés</a:t>
            </a:r>
          </a:p>
          <a:p>
            <a:pPr>
              <a:buFontTx/>
              <a:buChar char="-"/>
            </a:pPr>
            <a:r>
              <a:rPr lang="fr-FR" sz="2400" dirty="0"/>
              <a:t>Face et nez couperosés</a:t>
            </a:r>
          </a:p>
          <a:p>
            <a:pPr>
              <a:buFontTx/>
              <a:buChar char="-"/>
            </a:pPr>
            <a:r>
              <a:rPr lang="fr-FR" sz="2400" dirty="0"/>
              <a:t>Règles diminuées ou espacées</a:t>
            </a:r>
          </a:p>
          <a:p>
            <a:pPr>
              <a:buFontTx/>
              <a:buChar char="-"/>
            </a:pPr>
            <a:r>
              <a:rPr lang="fr-FR" sz="2400" dirty="0"/>
              <a:t>Hypersensibilité à la moindre sensation de constriction</a:t>
            </a:r>
          </a:p>
          <a:p>
            <a:pPr>
              <a:buFontTx/>
              <a:buChar char="-"/>
            </a:pPr>
            <a:endParaRPr lang="fr-FR" sz="2400" dirty="0"/>
          </a:p>
        </p:txBody>
      </p:sp>
      <p:pic>
        <p:nvPicPr>
          <p:cNvPr id="4" name="Image 3" descr="1000_F_208184454_Ki25bHbn4qTuXGxbO2sVl4iQHMFQGUqQ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595" t="2180" r="1776" b="-2180"/>
          <a:stretch/>
        </p:blipFill>
        <p:spPr>
          <a:xfrm>
            <a:off x="5004048" y="304800"/>
            <a:ext cx="3754760" cy="27941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178A-0CA0-184D-8DC0-C22B34EA148E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b="1" dirty="0" err="1">
                <a:solidFill>
                  <a:schemeClr val="tx2"/>
                </a:solidFill>
              </a:rPr>
              <a:t>Belladonna</a:t>
            </a:r>
            <a:endParaRPr lang="fr-FR" sz="4000" b="1" dirty="0">
              <a:solidFill>
                <a:schemeClr val="tx2"/>
              </a:solidFill>
            </a:endParaRPr>
          </a:p>
          <a:p>
            <a:pPr>
              <a:buNone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sz="2400" dirty="0"/>
              <a:t>Tête chaude</a:t>
            </a:r>
          </a:p>
          <a:p>
            <a:pPr>
              <a:buFontTx/>
              <a:buChar char="-"/>
            </a:pPr>
            <a:r>
              <a:rPr lang="fr-FR" sz="2400" dirty="0"/>
              <a:t>Visage devient rouge</a:t>
            </a:r>
          </a:p>
          <a:p>
            <a:pPr>
              <a:buFontTx/>
              <a:buChar char="-"/>
            </a:pPr>
            <a:r>
              <a:rPr lang="fr-FR" sz="2400" dirty="0"/>
              <a:t>Céphalées battantes</a:t>
            </a:r>
          </a:p>
          <a:p>
            <a:pPr>
              <a:buFontTx/>
              <a:buChar char="-"/>
            </a:pPr>
            <a:r>
              <a:rPr lang="fr-FR" sz="2400" dirty="0"/>
              <a:t>Yeux injectés</a:t>
            </a:r>
          </a:p>
          <a:p>
            <a:pPr>
              <a:buFontTx/>
              <a:buChar char="-"/>
            </a:pPr>
            <a:r>
              <a:rPr lang="fr-FR" sz="2400" dirty="0"/>
              <a:t>HTA</a:t>
            </a:r>
          </a:p>
        </p:txBody>
      </p:sp>
      <p:pic>
        <p:nvPicPr>
          <p:cNvPr id="4" name="Imag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1944" y="2564904"/>
            <a:ext cx="4002740" cy="27722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178A-0CA0-184D-8DC0-C22B34EA148E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b="1" dirty="0" err="1">
                <a:solidFill>
                  <a:schemeClr val="tx2"/>
                </a:solidFill>
              </a:rPr>
              <a:t>Glonoinum</a:t>
            </a:r>
            <a:endParaRPr lang="fr-FR" b="1" dirty="0">
              <a:solidFill>
                <a:schemeClr val="tx2"/>
              </a:solidFill>
            </a:endParaRPr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  <a:p>
            <a:pPr>
              <a:buFontTx/>
              <a:buChar char="-"/>
            </a:pPr>
            <a:r>
              <a:rPr lang="fr-FR" sz="2400" dirty="0"/>
              <a:t>Sensation d’afflux de sang dans la tête</a:t>
            </a:r>
          </a:p>
          <a:p>
            <a:pPr>
              <a:buFontTx/>
              <a:buChar char="-"/>
            </a:pPr>
            <a:r>
              <a:rPr lang="fr-FR" sz="2400" dirty="0"/>
              <a:t>Bouffées chaleur, visage congestionné</a:t>
            </a:r>
          </a:p>
          <a:p>
            <a:pPr>
              <a:buFontTx/>
              <a:buChar char="-"/>
            </a:pPr>
            <a:r>
              <a:rPr lang="fr-FR" sz="2400" dirty="0"/>
              <a:t>Battements des carotides</a:t>
            </a:r>
          </a:p>
          <a:p>
            <a:pPr>
              <a:buFontTx/>
              <a:buChar char="-"/>
            </a:pPr>
            <a:r>
              <a:rPr lang="fr-FR" sz="2400" dirty="0"/>
              <a:t>HTA</a:t>
            </a:r>
          </a:p>
        </p:txBody>
      </p:sp>
      <p:pic>
        <p:nvPicPr>
          <p:cNvPr id="4" name="Imag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1905" y="381000"/>
            <a:ext cx="3492500" cy="2324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178A-0CA0-184D-8DC0-C22B34EA148E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fr-FR" b="1" dirty="0" err="1">
                <a:solidFill>
                  <a:schemeClr val="tx2"/>
                </a:solidFill>
              </a:rPr>
              <a:t>Sanguinaria</a:t>
            </a:r>
            <a:r>
              <a:rPr lang="fr-FR" sz="4000" b="1" dirty="0">
                <a:solidFill>
                  <a:schemeClr val="tx2"/>
                </a:solidFill>
              </a:rPr>
              <a:t> </a:t>
            </a:r>
            <a:r>
              <a:rPr lang="fr-FR" b="1" dirty="0" err="1">
                <a:solidFill>
                  <a:schemeClr val="tx2"/>
                </a:solidFill>
              </a:rPr>
              <a:t>canadensis</a:t>
            </a:r>
            <a:endParaRPr lang="fr-FR" b="1" dirty="0">
              <a:solidFill>
                <a:schemeClr val="tx2"/>
              </a:solidFill>
            </a:endParaRPr>
          </a:p>
          <a:p>
            <a:pPr>
              <a:buNone/>
            </a:pPr>
            <a:endParaRPr lang="fr-FR" b="1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fr-FR" sz="2400" dirty="0"/>
              <a:t>Rougeur des joues</a:t>
            </a:r>
          </a:p>
          <a:p>
            <a:pPr>
              <a:buFontTx/>
              <a:buChar char="-"/>
            </a:pPr>
            <a:r>
              <a:rPr lang="fr-FR" sz="2400" dirty="0"/>
              <a:t>Bouffées de chaleur</a:t>
            </a:r>
          </a:p>
          <a:p>
            <a:pPr>
              <a:buFontTx/>
              <a:buChar char="-"/>
            </a:pPr>
            <a:r>
              <a:rPr lang="fr-FR" sz="2400" dirty="0"/>
              <a:t>Couperose – acné</a:t>
            </a:r>
          </a:p>
          <a:p>
            <a:pPr>
              <a:buFontTx/>
              <a:buChar char="-"/>
            </a:pPr>
            <a:r>
              <a:rPr lang="fr-FR" sz="2400" dirty="0"/>
              <a:t>Paume des mains et plante des pieds</a:t>
            </a:r>
          </a:p>
        </p:txBody>
      </p:sp>
      <p:pic>
        <p:nvPicPr>
          <p:cNvPr id="4" name="Image 3" descr="sanguinaire-canada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57973" y="3629595"/>
            <a:ext cx="3860800" cy="2895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178A-0CA0-184D-8DC0-C22B34EA148E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b="1" dirty="0" err="1">
                <a:solidFill>
                  <a:schemeClr val="tx2"/>
                </a:solidFill>
              </a:rPr>
              <a:t>Aconitum</a:t>
            </a:r>
            <a:r>
              <a:rPr lang="fr-FR" sz="4000" b="1" dirty="0">
                <a:solidFill>
                  <a:schemeClr val="tx2"/>
                </a:solidFill>
              </a:rPr>
              <a:t> </a:t>
            </a:r>
            <a:r>
              <a:rPr lang="fr-FR" b="1" dirty="0" err="1">
                <a:solidFill>
                  <a:schemeClr val="tx2"/>
                </a:solidFill>
              </a:rPr>
              <a:t>napellus</a:t>
            </a:r>
            <a:endParaRPr lang="fr-FR" b="1" dirty="0">
              <a:solidFill>
                <a:schemeClr val="tx2"/>
              </a:solidFill>
            </a:endParaRPr>
          </a:p>
          <a:p>
            <a:pPr>
              <a:buNone/>
            </a:pPr>
            <a:endParaRPr lang="fr-FR" b="1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fr-FR" sz="2400" dirty="0"/>
              <a:t>État d’agitation</a:t>
            </a:r>
          </a:p>
          <a:p>
            <a:pPr>
              <a:buFontTx/>
              <a:buChar char="-"/>
            </a:pPr>
            <a:r>
              <a:rPr lang="fr-FR" sz="2400" dirty="0"/>
              <a:t>Angoisses</a:t>
            </a:r>
          </a:p>
          <a:p>
            <a:pPr>
              <a:buFontTx/>
              <a:buChar char="-"/>
            </a:pPr>
            <a:r>
              <a:rPr lang="fr-FR" sz="2400" dirty="0"/>
              <a:t>Bouffées de chaleur soudaines et violentes</a:t>
            </a:r>
          </a:p>
        </p:txBody>
      </p:sp>
      <p:pic>
        <p:nvPicPr>
          <p:cNvPr id="4" name="Image 3" descr="mainImage-full-934258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00318" y="3658592"/>
            <a:ext cx="4305763" cy="28803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178A-0CA0-184D-8DC0-C22B34EA148E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endParaRPr lang="fr-FR" sz="2400" dirty="0"/>
          </a:p>
          <a:p>
            <a:pPr>
              <a:buNone/>
            </a:pPr>
            <a:r>
              <a:rPr lang="fr-FR" b="1" dirty="0" err="1">
                <a:solidFill>
                  <a:schemeClr val="tx2"/>
                </a:solidFill>
              </a:rPr>
              <a:t>Sepia</a:t>
            </a:r>
            <a:endParaRPr lang="fr-FR" b="1" dirty="0">
              <a:solidFill>
                <a:schemeClr val="tx2"/>
              </a:solidFill>
            </a:endParaRP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/>
              <a:t>   </a:t>
            </a:r>
          </a:p>
          <a:p>
            <a:pPr>
              <a:buNone/>
            </a:pPr>
            <a:r>
              <a:rPr lang="fr-FR" dirty="0"/>
              <a:t>   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/>
              <a:t>-   </a:t>
            </a:r>
            <a:r>
              <a:rPr lang="fr-FR" sz="2400" dirty="0"/>
              <a:t>Bouffées de chaleur suivies d’un état d’épuisement</a:t>
            </a:r>
          </a:p>
        </p:txBody>
      </p:sp>
      <p:pic>
        <p:nvPicPr>
          <p:cNvPr id="4" name="Image 3" descr="Unknow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9796" y="59989"/>
            <a:ext cx="4508500" cy="33770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9178A-0CA0-184D-8DC0-C22B34EA148E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iel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109</Words>
  <Application>Microsoft Office PowerPoint</Application>
  <PresentationFormat>Affichage à l'écran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Calibri</vt:lpstr>
      <vt:lpstr>Thème Office</vt:lpstr>
      <vt:lpstr>Bouffées de chaleur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Bouffées de chaleur</dc:title>
  <dc:creator>Pigeot</dc:creator>
  <cp:lastModifiedBy>POCHON Elodie</cp:lastModifiedBy>
  <cp:revision>54</cp:revision>
  <dcterms:created xsi:type="dcterms:W3CDTF">2022-09-19T12:43:33Z</dcterms:created>
  <dcterms:modified xsi:type="dcterms:W3CDTF">2024-03-02T14:57:14Z</dcterms:modified>
</cp:coreProperties>
</file>