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64" r:id="rId3"/>
  </p:sldMasterIdLst>
  <p:sldIdLst>
    <p:sldId id="256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757"/>
    <a:srgbClr val="E4F5FC"/>
    <a:srgbClr val="4D74B6"/>
    <a:srgbClr val="FFCC66"/>
    <a:srgbClr val="CC66FF"/>
    <a:srgbClr val="FFCCFF"/>
    <a:srgbClr val="FF00FF"/>
    <a:srgbClr val="CCFFCC"/>
    <a:srgbClr val="99CC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0" d="100"/>
          <a:sy n="80" d="100"/>
        </p:scale>
        <p:origin x="1450" y="48"/>
      </p:cViewPr>
      <p:guideLst>
        <p:guide orient="horz" pos="482"/>
        <p:guide pos="24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8D681-5CEC-4C77-A03A-AFAAACC66CB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C79264C-DE6F-4FD9-A04C-10DB1412C1F9}">
      <dgm:prSet/>
      <dgm:spPr/>
      <dgm:t>
        <a:bodyPr/>
        <a:lstStyle/>
        <a:p>
          <a:r>
            <a:rPr lang="fr-FR"/>
            <a:t>Ribes</a:t>
          </a:r>
          <a:r>
            <a:rPr lang="fr-FR" dirty="0"/>
            <a:t> </a:t>
          </a:r>
          <a:r>
            <a:rPr lang="fr-FR" dirty="0" err="1"/>
            <a:t>nigrum</a:t>
          </a:r>
          <a:r>
            <a:rPr lang="fr-FR" dirty="0"/>
            <a:t> : le cassis</a:t>
          </a:r>
          <a:endParaRPr lang="en-US" dirty="0"/>
        </a:p>
      </dgm:t>
    </dgm:pt>
    <dgm:pt modelId="{D25E4F59-B569-40CB-B756-19AC55C56131}" type="parTrans" cxnId="{5B72EA29-B06E-4F13-9C7C-984AE3CA94DF}">
      <dgm:prSet/>
      <dgm:spPr/>
      <dgm:t>
        <a:bodyPr/>
        <a:lstStyle/>
        <a:p>
          <a:endParaRPr lang="en-US"/>
        </a:p>
      </dgm:t>
    </dgm:pt>
    <dgm:pt modelId="{939C5F26-72DE-4E54-9351-23863C6D9F73}" type="sibTrans" cxnId="{5B72EA29-B06E-4F13-9C7C-984AE3CA94DF}">
      <dgm:prSet/>
      <dgm:spPr/>
      <dgm:t>
        <a:bodyPr/>
        <a:lstStyle/>
        <a:p>
          <a:endParaRPr lang="en-US"/>
        </a:p>
      </dgm:t>
    </dgm:pt>
    <dgm:pt modelId="{2D94E5CA-D33B-4517-B667-947372112D78}">
      <dgm:prSet/>
      <dgm:spPr/>
      <dgm:t>
        <a:bodyPr/>
        <a:lstStyle/>
        <a:p>
          <a:r>
            <a:rPr lang="fr-FR"/>
            <a:t>Harpagophytum </a:t>
          </a:r>
          <a:endParaRPr lang="en-US"/>
        </a:p>
      </dgm:t>
    </dgm:pt>
    <dgm:pt modelId="{9400EE75-7ED0-40F3-8CF3-52F24C1AA81C}" type="parTrans" cxnId="{ADD882C1-FAF0-4373-A004-740F65EAE2C9}">
      <dgm:prSet/>
      <dgm:spPr/>
      <dgm:t>
        <a:bodyPr/>
        <a:lstStyle/>
        <a:p>
          <a:endParaRPr lang="en-US"/>
        </a:p>
      </dgm:t>
    </dgm:pt>
    <dgm:pt modelId="{60A2FBF9-DD60-4747-9FC4-D3CC2C156108}" type="sibTrans" cxnId="{ADD882C1-FAF0-4373-A004-740F65EAE2C9}">
      <dgm:prSet/>
      <dgm:spPr/>
      <dgm:t>
        <a:bodyPr/>
        <a:lstStyle/>
        <a:p>
          <a:endParaRPr lang="en-US"/>
        </a:p>
      </dgm:t>
    </dgm:pt>
    <dgm:pt modelId="{3ADCEBA9-FC98-452C-A463-34B168FE3A85}">
      <dgm:prSet/>
      <dgm:spPr/>
      <dgm:t>
        <a:bodyPr/>
        <a:lstStyle/>
        <a:p>
          <a:r>
            <a:rPr lang="fr-FR"/>
            <a:t>Salix alba : le saule blanc</a:t>
          </a:r>
          <a:endParaRPr lang="en-US"/>
        </a:p>
      </dgm:t>
    </dgm:pt>
    <dgm:pt modelId="{ABE0866F-1C1E-44FC-8606-D79455BFC643}" type="parTrans" cxnId="{05359253-CBCC-4DB3-B94D-DC30B4BE3542}">
      <dgm:prSet/>
      <dgm:spPr/>
      <dgm:t>
        <a:bodyPr/>
        <a:lstStyle/>
        <a:p>
          <a:endParaRPr lang="en-US"/>
        </a:p>
      </dgm:t>
    </dgm:pt>
    <dgm:pt modelId="{EDD0C023-3AE1-4555-9967-1EBCE1657976}" type="sibTrans" cxnId="{05359253-CBCC-4DB3-B94D-DC30B4BE3542}">
      <dgm:prSet/>
      <dgm:spPr/>
      <dgm:t>
        <a:bodyPr/>
        <a:lstStyle/>
        <a:p>
          <a:endParaRPr lang="en-US"/>
        </a:p>
      </dgm:t>
    </dgm:pt>
    <dgm:pt modelId="{5D6DADFE-320B-4C53-BCC8-D933FBCF4879}">
      <dgm:prSet/>
      <dgm:spPr/>
      <dgm:t>
        <a:bodyPr/>
        <a:lstStyle/>
        <a:p>
          <a:r>
            <a:rPr lang="fr-FR"/>
            <a:t>Gaulthérie couchée</a:t>
          </a:r>
          <a:endParaRPr lang="en-US"/>
        </a:p>
      </dgm:t>
    </dgm:pt>
    <dgm:pt modelId="{7EDC24F8-E401-4B04-9A61-37EF4E533591}" type="parTrans" cxnId="{F229059C-5FF8-4978-B2E5-9441FB49465A}">
      <dgm:prSet/>
      <dgm:spPr/>
      <dgm:t>
        <a:bodyPr/>
        <a:lstStyle/>
        <a:p>
          <a:endParaRPr lang="en-US"/>
        </a:p>
      </dgm:t>
    </dgm:pt>
    <dgm:pt modelId="{2A9A7805-3C03-411D-8181-A7AE085C0EA9}" type="sibTrans" cxnId="{F229059C-5FF8-4978-B2E5-9441FB49465A}">
      <dgm:prSet/>
      <dgm:spPr/>
      <dgm:t>
        <a:bodyPr/>
        <a:lstStyle/>
        <a:p>
          <a:endParaRPr lang="en-US"/>
        </a:p>
      </dgm:t>
    </dgm:pt>
    <dgm:pt modelId="{65B3A2F2-E087-49BD-A413-FCBA6F534F8F}">
      <dgm:prSet/>
      <dgm:spPr/>
      <dgm:t>
        <a:bodyPr/>
        <a:lstStyle/>
        <a:p>
          <a:r>
            <a:rPr lang="fr-FR"/>
            <a:t>Mentha piperita : menthe Poivrée</a:t>
          </a:r>
          <a:endParaRPr lang="en-US"/>
        </a:p>
      </dgm:t>
    </dgm:pt>
    <dgm:pt modelId="{C0DE8E2F-B58E-47A5-991D-5D69CF676BC7}" type="parTrans" cxnId="{EAEA411C-F8FC-4F18-9B9B-FC39FFDCDD36}">
      <dgm:prSet/>
      <dgm:spPr/>
      <dgm:t>
        <a:bodyPr/>
        <a:lstStyle/>
        <a:p>
          <a:endParaRPr lang="en-US"/>
        </a:p>
      </dgm:t>
    </dgm:pt>
    <dgm:pt modelId="{B245BB44-B946-4657-8795-FE123A1D6293}" type="sibTrans" cxnId="{EAEA411C-F8FC-4F18-9B9B-FC39FFDCDD36}">
      <dgm:prSet/>
      <dgm:spPr/>
      <dgm:t>
        <a:bodyPr/>
        <a:lstStyle/>
        <a:p>
          <a:endParaRPr lang="en-US"/>
        </a:p>
      </dgm:t>
    </dgm:pt>
    <dgm:pt modelId="{660D6E08-5AC0-413A-AA87-064BD55ED7D4}" type="pres">
      <dgm:prSet presAssocID="{A9D8D681-5CEC-4C77-A03A-AFAAACC66C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C8B71A9-6F09-466A-B5E2-27E6E38A4B52}" type="pres">
      <dgm:prSet presAssocID="{2C79264C-DE6F-4FD9-A04C-10DB1412C1F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51BCC3-7348-4C4C-A2C3-3D71C72ADD7F}" type="pres">
      <dgm:prSet presAssocID="{939C5F26-72DE-4E54-9351-23863C6D9F73}" presName="spacer" presStyleCnt="0"/>
      <dgm:spPr/>
    </dgm:pt>
    <dgm:pt modelId="{E2C33D56-C701-419F-8F04-3CB46A889DFF}" type="pres">
      <dgm:prSet presAssocID="{2D94E5CA-D33B-4517-B667-947372112D7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069C4F-FAE7-4E05-AD4F-D9237B35F864}" type="pres">
      <dgm:prSet presAssocID="{60A2FBF9-DD60-4747-9FC4-D3CC2C156108}" presName="spacer" presStyleCnt="0"/>
      <dgm:spPr/>
    </dgm:pt>
    <dgm:pt modelId="{86B2359C-5F11-4132-8286-DCE67869421D}" type="pres">
      <dgm:prSet presAssocID="{3ADCEBA9-FC98-452C-A463-34B168FE3A8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4D9D1C-7570-416D-9D6C-9784721446B2}" type="pres">
      <dgm:prSet presAssocID="{EDD0C023-3AE1-4555-9967-1EBCE1657976}" presName="spacer" presStyleCnt="0"/>
      <dgm:spPr/>
    </dgm:pt>
    <dgm:pt modelId="{C46E3D4A-817D-4239-8547-E7ED9D6AA2DC}" type="pres">
      <dgm:prSet presAssocID="{5D6DADFE-320B-4C53-BCC8-D933FBCF487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C8A3BF-1CDD-4959-A408-04CF01845FBD}" type="pres">
      <dgm:prSet presAssocID="{2A9A7805-3C03-411D-8181-A7AE085C0EA9}" presName="spacer" presStyleCnt="0"/>
      <dgm:spPr/>
    </dgm:pt>
    <dgm:pt modelId="{6DDCDE5E-8EE5-45E3-BFA2-B5A89F9A9C5B}" type="pres">
      <dgm:prSet presAssocID="{65B3A2F2-E087-49BD-A413-FCBA6F534F8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7055442-AD71-4E48-98B1-20A9B65AAA58}" type="presOf" srcId="{3ADCEBA9-FC98-452C-A463-34B168FE3A85}" destId="{86B2359C-5F11-4132-8286-DCE67869421D}" srcOrd="0" destOrd="0" presId="urn:microsoft.com/office/officeart/2005/8/layout/vList2"/>
    <dgm:cxn modelId="{05359253-CBCC-4DB3-B94D-DC30B4BE3542}" srcId="{A9D8D681-5CEC-4C77-A03A-AFAAACC66CBD}" destId="{3ADCEBA9-FC98-452C-A463-34B168FE3A85}" srcOrd="2" destOrd="0" parTransId="{ABE0866F-1C1E-44FC-8606-D79455BFC643}" sibTransId="{EDD0C023-3AE1-4555-9967-1EBCE1657976}"/>
    <dgm:cxn modelId="{F229059C-5FF8-4978-B2E5-9441FB49465A}" srcId="{A9D8D681-5CEC-4C77-A03A-AFAAACC66CBD}" destId="{5D6DADFE-320B-4C53-BCC8-D933FBCF4879}" srcOrd="3" destOrd="0" parTransId="{7EDC24F8-E401-4B04-9A61-37EF4E533591}" sibTransId="{2A9A7805-3C03-411D-8181-A7AE085C0EA9}"/>
    <dgm:cxn modelId="{9E171440-1FA5-45ED-9BDA-D36942DBFAF4}" type="presOf" srcId="{A9D8D681-5CEC-4C77-A03A-AFAAACC66CBD}" destId="{660D6E08-5AC0-413A-AA87-064BD55ED7D4}" srcOrd="0" destOrd="0" presId="urn:microsoft.com/office/officeart/2005/8/layout/vList2"/>
    <dgm:cxn modelId="{ADD882C1-FAF0-4373-A004-740F65EAE2C9}" srcId="{A9D8D681-5CEC-4C77-A03A-AFAAACC66CBD}" destId="{2D94E5CA-D33B-4517-B667-947372112D78}" srcOrd="1" destOrd="0" parTransId="{9400EE75-7ED0-40F3-8CF3-52F24C1AA81C}" sibTransId="{60A2FBF9-DD60-4747-9FC4-D3CC2C156108}"/>
    <dgm:cxn modelId="{D769E05E-4F29-4EF4-BCEF-FDCB12E2A66B}" type="presOf" srcId="{2C79264C-DE6F-4FD9-A04C-10DB1412C1F9}" destId="{4C8B71A9-6F09-466A-B5E2-27E6E38A4B52}" srcOrd="0" destOrd="0" presId="urn:microsoft.com/office/officeart/2005/8/layout/vList2"/>
    <dgm:cxn modelId="{FE4FA202-9422-4002-9818-3219E075FC18}" type="presOf" srcId="{2D94E5CA-D33B-4517-B667-947372112D78}" destId="{E2C33D56-C701-419F-8F04-3CB46A889DFF}" srcOrd="0" destOrd="0" presId="urn:microsoft.com/office/officeart/2005/8/layout/vList2"/>
    <dgm:cxn modelId="{4F72541D-E7CA-4B62-818D-4DD1E1F08909}" type="presOf" srcId="{5D6DADFE-320B-4C53-BCC8-D933FBCF4879}" destId="{C46E3D4A-817D-4239-8547-E7ED9D6AA2DC}" srcOrd="0" destOrd="0" presId="urn:microsoft.com/office/officeart/2005/8/layout/vList2"/>
    <dgm:cxn modelId="{5B72EA29-B06E-4F13-9C7C-984AE3CA94DF}" srcId="{A9D8D681-5CEC-4C77-A03A-AFAAACC66CBD}" destId="{2C79264C-DE6F-4FD9-A04C-10DB1412C1F9}" srcOrd="0" destOrd="0" parTransId="{D25E4F59-B569-40CB-B756-19AC55C56131}" sibTransId="{939C5F26-72DE-4E54-9351-23863C6D9F73}"/>
    <dgm:cxn modelId="{7F9F00C7-B31C-43EF-9D05-379A43EC9AB2}" type="presOf" srcId="{65B3A2F2-E087-49BD-A413-FCBA6F534F8F}" destId="{6DDCDE5E-8EE5-45E3-BFA2-B5A89F9A9C5B}" srcOrd="0" destOrd="0" presId="urn:microsoft.com/office/officeart/2005/8/layout/vList2"/>
    <dgm:cxn modelId="{EAEA411C-F8FC-4F18-9B9B-FC39FFDCDD36}" srcId="{A9D8D681-5CEC-4C77-A03A-AFAAACC66CBD}" destId="{65B3A2F2-E087-49BD-A413-FCBA6F534F8F}" srcOrd="4" destOrd="0" parTransId="{C0DE8E2F-B58E-47A5-991D-5D69CF676BC7}" sibTransId="{B245BB44-B946-4657-8795-FE123A1D6293}"/>
    <dgm:cxn modelId="{205D2FA6-E58F-4482-AD4D-4641A3CE5F09}" type="presParOf" srcId="{660D6E08-5AC0-413A-AA87-064BD55ED7D4}" destId="{4C8B71A9-6F09-466A-B5E2-27E6E38A4B52}" srcOrd="0" destOrd="0" presId="urn:microsoft.com/office/officeart/2005/8/layout/vList2"/>
    <dgm:cxn modelId="{FE1E9D26-EF42-483C-9DBA-D4D16680F552}" type="presParOf" srcId="{660D6E08-5AC0-413A-AA87-064BD55ED7D4}" destId="{5551BCC3-7348-4C4C-A2C3-3D71C72ADD7F}" srcOrd="1" destOrd="0" presId="urn:microsoft.com/office/officeart/2005/8/layout/vList2"/>
    <dgm:cxn modelId="{C31F6FD1-D208-419F-9992-F68699C29F92}" type="presParOf" srcId="{660D6E08-5AC0-413A-AA87-064BD55ED7D4}" destId="{E2C33D56-C701-419F-8F04-3CB46A889DFF}" srcOrd="2" destOrd="0" presId="urn:microsoft.com/office/officeart/2005/8/layout/vList2"/>
    <dgm:cxn modelId="{F37A6926-BFE3-4C9F-B5F1-BD5B04E1AFE8}" type="presParOf" srcId="{660D6E08-5AC0-413A-AA87-064BD55ED7D4}" destId="{69069C4F-FAE7-4E05-AD4F-D9237B35F864}" srcOrd="3" destOrd="0" presId="urn:microsoft.com/office/officeart/2005/8/layout/vList2"/>
    <dgm:cxn modelId="{7F2CC9FC-BB0B-4EFD-84EA-2A8C8D6BEBE4}" type="presParOf" srcId="{660D6E08-5AC0-413A-AA87-064BD55ED7D4}" destId="{86B2359C-5F11-4132-8286-DCE67869421D}" srcOrd="4" destOrd="0" presId="urn:microsoft.com/office/officeart/2005/8/layout/vList2"/>
    <dgm:cxn modelId="{F38DAE55-E36D-49F8-839E-B6BED69F4A73}" type="presParOf" srcId="{660D6E08-5AC0-413A-AA87-064BD55ED7D4}" destId="{A44D9D1C-7570-416D-9D6C-9784721446B2}" srcOrd="5" destOrd="0" presId="urn:microsoft.com/office/officeart/2005/8/layout/vList2"/>
    <dgm:cxn modelId="{23D081A2-31B4-4134-BD95-6CB89A4B3929}" type="presParOf" srcId="{660D6E08-5AC0-413A-AA87-064BD55ED7D4}" destId="{C46E3D4A-817D-4239-8547-E7ED9D6AA2DC}" srcOrd="6" destOrd="0" presId="urn:microsoft.com/office/officeart/2005/8/layout/vList2"/>
    <dgm:cxn modelId="{BAEC336B-EC90-4ED7-B7A8-3269DFDDC111}" type="presParOf" srcId="{660D6E08-5AC0-413A-AA87-064BD55ED7D4}" destId="{0EC8A3BF-1CDD-4959-A408-04CF01845FBD}" srcOrd="7" destOrd="0" presId="urn:microsoft.com/office/officeart/2005/8/layout/vList2"/>
    <dgm:cxn modelId="{AF1B7FEE-D9C8-46C1-8625-DE13465429A3}" type="presParOf" srcId="{660D6E08-5AC0-413A-AA87-064BD55ED7D4}" destId="{6DDCDE5E-8EE5-45E3-BFA2-B5A89F9A9C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B71A9-6F09-466A-B5E2-27E6E38A4B52}">
      <dsp:nvSpPr>
        <dsp:cNvPr id="0" name=""/>
        <dsp:cNvSpPr/>
      </dsp:nvSpPr>
      <dsp:spPr>
        <a:xfrm>
          <a:off x="0" y="307787"/>
          <a:ext cx="3985908" cy="5036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/>
            <a:t>Ribes</a:t>
          </a:r>
          <a:r>
            <a:rPr lang="fr-FR" sz="2100" kern="1200" dirty="0"/>
            <a:t> </a:t>
          </a:r>
          <a:r>
            <a:rPr lang="fr-FR" sz="2100" kern="1200" dirty="0" err="1"/>
            <a:t>nigrum</a:t>
          </a:r>
          <a:r>
            <a:rPr lang="fr-FR" sz="2100" kern="1200" dirty="0"/>
            <a:t> : le cassis</a:t>
          </a:r>
          <a:endParaRPr lang="en-US" sz="2100" kern="1200" dirty="0"/>
        </a:p>
      </dsp:txBody>
      <dsp:txXfrm>
        <a:off x="24588" y="332375"/>
        <a:ext cx="3936732" cy="454509"/>
      </dsp:txXfrm>
    </dsp:sp>
    <dsp:sp modelId="{E2C33D56-C701-419F-8F04-3CB46A889DFF}">
      <dsp:nvSpPr>
        <dsp:cNvPr id="0" name=""/>
        <dsp:cNvSpPr/>
      </dsp:nvSpPr>
      <dsp:spPr>
        <a:xfrm>
          <a:off x="0" y="871952"/>
          <a:ext cx="3985908" cy="503685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/>
            <a:t>Harpagophytum </a:t>
          </a:r>
          <a:endParaRPr lang="en-US" sz="2100" kern="1200"/>
        </a:p>
      </dsp:txBody>
      <dsp:txXfrm>
        <a:off x="24588" y="896540"/>
        <a:ext cx="3936732" cy="454509"/>
      </dsp:txXfrm>
    </dsp:sp>
    <dsp:sp modelId="{86B2359C-5F11-4132-8286-DCE67869421D}">
      <dsp:nvSpPr>
        <dsp:cNvPr id="0" name=""/>
        <dsp:cNvSpPr/>
      </dsp:nvSpPr>
      <dsp:spPr>
        <a:xfrm>
          <a:off x="0" y="1436117"/>
          <a:ext cx="3985908" cy="50368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/>
            <a:t>Salix alba : le saule blanc</a:t>
          </a:r>
          <a:endParaRPr lang="en-US" sz="2100" kern="1200"/>
        </a:p>
      </dsp:txBody>
      <dsp:txXfrm>
        <a:off x="24588" y="1460705"/>
        <a:ext cx="3936732" cy="454509"/>
      </dsp:txXfrm>
    </dsp:sp>
    <dsp:sp modelId="{C46E3D4A-817D-4239-8547-E7ED9D6AA2DC}">
      <dsp:nvSpPr>
        <dsp:cNvPr id="0" name=""/>
        <dsp:cNvSpPr/>
      </dsp:nvSpPr>
      <dsp:spPr>
        <a:xfrm>
          <a:off x="0" y="2000282"/>
          <a:ext cx="3985908" cy="503685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/>
            <a:t>Gaulthérie couchée</a:t>
          </a:r>
          <a:endParaRPr lang="en-US" sz="2100" kern="1200"/>
        </a:p>
      </dsp:txBody>
      <dsp:txXfrm>
        <a:off x="24588" y="2024870"/>
        <a:ext cx="3936732" cy="454509"/>
      </dsp:txXfrm>
    </dsp:sp>
    <dsp:sp modelId="{6DDCDE5E-8EE5-45E3-BFA2-B5A89F9A9C5B}">
      <dsp:nvSpPr>
        <dsp:cNvPr id="0" name=""/>
        <dsp:cNvSpPr/>
      </dsp:nvSpPr>
      <dsp:spPr>
        <a:xfrm>
          <a:off x="0" y="2564447"/>
          <a:ext cx="3985908" cy="50368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/>
            <a:t>Mentha piperita : menthe Poivrée</a:t>
          </a:r>
          <a:endParaRPr lang="en-US" sz="2100" kern="1200"/>
        </a:p>
      </dsp:txBody>
      <dsp:txXfrm>
        <a:off x="24588" y="2589035"/>
        <a:ext cx="3936732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320D-69C2-EF4E-99DA-2B1810F50543}" type="datetimeFigureOut">
              <a:rPr lang="fr-FR" smtClean="0"/>
              <a:pPr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99E0-C6C7-6644-8CC6-0B2A4F6871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3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725642" y="0"/>
            <a:ext cx="1418359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sz="135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sz="135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sz="1350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286" y="0"/>
            <a:ext cx="9141714" cy="6858000"/>
          </a:xfrm>
          <a:prstGeom prst="rect">
            <a:avLst/>
          </a:prstGeom>
          <a:blipFill dpi="0" rotWithShape="1">
            <a:blip r:embed="rId2"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68049"/>
            <a:ext cx="3236119" cy="1957828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668050"/>
            <a:ext cx="3656409" cy="523125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749024"/>
            <a:ext cx="3236119" cy="311996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81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725642" y="0"/>
            <a:ext cx="1418359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sz="135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sz="135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sz="1350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286" y="0"/>
            <a:ext cx="9141714" cy="6858000"/>
          </a:xfrm>
          <a:prstGeom prst="rect">
            <a:avLst/>
          </a:prstGeom>
          <a:blipFill dpi="0" rotWithShape="1">
            <a:blip r:embed="rId2"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68050"/>
            <a:ext cx="3236119" cy="2235711"/>
          </a:xfrm>
        </p:spPr>
        <p:txBody>
          <a:bodyPr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668050"/>
            <a:ext cx="3718827" cy="523125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0" y="2941223"/>
            <a:ext cx="3236119" cy="292776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02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1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725642" y="0"/>
            <a:ext cx="1418359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sz="135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sz="135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sz="1350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286" y="0"/>
            <a:ext cx="9141714" cy="6858000"/>
          </a:xfrm>
          <a:prstGeom prst="rect">
            <a:avLst/>
          </a:prstGeom>
          <a:blipFill dpi="0" rotWithShape="1">
            <a:blip r:embed="rId2"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79733" y="668050"/>
            <a:ext cx="1971675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42900" y="668050"/>
            <a:ext cx="5016824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0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C6C4-D2DB-F64E-9058-DEC452D560D8}" type="datetimeFigureOut">
              <a:rPr lang="fr-FR" smtClean="0"/>
              <a:pPr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6EF-98AC-034E-9A11-406A7790D5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81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C6C4-D2DB-F64E-9058-DEC452D560D8}" type="datetimeFigureOut">
              <a:rPr lang="fr-FR" smtClean="0"/>
              <a:pPr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6EF-98AC-034E-9A11-406A7790D5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261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C6C4-D2DB-F64E-9058-DEC452D560D8}" type="datetimeFigureOut">
              <a:rPr lang="fr-FR" smtClean="0"/>
              <a:pPr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6EF-98AC-034E-9A11-406A7790D5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002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C6C4-D2DB-F64E-9058-DEC452D560D8}" type="datetimeFigureOut">
              <a:rPr lang="fr-FR" smtClean="0"/>
              <a:pPr/>
              <a:t>09/05/2023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6EF-98AC-034E-9A11-406A7790D5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387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C6C4-D2DB-F64E-9058-DEC452D560D8}" type="datetimeFigureOut">
              <a:rPr lang="fr-FR" smtClean="0"/>
              <a:pPr/>
              <a:t>09/05/2023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6EF-98AC-034E-9A11-406A7790D5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6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320D-69C2-EF4E-99DA-2B1810F50543}" type="datetimeFigureOut">
              <a:rPr lang="fr-FR" smtClean="0"/>
              <a:pPr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99E0-C6C7-6644-8CC6-0B2A4F68712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C6C4-D2DB-F64E-9058-DEC452D560D8}" type="datetimeFigureOut">
              <a:rPr lang="fr-FR" smtClean="0"/>
              <a:pPr/>
              <a:t>09/05/2023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6EF-98AC-034E-9A11-406A7790D5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485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C6C4-D2DB-F64E-9058-DEC452D560D8}" type="datetimeFigureOut">
              <a:rPr lang="fr-FR" smtClean="0"/>
              <a:pPr/>
              <a:t>09/05/2023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6EF-98AC-034E-9A11-406A7790D5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474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C6C4-D2DB-F64E-9058-DEC452D560D8}" type="datetimeFigureOut">
              <a:rPr lang="fr-FR" smtClean="0"/>
              <a:pPr/>
              <a:t>09/05/2023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6EF-98AC-034E-9A11-406A7790D5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017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C6C4-D2DB-F64E-9058-DEC452D560D8}" type="datetimeFigureOut">
              <a:rPr lang="fr-FR" smtClean="0"/>
              <a:pPr/>
              <a:t>09/05/2023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6EF-98AC-034E-9A11-406A7790D5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383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C6C4-D2DB-F64E-9058-DEC452D560D8}" type="datetimeFigureOut">
              <a:rPr lang="fr-FR" smtClean="0"/>
              <a:pPr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6EF-98AC-034E-9A11-406A7790D5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720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0C6C4-D2DB-F64E-9058-DEC452D560D8}" type="datetimeFigureOut">
              <a:rPr lang="fr-FR" smtClean="0"/>
              <a:pPr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6EF-98AC-034E-9A11-406A7790D5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85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773205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75132" y="2321408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911037"/>
            <a:ext cx="7772400" cy="1370882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0909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1" y="668049"/>
            <a:ext cx="5720096" cy="2841914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1" y="3602038"/>
            <a:ext cx="5720096" cy="2501728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3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68050"/>
            <a:ext cx="5755042" cy="3816588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4589464"/>
            <a:ext cx="5755042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3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363538" y="2767656"/>
            <a:ext cx="780463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sz="135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sz="1350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286" y="0"/>
            <a:ext cx="9141714" cy="6858000"/>
          </a:xfrm>
          <a:prstGeom prst="rect">
            <a:avLst/>
          </a:prstGeom>
          <a:blipFill dpi="0" rotWithShape="1">
            <a:blip r:embed="rId2"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68049"/>
            <a:ext cx="7838651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00" y="2341330"/>
            <a:ext cx="417195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341330"/>
            <a:ext cx="3552401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0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363538" y="2767656"/>
            <a:ext cx="780463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sz="135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sz="1350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286" y="0"/>
            <a:ext cx="9141714" cy="6858000"/>
          </a:xfrm>
          <a:prstGeom prst="rect">
            <a:avLst/>
          </a:prstGeom>
          <a:blipFill dpi="0" rotWithShape="1">
            <a:blip r:embed="rId2"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68049"/>
            <a:ext cx="7837972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815" y="2182814"/>
            <a:ext cx="3766134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815" y="3115949"/>
            <a:ext cx="3766134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7948" y="2182814"/>
            <a:ext cx="3762924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7948" y="3115949"/>
            <a:ext cx="3762924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8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68049"/>
            <a:ext cx="5763778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1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8320D-69C2-EF4E-99DA-2B1810F50543}" type="datetimeFigureOut">
              <a:rPr lang="fr-FR" smtClean="0"/>
              <a:pPr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C99E0-C6C7-6644-8CC6-0B2A4F68712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08725"/>
            <a:ext cx="1307177" cy="379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263674" y="0"/>
            <a:ext cx="2880326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sz="135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sz="1350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sz="1350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286" y="0"/>
            <a:ext cx="9141714" cy="6858000"/>
          </a:xfrm>
          <a:prstGeom prst="rect">
            <a:avLst/>
          </a:prstGeom>
          <a:blipFill dpi="0" rotWithShape="1">
            <a:blip r:embed="rId13">
              <a:alphaModFix am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68050"/>
            <a:ext cx="576377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2096713"/>
            <a:ext cx="5763778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spc="83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5/9/2023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" y="1554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spc="83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5884" y="6355080"/>
            <a:ext cx="5966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pc="83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70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0C6C4-D2DB-F64E-9058-DEC452D560D8}" type="datetimeFigureOut">
              <a:rPr lang="fr-FR" smtClean="0"/>
              <a:pPr/>
              <a:t>09/05/2023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FE6EF-98AC-034E-9A11-406A7790D5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01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1"/>
          <a:stretch/>
        </p:blipFill>
        <p:spPr>
          <a:xfrm>
            <a:off x="1" y="18652"/>
            <a:ext cx="9144000" cy="68393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84701" y="3573016"/>
            <a:ext cx="3953991" cy="88641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4D74B6"/>
                </a:solidFill>
              </a:rPr>
              <a:t>Troubles anxieux</a:t>
            </a:r>
            <a:br>
              <a:rPr lang="fr-FR" b="1" dirty="0" smtClean="0">
                <a:solidFill>
                  <a:srgbClr val="4D74B6"/>
                </a:solidFill>
              </a:rPr>
            </a:br>
            <a:r>
              <a:rPr lang="fr-FR" sz="2200" b="1" dirty="0" smtClean="0">
                <a:solidFill>
                  <a:srgbClr val="4D74B6"/>
                </a:solidFill>
                <a:latin typeface="Ink Free" panose="03080402000500000000" pitchFamily="66" charset="0"/>
              </a:rPr>
              <a:t>Cas Cliniques filmés - Initiation</a:t>
            </a:r>
            <a:endParaRPr lang="fr-FR" sz="2200" b="1" dirty="0">
              <a:solidFill>
                <a:srgbClr val="4D74B6"/>
              </a:solidFill>
              <a:latin typeface="Ink Free" panose="03080402000500000000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1" y="5949280"/>
            <a:ext cx="1840576" cy="534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71" y="162104"/>
            <a:ext cx="8640960" cy="65337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5071" y="4725144"/>
            <a:ext cx="4902993" cy="86409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>
              <a:lnSpc>
                <a:spcPts val="3400"/>
              </a:lnSpc>
            </a:pPr>
            <a:r>
              <a:rPr lang="fr-FR" sz="3200" b="1" dirty="0" smtClean="0">
                <a:solidFill>
                  <a:schemeClr val="tx2">
                    <a:lumMod val="75000"/>
                  </a:schemeClr>
                </a:solidFill>
              </a:rPr>
              <a:t>Les troubles du sommeil</a:t>
            </a: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  <a:latin typeface="Ink Free" panose="03080402000500000000" pitchFamily="66" charset="0"/>
              </a:rPr>
              <a:t>Cas Cliniques Filmés - Initiation</a:t>
            </a:r>
            <a:endParaRPr lang="fr-FR" sz="1600" dirty="0">
              <a:solidFill>
                <a:schemeClr val="tx2">
                  <a:lumMod val="75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560" b="33359"/>
          <a:stretch/>
        </p:blipFill>
        <p:spPr>
          <a:xfrm>
            <a:off x="6084168" y="6021289"/>
            <a:ext cx="295162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814" y="1412776"/>
            <a:ext cx="4114800" cy="269215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200" dirty="0" smtClean="0"/>
              <a:t>Réveil vers 1h du matin</a:t>
            </a:r>
          </a:p>
          <a:p>
            <a:pPr>
              <a:buFontTx/>
              <a:buChar char="-"/>
            </a:pPr>
            <a:r>
              <a:rPr lang="fr-FR" sz="2200" dirty="0" smtClean="0"/>
              <a:t>Agitation – anxiété</a:t>
            </a:r>
          </a:p>
          <a:p>
            <a:pPr>
              <a:buFontTx/>
              <a:buChar char="-"/>
            </a:pPr>
            <a:r>
              <a:rPr lang="fr-FR" sz="2200" dirty="0" smtClean="0"/>
              <a:t>Sensation de mort imminente</a:t>
            </a:r>
            <a:endParaRPr lang="fr-FR" sz="2200" dirty="0"/>
          </a:p>
        </p:txBody>
      </p:sp>
      <p:sp>
        <p:nvSpPr>
          <p:cNvPr id="4" name="Rectangle 3"/>
          <p:cNvSpPr/>
          <p:nvPr/>
        </p:nvSpPr>
        <p:spPr>
          <a:xfrm>
            <a:off x="611560" y="548680"/>
            <a:ext cx="3601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sz="2800" dirty="0" err="1">
                <a:solidFill>
                  <a:srgbClr val="4BACC6"/>
                </a:solidFill>
                <a:latin typeface="Arial Black" panose="020B0A04020102020204" pitchFamily="34" charset="0"/>
              </a:rPr>
              <a:t>Arsenicum</a:t>
            </a:r>
            <a:r>
              <a:rPr lang="fr-FR" sz="2800" dirty="0">
                <a:solidFill>
                  <a:srgbClr val="4BACC6"/>
                </a:solidFill>
                <a:latin typeface="Arial Black" panose="020B0A04020102020204" pitchFamily="34" charset="0"/>
              </a:rPr>
              <a:t> album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501008"/>
            <a:ext cx="4906982" cy="2900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rcRect l="23730" t="18826" r="26649" b="18825"/>
          <a:stretch/>
        </p:blipFill>
        <p:spPr>
          <a:xfrm>
            <a:off x="6048460" y="548680"/>
            <a:ext cx="2566426" cy="2415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75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85" y="2636912"/>
            <a:ext cx="4392860" cy="158417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200" dirty="0" smtClean="0"/>
              <a:t>Sommeil léger et agité</a:t>
            </a:r>
          </a:p>
          <a:p>
            <a:pPr>
              <a:buFontTx/>
              <a:buChar char="-"/>
            </a:pPr>
            <a:r>
              <a:rPr lang="fr-FR" sz="2200" dirty="0" smtClean="0"/>
              <a:t>Grande sensibilité aux bruits</a:t>
            </a:r>
          </a:p>
          <a:p>
            <a:pPr>
              <a:buFontTx/>
              <a:buChar char="-"/>
            </a:pPr>
            <a:r>
              <a:rPr lang="fr-FR" sz="2200" dirty="0" smtClean="0"/>
              <a:t>Insomnie : chagrin, soucis, deuils</a:t>
            </a:r>
            <a:endParaRPr lang="fr-FR" sz="2200" dirty="0"/>
          </a:p>
        </p:txBody>
      </p:sp>
      <p:sp>
        <p:nvSpPr>
          <p:cNvPr id="4" name="Rectangle 3"/>
          <p:cNvSpPr/>
          <p:nvPr/>
        </p:nvSpPr>
        <p:spPr>
          <a:xfrm>
            <a:off x="683568" y="1124744"/>
            <a:ext cx="1552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sz="2800" dirty="0" err="1">
                <a:solidFill>
                  <a:srgbClr val="4BACC6"/>
                </a:solidFill>
                <a:latin typeface="Arial Black" panose="020B0A04020102020204" pitchFamily="34" charset="0"/>
              </a:rPr>
              <a:t>Ignatia</a:t>
            </a:r>
            <a:endParaRPr lang="fr-FR" sz="2800" dirty="0">
              <a:solidFill>
                <a:srgbClr val="4BACC6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531" y="1117501"/>
            <a:ext cx="4095328" cy="40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0401" y="4653136"/>
            <a:ext cx="5114428" cy="163753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200" dirty="0" smtClean="0"/>
              <a:t>Réveil vers 3 h du matin</a:t>
            </a:r>
          </a:p>
          <a:p>
            <a:pPr>
              <a:buFontTx/>
              <a:buChar char="-"/>
            </a:pPr>
            <a:r>
              <a:rPr lang="fr-FR" sz="2200" dirty="0" smtClean="0"/>
              <a:t>Réveil difficile avec mauvaise humeur</a:t>
            </a:r>
          </a:p>
          <a:p>
            <a:pPr>
              <a:buFontTx/>
              <a:buChar char="-"/>
            </a:pPr>
            <a:r>
              <a:rPr lang="fr-FR" sz="2200" dirty="0" smtClean="0"/>
              <a:t>Suite excès de table et excitants</a:t>
            </a:r>
          </a:p>
          <a:p>
            <a:pPr>
              <a:buFontTx/>
              <a:buChar char="-"/>
            </a:pPr>
            <a:r>
              <a:rPr lang="fr-FR" sz="2200" dirty="0" smtClean="0"/>
              <a:t>Tremblements internes</a:t>
            </a:r>
            <a:endParaRPr lang="fr-FR" sz="2200" dirty="0"/>
          </a:p>
        </p:txBody>
      </p:sp>
      <p:sp>
        <p:nvSpPr>
          <p:cNvPr id="4" name="Rectangle 3"/>
          <p:cNvSpPr/>
          <p:nvPr/>
        </p:nvSpPr>
        <p:spPr>
          <a:xfrm>
            <a:off x="660401" y="620688"/>
            <a:ext cx="2434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sz="2800" dirty="0" err="1">
                <a:solidFill>
                  <a:srgbClr val="4BACC6"/>
                </a:solidFill>
                <a:latin typeface="Arial Black" panose="020B0A04020102020204" pitchFamily="34" charset="0"/>
              </a:rPr>
              <a:t>Nux</a:t>
            </a:r>
            <a:r>
              <a:rPr lang="fr-FR" sz="2200" dirty="0">
                <a:solidFill>
                  <a:srgbClr val="4BACC6"/>
                </a:solidFill>
                <a:latin typeface="Bahnschrift SemiBold SemiConden" panose="020B0502040204020203" pitchFamily="34" charset="0"/>
              </a:rPr>
              <a:t> </a:t>
            </a:r>
            <a:r>
              <a:rPr lang="fr-FR" sz="2800" dirty="0" err="1">
                <a:solidFill>
                  <a:srgbClr val="4BACC6"/>
                </a:solidFill>
                <a:latin typeface="Arial Black" panose="020B0A04020102020204" pitchFamily="34" charset="0"/>
              </a:rPr>
              <a:t>vomica</a:t>
            </a:r>
            <a:endParaRPr lang="fr-FR" sz="2800" dirty="0">
              <a:solidFill>
                <a:srgbClr val="4BACC6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41" y="1148869"/>
            <a:ext cx="5278896" cy="351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90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196752"/>
            <a:ext cx="6049044" cy="158383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200" dirty="0" smtClean="0"/>
              <a:t>Peur de ne pas s’endormir</a:t>
            </a:r>
          </a:p>
          <a:p>
            <a:pPr>
              <a:buFontTx/>
              <a:buChar char="-"/>
            </a:pPr>
            <a:r>
              <a:rPr lang="fr-FR" sz="2200" dirty="0" smtClean="0"/>
              <a:t>Insomnie par appréhension</a:t>
            </a:r>
          </a:p>
          <a:p>
            <a:pPr>
              <a:buFontTx/>
              <a:buChar char="-"/>
            </a:pPr>
            <a:r>
              <a:rPr lang="fr-FR" sz="2200" dirty="0" smtClean="0"/>
              <a:t>Suite de mauvaises nouvelles</a:t>
            </a:r>
            <a:endParaRPr lang="fr-FR" sz="2200" dirty="0"/>
          </a:p>
        </p:txBody>
      </p:sp>
      <p:sp>
        <p:nvSpPr>
          <p:cNvPr id="4" name="Rectangle 3"/>
          <p:cNvSpPr/>
          <p:nvPr/>
        </p:nvSpPr>
        <p:spPr>
          <a:xfrm>
            <a:off x="611188" y="556082"/>
            <a:ext cx="2379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solidFill>
                  <a:srgbClr val="4BACC6"/>
                </a:solidFill>
                <a:latin typeface="Arial Black" panose="020B0A04020102020204" pitchFamily="34" charset="0"/>
              </a:rPr>
              <a:t>Gelsemium</a:t>
            </a:r>
            <a:endParaRPr lang="fr-FR" sz="2800" dirty="0">
              <a:solidFill>
                <a:srgbClr val="4BACC6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898032"/>
            <a:ext cx="5049180" cy="336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920" y="5031653"/>
            <a:ext cx="4536876" cy="161203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r-FR" sz="2200" dirty="0" smtClean="0"/>
              <a:t>Afflux d’idées sur fond d’excitation</a:t>
            </a:r>
          </a:p>
          <a:p>
            <a:pPr>
              <a:buFontTx/>
              <a:buChar char="-"/>
            </a:pPr>
            <a:r>
              <a:rPr lang="fr-FR" sz="2200" dirty="0" smtClean="0"/>
              <a:t>Reste éveillé</a:t>
            </a:r>
          </a:p>
          <a:p>
            <a:pPr>
              <a:buFontTx/>
              <a:buChar char="-"/>
            </a:pPr>
            <a:r>
              <a:rPr lang="fr-FR" sz="2200" dirty="0" smtClean="0"/>
              <a:t>Ne reste pas en place dans son lit</a:t>
            </a:r>
          </a:p>
          <a:p>
            <a:pPr>
              <a:buFontTx/>
              <a:buChar char="-"/>
            </a:pPr>
            <a:r>
              <a:rPr lang="fr-FR" sz="2200" dirty="0" smtClean="0"/>
              <a:t>Suite d’émotions joyeuses</a:t>
            </a:r>
            <a:endParaRPr lang="fr-FR" sz="2200" dirty="0"/>
          </a:p>
        </p:txBody>
      </p:sp>
      <p:sp>
        <p:nvSpPr>
          <p:cNvPr id="4" name="Rectangle 3"/>
          <p:cNvSpPr/>
          <p:nvPr/>
        </p:nvSpPr>
        <p:spPr>
          <a:xfrm>
            <a:off x="611188" y="5314449"/>
            <a:ext cx="2651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sz="2800" dirty="0" err="1">
                <a:solidFill>
                  <a:srgbClr val="4BACC6"/>
                </a:solidFill>
                <a:latin typeface="Arial Black" panose="020B0A04020102020204" pitchFamily="34" charset="0"/>
              </a:rPr>
              <a:t>Coffea</a:t>
            </a:r>
            <a:r>
              <a:rPr lang="fr-FR" sz="2200" b="1" i="1" dirty="0">
                <a:solidFill>
                  <a:srgbClr val="C0504D"/>
                </a:solidFill>
              </a:rPr>
              <a:t> </a:t>
            </a:r>
            <a:r>
              <a:rPr lang="fr-FR" sz="2800" dirty="0" err="1">
                <a:solidFill>
                  <a:srgbClr val="4BACC6"/>
                </a:solidFill>
                <a:latin typeface="Arial Black" panose="020B0A04020102020204" pitchFamily="34" charset="0"/>
              </a:rPr>
              <a:t>cruda</a:t>
            </a:r>
            <a:endParaRPr lang="fr-FR" sz="2800" dirty="0">
              <a:solidFill>
                <a:srgbClr val="4BACC6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692696"/>
            <a:ext cx="6625108" cy="384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340768"/>
            <a:ext cx="4032820" cy="194421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200" dirty="0" smtClean="0"/>
              <a:t>Après une grande fatigue</a:t>
            </a:r>
          </a:p>
          <a:p>
            <a:pPr>
              <a:buFontTx/>
              <a:buChar char="-"/>
            </a:pPr>
            <a:r>
              <a:rPr lang="fr-FR" sz="2200" dirty="0" smtClean="0"/>
              <a:t>Après un surmenage</a:t>
            </a:r>
          </a:p>
          <a:p>
            <a:pPr>
              <a:buFontTx/>
              <a:buChar char="-"/>
            </a:pPr>
            <a:r>
              <a:rPr lang="fr-FR" sz="2200" dirty="0" smtClean="0"/>
              <a:t>Courbatures</a:t>
            </a:r>
          </a:p>
          <a:p>
            <a:pPr>
              <a:buFontTx/>
              <a:buChar char="-"/>
            </a:pPr>
            <a:r>
              <a:rPr lang="fr-FR" sz="2200" dirty="0" smtClean="0"/>
              <a:t>Sensation de matelas trop dur</a:t>
            </a:r>
            <a:endParaRPr lang="fr-FR" sz="2200" dirty="0"/>
          </a:p>
        </p:txBody>
      </p:sp>
      <p:sp>
        <p:nvSpPr>
          <p:cNvPr id="4" name="Rectangle 3"/>
          <p:cNvSpPr/>
          <p:nvPr/>
        </p:nvSpPr>
        <p:spPr>
          <a:xfrm>
            <a:off x="611188" y="584657"/>
            <a:ext cx="1476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4BACC6"/>
                </a:solidFill>
                <a:latin typeface="Arial Black" panose="020B0A04020102020204" pitchFamily="34" charset="0"/>
              </a:rPr>
              <a:t>Arnica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67" t="13406" r="4183"/>
          <a:stretch/>
        </p:blipFill>
        <p:spPr>
          <a:xfrm>
            <a:off x="4653880" y="846267"/>
            <a:ext cx="4323953" cy="408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46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268760"/>
            <a:ext cx="4320480" cy="276835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200" dirty="0" smtClean="0"/>
              <a:t>Réveille terrifié, hurle de peur</a:t>
            </a:r>
          </a:p>
          <a:p>
            <a:pPr>
              <a:buFontTx/>
              <a:buChar char="-"/>
            </a:pPr>
            <a:r>
              <a:rPr lang="fr-FR" sz="2200" dirty="0" smtClean="0"/>
              <a:t>Terreurs nocturnes</a:t>
            </a:r>
          </a:p>
          <a:p>
            <a:pPr>
              <a:buFontTx/>
              <a:buChar char="-"/>
            </a:pPr>
            <a:r>
              <a:rPr lang="fr-FR" sz="2200" dirty="0" smtClean="0"/>
              <a:t>Besoin d’une veilleuse</a:t>
            </a:r>
            <a:endParaRPr lang="fr-FR" sz="2200" dirty="0"/>
          </a:p>
        </p:txBody>
      </p:sp>
      <p:sp>
        <p:nvSpPr>
          <p:cNvPr id="2" name="Rectangle 1"/>
          <p:cNvSpPr/>
          <p:nvPr/>
        </p:nvSpPr>
        <p:spPr>
          <a:xfrm>
            <a:off x="539552" y="692696"/>
            <a:ext cx="2561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rgbClr val="4BACC6"/>
                </a:solidFill>
                <a:latin typeface="Arial Black" panose="020B0A04020102020204" pitchFamily="34" charset="0"/>
              </a:rPr>
              <a:t>Stramonium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981075"/>
            <a:ext cx="3138264" cy="4707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79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0728" y="1268760"/>
            <a:ext cx="4392860" cy="163829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200" dirty="0" smtClean="0"/>
              <a:t>Poussées dentaires</a:t>
            </a:r>
          </a:p>
          <a:p>
            <a:pPr>
              <a:buFontTx/>
              <a:buChar char="-"/>
            </a:pPr>
            <a:r>
              <a:rPr lang="fr-FR" sz="2200" dirty="0" smtClean="0"/>
              <a:t>S’endort en étant bercé</a:t>
            </a:r>
          </a:p>
          <a:p>
            <a:pPr>
              <a:buFontTx/>
              <a:buChar char="-"/>
            </a:pPr>
            <a:r>
              <a:rPr lang="fr-FR" sz="2200" dirty="0" smtClean="0"/>
              <a:t>Gémit pendant le sommeil</a:t>
            </a:r>
          </a:p>
          <a:p>
            <a:pPr>
              <a:buFontTx/>
              <a:buChar char="-"/>
            </a:pPr>
            <a:endParaRPr lang="fr-FR" sz="2200" dirty="0" smtClean="0"/>
          </a:p>
          <a:p>
            <a:pPr>
              <a:buFontTx/>
              <a:buChar char="-"/>
            </a:pPr>
            <a:endParaRPr lang="fr-FR" sz="2200" dirty="0"/>
          </a:p>
        </p:txBody>
      </p:sp>
      <p:sp>
        <p:nvSpPr>
          <p:cNvPr id="2" name="Rectangle 1"/>
          <p:cNvSpPr/>
          <p:nvPr/>
        </p:nvSpPr>
        <p:spPr>
          <a:xfrm>
            <a:off x="599753" y="620688"/>
            <a:ext cx="2497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solidFill>
                  <a:srgbClr val="4BACC6"/>
                </a:solidFill>
                <a:latin typeface="Arial Black" panose="020B0A04020102020204" pitchFamily="34" charset="0"/>
              </a:rPr>
              <a:t>Chamomilla</a:t>
            </a:r>
            <a:endParaRPr lang="fr-FR" sz="2800" dirty="0">
              <a:solidFill>
                <a:srgbClr val="4BACC6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45024"/>
            <a:ext cx="4144094" cy="41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77" y="1052736"/>
            <a:ext cx="7501880" cy="501518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4148" y="548680"/>
            <a:ext cx="6912768" cy="748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dirty="0" err="1">
                <a:solidFill>
                  <a:srgbClr val="4BACC6"/>
                </a:solidFill>
                <a:latin typeface="Arial Black" panose="020B0A04020102020204" pitchFamily="34" charset="0"/>
              </a:rPr>
              <a:t>Passiflora</a:t>
            </a:r>
            <a:r>
              <a:rPr lang="fr-FR" sz="2200" b="1" i="1" dirty="0" smtClean="0">
                <a:solidFill>
                  <a:srgbClr val="FF34DD"/>
                </a:solidFill>
              </a:rPr>
              <a:t> </a:t>
            </a:r>
            <a:r>
              <a:rPr lang="fr-FR" sz="2800" dirty="0">
                <a:solidFill>
                  <a:srgbClr val="4BACC6"/>
                </a:solidFill>
                <a:latin typeface="Arial Black" panose="020B0A04020102020204" pitchFamily="34" charset="0"/>
              </a:rPr>
              <a:t>composé</a:t>
            </a:r>
          </a:p>
        </p:txBody>
      </p:sp>
    </p:spTree>
    <p:extLst>
      <p:ext uri="{BB962C8B-B14F-4D97-AF65-F5344CB8AC3E}">
        <p14:creationId xmlns:p14="http://schemas.microsoft.com/office/powerpoint/2010/main" val="19685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332656"/>
            <a:ext cx="489654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2"/>
                </a:solidFill>
                <a:latin typeface="Arial Black" panose="020B0A04020102020204" pitchFamily="34" charset="0"/>
              </a:rPr>
              <a:t>Aconit</a:t>
            </a:r>
          </a:p>
          <a:p>
            <a:pPr marL="0" indent="0">
              <a:buNone/>
            </a:pPr>
            <a:endParaRPr lang="fr-F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C’est l’état de choc avec attaque de panique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Affolement, sentiment de mort imminente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Etat d’agitation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Instinct de fuite avec des crises d’angoisse qui se répètent dans la nuit vers minuit</a:t>
            </a:r>
            <a:endParaRPr lang="fr-FR" sz="2400" dirty="0"/>
          </a:p>
        </p:txBody>
      </p:sp>
      <p:pic>
        <p:nvPicPr>
          <p:cNvPr id="5" name="Image 4" descr="2869797705_1e407048fa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870" y="1412776"/>
            <a:ext cx="2590800" cy="3649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59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042" b="1"/>
          <a:stretch/>
        </p:blipFill>
        <p:spPr>
          <a:xfrm>
            <a:off x="20" y="10"/>
            <a:ext cx="9143980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8067F50-4A51-753A-DBD8-ADF6A9693F97}"/>
              </a:ext>
            </a:extLst>
          </p:cNvPr>
          <p:cNvSpPr txBox="1"/>
          <p:nvPr/>
        </p:nvSpPr>
        <p:spPr>
          <a:xfrm>
            <a:off x="4716016" y="6418391"/>
            <a:ext cx="439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Cas Cliniques Filmés - initiation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3D4DF3D-6DB4-6CAA-5BA8-2703C25A46BA}"/>
              </a:ext>
            </a:extLst>
          </p:cNvPr>
          <p:cNvSpPr txBox="1"/>
          <p:nvPr/>
        </p:nvSpPr>
        <p:spPr>
          <a:xfrm>
            <a:off x="2195736" y="2886035"/>
            <a:ext cx="3456384" cy="830997"/>
          </a:xfrm>
          <a:prstGeom prst="rect">
            <a:avLst/>
          </a:prstGeom>
          <a:solidFill>
            <a:srgbClr val="182D4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fibromyalgie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2" t="25995" r="16994" b="31996"/>
          <a:stretch/>
        </p:blipFill>
        <p:spPr>
          <a:xfrm>
            <a:off x="20" y="6126031"/>
            <a:ext cx="2376264" cy="7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98459" y="4750893"/>
            <a:ext cx="3065478" cy="1147863"/>
          </a:xfrm>
        </p:spPr>
        <p:txBody>
          <a:bodyPr anchor="t">
            <a:normAutofit/>
          </a:bodyPr>
          <a:lstStyle/>
          <a:p>
            <a:pPr algn="l"/>
            <a:r>
              <a:rPr lang="fr-FR" sz="1700" b="1" i="1"/>
              <a:t>					 </a:t>
            </a:r>
          </a:p>
        </p:txBody>
      </p:sp>
      <p:pic>
        <p:nvPicPr>
          <p:cNvPr id="4" name="Image 3" descr="Fibromyalgie.png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08" r="248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989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d0cb5_9593ce5983994082b4d8ec3b4b2a98fd~mv2.jpg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684" r="1" b="685"/>
          <a:stretch/>
        </p:blipFill>
        <p:spPr>
          <a:xfrm>
            <a:off x="1095447" y="10"/>
            <a:ext cx="6953105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94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664" y="108706"/>
            <a:ext cx="8229600" cy="792162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sz="3200" b="1" dirty="0">
                <a:solidFill>
                  <a:schemeClr val="accent2"/>
                </a:solidFill>
              </a:rPr>
              <a:t>Au niveau cervical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066800"/>
            <a:ext cx="6310883" cy="46664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Lachnantes</a:t>
            </a:r>
            <a:endParaRPr lang="fr-F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fr-FR" sz="2400" dirty="0"/>
              <a:t>Raideur du cou, douleurs de la nuque, comme si elle était déboitée, sensation de froid ou de glace, torticolis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Menyanthes</a:t>
            </a:r>
            <a:endParaRPr lang="fr-F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fr-FR" sz="2400" dirty="0"/>
              <a:t>Douleur de la nuque qui irradie à la tête, &gt; en penchant tête en avant et mouvement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Actaea</a:t>
            </a:r>
            <a:r>
              <a: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racemosa</a:t>
            </a:r>
            <a:endParaRPr lang="fr-F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fr-FR" sz="2400" dirty="0"/>
              <a:t>Contractures cervicales basses, &lt; avant et pendant les règles, humidité, froid chez une femme très nerveuse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887" y="1066801"/>
            <a:ext cx="1941562" cy="1808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7012" t="6729" r="17205" b="7981"/>
          <a:stretch/>
        </p:blipFill>
        <p:spPr>
          <a:xfrm>
            <a:off x="6662886" y="3092760"/>
            <a:ext cx="1941562" cy="15841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b="30240"/>
          <a:stretch/>
        </p:blipFill>
        <p:spPr>
          <a:xfrm>
            <a:off x="6588223" y="4842868"/>
            <a:ext cx="2060477" cy="178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64" y="184906"/>
            <a:ext cx="3004712" cy="524941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4738" y="1984443"/>
            <a:ext cx="4911717" cy="41925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fr-FR" sz="2400" b="1" dirty="0" err="1"/>
              <a:t>Kalmia</a:t>
            </a:r>
            <a:r>
              <a:rPr lang="fr-FR" sz="2400" b="1" dirty="0"/>
              <a:t> </a:t>
            </a:r>
            <a:r>
              <a:rPr lang="fr-FR" sz="2400" b="1" dirty="0" err="1"/>
              <a:t>latifolia</a:t>
            </a:r>
            <a:r>
              <a:rPr lang="fr-FR" sz="2400" b="1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2400" dirty="0"/>
              <a:t>Douleur qui irradie de la racine du membre vers son extrémité</a:t>
            </a:r>
          </a:p>
          <a:p>
            <a:pPr>
              <a:lnSpc>
                <a:spcPct val="90000"/>
              </a:lnSpc>
              <a:buNone/>
            </a:pPr>
            <a:endParaRPr lang="fr-FR" sz="2400" dirty="0"/>
          </a:p>
          <a:p>
            <a:pPr>
              <a:lnSpc>
                <a:spcPct val="90000"/>
              </a:lnSpc>
              <a:buNone/>
            </a:pPr>
            <a:r>
              <a:rPr lang="fr-FR" sz="2400" b="1" dirty="0" err="1"/>
              <a:t>Magnesia</a:t>
            </a:r>
            <a:r>
              <a:rPr lang="fr-FR" sz="2400" b="1" dirty="0"/>
              <a:t> </a:t>
            </a:r>
            <a:r>
              <a:rPr lang="fr-FR" sz="2400" b="1" dirty="0" err="1"/>
              <a:t>carbonica</a:t>
            </a:r>
            <a:endParaRPr lang="fr-FR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fr-FR" sz="2400" dirty="0"/>
              <a:t>Douleur en éclair, plutôt à gauche, qui nécessite de bouger</a:t>
            </a:r>
          </a:p>
          <a:p>
            <a:pPr>
              <a:lnSpc>
                <a:spcPct val="90000"/>
              </a:lnSpc>
              <a:buNone/>
            </a:pPr>
            <a:endParaRPr lang="fr-FR" sz="2400" dirty="0"/>
          </a:p>
          <a:p>
            <a:pPr>
              <a:lnSpc>
                <a:spcPct val="90000"/>
              </a:lnSpc>
              <a:buNone/>
            </a:pPr>
            <a:r>
              <a:rPr lang="fr-FR" sz="2400" b="1" dirty="0" err="1"/>
              <a:t>Plumbum</a:t>
            </a:r>
            <a:r>
              <a:rPr lang="fr-FR" sz="2400" b="1" dirty="0"/>
              <a:t> </a:t>
            </a:r>
            <a:r>
              <a:rPr lang="fr-FR" sz="2400" b="1" dirty="0" err="1"/>
              <a:t>metallicum</a:t>
            </a:r>
            <a:endParaRPr lang="fr-FR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fr-FR" sz="2400" dirty="0"/>
              <a:t>Parésie musculaire, &lt; nuit, évoluant vers une atrophie musculaire, impotence fonctionnelle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0037" y="402630"/>
            <a:ext cx="2283926" cy="1325563"/>
          </a:xfrm>
        </p:spPr>
        <p:txBody>
          <a:bodyPr>
            <a:normAutofit/>
          </a:bodyPr>
          <a:lstStyle/>
          <a:p>
            <a:r>
              <a:rPr lang="fr-FR" dirty="0"/>
              <a:t>La NCB</a:t>
            </a:r>
          </a:p>
        </p:txBody>
      </p:sp>
    </p:spTree>
    <p:extLst>
      <p:ext uri="{BB962C8B-B14F-4D97-AF65-F5344CB8AC3E}">
        <p14:creationId xmlns:p14="http://schemas.microsoft.com/office/powerpoint/2010/main" val="3665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accent2"/>
                </a:solidFill>
              </a:rPr>
              <a:t>L’épaule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6203032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800080"/>
                </a:solidFill>
              </a:rPr>
              <a:t>Iris </a:t>
            </a:r>
            <a:r>
              <a:rPr lang="fr-FR" sz="2400" b="1" dirty="0" err="1">
                <a:solidFill>
                  <a:srgbClr val="800080"/>
                </a:solidFill>
              </a:rPr>
              <a:t>versicolor</a:t>
            </a:r>
            <a:endParaRPr lang="fr-FR" sz="2400" b="1" dirty="0">
              <a:solidFill>
                <a:srgbClr val="800080"/>
              </a:solidFill>
            </a:endParaRPr>
          </a:p>
          <a:p>
            <a:pPr marL="0" indent="0">
              <a:buNone/>
            </a:pPr>
            <a:r>
              <a:rPr lang="fr-FR" sz="2400" dirty="0"/>
              <a:t>Périarthrite épaule droite, &lt; en levant le bras, chez un migraineux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 err="1">
                <a:solidFill>
                  <a:srgbClr val="800080"/>
                </a:solidFill>
              </a:rPr>
              <a:t>Sanguinaria</a:t>
            </a:r>
            <a:r>
              <a:rPr lang="fr-FR" sz="2400" b="1" dirty="0">
                <a:solidFill>
                  <a:srgbClr val="800080"/>
                </a:solidFill>
              </a:rPr>
              <a:t> </a:t>
            </a:r>
            <a:r>
              <a:rPr lang="fr-FR" sz="2400" b="1" dirty="0" err="1">
                <a:solidFill>
                  <a:srgbClr val="800080"/>
                </a:solidFill>
              </a:rPr>
              <a:t>canadensis</a:t>
            </a:r>
            <a:endParaRPr lang="fr-FR" sz="2400" b="1" dirty="0">
              <a:solidFill>
                <a:srgbClr val="800080"/>
              </a:solidFill>
            </a:endParaRPr>
          </a:p>
          <a:p>
            <a:pPr marL="0" indent="0">
              <a:buNone/>
            </a:pPr>
            <a:r>
              <a:rPr lang="fr-FR" sz="2400" dirty="0"/>
              <a:t>Douleur deltoïdienne droite &lt; nuit, couché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>
                <a:solidFill>
                  <a:srgbClr val="800080"/>
                </a:solidFill>
              </a:rPr>
              <a:t>Solanum </a:t>
            </a:r>
            <a:r>
              <a:rPr lang="fr-FR" sz="2400" b="1" dirty="0" err="1">
                <a:solidFill>
                  <a:srgbClr val="800080"/>
                </a:solidFill>
              </a:rPr>
              <a:t>malacoxylon</a:t>
            </a:r>
            <a:endParaRPr lang="fr-FR" sz="2400" b="1" dirty="0">
              <a:solidFill>
                <a:srgbClr val="800080"/>
              </a:solidFill>
            </a:endParaRPr>
          </a:p>
          <a:p>
            <a:pPr marL="0" indent="0">
              <a:buNone/>
            </a:pPr>
            <a:r>
              <a:rPr lang="fr-FR" sz="2400" dirty="0"/>
              <a:t>Agit sur la douleur aiguë de l’épaule, calcifications tendineuses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 err="1">
                <a:solidFill>
                  <a:srgbClr val="800080"/>
                </a:solidFill>
              </a:rPr>
              <a:t>Ferrum</a:t>
            </a:r>
            <a:r>
              <a:rPr lang="fr-FR" sz="2400" b="1" dirty="0">
                <a:solidFill>
                  <a:srgbClr val="800080"/>
                </a:solidFill>
              </a:rPr>
              <a:t> </a:t>
            </a:r>
            <a:r>
              <a:rPr lang="fr-FR" sz="2400" b="1" dirty="0" err="1">
                <a:solidFill>
                  <a:srgbClr val="800080"/>
                </a:solidFill>
              </a:rPr>
              <a:t>metallicum</a:t>
            </a:r>
            <a:endParaRPr lang="fr-FR" sz="2400" b="1" dirty="0">
              <a:solidFill>
                <a:srgbClr val="800080"/>
              </a:solidFill>
            </a:endParaRPr>
          </a:p>
          <a:p>
            <a:pPr marL="0" indent="0">
              <a:buNone/>
            </a:pPr>
            <a:r>
              <a:rPr lang="fr-FR" sz="2400" dirty="0"/>
              <a:t>Douleur deltoïdienne surtout gauche, &lt; couché la nuit, PSH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451" y="886281"/>
            <a:ext cx="1170973" cy="1170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48" b="11353"/>
          <a:stretch/>
        </p:blipFill>
        <p:spPr>
          <a:xfrm>
            <a:off x="7178439" y="2420888"/>
            <a:ext cx="1213177" cy="1019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64" r="27091"/>
          <a:stretch/>
        </p:blipFill>
        <p:spPr>
          <a:xfrm>
            <a:off x="7217452" y="3717032"/>
            <a:ext cx="1256308" cy="1228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823" y="5373216"/>
            <a:ext cx="1256184" cy="12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595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62948"/>
            <a:ext cx="7044316" cy="1330841"/>
          </a:xfrm>
        </p:spPr>
        <p:txBody>
          <a:bodyPr>
            <a:normAutofit/>
          </a:bodyPr>
          <a:lstStyle/>
          <a:p>
            <a:r>
              <a:rPr lang="fr-FR" dirty="0"/>
              <a:t>L’épaule gelée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198362"/>
            <a:ext cx="6192687" cy="3917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err="1"/>
              <a:t>Causticum</a:t>
            </a:r>
            <a:endParaRPr lang="fr-FR" sz="2400" b="1" dirty="0"/>
          </a:p>
          <a:p>
            <a:pPr marL="0" indent="0">
              <a:buNone/>
            </a:pPr>
            <a:r>
              <a:rPr lang="fr-FR" sz="2400" dirty="0"/>
              <a:t>Raideur, &gt; humidité, sensation rétractile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TR</a:t>
            </a:r>
          </a:p>
          <a:p>
            <a:pPr marL="0" indent="0">
              <a:buNone/>
            </a:pPr>
            <a:r>
              <a:rPr lang="fr-FR" sz="2400" dirty="0"/>
              <a:t>Rétraction tendineuse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 err="1"/>
              <a:t>Colocynthis</a:t>
            </a:r>
            <a:endParaRPr lang="fr-FR" sz="2400" b="1" dirty="0"/>
          </a:p>
          <a:p>
            <a:pPr marL="0" indent="0">
              <a:buNone/>
            </a:pPr>
            <a:r>
              <a:rPr lang="fr-FR" sz="2400" dirty="0"/>
              <a:t>Contraction musculaire, avec raideur deltoïdienne droite, &gt; chaleur locale et pression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4088" y="3061992"/>
            <a:ext cx="3591379" cy="25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318" b="71674" l="926" r="98611"/>
                    </a14:imgEffect>
                    <a14:imgEffect>
                      <a14:artisticCutout/>
                    </a14:imgEffect>
                  </a14:imgLayer>
                </a14:imgProps>
              </a:ext>
            </a:extLst>
          </a:blip>
          <a:srcRect l="-1001" t="16223" r="1001" b="22130"/>
          <a:stretch/>
        </p:blipFill>
        <p:spPr>
          <a:xfrm rot="323157">
            <a:off x="269950" y="866039"/>
            <a:ext cx="5615931" cy="13488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fr-FR" dirty="0" err="1">
                <a:solidFill>
                  <a:schemeClr val="accent2"/>
                </a:solidFill>
              </a:rPr>
              <a:t>Lombo</a:t>
            </a:r>
            <a:r>
              <a:rPr lang="fr-FR" dirty="0">
                <a:solidFill>
                  <a:schemeClr val="accent2"/>
                </a:solidFill>
              </a:rPr>
              <a:t> sciatique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1558" y="2204864"/>
            <a:ext cx="7571184" cy="3870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err="1">
                <a:solidFill>
                  <a:srgbClr val="FF0000"/>
                </a:solidFill>
              </a:rPr>
              <a:t>Ruta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graveolens</a:t>
            </a:r>
            <a:endParaRPr lang="fr-F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dirty="0"/>
              <a:t>Actif sur les tendons et les ligaments, comme </a:t>
            </a:r>
            <a:r>
              <a:rPr lang="fr-FR" sz="2400" dirty="0" err="1"/>
              <a:t>Rhus</a:t>
            </a:r>
            <a:r>
              <a:rPr lang="fr-FR" sz="2400" dirty="0"/>
              <a:t> </a:t>
            </a:r>
            <a:r>
              <a:rPr lang="fr-FR" sz="2400" dirty="0" err="1"/>
              <a:t>tox</a:t>
            </a:r>
            <a:r>
              <a:rPr lang="fr-FR" sz="2400" dirty="0"/>
              <a:t> mais sans la modalité de déverrouillage matinal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 err="1">
                <a:solidFill>
                  <a:srgbClr val="FF0000"/>
                </a:solidFill>
              </a:rPr>
              <a:t>Dulcamara</a:t>
            </a:r>
            <a:endParaRPr lang="fr-F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dirty="0"/>
              <a:t>Après une exposition à l’humidité, &gt; mouvement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 err="1">
                <a:solidFill>
                  <a:srgbClr val="FF0000"/>
                </a:solidFill>
              </a:rPr>
              <a:t>Colocynthis</a:t>
            </a:r>
            <a:endParaRPr lang="fr-F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dirty="0"/>
              <a:t>Douleur, spasme gauche, &gt; pression forte et chaleur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9632" y="1424224"/>
            <a:ext cx="4069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FR" sz="2400" b="1" dirty="0" err="1"/>
              <a:t>Rhus</a:t>
            </a:r>
            <a:r>
              <a:rPr lang="fr-FR" sz="2400" b="1" dirty="0"/>
              <a:t> </a:t>
            </a:r>
            <a:r>
              <a:rPr lang="fr-FR" sz="2400" b="1" dirty="0" err="1"/>
              <a:t>toxicodendron</a:t>
            </a:r>
            <a:r>
              <a:rPr lang="fr-FR" sz="2400" b="1" dirty="0"/>
              <a:t> </a:t>
            </a:r>
            <a:r>
              <a:rPr lang="fr-FR" sz="2400" dirty="0"/>
              <a:t>&amp;</a:t>
            </a:r>
            <a:r>
              <a:rPr lang="fr-FR" sz="2400" b="1" dirty="0"/>
              <a:t> </a:t>
            </a:r>
            <a:r>
              <a:rPr lang="fr-FR" sz="2400" b="1" dirty="0" err="1"/>
              <a:t>Bryonia</a:t>
            </a:r>
            <a:endParaRPr lang="fr-FR" sz="24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56" l="2667" r="99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833950">
            <a:off x="-332224" y="-8410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988840"/>
            <a:ext cx="8382000" cy="4200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err="1">
                <a:solidFill>
                  <a:srgbClr val="FF0000"/>
                </a:solidFill>
              </a:rPr>
              <a:t>Magnesia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phosphorica</a:t>
            </a:r>
            <a:endParaRPr lang="fr-F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dirty="0"/>
              <a:t>Droite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 err="1">
                <a:solidFill>
                  <a:srgbClr val="FF0000"/>
                </a:solidFill>
              </a:rPr>
              <a:t>Tellurium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Douleur type sciatique droite, douleur </a:t>
            </a:r>
            <a:r>
              <a:rPr lang="fr-FR" sz="2400" dirty="0" err="1"/>
              <a:t>crampoïde</a:t>
            </a:r>
            <a:r>
              <a:rPr lang="fr-FR" sz="2400" dirty="0"/>
              <a:t> avec contractures, &lt; effort, toux, défécation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 err="1">
                <a:solidFill>
                  <a:srgbClr val="FF0000"/>
                </a:solidFill>
              </a:rPr>
              <a:t>Gnaphallium</a:t>
            </a:r>
            <a:endParaRPr lang="fr-FR" sz="2400" dirty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fr-FR" sz="2400" dirty="0"/>
              <a:t>Douleur </a:t>
            </a:r>
            <a:r>
              <a:rPr lang="fr-FR" sz="2400" dirty="0" err="1"/>
              <a:t>crampoïde</a:t>
            </a:r>
            <a:r>
              <a:rPr lang="fr-FR" sz="2400" dirty="0"/>
              <a:t> avec engourdissement, &lt; en marchant, &gt; assis sur une chaise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81"/>
          <a:stretch/>
        </p:blipFill>
        <p:spPr>
          <a:xfrm>
            <a:off x="4943872" y="188639"/>
            <a:ext cx="4200128" cy="344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3189C3C-9903-AAE6-B720-A164D39D4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46" r="16325" b="-1"/>
          <a:stretch/>
        </p:blipFill>
        <p:spPr>
          <a:xfrm>
            <a:off x="1" y="-2"/>
            <a:ext cx="4081394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55976" y="341214"/>
            <a:ext cx="4608512" cy="5328592"/>
          </a:xfrm>
        </p:spPr>
        <p:txBody>
          <a:bodyPr anchor="t"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fr-FR" sz="4000" dirty="0">
                <a:latin typeface="+mj-lt"/>
                <a:ea typeface="+mj-ea"/>
                <a:cs typeface="+mj-cs"/>
              </a:rPr>
              <a:t>Le genou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b="1" dirty="0"/>
              <a:t>Angustura</a:t>
            </a:r>
            <a:r>
              <a:rPr lang="fr-FR" sz="2200" dirty="0"/>
              <a:t> : raideur articulaire du genou avec douleurs </a:t>
            </a:r>
          </a:p>
          <a:p>
            <a:pPr marL="0" indent="0">
              <a:buNone/>
            </a:pPr>
            <a:r>
              <a:rPr lang="fr-FR" sz="2200" dirty="0"/>
              <a:t>de contractures musculaires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b="1" dirty="0"/>
              <a:t>Rhododendron</a:t>
            </a:r>
            <a:r>
              <a:rPr lang="fr-FR" sz="2200" dirty="0"/>
              <a:t> : douleurs névralgiques très sensibles à l’électricité atmosphérique, les changements de temps et l’orage</a:t>
            </a:r>
          </a:p>
        </p:txBody>
      </p:sp>
    </p:spTree>
    <p:extLst>
      <p:ext uri="{BB962C8B-B14F-4D97-AF65-F5344CB8AC3E}">
        <p14:creationId xmlns:p14="http://schemas.microsoft.com/office/powerpoint/2010/main" val="12663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304800"/>
            <a:ext cx="4884216" cy="6248400"/>
          </a:xfrm>
        </p:spPr>
        <p:txBody>
          <a:bodyPr/>
          <a:lstStyle/>
          <a:p>
            <a:pPr>
              <a:buNone/>
            </a:pPr>
            <a:r>
              <a:rPr lang="fr-FR" dirty="0" err="1">
                <a:solidFill>
                  <a:schemeClr val="tx2"/>
                </a:solidFill>
                <a:latin typeface="Arial Black" panose="020B0A04020102020204" pitchFamily="34" charset="0"/>
              </a:rPr>
              <a:t>Gelsemium</a:t>
            </a:r>
            <a:endParaRPr lang="fr-FR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>
              <a:buNone/>
            </a:pPr>
            <a:endParaRPr lang="fr-FR" dirty="0" smtClean="0"/>
          </a:p>
          <a:p>
            <a:r>
              <a:rPr lang="fr-FR" sz="2400" dirty="0" smtClean="0"/>
              <a:t>Suite de mauvaises nouvelles</a:t>
            </a:r>
          </a:p>
          <a:p>
            <a:endParaRPr lang="fr-FR" sz="2400" dirty="0" smtClean="0"/>
          </a:p>
          <a:p>
            <a:r>
              <a:rPr lang="fr-FR" sz="2400" dirty="0" smtClean="0"/>
              <a:t>Tremblements, inhibition, somnolence</a:t>
            </a:r>
          </a:p>
          <a:p>
            <a:endParaRPr lang="fr-FR" sz="2400" dirty="0" smtClean="0"/>
          </a:p>
          <a:p>
            <a:r>
              <a:rPr lang="fr-FR" sz="2400" dirty="0" smtClean="0"/>
              <a:t>Sidération avec palpitations</a:t>
            </a:r>
          </a:p>
          <a:p>
            <a:endParaRPr lang="fr-FR" sz="2400" dirty="0" smtClean="0"/>
          </a:p>
          <a:p>
            <a:r>
              <a:rPr lang="fr-FR" sz="2400" dirty="0" smtClean="0"/>
              <a:t>Diarrhée, besoin d’uriner</a:t>
            </a:r>
          </a:p>
          <a:p>
            <a:endParaRPr lang="fr-FR" sz="2400" dirty="0" smtClean="0"/>
          </a:p>
          <a:p>
            <a:r>
              <a:rPr lang="fr-FR" sz="2400" dirty="0" smtClean="0"/>
              <a:t>C’est la peur de l’inconnu qui l’angoisse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gelsemium-sempervire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664" y="1676400"/>
            <a:ext cx="2976736" cy="29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2BF1ED-2702-9CB6-63AD-1AF8AB6D4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58" r="11266" b="2"/>
          <a:stretch/>
        </p:blipFill>
        <p:spPr>
          <a:xfrm>
            <a:off x="1" y="-2"/>
            <a:ext cx="4081394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D8021159-2DEC-00DF-9075-B26CBEDF84E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675746" y="2279018"/>
          <a:ext cx="3985908" cy="33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57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88" b="10741"/>
          <a:stretch/>
        </p:blipFill>
        <p:spPr>
          <a:xfrm rot="21183287">
            <a:off x="894405" y="3053575"/>
            <a:ext cx="6678196" cy="2502963"/>
          </a:xfrm>
          <a:prstGeom prst="rect">
            <a:avLst/>
          </a:prstGeom>
        </p:spPr>
      </p:pic>
      <p:sp>
        <p:nvSpPr>
          <p:cNvPr id="3074" name="Rectangle 10">
            <a:extLst>
              <a:ext uri="{FF2B5EF4-FFF2-40B4-BE49-F238E27FC236}">
                <a16:creationId xmlns:a16="http://schemas.microsoft.com/office/drawing/2014/main" id="{E30C37A8-D0E1-4577-B231-BD4B2051E65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713232" y="1005839"/>
            <a:ext cx="7671816" cy="1207009"/>
          </a:xfrm>
        </p:spPr>
        <p:txBody>
          <a:bodyPr/>
          <a:lstStyle/>
          <a:p>
            <a:pPr algn="ctr" eaLnBrk="1" hangingPunct="1"/>
            <a:r>
              <a:rPr lang="fr-FR" altLang="fr-FR" sz="4500" dirty="0" smtClean="0">
                <a:latin typeface="Arial Black" panose="020B0A04020102020204" pitchFamily="34" charset="0"/>
              </a:rPr>
              <a:t>sevrage </a:t>
            </a:r>
            <a:r>
              <a:rPr lang="fr-FR" altLang="fr-FR" sz="4500" dirty="0">
                <a:latin typeface="Arial Black" panose="020B0A04020102020204" pitchFamily="34" charset="0"/>
              </a:rPr>
              <a:t>tabagique</a:t>
            </a:r>
          </a:p>
        </p:txBody>
      </p:sp>
      <p:sp>
        <p:nvSpPr>
          <p:cNvPr id="3075" name="Rectangle 11">
            <a:extLst>
              <a:ext uri="{FF2B5EF4-FFF2-40B4-BE49-F238E27FC236}">
                <a16:creationId xmlns:a16="http://schemas.microsoft.com/office/drawing/2014/main" id="{DC912530-06D4-43F5-B0AA-D338E905122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47700" y="2447057"/>
            <a:ext cx="3904488" cy="49377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fr-FR" altLang="fr-FR" sz="1600" dirty="0" smtClean="0">
                <a:solidFill>
                  <a:schemeClr val="accent1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Cas Cliniques Filmés - Initiation</a:t>
            </a:r>
            <a:endParaRPr lang="fr-FR" altLang="fr-FR" sz="1600" dirty="0">
              <a:solidFill>
                <a:schemeClr val="accent1"/>
              </a:solidFill>
              <a:latin typeface="Ink Free" panose="03080402000500000000" pitchFamily="66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21" y="6169346"/>
            <a:ext cx="189052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52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1D69A1E-8413-48FB-874D-BCD5302E2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ts val="2640"/>
              </a:lnSpc>
              <a:spcBef>
                <a:spcPts val="0"/>
              </a:spcBef>
            </a:pPr>
            <a:r>
              <a:rPr lang="fr-FR" altLang="fr-FR" sz="2200" cap="none" dirty="0" smtClean="0">
                <a:solidFill>
                  <a:srgbClr val="FF9933"/>
                </a:solidFill>
                <a:latin typeface="Arial Black" panose="020B0A04020102020204" pitchFamily="34" charset="0"/>
              </a:rPr>
              <a:t>Prise en charge générale</a:t>
            </a:r>
            <a:endParaRPr lang="fr-FR" altLang="fr-FR" sz="2200" cap="none" dirty="0">
              <a:solidFill>
                <a:srgbClr val="FF9933"/>
              </a:solidFill>
              <a:latin typeface="Arial Black" panose="020B0A040201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7F49497-5703-41F8-B276-11F3154D3E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00" y="2074546"/>
            <a:ext cx="7864793" cy="3211211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2640"/>
              </a:lnSpc>
              <a:spcBef>
                <a:spcPts val="0"/>
              </a:spcBef>
              <a:buNone/>
            </a:pP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sevrage, quel que soit le traitement, nécessite une motivation importante du patient.</a:t>
            </a:r>
          </a:p>
          <a:p>
            <a:pPr eaLnBrk="1" hangingPunct="1">
              <a:lnSpc>
                <a:spcPts val="2640"/>
              </a:lnSpc>
              <a:spcBef>
                <a:spcPts val="0"/>
              </a:spcBef>
            </a:pP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640"/>
              </a:lnSpc>
              <a:spcBef>
                <a:spcPts val="0"/>
              </a:spcBef>
              <a:buNone/>
            </a:pPr>
            <a:r>
              <a:rPr lang="fr-FR" alt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Il faut toujours conseiller : </a:t>
            </a: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640"/>
              </a:lnSpc>
              <a:spcBef>
                <a:spcPts val="0"/>
              </a:spcBef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une bonne consommation </a:t>
            </a: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d’eau</a:t>
            </a: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640"/>
              </a:lnSpc>
              <a:spcBef>
                <a:spcPts val="0"/>
              </a:spcBef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de fruits et de légumes frais : apport </a:t>
            </a: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vitaminique</a:t>
            </a: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640"/>
              </a:lnSpc>
              <a:spcBef>
                <a:spcPts val="0"/>
              </a:spcBef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antioxydants</a:t>
            </a: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640"/>
              </a:lnSpc>
              <a:spcBef>
                <a:spcPts val="0"/>
              </a:spcBef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Vit C car le tabac épuise rapidement les </a:t>
            </a: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stocks</a:t>
            </a: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779DB342-FDA1-4270-A67B-C8DE592AEF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00" y="877304"/>
            <a:ext cx="8112252" cy="4910848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fr-FR" altLang="fr-FR" sz="2200" dirty="0">
                <a:solidFill>
                  <a:srgbClr val="FF9933"/>
                </a:solidFill>
                <a:latin typeface="Arial Black" panose="020B0A04020102020204" pitchFamily="34" charset="0"/>
                <a:ea typeface="+mj-ea"/>
                <a:cs typeface="+mj-cs"/>
              </a:rPr>
              <a:t>2</a:t>
            </a:r>
            <a:r>
              <a:rPr lang="fr-FR" altLang="fr-FR" sz="2200" dirty="0">
                <a:solidFill>
                  <a:srgbClr val="FF9933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fr-FR" sz="2200" dirty="0">
                <a:solidFill>
                  <a:srgbClr val="FF9933"/>
                </a:solidFill>
                <a:latin typeface="Arial Black" panose="020B0A04020102020204" pitchFamily="34" charset="0"/>
                <a:ea typeface="+mj-ea"/>
                <a:cs typeface="+mj-cs"/>
              </a:rPr>
              <a:t>grands</a:t>
            </a:r>
            <a:r>
              <a:rPr lang="fr-FR" altLang="fr-FR" sz="2200" dirty="0">
                <a:solidFill>
                  <a:srgbClr val="FF9933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fr-FR" sz="2200" dirty="0">
                <a:solidFill>
                  <a:srgbClr val="FF9933"/>
                </a:solidFill>
                <a:latin typeface="Arial Black" panose="020B0A04020102020204" pitchFamily="34" charset="0"/>
                <a:ea typeface="+mj-ea"/>
                <a:cs typeface="+mj-cs"/>
              </a:rPr>
              <a:t>médicaments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fr-FR" altLang="fr-FR" sz="2200" b="1" dirty="0">
              <a:solidFill>
                <a:schemeClr val="hlin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altLang="fr-FR" sz="2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Argentum</a:t>
            </a:r>
            <a:r>
              <a:rPr lang="fr-FR" altLang="fr-FR" sz="2200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nitricum</a:t>
            </a:r>
            <a:endParaRPr lang="fr-FR" altLang="fr-FR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grand fumeur nerveux qui fume cigarette sur </a:t>
            </a: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cigarette.</a:t>
            </a: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Nerveux, 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précipité, </a:t>
            </a: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raclant la gorge sans arrêt le matin pour éclaircir sa </a:t>
            </a: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voix, avec 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souvent une toux </a:t>
            </a: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catarrhale.</a:t>
            </a: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fr-FR" altLang="fr-F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fr-FR" altLang="fr-F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altLang="fr-FR" sz="2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Nux</a:t>
            </a:r>
            <a:r>
              <a:rPr lang="fr-FR" altLang="fr-FR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vomica</a:t>
            </a:r>
            <a:endParaRPr lang="fr-FR" altLang="fr-FR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L’hyperactif, survolté 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par tous les excitants qu’il consomme pour se doper (tabac, alcool, café)</a:t>
            </a:r>
          </a:p>
        </p:txBody>
      </p:sp>
      <p:sp>
        <p:nvSpPr>
          <p:cNvPr id="3" name="ZoneTexte 2"/>
          <p:cNvSpPr txBox="1"/>
          <p:nvPr/>
        </p:nvSpPr>
        <p:spPr>
          <a:xfrm rot="21252738">
            <a:off x="5677559" y="1109770"/>
            <a:ext cx="1755648" cy="307777"/>
          </a:xfrm>
          <a:prstGeom prst="rect">
            <a:avLst/>
          </a:prstGeom>
          <a:noFill/>
          <a:ln w="85725" cmpd="dbl">
            <a:solidFill>
              <a:srgbClr val="009999">
                <a:alpha val="55000"/>
              </a:srgb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déconditionnement</a:t>
            </a:r>
            <a:endParaRPr lang="fr-FR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21252738">
            <a:off x="5806438" y="3353503"/>
            <a:ext cx="1755648" cy="307777"/>
          </a:xfrm>
          <a:prstGeom prst="rect">
            <a:avLst/>
          </a:prstGeom>
          <a:noFill/>
          <a:ln w="85725" cmpd="dbl">
            <a:solidFill>
              <a:srgbClr val="009999">
                <a:alpha val="55000"/>
              </a:srgb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désintoxication</a:t>
            </a:r>
          </a:p>
        </p:txBody>
      </p:sp>
    </p:spTree>
    <p:extLst>
      <p:ext uri="{BB962C8B-B14F-4D97-AF65-F5344CB8AC3E}">
        <p14:creationId xmlns:p14="http://schemas.microsoft.com/office/powerpoint/2010/main" val="2713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C48D438F-C21A-4610-A0B1-2DD1F6A233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00" y="1018029"/>
            <a:ext cx="5405628" cy="29842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altLang="fr-FR" sz="2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Tabacum</a:t>
            </a:r>
            <a:endParaRPr lang="fr-FR" altLang="fr-FR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Nausées, vertiges, sueurs froides, migraines, toux avec enrouement.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Amélioré au grand air.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fr-FR" altLang="fr-F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fr-FR" altLang="fr-F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altLang="fr-FR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Caladium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C’est l’antidote du tabac.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Toussote sans arrêt.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Baisse de la mémoire, défaillances sexuelles.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Utile dans les syndromes dépressifs qui se réveillent au moment du sevrage.</a:t>
            </a:r>
            <a:endParaRPr lang="fr-FR" altLang="fr-F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177" y="3752276"/>
            <a:ext cx="2651760" cy="176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5809" t="4943" r="15320"/>
          <a:stretch/>
        </p:blipFill>
        <p:spPr>
          <a:xfrm>
            <a:off x="6053328" y="1088136"/>
            <a:ext cx="2578608" cy="1813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0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C48D438F-C21A-4610-A0B1-2DD1F6A233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00" y="832723"/>
            <a:ext cx="8039100" cy="341923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altLang="fr-FR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Lobelia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altLang="fr-FR" sz="2200" b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altLang="fr-F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lobélie</a:t>
            </a: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contenue dans lobelia est très proche du tabac, elle draine les cellules en manque.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Nausées matinales avec salivation abondante.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Annihile l’envie de fumer : à prendre à chaque envie de fumer à la place de la cigarette.</a:t>
            </a:r>
          </a:p>
          <a:p>
            <a:pPr eaLnBrk="1" hangingPunct="1">
              <a:lnSpc>
                <a:spcPct val="80000"/>
              </a:lnSpc>
            </a:pPr>
            <a:endParaRPr lang="fr-FR" altLang="fr-FR" sz="2200" dirty="0"/>
          </a:p>
          <a:p>
            <a:pPr marL="0" indent="0">
              <a:lnSpc>
                <a:spcPct val="80000"/>
              </a:lnSpc>
              <a:buNone/>
            </a:pPr>
            <a:endParaRPr lang="fr-FR" altLang="fr-FR" sz="2200" dirty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fr-FR" sz="2200" dirty="0"/>
          </a:p>
        </p:txBody>
      </p:sp>
      <p:sp>
        <p:nvSpPr>
          <p:cNvPr id="3" name="ZoneTexte 2"/>
          <p:cNvSpPr txBox="1"/>
          <p:nvPr/>
        </p:nvSpPr>
        <p:spPr>
          <a:xfrm rot="21252738">
            <a:off x="5989321" y="1091482"/>
            <a:ext cx="1755648" cy="307777"/>
          </a:xfrm>
          <a:prstGeom prst="rect">
            <a:avLst/>
          </a:prstGeom>
          <a:noFill/>
          <a:ln w="85725" cmpd="dbl">
            <a:solidFill>
              <a:srgbClr val="009999">
                <a:alpha val="55000"/>
              </a:srgb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Dégoûte du tabac</a:t>
            </a:r>
            <a:endParaRPr lang="fr-FR" sz="1400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864" y="4251960"/>
            <a:ext cx="2466975" cy="18478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b="13369"/>
          <a:stretch/>
        </p:blipFill>
        <p:spPr>
          <a:xfrm>
            <a:off x="4400170" y="4247579"/>
            <a:ext cx="2466975" cy="18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1D2097D1-154B-4AFB-A906-541E85FB32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00" y="1289304"/>
            <a:ext cx="8285988" cy="261222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altLang="fr-FR" sz="2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Gelsemium</a:t>
            </a:r>
            <a:endParaRPr lang="fr-FR" altLang="fr-FR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Sujet émotif qui craque avec insomnie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Convient à la plupart des symptômes de sevrage de toute drogue.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altLang="fr-FR" sz="2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Ignatia</a:t>
            </a:r>
            <a:endParaRPr lang="fr-FR" altLang="fr-FR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fr-FR" alt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Compulsions alimentaires par anxiété.</a:t>
            </a: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477" y="4096512"/>
            <a:ext cx="3137649" cy="258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41EB64AC-F865-4104-8CE7-863C0A1CD5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2254" y="620688"/>
            <a:ext cx="7819643" cy="3754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altLang="fr-FR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Tabacum</a:t>
            </a:r>
            <a:r>
              <a:rPr lang="fr-FR" altLang="fr-F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composé</a:t>
            </a:r>
            <a:endParaRPr lang="fr-FR" altLang="fr-FR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fr-FR" altLang="fr-F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Tabacum</a:t>
            </a:r>
            <a:endParaRPr lang="fr-FR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Arnica </a:t>
            </a:r>
            <a:r>
              <a:rPr lang="fr-FR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montana</a:t>
            </a:r>
            <a:endParaRPr lang="fr-FR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Belladonna</a:t>
            </a:r>
            <a:endParaRPr lang="fr-FR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Coca</a:t>
            </a:r>
            <a:endParaRPr lang="fr-FR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Cocculus</a:t>
            </a:r>
            <a:r>
              <a:rPr lang="fr-F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indicus</a:t>
            </a:r>
            <a:endParaRPr lang="fr-FR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Ignatia</a:t>
            </a:r>
            <a:r>
              <a:rPr lang="fr-F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amara</a:t>
            </a:r>
            <a:endParaRPr lang="fr-FR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Ipeca</a:t>
            </a:r>
            <a:endParaRPr lang="fr-FR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Petroleum</a:t>
            </a:r>
            <a:endParaRPr lang="fr-FR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fr-FR" altLang="fr-FR" sz="22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540" y="3626168"/>
            <a:ext cx="2912012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675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488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0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758" y="1340768"/>
            <a:ext cx="5763778" cy="2192507"/>
          </a:xfrm>
        </p:spPr>
        <p:txBody>
          <a:bodyPr>
            <a:noAutofit/>
          </a:bodyPr>
          <a:lstStyle/>
          <a:p>
            <a:pPr>
              <a:tabLst>
                <a:tab pos="3143250" algn="l"/>
              </a:tabLst>
            </a:pPr>
            <a:r>
              <a:rPr lang="fr-FR" sz="2400" dirty="0"/>
              <a:t>Arnica </a:t>
            </a:r>
            <a:r>
              <a:rPr lang="fr-FR" sz="2400" dirty="0" err="1"/>
              <a:t>montana</a:t>
            </a:r>
            <a:r>
              <a:rPr lang="fr-FR" sz="2400" dirty="0"/>
              <a:t> : 	le choc</a:t>
            </a:r>
          </a:p>
          <a:p>
            <a:pPr>
              <a:tabLst>
                <a:tab pos="3143250" algn="l"/>
              </a:tabLst>
            </a:pPr>
            <a:r>
              <a:rPr lang="fr-FR" sz="2400" dirty="0" err="1"/>
              <a:t>Staphysagria</a:t>
            </a:r>
            <a:r>
              <a:rPr lang="fr-FR" sz="2400" dirty="0"/>
              <a:t> : 	la frustration</a:t>
            </a:r>
          </a:p>
          <a:p>
            <a:pPr>
              <a:tabLst>
                <a:tab pos="3143250" algn="l"/>
              </a:tabLst>
            </a:pPr>
            <a:r>
              <a:rPr lang="fr-FR" sz="2400" dirty="0" err="1"/>
              <a:t>Ignatia</a:t>
            </a:r>
            <a:r>
              <a:rPr lang="fr-FR" sz="2400" dirty="0"/>
              <a:t> : 	le paradoxe</a:t>
            </a:r>
          </a:p>
          <a:p>
            <a:pPr>
              <a:tabLst>
                <a:tab pos="3143250" algn="l"/>
              </a:tabLst>
            </a:pPr>
            <a:r>
              <a:rPr lang="fr-FR" sz="2400" dirty="0" err="1"/>
              <a:t>Arsenicum</a:t>
            </a:r>
            <a:r>
              <a:rPr lang="fr-FR" sz="2400" dirty="0"/>
              <a:t> album : 	l’angoisse</a:t>
            </a:r>
          </a:p>
          <a:p>
            <a:pPr>
              <a:tabLst>
                <a:tab pos="3143250" algn="l"/>
              </a:tabLst>
            </a:pPr>
            <a:r>
              <a:rPr lang="fr-FR" sz="2400" dirty="0" err="1"/>
              <a:t>Nux</a:t>
            </a:r>
            <a:r>
              <a:rPr lang="fr-FR" sz="2400" dirty="0"/>
              <a:t> </a:t>
            </a:r>
            <a:r>
              <a:rPr lang="fr-FR" sz="2400" dirty="0" err="1"/>
              <a:t>vomica</a:t>
            </a:r>
            <a:r>
              <a:rPr lang="fr-FR" sz="2400" dirty="0"/>
              <a:t> : 	la colère</a:t>
            </a:r>
          </a:p>
          <a:p>
            <a:pPr>
              <a:tabLst>
                <a:tab pos="3143250" algn="l"/>
              </a:tabLst>
            </a:pPr>
            <a:r>
              <a:rPr lang="fr-FR" sz="2400" dirty="0" err="1"/>
              <a:t>Aconitum</a:t>
            </a:r>
            <a:r>
              <a:rPr lang="fr-FR" sz="2400" dirty="0"/>
              <a:t> </a:t>
            </a:r>
            <a:r>
              <a:rPr lang="fr-FR" sz="2400" dirty="0" err="1"/>
              <a:t>napellus</a:t>
            </a:r>
            <a:r>
              <a:rPr lang="fr-FR" sz="2400" dirty="0"/>
              <a:t> : 	la peur de mourir</a:t>
            </a:r>
          </a:p>
          <a:p>
            <a:pPr>
              <a:tabLst>
                <a:tab pos="3143250" algn="l"/>
              </a:tabLst>
            </a:pPr>
            <a:r>
              <a:rPr lang="fr-FR" sz="2400" dirty="0" err="1"/>
              <a:t>Gelsemium</a:t>
            </a:r>
            <a:r>
              <a:rPr lang="fr-FR" sz="2400" dirty="0"/>
              <a:t> : 	le trac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80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228600"/>
            <a:ext cx="5040808" cy="5897563"/>
          </a:xfrm>
        </p:spPr>
        <p:txBody>
          <a:bodyPr/>
          <a:lstStyle/>
          <a:p>
            <a:pPr>
              <a:buNone/>
            </a:pPr>
            <a:r>
              <a:rPr lang="fr-FR" dirty="0" err="1">
                <a:solidFill>
                  <a:schemeClr val="tx2"/>
                </a:solidFill>
                <a:latin typeface="Arial Black" panose="020B0A04020102020204" pitchFamily="34" charset="0"/>
              </a:rPr>
              <a:t>Argentum</a:t>
            </a:r>
            <a:r>
              <a:rPr lang="fr-FR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fr-FR" dirty="0" err="1">
                <a:solidFill>
                  <a:schemeClr val="tx2"/>
                </a:solidFill>
                <a:latin typeface="Arial Black" panose="020B0A04020102020204" pitchFamily="34" charset="0"/>
              </a:rPr>
              <a:t>nitricum</a:t>
            </a:r>
            <a:endParaRPr lang="fr-FR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Grande agitation, précipitation</a:t>
            </a:r>
          </a:p>
          <a:p>
            <a:endParaRPr lang="fr-FR" sz="2400" dirty="0" smtClean="0"/>
          </a:p>
          <a:p>
            <a:r>
              <a:rPr lang="fr-FR" sz="2400" dirty="0" smtClean="0"/>
              <a:t>Anxiété profonde, peur de l’avenir</a:t>
            </a:r>
          </a:p>
          <a:p>
            <a:endParaRPr lang="fr-FR" sz="2400" dirty="0" smtClean="0"/>
          </a:p>
          <a:p>
            <a:r>
              <a:rPr lang="fr-FR" sz="2400" dirty="0" smtClean="0"/>
              <a:t>Phobies avec vertiges</a:t>
            </a:r>
          </a:p>
          <a:p>
            <a:endParaRPr lang="fr-FR" sz="2400" dirty="0" smtClean="0"/>
          </a:p>
          <a:p>
            <a:r>
              <a:rPr lang="fr-FR" sz="2400" dirty="0" smtClean="0"/>
              <a:t>Il a du mal à gérer le temps, surtout l’ici et maintenant</a:t>
            </a:r>
            <a:endParaRPr lang="fr-F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454" y="1772816"/>
            <a:ext cx="265319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412" b="-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951551" y="743447"/>
            <a:ext cx="2584324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Syndrome </a:t>
            </a:r>
            <a:r>
              <a:rPr kumimoji="0" lang="en-US" sz="45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dépressif</a:t>
            </a:r>
            <a:endParaRPr kumimoji="0" lang="en-US" sz="45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92" t="25603" r="13081" b="26767"/>
          <a:stretch/>
        </p:blipFill>
        <p:spPr>
          <a:xfrm>
            <a:off x="7092280" y="6230834"/>
            <a:ext cx="1944216" cy="62716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964783" y="4571255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Cas Cliniques Filmés - Initiation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6045" y="1369938"/>
            <a:ext cx="240814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Sulfur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1976411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2878" y="1371600"/>
            <a:ext cx="4404139" cy="4114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900" dirty="0" smtClean="0"/>
              <a:t>Personnage qui vit dans le présent, équilibré, positif, loyal, sympathique et imaginatif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900" dirty="0" smtClean="0"/>
              <a:t>En décompensant devient triste puis dépressif avec crises colère, un laisser-aller, négligence puis confusion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1900" dirty="0" smtClean="0"/>
              <a:t>Risque d’évolution vers </a:t>
            </a:r>
            <a:r>
              <a:rPr lang="fr-FR" sz="1900" dirty="0" err="1" smtClean="0"/>
              <a:t>Aurum</a:t>
            </a:r>
            <a:r>
              <a:rPr lang="fr-FR" sz="1900" dirty="0" smtClean="0"/>
              <a:t>.</a:t>
            </a:r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28528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058" y="1369938"/>
            <a:ext cx="2889127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Calcarea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carbonica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1976411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2878" y="1371600"/>
            <a:ext cx="4404139" cy="4114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/>
              <a:t>Sujet lent, entêté, apathique et taciturne.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/>
              <a:t>Il a besoin d’abondance, de réserves et n’aime pas dépenser.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/>
              <a:t>Il va devenir anxieux avec des peurs multiples.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/>
              <a:t>Facilement insatisfait, c’est un désespéré, très coléreux, qui voit tout en noir et qui finit par avoir des idées suicidaires.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4075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688" y="1369938"/>
            <a:ext cx="3177924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Lycopodium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1976411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2878" y="1371600"/>
            <a:ext cx="4404139" cy="4114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/>
              <a:t>Très sensible, souvent mélancolique, il n’a pas vraiment confiance en lui.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/>
              <a:t>Angoissé avec peur de ne pas y arriver et de ne pas être à la hauteur.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/>
              <a:t>Souvent dominateur, d’une grande susceptibilité, il aime diriger, commander mais il craint la solitude.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/>
              <a:t>Avec le temps, devient dépressif, hésitant et extériorise son mal-être par de violentes colères et une intolérance à la contradiction.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42906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6045" y="1369938"/>
            <a:ext cx="240814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Sepia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1976411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2878" y="1371600"/>
            <a:ext cx="4404139" cy="4114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/>
              <a:t>Souvent triste, apathique et indifférente.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/>
              <a:t>N’aime pas la consolation et gère seule ses problèmes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/>
              <a:t>Ses problèmes psychologiques s’expriment par des ennuis gynéco, migraines, palpitations et troubles digestifs.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/>
              <a:t>Sa dépression va s’exprimer par une perte d’affection et un certain détachement.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/>
              <a:t>Attention à la mélancolie qui peut s’installer avec risque suicidaire.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2431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6045" y="1369938"/>
            <a:ext cx="240814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Pulsatilla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1976411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2878" y="1371600"/>
            <a:ext cx="4404139" cy="4114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/>
              <a:t>Résignée, réservée, très timide qui n’ose pas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/>
              <a:t>Recherche la consolation, très attachée à sa famille.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/>
              <a:t>Souvent indécise, vite découragée, elle est lunatique passant des rires aux larmes avec tendance à se vexer.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900"/>
              <a:t>Lorsqu’elle se sent abandonnée elle peut s’installer dans une dépression avec peur de devenir folle.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/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/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1078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9590" y="1369938"/>
            <a:ext cx="2664595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Arsenicum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album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1976411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2878" y="2708920"/>
            <a:ext cx="4404139" cy="27774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 err="1"/>
              <a:t>Minutieux</a:t>
            </a:r>
            <a:r>
              <a:rPr lang="en-US" sz="2200" dirty="0"/>
              <a:t> qui a </a:t>
            </a:r>
            <a:r>
              <a:rPr lang="en-US" sz="2200" dirty="0" err="1"/>
              <a:t>besoin</a:t>
            </a:r>
            <a:r>
              <a:rPr lang="en-US" sz="2200" dirty="0"/>
              <a:t> de ranger.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Ne </a:t>
            </a:r>
            <a:r>
              <a:rPr lang="en-US" sz="2200" dirty="0" err="1"/>
              <a:t>supporte</a:t>
            </a:r>
            <a:r>
              <a:rPr lang="en-US" sz="2200" dirty="0"/>
              <a:t> pas le </a:t>
            </a:r>
            <a:r>
              <a:rPr lang="en-US" sz="2200" dirty="0" err="1"/>
              <a:t>changement</a:t>
            </a:r>
            <a:r>
              <a:rPr lang="en-US" sz="2200" dirty="0"/>
              <a:t>, </a:t>
            </a:r>
            <a:r>
              <a:rPr lang="en-US" sz="2200" dirty="0" err="1"/>
              <a:t>maniaque</a:t>
            </a:r>
            <a:r>
              <a:rPr lang="en-US" sz="2200" dirty="0"/>
              <a:t> de </a:t>
            </a:r>
            <a:r>
              <a:rPr lang="en-US" sz="2200" dirty="0" err="1"/>
              <a:t>l’ordre</a:t>
            </a:r>
            <a:r>
              <a:rPr lang="en-US" sz="2200" dirty="0"/>
              <a:t> avec souci du </a:t>
            </a:r>
            <a:r>
              <a:rPr lang="en-US" sz="2200" dirty="0" err="1"/>
              <a:t>détail</a:t>
            </a:r>
            <a:r>
              <a:rPr lang="en-US" sz="2200" dirty="0"/>
              <a:t>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Grand sensible, très </a:t>
            </a:r>
            <a:r>
              <a:rPr lang="en-US" sz="2200" dirty="0" err="1"/>
              <a:t>agité</a:t>
            </a:r>
            <a:r>
              <a:rPr lang="en-US" sz="2200" dirty="0"/>
              <a:t>, </a:t>
            </a:r>
            <a:r>
              <a:rPr lang="en-US" sz="2200" dirty="0" err="1"/>
              <a:t>c’est</a:t>
            </a:r>
            <a:r>
              <a:rPr lang="en-US" sz="2200" dirty="0"/>
              <a:t> un grand </a:t>
            </a:r>
            <a:r>
              <a:rPr lang="en-US" sz="2200" dirty="0" err="1"/>
              <a:t>angoissé</a:t>
            </a:r>
            <a:r>
              <a:rPr lang="en-US" sz="2200" dirty="0"/>
              <a:t> avec </a:t>
            </a:r>
            <a:r>
              <a:rPr lang="en-US" sz="2200" dirty="0" err="1"/>
              <a:t>peur</a:t>
            </a:r>
            <a:r>
              <a:rPr lang="en-US" sz="2200" dirty="0"/>
              <a:t> de la mort.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 err="1"/>
              <a:t>Préoccupé</a:t>
            </a:r>
            <a:r>
              <a:rPr lang="en-US" sz="2200" dirty="0"/>
              <a:t> par </a:t>
            </a:r>
            <a:r>
              <a:rPr lang="en-US" sz="2200" dirty="0" err="1"/>
              <a:t>l’argent</a:t>
            </a:r>
            <a:r>
              <a:rPr lang="en-US" sz="2200" dirty="0"/>
              <a:t>, </a:t>
            </a:r>
            <a:r>
              <a:rPr lang="en-US" sz="2200" dirty="0" err="1"/>
              <a:t>c’est</a:t>
            </a:r>
            <a:r>
              <a:rPr lang="en-US" sz="2200" dirty="0"/>
              <a:t> un </a:t>
            </a:r>
            <a:r>
              <a:rPr lang="en-US" sz="2200" dirty="0" err="1"/>
              <a:t>radin</a:t>
            </a:r>
            <a:r>
              <a:rPr lang="en-US" sz="2200" dirty="0"/>
              <a:t>, qui a </a:t>
            </a:r>
            <a:r>
              <a:rPr lang="en-US" sz="2200" dirty="0" err="1"/>
              <a:t>peur</a:t>
            </a:r>
            <a:r>
              <a:rPr lang="en-US" sz="2200" dirty="0"/>
              <a:t> de </a:t>
            </a:r>
            <a:r>
              <a:rPr lang="en-US" sz="2200" dirty="0" err="1"/>
              <a:t>manquer</a:t>
            </a:r>
            <a:r>
              <a:rPr lang="en-US" sz="2200" dirty="0"/>
              <a:t>, </a:t>
            </a:r>
            <a:r>
              <a:rPr lang="en-US" sz="2200" dirty="0" err="1"/>
              <a:t>ce</a:t>
            </a:r>
            <a:r>
              <a:rPr lang="en-US" sz="2200" dirty="0"/>
              <a:t> qui le rend </a:t>
            </a:r>
            <a:r>
              <a:rPr lang="en-US" sz="2200" dirty="0" err="1"/>
              <a:t>coléreux</a:t>
            </a:r>
            <a:r>
              <a:rPr lang="en-US" sz="2200" dirty="0"/>
              <a:t>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 err="1"/>
              <a:t>Suspicieux</a:t>
            </a:r>
            <a:r>
              <a:rPr lang="en-US" sz="2200" dirty="0"/>
              <a:t>, </a:t>
            </a:r>
            <a:r>
              <a:rPr lang="en-US" sz="2200" dirty="0" err="1"/>
              <a:t>c’est</a:t>
            </a:r>
            <a:r>
              <a:rPr lang="en-US" sz="2200" dirty="0"/>
              <a:t> un grand critique. A la fin </a:t>
            </a:r>
            <a:r>
              <a:rPr lang="en-US" sz="2200" dirty="0" err="1"/>
              <a:t>ses</a:t>
            </a:r>
            <a:r>
              <a:rPr lang="en-US" sz="2200" dirty="0"/>
              <a:t> </a:t>
            </a:r>
            <a:r>
              <a:rPr lang="en-US" sz="2200" dirty="0" err="1"/>
              <a:t>angoisses</a:t>
            </a:r>
            <a:r>
              <a:rPr lang="en-US" sz="2200" dirty="0"/>
              <a:t> </a:t>
            </a:r>
            <a:r>
              <a:rPr lang="en-US" sz="2200" dirty="0" err="1"/>
              <a:t>peuvent</a:t>
            </a:r>
            <a:r>
              <a:rPr lang="en-US" sz="2200" dirty="0"/>
              <a:t> le </a:t>
            </a:r>
            <a:r>
              <a:rPr lang="en-US" sz="2200" dirty="0" err="1"/>
              <a:t>conduire</a:t>
            </a:r>
            <a:r>
              <a:rPr lang="en-US" sz="2200" dirty="0"/>
              <a:t> au suicide.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7775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9590" y="1369938"/>
            <a:ext cx="2670754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Tuberculinum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1976411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65402" y="2204864"/>
            <a:ext cx="4404139" cy="3279874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400" dirty="0" smtClean="0"/>
              <a:t>Triste le matin, il s’améliore dans la journée et est en forme le soir.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400" dirty="0" smtClean="0"/>
              <a:t>Pour contrecarrer sa tristesse il a besoin de bouger, de changer de travail, d’activités multiples, de lieu ou de partenaires.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400" dirty="0" smtClean="0"/>
              <a:t>Grand peureux (chiens). Hypersensibilité.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400" dirty="0" smtClean="0"/>
              <a:t>Son anxiété se manifeste le soir ce qui peut le rendre irritable et vite déprimé.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6484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1" y="1369938"/>
            <a:ext cx="2762624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Natrum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muriaticum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1976411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2878" y="2636912"/>
            <a:ext cx="4404139" cy="28494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400" dirty="0" smtClean="0"/>
              <a:t>Se renferme sur lui même et ne supporte ni la consolation, ni la contradiction.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400" dirty="0" smtClean="0"/>
              <a:t>Solitaire qui fuit le monde. Il n’aime pas parler de lui.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400" dirty="0" smtClean="0"/>
              <a:t>Boudeur, rancunier, hypersensible, pleure en écoutant la musique.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400" dirty="0" smtClean="0"/>
              <a:t>Le plus souvent triste, il est anxieux et va progressivement s’installer dans une dépression solitaire avec rejet des autres.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5631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5586" y="1369938"/>
            <a:ext cx="3063288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Phosphorus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1976411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4350" y="1371600"/>
            <a:ext cx="4602668" cy="42176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Exalté, en dent de scie, avec des phases d’excitation et de 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dépression.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Passionné qui recherche l’amour d’autrui, il a besoin de se sentir aimé.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Grand anxieux va amorcer sa dépression dans l’agitation, le mouvement, l’abondance d’idées, puis d’un seul coup la fatigue va s’installer et le déstabiliser.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Artiste, souvent en représentation, un jour viendra où l’épuisement et la perte de vitalité vont le rattraper et le conduire dans la dépression avec de violentes angoisses.</a:t>
            </a:r>
            <a:r>
              <a:rPr lang="fr-FR" sz="1200" dirty="0" smtClean="0"/>
              <a:t>-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734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228600"/>
            <a:ext cx="5112816" cy="6172200"/>
          </a:xfrm>
        </p:spPr>
        <p:txBody>
          <a:bodyPr/>
          <a:lstStyle/>
          <a:p>
            <a:pPr>
              <a:buNone/>
            </a:pPr>
            <a:r>
              <a:rPr lang="fr-FR" dirty="0">
                <a:solidFill>
                  <a:schemeClr val="tx2"/>
                </a:solidFill>
                <a:latin typeface="Arial Black" panose="020B0A04020102020204" pitchFamily="34" charset="0"/>
              </a:rPr>
              <a:t>Kalium </a:t>
            </a:r>
            <a:r>
              <a:rPr lang="fr-FR" dirty="0" err="1">
                <a:solidFill>
                  <a:schemeClr val="tx2"/>
                </a:solidFill>
                <a:latin typeface="Arial Black" panose="020B0A04020102020204" pitchFamily="34" charset="0"/>
              </a:rPr>
              <a:t>bromatum</a:t>
            </a:r>
            <a:endParaRPr lang="fr-FR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>
              <a:buNone/>
            </a:pPr>
            <a:endParaRPr lang="fr-FR" dirty="0" smtClean="0"/>
          </a:p>
          <a:p>
            <a:r>
              <a:rPr lang="fr-FR" sz="2400" dirty="0" smtClean="0"/>
              <a:t>Agitation constante des extrémités</a:t>
            </a:r>
          </a:p>
          <a:p>
            <a:endParaRPr lang="fr-FR" sz="2400" dirty="0" smtClean="0"/>
          </a:p>
          <a:p>
            <a:r>
              <a:rPr lang="fr-FR" sz="2400" dirty="0" smtClean="0"/>
              <a:t>Défaillance de la mémoire</a:t>
            </a:r>
          </a:p>
          <a:p>
            <a:endParaRPr lang="fr-FR" sz="2400" dirty="0" smtClean="0"/>
          </a:p>
          <a:p>
            <a:r>
              <a:rPr lang="fr-FR" sz="2400" dirty="0" smtClean="0"/>
              <a:t>Atténuation générale des sensations</a:t>
            </a:r>
            <a:endParaRPr lang="fr-FR" sz="2400" dirty="0"/>
          </a:p>
        </p:txBody>
      </p:sp>
      <p:pic>
        <p:nvPicPr>
          <p:cNvPr id="4" name="Image 3" descr="High-Quality-Potassium-Bromide-Kbr-Used-for-Pharmaceutical-Indust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484784"/>
            <a:ext cx="3225800" cy="322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89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6045" y="1369938"/>
            <a:ext cx="240814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Thuya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1976411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2878" y="2204864"/>
            <a:ext cx="4404139" cy="32815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Triste, </a:t>
            </a:r>
            <a:r>
              <a:rPr lang="fr-FR" sz="2000" dirty="0" err="1" smtClean="0"/>
              <a:t>anhédonique</a:t>
            </a:r>
            <a:r>
              <a:rPr lang="fr-FR" sz="2000" dirty="0" smtClean="0"/>
              <a:t>, dépressif avec des crises d’anxiété obsédante surtout en fin de nuit.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Grand pessimiste qui évolue vers un certain dégoût de la vie.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Rumine ses problèmes avec une grande difficulté à prendre des décisions.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Il vit dans le doute ce qui l’oblige à tout vérifier car il est toujours dans le contrôle.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Peureux, il pense que la maladie va l’atteindre et l’emporter, surtout le cancer.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2043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6044" y="1369938"/>
            <a:ext cx="2669851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Staphysagria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1976411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2878" y="1371600"/>
            <a:ext cx="4404139" cy="4114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400" dirty="0" smtClean="0"/>
              <a:t>Hypersensible, susceptibilité maladive.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400" dirty="0" smtClean="0"/>
              <a:t>Blessé pour un rien, tout l’affecte et devient irritable.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400" dirty="0" smtClean="0"/>
              <a:t>Se vexe facilement et se met en colère.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400" dirty="0" smtClean="0"/>
              <a:t>Mélancolique, très refoulé et frustré il ne supporte pas l’injustice.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9267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9901" y="1337676"/>
            <a:ext cx="2189798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Lachesis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1976411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1880" y="1371600"/>
            <a:ext cx="4685137" cy="41148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Personne soupçonneuse, loquace, difficilement supportable.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Il peut exister une alternance entre excitation et dépression qui peut se traduire par un état de tristesse et de tourmente.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Très préoccupée par la mort, elle se plaint de cauchemars sur ce thème et de terribles insomnies.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Très jalouse, elle ne supporte pas la concurrence des plus jeunes.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Avec le temps pour lutter contre ses angoisses, tabac, alcool et café vont la précipiter dans la dépression.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730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058" y="640080"/>
            <a:ext cx="819031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018" y="960109"/>
            <a:ext cx="7708392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6048" y="1369938"/>
            <a:ext cx="3047565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Aurum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metallicum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2654373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54573" y="1369938"/>
            <a:ext cx="4179837" cy="41164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Grand mélancolique, individu triste qui a perdu confiance en lui.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Il voit tout en noie, a perdu le goût de vivre, plus rien ne l’intéresse.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De plus en plus méfiant, c’est un craintif, un soucieux qui s’inquiète de tout.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Il a une image de lui très négative, le rendant très dépressif avec parfois de violentes colères incontrôlables.</a:t>
            </a:r>
          </a:p>
          <a:p>
            <a:pPr indent="-228600" defTabSz="914400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FR" sz="2000" dirty="0" smtClean="0"/>
              <a:t>Attention au risque suicidaire parfaitement organisé.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5749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86400" y="0"/>
            <a:ext cx="363589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228600"/>
            <a:ext cx="5131296" cy="6096000"/>
          </a:xfrm>
        </p:spPr>
        <p:txBody>
          <a:bodyPr/>
          <a:lstStyle/>
          <a:p>
            <a:pPr>
              <a:buNone/>
            </a:pPr>
            <a:r>
              <a:rPr lang="fr-FR" dirty="0" err="1">
                <a:solidFill>
                  <a:schemeClr val="tx2"/>
                </a:solidFill>
                <a:latin typeface="Arial Black" panose="020B0A04020102020204" pitchFamily="34" charset="0"/>
              </a:rPr>
              <a:t>Ignatia</a:t>
            </a:r>
            <a:endParaRPr lang="fr-FR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>
              <a:buNone/>
            </a:pPr>
            <a:endParaRPr lang="fr-FR" dirty="0" smtClean="0"/>
          </a:p>
          <a:p>
            <a:r>
              <a:rPr lang="fr-FR" sz="2400" dirty="0" smtClean="0"/>
              <a:t>Humeur changeante, spasmes</a:t>
            </a:r>
          </a:p>
          <a:p>
            <a:endParaRPr lang="fr-FR" sz="2400" dirty="0" smtClean="0"/>
          </a:p>
          <a:p>
            <a:r>
              <a:rPr lang="fr-FR" sz="2400" dirty="0" smtClean="0"/>
              <a:t>Chagrin, isolement</a:t>
            </a:r>
          </a:p>
          <a:p>
            <a:endParaRPr lang="fr-FR" sz="2400" dirty="0" smtClean="0"/>
          </a:p>
          <a:p>
            <a:r>
              <a:rPr lang="fr-FR" sz="2400" dirty="0" smtClean="0"/>
              <a:t>Il somatise sous forme de nœud à la gorge, soupirs, bâillements</a:t>
            </a:r>
            <a:endParaRPr lang="fr-FR" sz="2400" dirty="0"/>
          </a:p>
        </p:txBody>
      </p:sp>
      <p:pic>
        <p:nvPicPr>
          <p:cNvPr id="4" name="Image 3" descr="strychnos-ignatii-seeds-17273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248" y="1628800"/>
            <a:ext cx="312420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86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228600"/>
            <a:ext cx="4843264" cy="5897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dirty="0">
                <a:solidFill>
                  <a:schemeClr val="tx2"/>
                </a:solidFill>
                <a:latin typeface="Arial Black" panose="020B0A04020102020204" pitchFamily="34" charset="0"/>
              </a:rPr>
              <a:t>Arnica </a:t>
            </a:r>
            <a:r>
              <a:rPr lang="fr-FR" dirty="0" err="1">
                <a:solidFill>
                  <a:schemeClr val="tx2"/>
                </a:solidFill>
                <a:latin typeface="Arial Black" panose="020B0A04020102020204" pitchFamily="34" charset="0"/>
              </a:rPr>
              <a:t>montana</a:t>
            </a:r>
            <a:endParaRPr lang="fr-FR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fr-FR" sz="2400" dirty="0" smtClean="0"/>
          </a:p>
          <a:p>
            <a:r>
              <a:rPr lang="fr-FR" sz="2400" dirty="0" smtClean="0"/>
              <a:t>L’état de choc, abattement</a:t>
            </a:r>
          </a:p>
          <a:p>
            <a:endParaRPr lang="fr-FR" sz="2400" dirty="0" smtClean="0"/>
          </a:p>
          <a:p>
            <a:r>
              <a:rPr lang="fr-FR" sz="2400" dirty="0"/>
              <a:t>Courbatures, </a:t>
            </a:r>
            <a:r>
              <a:rPr lang="fr-FR" sz="2400" dirty="0" smtClean="0"/>
              <a:t>sensation </a:t>
            </a:r>
            <a:r>
              <a:rPr lang="fr-FR" sz="2400" dirty="0"/>
              <a:t>de matelas trop dur</a:t>
            </a:r>
          </a:p>
          <a:p>
            <a:endParaRPr lang="fr-FR" sz="2400" dirty="0" smtClean="0"/>
          </a:p>
          <a:p>
            <a:r>
              <a:rPr lang="fr-FR" sz="2400" dirty="0" smtClean="0"/>
              <a:t>Très perturbé par le télétravail</a:t>
            </a:r>
          </a:p>
          <a:p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Après une grande fatigue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Après un surmenage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400" dirty="0"/>
          </a:p>
          <a:p>
            <a:endParaRPr lang="fr-FR" sz="2400" dirty="0"/>
          </a:p>
        </p:txBody>
      </p:sp>
      <p:pic>
        <p:nvPicPr>
          <p:cNvPr id="4" name="Image 3" descr="arnica-des-plai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060848"/>
            <a:ext cx="3229647" cy="24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228600"/>
            <a:ext cx="4896792" cy="6248400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tx2"/>
                </a:solidFill>
                <a:latin typeface="Arial Black" panose="020B0A04020102020204" pitchFamily="34" charset="0"/>
              </a:rPr>
              <a:t>Opium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sz="2400" dirty="0" smtClean="0"/>
              <a:t>Suites de peur, sidération</a:t>
            </a:r>
          </a:p>
          <a:p>
            <a:endParaRPr lang="fr-FR" sz="2400" dirty="0" smtClean="0"/>
          </a:p>
          <a:p>
            <a:r>
              <a:rPr lang="fr-FR" sz="2400" dirty="0" smtClean="0"/>
              <a:t>Prostration à l’annonce d’une mauvaise nouvelle</a:t>
            </a:r>
          </a:p>
          <a:p>
            <a:endParaRPr lang="fr-FR" sz="2400" dirty="0" smtClean="0"/>
          </a:p>
          <a:p>
            <a:r>
              <a:rPr lang="fr-FR" sz="2400" dirty="0" smtClean="0"/>
              <a:t>Il est comme anesthésié face aux annonces répétitives angoissantes des médias</a:t>
            </a:r>
            <a:endParaRPr lang="fr-FR" sz="2400" dirty="0"/>
          </a:p>
        </p:txBody>
      </p:sp>
      <p:pic>
        <p:nvPicPr>
          <p:cNvPr id="4" name="Image 3" descr="Papaver_somniferum_2021_G3.jpg"/>
          <p:cNvPicPr>
            <a:picLocks noChangeAspect="1"/>
          </p:cNvPicPr>
          <p:nvPr/>
        </p:nvPicPr>
        <p:blipFill rotWithShape="1">
          <a:blip r:embed="rId2"/>
          <a:srcRect l="27309" t="1206" b="-1206"/>
          <a:stretch/>
        </p:blipFill>
        <p:spPr>
          <a:xfrm>
            <a:off x="6080183" y="1772816"/>
            <a:ext cx="249173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08104" y="0"/>
            <a:ext cx="363589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304800"/>
            <a:ext cx="4824784" cy="5356448"/>
          </a:xfrm>
        </p:spPr>
        <p:txBody>
          <a:bodyPr/>
          <a:lstStyle/>
          <a:p>
            <a:pPr>
              <a:buNone/>
            </a:pPr>
            <a:r>
              <a:rPr lang="fr-FR" dirty="0" err="1">
                <a:solidFill>
                  <a:schemeClr val="tx2"/>
                </a:solidFill>
                <a:latin typeface="Arial Black" panose="020B0A04020102020204" pitchFamily="34" charset="0"/>
              </a:rPr>
              <a:t>Nux</a:t>
            </a:r>
            <a:r>
              <a:rPr lang="fr-FR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fr-FR" dirty="0" err="1">
                <a:solidFill>
                  <a:schemeClr val="tx2"/>
                </a:solidFill>
                <a:latin typeface="Arial Black" panose="020B0A04020102020204" pitchFamily="34" charset="0"/>
              </a:rPr>
              <a:t>vomica</a:t>
            </a:r>
            <a:endParaRPr lang="fr-FR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Réveil vers 3h du matin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Réveil difficile avec mauvaise humeur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Suite excès de table et excitants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Tremblements internes</a:t>
            </a: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367" y="1832103"/>
            <a:ext cx="3586980" cy="238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ppt/theme/theme3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1806</Words>
  <Application>Microsoft Office PowerPoint</Application>
  <PresentationFormat>Affichage à l'écran (4:3)</PresentationFormat>
  <Paragraphs>323</Paragraphs>
  <Slides>53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53</vt:i4>
      </vt:variant>
    </vt:vector>
  </HeadingPairs>
  <TitlesOfParts>
    <vt:vector size="63" baseType="lpstr">
      <vt:lpstr>Arial</vt:lpstr>
      <vt:lpstr>Arial Black</vt:lpstr>
      <vt:lpstr>Bahnschrift SemiBold SemiConden</vt:lpstr>
      <vt:lpstr>Calibri</vt:lpstr>
      <vt:lpstr>Gill Sans Nova</vt:lpstr>
      <vt:lpstr>Ink Free</vt:lpstr>
      <vt:lpstr>MV Boli</vt:lpstr>
      <vt:lpstr>Thème Office</vt:lpstr>
      <vt:lpstr>TropicVTI</vt:lpstr>
      <vt:lpstr>1_Thème Office</vt:lpstr>
      <vt:lpstr>Troubles anxieux Cas Cliniques filmés - Initiation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troubles du sommeil Cas Cliniques Filmés - Initiation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Au niveau cervical</vt:lpstr>
      <vt:lpstr>La NCB</vt:lpstr>
      <vt:lpstr>L’épaule</vt:lpstr>
      <vt:lpstr>L’épaule gelée</vt:lpstr>
      <vt:lpstr>Lombo sciatique</vt:lpstr>
      <vt:lpstr>Présentation PowerPoint</vt:lpstr>
      <vt:lpstr>Présentation PowerPoint</vt:lpstr>
      <vt:lpstr>Présentation PowerPoint</vt:lpstr>
      <vt:lpstr>sevrage tabagique</vt:lpstr>
      <vt:lpstr>Prise en charge générale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et Insomnie</dc:title>
  <dc:creator>dr.Pigeot</dc:creator>
  <cp:lastModifiedBy>POCHON Elodie</cp:lastModifiedBy>
  <cp:revision>42</cp:revision>
  <dcterms:created xsi:type="dcterms:W3CDTF">2022-06-28T12:21:28Z</dcterms:created>
  <dcterms:modified xsi:type="dcterms:W3CDTF">2023-05-09T15:33:38Z</dcterms:modified>
</cp:coreProperties>
</file>