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2" r:id="rId1"/>
  </p:sldMasterIdLst>
  <p:notesMasterIdLst>
    <p:notesMasterId r:id="rId36"/>
  </p:notesMasterIdLst>
  <p:handoutMasterIdLst>
    <p:handoutMasterId r:id="rId37"/>
  </p:handoutMasterIdLst>
  <p:sldIdLst>
    <p:sldId id="258" r:id="rId2"/>
    <p:sldId id="644" r:id="rId3"/>
    <p:sldId id="381" r:id="rId4"/>
    <p:sldId id="259" r:id="rId5"/>
    <p:sldId id="387" r:id="rId6"/>
    <p:sldId id="388" r:id="rId7"/>
    <p:sldId id="301" r:id="rId8"/>
    <p:sldId id="302" r:id="rId9"/>
    <p:sldId id="303" r:id="rId10"/>
    <p:sldId id="645" r:id="rId11"/>
    <p:sldId id="422" r:id="rId12"/>
    <p:sldId id="423" r:id="rId13"/>
    <p:sldId id="468" r:id="rId14"/>
    <p:sldId id="471" r:id="rId15"/>
    <p:sldId id="517" r:id="rId16"/>
    <p:sldId id="469" r:id="rId17"/>
    <p:sldId id="477" r:id="rId18"/>
    <p:sldId id="474" r:id="rId19"/>
    <p:sldId id="479" r:id="rId20"/>
    <p:sldId id="476" r:id="rId21"/>
    <p:sldId id="491" r:id="rId22"/>
    <p:sldId id="606" r:id="rId23"/>
    <p:sldId id="608" r:id="rId24"/>
    <p:sldId id="489" r:id="rId25"/>
    <p:sldId id="490" r:id="rId26"/>
    <p:sldId id="646" r:id="rId27"/>
    <p:sldId id="463" r:id="rId28"/>
    <p:sldId id="497" r:id="rId29"/>
    <p:sldId id="499" r:id="rId30"/>
    <p:sldId id="464" r:id="rId31"/>
    <p:sldId id="501" r:id="rId32"/>
    <p:sldId id="502" r:id="rId33"/>
    <p:sldId id="647" r:id="rId34"/>
    <p:sldId id="648" r:id="rId35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">
          <p15:clr>
            <a:srgbClr val="A4A3A4"/>
          </p15:clr>
        </p15:guide>
        <p15:guide id="2" pos="3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C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5135" autoAdjust="0"/>
  </p:normalViewPr>
  <p:slideViewPr>
    <p:cSldViewPr>
      <p:cViewPr varScale="1">
        <p:scale>
          <a:sx n="79" d="100"/>
          <a:sy n="79" d="100"/>
        </p:scale>
        <p:origin x="102" y="678"/>
      </p:cViewPr>
      <p:guideLst>
        <p:guide orient="horz" pos="368"/>
        <p:guide pos="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84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44FF1AD-2F52-009C-3F43-A8C8C40D8E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t" anchorCtr="0" compatLnSpc="1">
            <a:prstTxWarp prst="textNoShape">
              <a:avLst/>
            </a:prstTxWarp>
          </a:bodyPr>
          <a:lstStyle>
            <a:lvl1pPr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55AECF2-8D8C-69EF-831D-9206A1186EF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t" anchorCtr="0" compatLnSpc="1">
            <a:prstTxWarp prst="textNoShape">
              <a:avLst/>
            </a:prstTxWarp>
          </a:bodyPr>
          <a:lstStyle>
            <a:lvl1pPr algn="r"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F400006-F726-8086-6D2C-194A6910B1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b" anchorCtr="0" compatLnSpc="1">
            <a:prstTxWarp prst="textNoShape">
              <a:avLst/>
            </a:prstTxWarp>
          </a:bodyPr>
          <a:lstStyle>
            <a:lvl1pPr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B1434A4B-6126-EA4A-20B2-BCFE5FBF5E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A8F89255-D7D1-9D45-ADDA-33BC4503FB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A246A01-A0D5-1175-918B-C9C29850CE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t" anchorCtr="0" compatLnSpc="1">
            <a:prstTxWarp prst="textNoShape">
              <a:avLst/>
            </a:prstTxWarp>
            <a:spAutoFit/>
          </a:bodyPr>
          <a:lstStyle>
            <a:lvl1pPr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03B76E8-CB93-F152-03A2-88FD7232D5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t" anchorCtr="0" compatLnSpc="1">
            <a:prstTxWarp prst="textNoShape">
              <a:avLst/>
            </a:prstTxWarp>
            <a:spAutoFit/>
          </a:bodyPr>
          <a:lstStyle>
            <a:lvl1pPr algn="r"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63ECF0F-9379-DA36-5FD3-6E7EF30B4E2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AA430217-89F1-645E-9E20-80CA590197C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5C25CCAC-F41C-1081-F96E-CF411C9B79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9775"/>
            <a:ext cx="2946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b" anchorCtr="0" compatLnSpc="1">
            <a:prstTxWarp prst="textNoShape">
              <a:avLst/>
            </a:prstTxWarp>
            <a:spAutoFit/>
          </a:bodyPr>
          <a:lstStyle>
            <a:lvl1pPr defTabSz="954885">
              <a:defRPr sz="1300">
                <a:latin typeface="Times New Roman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9E3A4CB7-B86F-3E92-80C8-06F2D4159C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629775"/>
            <a:ext cx="29464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53" tIns="47777" rIns="95553" bIns="47777" numCol="1" anchor="b" anchorCtr="0" compatLnSpc="1">
            <a:prstTxWarp prst="textNoShape">
              <a:avLst/>
            </a:prstTxWarp>
            <a:spAutoFit/>
          </a:bodyPr>
          <a:lstStyle>
            <a:lvl1pPr algn="r" defTabSz="954088">
              <a:defRPr sz="1300"/>
            </a:lvl1pPr>
          </a:lstStyle>
          <a:p>
            <a:fld id="{DEC7847D-1978-874D-BBC8-506323FA5A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5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6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687388" indent="-263525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058863" indent="-211138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481138" indent="-211138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1905000" indent="-211138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362200" indent="-2111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819400" indent="-2111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276600" indent="-2111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733800" indent="-2111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62D23A8-AECE-415E-B3B4-7CE048528653}" type="slidenum">
              <a:rPr lang="fr-FR" altLang="fr-FR" sz="1300" smtClean="0">
                <a:ea typeface="Lucida Sans Unicode" panose="020B0602030504020204" pitchFamily="34" charset="0"/>
                <a:cs typeface="Tahoma" panose="020B0604030504040204" pitchFamily="34" charset="0"/>
              </a:rPr>
              <a:pPr>
                <a:spcBef>
                  <a:spcPct val="0"/>
                </a:spcBef>
              </a:pPr>
              <a:t>33</a:t>
            </a:fld>
            <a:endParaRPr lang="fr-FR" altLang="fr-FR" sz="1300" smtClean="0">
              <a:ea typeface="Lucida Sans Unicode" panose="020B06020305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C91B618-D8E1-84CE-7484-B8C22E39D0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771525" y="706438"/>
            <a:ext cx="4651375" cy="348932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2" name="Espace réservé des notes 2"/>
          <p:cNvSpPr>
            <a:spLocks noGrp="1" noChangeArrowheads="1"/>
          </p:cNvSpPr>
          <p:nvPr>
            <p:ph type="body" sz="quarter" idx="1"/>
          </p:nvPr>
        </p:nvSpPr>
        <p:spPr>
          <a:xfrm>
            <a:off x="619125" y="4418013"/>
            <a:ext cx="4954588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spcBef>
                <a:spcPct val="0"/>
              </a:spcBef>
            </a:pPr>
            <a:endParaRPr lang="fr-FR" altLang="fr-FR" smtClean="0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76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1" y="927102"/>
            <a:ext cx="6343672" cy="70986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9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fr-FR"/>
              <a:t>	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9466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2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475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1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ext Box 30">
            <a:extLst>
              <a:ext uri="{FF2B5EF4-FFF2-40B4-BE49-F238E27FC236}">
                <a16:creationId xmlns:a16="http://schemas.microsoft.com/office/drawing/2014/main" id="{2278A279-07D0-4E5C-2783-0253300C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55600"/>
            <a:ext cx="792163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9C5CCE6E-2B40-E14C-A22D-2E95557D70BF}" type="slidenum"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‹N°›</a:t>
            </a:fld>
            <a:endParaRPr lang="fr-FR" altLang="fr-FR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26CE499-8820-9702-1B23-5B6CB8B95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A01C074A-46A3-6B04-1296-33C214945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355600"/>
            <a:ext cx="792163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fld id="{5C97F208-D75F-EE4E-8E66-E683727DBA9A}" type="slidenum">
              <a:rPr lang="fr-FR" altLang="fr-FR" sz="1600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‹N°›</a:t>
            </a:fld>
            <a:endParaRPr lang="fr-FR" altLang="fr-FR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ZoneTexte 16">
            <a:extLst>
              <a:ext uri="{FF2B5EF4-FFF2-40B4-BE49-F238E27FC236}">
                <a16:creationId xmlns:a16="http://schemas.microsoft.com/office/drawing/2014/main" id="{08687446-5C5F-A407-3C22-EE0ED7F5A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5451475"/>
            <a:ext cx="9144000" cy="936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fr-FR" alt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826B7-1EFC-2F48-9764-077EFA68EE0A}"/>
              </a:ext>
            </a:extLst>
          </p:cNvPr>
          <p:cNvSpPr/>
          <p:nvPr/>
        </p:nvSpPr>
        <p:spPr>
          <a:xfrm>
            <a:off x="0" y="5732463"/>
            <a:ext cx="9144000" cy="54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3" name="Freeform 24">
            <a:extLst>
              <a:ext uri="{FF2B5EF4-FFF2-40B4-BE49-F238E27FC236}">
                <a16:creationId xmlns:a16="http://schemas.microsoft.com/office/drawing/2014/main" id="{90843627-E717-3D74-C371-549472554B33}"/>
              </a:ext>
            </a:extLst>
          </p:cNvPr>
          <p:cNvSpPr>
            <a:spLocks/>
          </p:cNvSpPr>
          <p:nvPr/>
        </p:nvSpPr>
        <p:spPr bwMode="gray">
          <a:xfrm>
            <a:off x="485775" y="1628775"/>
            <a:ext cx="8174038" cy="3979863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34" name="Freeform 24">
            <a:extLst>
              <a:ext uri="{FF2B5EF4-FFF2-40B4-BE49-F238E27FC236}">
                <a16:creationId xmlns:a16="http://schemas.microsoft.com/office/drawing/2014/main" id="{224E2714-D37B-32AA-7808-9E1955DEF6DE}"/>
              </a:ext>
            </a:extLst>
          </p:cNvPr>
          <p:cNvSpPr>
            <a:spLocks/>
          </p:cNvSpPr>
          <p:nvPr userDrawn="1"/>
        </p:nvSpPr>
        <p:spPr bwMode="gray">
          <a:xfrm>
            <a:off x="485775" y="1628775"/>
            <a:ext cx="8174038" cy="3979863"/>
          </a:xfrm>
          <a:custGeom>
            <a:avLst/>
            <a:gdLst>
              <a:gd name="T0" fmla="*/ 0 w 4960"/>
              <a:gd name="T1" fmla="*/ 0 h 2752"/>
              <a:gd name="T2" fmla="*/ 0 w 4960"/>
              <a:gd name="T3" fmla="*/ 2147483646 h 2752"/>
              <a:gd name="T4" fmla="*/ 0 w 4960"/>
              <a:gd name="T5" fmla="*/ 2147483646 h 2752"/>
              <a:gd name="T6" fmla="*/ 0 w 4960"/>
              <a:gd name="T7" fmla="*/ 2147483646 h 2752"/>
              <a:gd name="T8" fmla="*/ 2147483646 w 4960"/>
              <a:gd name="T9" fmla="*/ 2147483646 h 2752"/>
              <a:gd name="T10" fmla="*/ 2147483646 w 4960"/>
              <a:gd name="T11" fmla="*/ 2147483646 h 2752"/>
              <a:gd name="T12" fmla="*/ 2147483646 w 4960"/>
              <a:gd name="T13" fmla="*/ 2147483646 h 2752"/>
              <a:gd name="T14" fmla="*/ 2147483646 w 4960"/>
              <a:gd name="T15" fmla="*/ 0 h 2752"/>
              <a:gd name="T16" fmla="*/ 2147483646 w 4960"/>
              <a:gd name="T17" fmla="*/ 0 h 2752"/>
              <a:gd name="T18" fmla="*/ 2147483646 w 4960"/>
              <a:gd name="T19" fmla="*/ 2147483646 h 2752"/>
              <a:gd name="T20" fmla="*/ 2147483646 w 4960"/>
              <a:gd name="T21" fmla="*/ 2147483646 h 2752"/>
              <a:gd name="T22" fmla="*/ 2147483646 w 4960"/>
              <a:gd name="T23" fmla="*/ 2147483646 h 2752"/>
              <a:gd name="T24" fmla="*/ 2147483646 w 4960"/>
              <a:gd name="T25" fmla="*/ 2147483646 h 2752"/>
              <a:gd name="T26" fmla="*/ 2147483646 w 4960"/>
              <a:gd name="T27" fmla="*/ 2147483646 h 2752"/>
              <a:gd name="T28" fmla="*/ 2147483646 w 4960"/>
              <a:gd name="T29" fmla="*/ 2147483646 h 2752"/>
              <a:gd name="T30" fmla="*/ 2147483646 w 4960"/>
              <a:gd name="T31" fmla="*/ 2147483646 h 2752"/>
              <a:gd name="T32" fmla="*/ 2147483646 w 4960"/>
              <a:gd name="T33" fmla="*/ 2147483646 h 2752"/>
              <a:gd name="T34" fmla="*/ 2147483646 w 4960"/>
              <a:gd name="T35" fmla="*/ 2147483646 h 2752"/>
              <a:gd name="T36" fmla="*/ 2147483646 w 4960"/>
              <a:gd name="T37" fmla="*/ 2147483646 h 2752"/>
              <a:gd name="T38" fmla="*/ 2147483646 w 4960"/>
              <a:gd name="T39" fmla="*/ 2147483646 h 2752"/>
              <a:gd name="T40" fmla="*/ 2147483646 w 4960"/>
              <a:gd name="T41" fmla="*/ 2147483646 h 2752"/>
              <a:gd name="T42" fmla="*/ 2147483646 w 4960"/>
              <a:gd name="T43" fmla="*/ 2147483646 h 2752"/>
              <a:gd name="T44" fmla="*/ 2147483646 w 4960"/>
              <a:gd name="T45" fmla="*/ 2147483646 h 2752"/>
              <a:gd name="T46" fmla="*/ 2147483646 w 4960"/>
              <a:gd name="T47" fmla="*/ 2147483646 h 2752"/>
              <a:gd name="T48" fmla="*/ 2147483646 w 4960"/>
              <a:gd name="T49" fmla="*/ 2147483646 h 2752"/>
              <a:gd name="T50" fmla="*/ 2147483646 w 4960"/>
              <a:gd name="T51" fmla="*/ 2147483646 h 2752"/>
              <a:gd name="T52" fmla="*/ 2147483646 w 4960"/>
              <a:gd name="T53" fmla="*/ 2147483646 h 2752"/>
              <a:gd name="T54" fmla="*/ 2147483646 w 4960"/>
              <a:gd name="T55" fmla="*/ 2147483646 h 2752"/>
              <a:gd name="T56" fmla="*/ 2147483646 w 4960"/>
              <a:gd name="T57" fmla="*/ 2147483646 h 2752"/>
              <a:gd name="T58" fmla="*/ 2147483646 w 4960"/>
              <a:gd name="T59" fmla="*/ 2147483646 h 2752"/>
              <a:gd name="T60" fmla="*/ 2147483646 w 4960"/>
              <a:gd name="T61" fmla="*/ 2147483646 h 2752"/>
              <a:gd name="T62" fmla="*/ 2147483646 w 4960"/>
              <a:gd name="T63" fmla="*/ 2147483646 h 2752"/>
              <a:gd name="T64" fmla="*/ 2147483646 w 4960"/>
              <a:gd name="T65" fmla="*/ 2147483646 h 2752"/>
              <a:gd name="T66" fmla="*/ 0 w 4960"/>
              <a:gd name="T67" fmla="*/ 0 h 2752"/>
              <a:gd name="T68" fmla="*/ 0 w 4960"/>
              <a:gd name="T69" fmla="*/ 0 h 27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n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1313" indent="-3413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4213" indent="-280988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957263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1900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6538" indent="-227013" algn="l" defTabSz="455613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24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555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748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894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138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41356"/>
          <a:stretch/>
        </p:blipFill>
        <p:spPr>
          <a:xfrm>
            <a:off x="1" y="5680"/>
            <a:ext cx="9127672" cy="6929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467544" y="707594"/>
            <a:ext cx="4944405" cy="189590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r-FR" sz="3200" dirty="0">
                <a:solidFill>
                  <a:srgbClr val="006699"/>
                </a:solidFill>
                <a:latin typeface="Bahnschrift" panose="020B0502040204020203" pitchFamily="34" charset="0"/>
              </a:rPr>
              <a:t>Migraines, fibromyalgie, fatigue chronique</a:t>
            </a:r>
          </a:p>
          <a:p>
            <a:pPr algn="ctr">
              <a:lnSpc>
                <a:spcPct val="110000"/>
              </a:lnSpc>
            </a:pPr>
            <a:r>
              <a:rPr lang="fr-FR" dirty="0" smtClean="0">
                <a:solidFill>
                  <a:srgbClr val="006699"/>
                </a:solidFill>
                <a:latin typeface="Bahnschrift" panose="020B0502040204020203" pitchFamily="34" charset="0"/>
              </a:rPr>
              <a:t>des </a:t>
            </a:r>
            <a:r>
              <a:rPr lang="fr-FR" dirty="0">
                <a:solidFill>
                  <a:srgbClr val="006699"/>
                </a:solidFill>
                <a:latin typeface="Bahnschrift" panose="020B0502040204020203" pitchFamily="34" charset="0"/>
              </a:rPr>
              <a:t>pathologies millénaires aux maladies émergentes</a:t>
            </a:r>
            <a:endParaRPr lang="en-US" dirty="0">
              <a:latin typeface="Bahnschrift" panose="020B0502040204020203" pitchFamily="34" charset="0"/>
              <a:cs typeface="Helvetica Neue Moyen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47E102-CE02-4BE9-9C76-BD55F7D527E4}"/>
              </a:ext>
            </a:extLst>
          </p:cNvPr>
          <p:cNvSpPr txBox="1"/>
          <p:nvPr/>
        </p:nvSpPr>
        <p:spPr>
          <a:xfrm>
            <a:off x="683568" y="5013176"/>
            <a:ext cx="3057525" cy="3632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5000"/>
              </a:lnSpc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1800" dirty="0">
                <a:latin typeface="Bahnschrift SemiLight" panose="020B0502040204020203" pitchFamily="34" charset="0"/>
                <a:cs typeface="+mn-cs"/>
              </a:rPr>
              <a:t>Docteur</a:t>
            </a:r>
            <a:r>
              <a:rPr lang="en-US" sz="1800" dirty="0">
                <a:latin typeface="Helvetica Neue Normal" charset="0"/>
                <a:cs typeface="Helvetica Neue Normal" charset="0"/>
              </a:rPr>
              <a:t> </a:t>
            </a:r>
            <a:r>
              <a:rPr lang="en-US" sz="1800" dirty="0">
                <a:latin typeface="Bahnschrift SemiLight" panose="020B0502040204020203" pitchFamily="34" charset="0"/>
                <a:cs typeface="+mn-cs"/>
              </a:rPr>
              <a:t>Daniel</a:t>
            </a:r>
            <a:r>
              <a:rPr lang="en-US" sz="1800" dirty="0">
                <a:latin typeface="Helvetica Neue Normal" charset="0"/>
                <a:cs typeface="Helvetica Neue Normal" charset="0"/>
              </a:rPr>
              <a:t> </a:t>
            </a:r>
            <a:r>
              <a:rPr lang="en-US" sz="1800" dirty="0">
                <a:latin typeface="Bahnschrift SemiLight" panose="020B0502040204020203" pitchFamily="34" charset="0"/>
                <a:cs typeface="+mn-cs"/>
              </a:rPr>
              <a:t>Scimeca</a:t>
            </a:r>
          </a:p>
        </p:txBody>
      </p:sp>
      <p:sp>
        <p:nvSpPr>
          <p:cNvPr id="14" name="Rectangle: Rounded Corners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4AF7B6-6ABF-4C0D-9ED7-7EB035AA953C}"/>
              </a:ext>
            </a:extLst>
          </p:cNvPr>
          <p:cNvSpPr/>
          <p:nvPr/>
        </p:nvSpPr>
        <p:spPr>
          <a:xfrm>
            <a:off x="8486460" y="4768454"/>
            <a:ext cx="268206" cy="344372"/>
          </a:xfrm>
          <a:prstGeom prst="roundRect">
            <a:avLst>
              <a:gd name="adj" fmla="val 8603"/>
            </a:avLst>
          </a:prstGeom>
          <a:solidFill>
            <a:srgbClr val="345DBF">
              <a:alpha val="0"/>
            </a:srgbClr>
          </a:solidFill>
          <a:ln>
            <a:solidFill>
              <a:srgbClr val="345DB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00">
              <a:latin typeface="Helvetica Neue Norm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88120" y="4122123"/>
            <a:ext cx="49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latin typeface="Bahnschrift SemiLight" panose="020B0502040204020203" pitchFamily="34" charset="0"/>
              </a:rPr>
              <a:t>Webinaire de l’</a:t>
            </a:r>
            <a:r>
              <a:rPr lang="fr-FR" sz="1800" dirty="0" err="1">
                <a:latin typeface="Bahnschrift SemiLight" panose="020B0502040204020203" pitchFamily="34" charset="0"/>
              </a:rPr>
              <a:t>H</a:t>
            </a:r>
            <a:r>
              <a:rPr lang="fr-FR" sz="1800" dirty="0" err="1" smtClean="0">
                <a:latin typeface="Bahnschrift SemiLight" panose="020B0502040204020203" pitchFamily="34" charset="0"/>
              </a:rPr>
              <a:t>oméoPratique</a:t>
            </a:r>
            <a:endParaRPr lang="fr-FR" sz="1800" dirty="0" smtClean="0">
              <a:latin typeface="Bahnschrift SemiLight" panose="020B0502040204020203" pitchFamily="34" charset="0"/>
            </a:endParaRPr>
          </a:p>
          <a:p>
            <a:r>
              <a:rPr lang="fr-FR" sz="1800" dirty="0" smtClean="0">
                <a:latin typeface="Bahnschrift SemiLight" panose="020B0502040204020203" pitchFamily="34" charset="0"/>
              </a:rPr>
              <a:t>Episode 6</a:t>
            </a:r>
            <a:endParaRPr lang="fr-FR" sz="1800" dirty="0">
              <a:latin typeface="Bahnschrift SemiLight" panose="020B050204020402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672" y="5784004"/>
            <a:ext cx="2520701" cy="73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F9F202FB-FE2B-E4AB-700E-A494807A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48" y="368660"/>
            <a:ext cx="7198417" cy="709865"/>
          </a:xfrm>
        </p:spPr>
        <p:txBody>
          <a:bodyPr/>
          <a:lstStyle/>
          <a:p>
            <a:r>
              <a:rPr lang="fr-FR" sz="3600" dirty="0">
                <a:solidFill>
                  <a:srgbClr val="006699"/>
                </a:solidFill>
                <a:ea typeface="ＭＳ Ｐゴシック" panose="020B0600070205080204" pitchFamily="34" charset="-128"/>
                <a:cs typeface="+mn-cs"/>
              </a:rPr>
              <a:t>Des maladies plus émergentes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5E8DCCF-F44C-3853-7FB2-CB4D80A57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3" y="1688852"/>
            <a:ext cx="7920880" cy="41029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Motif fréquent de consultation homéopathique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Approche récente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Lien avec les modifications de l’environnement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atmosphérique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alimentaire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modes de vie</a:t>
            </a:r>
          </a:p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Physiopathologies incertaines ou plurifactorielles empêchant un traitement causal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Homéopathie : le symptôme prime sur la cause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Réponses inadaptées des traitements classiques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antidépresseurs</a:t>
            </a:r>
          </a:p>
          <a:p>
            <a:pPr lvl="2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antalgiques et neurotropes très iatrogènes</a:t>
            </a:r>
          </a:p>
          <a:p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>
            <a:extLst>
              <a:ext uri="{FF2B5EF4-FFF2-40B4-BE49-F238E27FC236}">
                <a16:creationId xmlns:a16="http://schemas.microsoft.com/office/drawing/2014/main" id="{2E7272CA-E929-6F7A-B76D-AC8ECA2BA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21" y="2240868"/>
            <a:ext cx="740565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Trop souvent le déni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la fibromyalgie comme forme clinique de l’hystérie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la fatigue chronique / dépression non assumée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etc…</a:t>
            </a: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Traitements inadaptés et iatrogènes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antidépresseurs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antalgiques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neurotropes et psychotropes à visées antalgiques ou anxiolytiques</a:t>
            </a:r>
          </a:p>
        </p:txBody>
      </p:sp>
      <p:sp>
        <p:nvSpPr>
          <p:cNvPr id="9219" name="Text Box 8">
            <a:extLst>
              <a:ext uri="{FF2B5EF4-FFF2-40B4-BE49-F238E27FC236}">
                <a16:creationId xmlns:a16="http://schemas.microsoft.com/office/drawing/2014/main" id="{51D9D3AD-8109-94CF-B0C2-A39070FA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21" y="584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Approche</a:t>
            </a:r>
            <a:r>
              <a:rPr lang="fr-FR" altLang="fr-FR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classique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>
            <a:extLst>
              <a:ext uri="{FF2B5EF4-FFF2-40B4-BE49-F238E27FC236}">
                <a16:creationId xmlns:a16="http://schemas.microsoft.com/office/drawing/2014/main" id="{5948B0F3-2F09-68B8-ABC4-DAEB4BC0C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2276872"/>
            <a:ext cx="8305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L’écoute plutôt que le déni</a:t>
            </a: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L’approche sémiologique et phénoménologique de ces pathologies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dédouane d’une connaissance étiologique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agit dans la globalité</a:t>
            </a: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n’est pas iatrogène</a:t>
            </a: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L’homéopathie privilégie les modalités et la similitude.</a:t>
            </a: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788BB523-95A8-479C-CB67-A3C0F329D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584200"/>
            <a:ext cx="6466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Approche</a:t>
            </a:r>
            <a:r>
              <a:rPr lang="fr-FR" altLang="fr-FR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homéopathique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1">
            <a:extLst>
              <a:ext uri="{FF2B5EF4-FFF2-40B4-BE49-F238E27FC236}">
                <a16:creationId xmlns:a16="http://schemas.microsoft.com/office/drawing/2014/main" id="{DC23220C-317B-1667-CAAA-5C848E9A8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378" y="1276350"/>
            <a:ext cx="4151630" cy="44935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3 angles de vue 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C000"/>
              </a:buClr>
              <a:buSzPct val="90000"/>
              <a:buFont typeface="+mj-lt"/>
              <a:buAutoNum type="arabicPeriod"/>
              <a:tabLst>
                <a:tab pos="8128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recherche de la sensation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Fatigue physique/psychique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les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sensations : lassitude, faiblesse, etc.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C000"/>
              </a:buClr>
              <a:buSzPct val="90000"/>
              <a:buFont typeface="+mj-lt"/>
              <a:buAutoNum type="arabicPeriod" startAt="2"/>
              <a:tabLst>
                <a:tab pos="8128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recherche des modalités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Clr>
                <a:srgbClr val="FFC000"/>
              </a:buClr>
              <a:buSzPct val="90000"/>
              <a:buFont typeface="+mj-lt"/>
              <a:buAutoNum type="arabicPeriod" startAt="3"/>
              <a:tabLst>
                <a:tab pos="8128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recherche par le Mode Réactionnel Chronique (MRC)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8921E75-A4BD-0841-2641-1748408A7D85}"/>
              </a:ext>
            </a:extLst>
          </p:cNvPr>
          <p:cNvSpPr txBox="1"/>
          <p:nvPr/>
        </p:nvSpPr>
        <p:spPr>
          <a:xfrm>
            <a:off x="492378" y="307100"/>
            <a:ext cx="819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Approche</a:t>
            </a:r>
            <a:r>
              <a:rPr lang="fr-FR" altLang="fr-FR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homéopathique</a:t>
            </a:r>
            <a:r>
              <a:rPr lang="fr-FR" altLang="fr-FR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3600" dirty="0">
                <a:solidFill>
                  <a:srgbClr val="006699"/>
                </a:solidFill>
                <a:latin typeface="+mn-lt"/>
              </a:rPr>
              <a:t>de la fatigue</a:t>
            </a:r>
          </a:p>
        </p:txBody>
      </p:sp>
      <p:pic>
        <p:nvPicPr>
          <p:cNvPr id="4" name="Image 3" descr="Une image contenant intérieur, personne, meubles, mur&#10;&#10;Description générée automatiquement">
            <a:extLst>
              <a:ext uri="{FF2B5EF4-FFF2-40B4-BE49-F238E27FC236}">
                <a16:creationId xmlns:a16="http://schemas.microsoft.com/office/drawing/2014/main" id="{A1417E9D-A705-42EF-2D92-383848C6DE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771" y="1412776"/>
            <a:ext cx="4420633" cy="385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230" b="73498" l="10000" r="9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174" b="23013"/>
          <a:stretch/>
        </p:blipFill>
        <p:spPr>
          <a:xfrm>
            <a:off x="13556" y="948817"/>
            <a:ext cx="3278981" cy="335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1">
            <a:extLst>
              <a:ext uri="{FF2B5EF4-FFF2-40B4-BE49-F238E27FC236}">
                <a16:creationId xmlns:a16="http://schemas.microsoft.com/office/drawing/2014/main" id="{E90B7744-84E7-5917-7242-A750F09A4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1232756"/>
            <a:ext cx="3752768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57200" eaLnBrk="1" hangingPunct="1">
              <a:buClr>
                <a:schemeClr val="accent1"/>
              </a:buClr>
              <a:buSzPct val="80000"/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Arnica</a:t>
            </a:r>
          </a:p>
          <a:p>
            <a:pPr marL="344488" lvl="1" indent="-344488" defTabSz="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Suite de surmenage. Sensation de fatigue et de courbatures générales. Sommeil non réparateur, lit trop dur.</a:t>
            </a:r>
          </a:p>
          <a:p>
            <a:pPr>
              <a:defRPr/>
            </a:pP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defTabSz="457200" eaLnBrk="1" hangingPunct="1">
              <a:buClr>
                <a:schemeClr val="accent1"/>
              </a:buClr>
              <a:buSzPct val="80000"/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Zincum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metallicum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4488" lvl="1" indent="-344488" defTabSz="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Fatigue suite de surmenage et de veilles.</a:t>
            </a:r>
          </a:p>
          <a:p>
            <a:pPr marL="344488" lvl="1" indent="-344488" defTabSz="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Épuisé physiquement et psychiquement.</a:t>
            </a:r>
          </a:p>
          <a:p>
            <a:pPr marL="344488" lvl="1" indent="-344488" defTabSz="457200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Aggravé par les excitants : alcool, café et médicaments stimulants.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CB1E909-6120-430D-C377-C2A13D7EE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48" y="332656"/>
            <a:ext cx="41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L’épuisement physique</a:t>
            </a:r>
          </a:p>
        </p:txBody>
      </p:sp>
      <p:pic>
        <p:nvPicPr>
          <p:cNvPr id="3" name="Image 2" descr="Une image contenant chaussures, dessin humoristique, Danse, illustration&#10;&#10;Description générée automatiquement">
            <a:extLst>
              <a:ext uri="{FF2B5EF4-FFF2-40B4-BE49-F238E27FC236}">
                <a16:creationId xmlns:a16="http://schemas.microsoft.com/office/drawing/2014/main" id="{3735117D-54AE-3F0B-7158-8C6FD1FDF6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38035"/>
            <a:ext cx="4668402" cy="394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>
            <a:extLst>
              <a:ext uri="{FF2B5EF4-FFF2-40B4-BE49-F238E27FC236}">
                <a16:creationId xmlns:a16="http://schemas.microsoft.com/office/drawing/2014/main" id="{52F63CAC-9C20-A038-841B-EFDDD7320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8" y="1304764"/>
            <a:ext cx="7816328" cy="17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Phosphoricum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acidum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Fatigue psychique et sexuelle.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Perte d’intérêt, suite de chagrin.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Performances qui s’écroulent après avoir été au top (étudiants).</a:t>
            </a:r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2D3DE2B1-6C02-4506-A38A-E09A067F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715" y="787293"/>
            <a:ext cx="5184775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indent="-28575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0"/>
              </a:spcBef>
              <a:buClr>
                <a:srgbClr val="3494BA"/>
              </a:buClr>
              <a:buFontTx/>
              <a:buNone/>
            </a:pPr>
            <a:r>
              <a:rPr lang="fr-FR" altLang="fr-FR" sz="2800" b="1" dirty="0">
                <a:solidFill>
                  <a:srgbClr val="FFC000"/>
                </a:solidFill>
                <a:cs typeface="Arial" panose="020B0604020202020204" pitchFamily="34" charset="0"/>
              </a:rPr>
              <a:t>La fatigue déjà dépressive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C11B92-8548-5D7E-7D97-D442E1835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75" y="3645024"/>
            <a:ext cx="436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L’épuisement psychique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75D0BF2-C28B-E79C-C328-D366D98CE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931" y="4168244"/>
            <a:ext cx="863282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Kalium phosphoricum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Fatigue dépressive des étudiants et des intellectuels.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Sensation d’incapacité, mémoire déficiente.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Amélioration en mangeant.</a:t>
            </a: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2564" y="14289"/>
            <a:ext cx="9144000" cy="6858000"/>
          </a:xfrm>
          <a:prstGeom prst="rect">
            <a:avLst/>
          </a:prstGeom>
          <a:solidFill>
            <a:srgbClr val="FCC000"/>
          </a:solidFill>
          <a:ln>
            <a:noFill/>
          </a:ln>
        </p:spPr>
        <p:txBody>
          <a:bodyPr rtlCol="0" anchor="ctr">
            <a:spAutoFit/>
          </a:bodyPr>
          <a:lstStyle/>
          <a:p>
            <a:pPr algn="ctr" eaLnBrk="1" hangingPunct="1"/>
            <a:endParaRPr lang="fr-FR" sz="2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625" y="1857394"/>
            <a:ext cx="5092375" cy="2862225"/>
          </a:xfrm>
          <a:prstGeom prst="rect">
            <a:avLst/>
          </a:prstGeom>
        </p:spPr>
      </p:pic>
      <p:sp>
        <p:nvSpPr>
          <p:cNvPr id="21508" name="Rectangle 4">
            <a:extLst>
              <a:ext uri="{FF2B5EF4-FFF2-40B4-BE49-F238E27FC236}">
                <a16:creationId xmlns:a16="http://schemas.microsoft.com/office/drawing/2014/main" id="{2F348CFB-AC9F-84A5-56A4-014F97BFA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1052513"/>
            <a:ext cx="4270375" cy="1446213"/>
          </a:xfrm>
          <a:prstGeom prst="rect">
            <a:avLst/>
          </a:prstGeom>
          <a:noFill/>
          <a:ln w="9525">
            <a:solidFill>
              <a:srgbClr val="3494BA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tabLst>
                <a:tab pos="15240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 réveil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Manganum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5240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matinée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Lachesis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15240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Natrum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muriaticum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5240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11h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18436" name="Rectangle à coins arrondis 3">
            <a:extLst>
              <a:ext uri="{FF2B5EF4-FFF2-40B4-BE49-F238E27FC236}">
                <a16:creationId xmlns:a16="http://schemas.microsoft.com/office/drawing/2014/main" id="{292AD0C1-4D9D-2022-71C3-50C999363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98488"/>
            <a:ext cx="2927350" cy="47625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Fatigue du matin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D155027-2D15-DFF5-0C02-4E923E9FE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3790876"/>
            <a:ext cx="4270375" cy="430212"/>
          </a:xfrm>
          <a:prstGeom prst="rect">
            <a:avLst/>
          </a:prstGeom>
          <a:noFill/>
          <a:ln w="9525">
            <a:solidFill>
              <a:srgbClr val="3494BA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tabLst>
                <a:tab pos="1524000" algn="l"/>
              </a:tabLst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17h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Lycopodium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438" name="Rectangle à coins arrondis 16">
            <a:extLst>
              <a:ext uri="{FF2B5EF4-FFF2-40B4-BE49-F238E27FC236}">
                <a16:creationId xmlns:a16="http://schemas.microsoft.com/office/drawing/2014/main" id="{9D643C95-ED7A-0FB7-C19B-A288B838C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3286054"/>
            <a:ext cx="3178175" cy="47625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Fatigue de l’après-midi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E5AF5FEF-318D-9B8E-584B-9D8E7A419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5626895"/>
            <a:ext cx="4267200" cy="430212"/>
          </a:xfrm>
          <a:prstGeom prst="rect">
            <a:avLst/>
          </a:prstGeom>
          <a:noFill/>
          <a:ln w="9525">
            <a:solidFill>
              <a:srgbClr val="3494BA"/>
            </a:solidFill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tabLst>
                <a:tab pos="1524000" algn="l"/>
              </a:tabLst>
              <a:defRPr/>
            </a:pP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Sepia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8440" name="Rectangle à coins arrondis 18">
            <a:extLst>
              <a:ext uri="{FF2B5EF4-FFF2-40B4-BE49-F238E27FC236}">
                <a16:creationId xmlns:a16="http://schemas.microsoft.com/office/drawing/2014/main" id="{ECB0E217-CE8C-DC77-0F56-E718D5329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0" y="5149057"/>
            <a:ext cx="3178175" cy="477838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200" dirty="0">
                <a:solidFill>
                  <a:schemeClr val="bg1"/>
                </a:solidFill>
                <a:latin typeface="Arial" panose="020B0604020202020204" pitchFamily="34" charset="0"/>
              </a:rPr>
              <a:t>Fatigue du soir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819426D3-B85D-6E80-6760-391391ADF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1844824"/>
            <a:ext cx="7776864" cy="361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Ribes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nigrum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1DH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Relanceur surrénalien 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Draineur général</a:t>
            </a:r>
          </a:p>
          <a:p>
            <a:endParaRPr lang="fr-FR" altLang="fr-FR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Surrenine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8DH</a:t>
            </a: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Pyrolusite 8DH</a:t>
            </a:r>
          </a:p>
          <a:p>
            <a:pPr lvl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Minerai de manganèse, fatigue nerveuse, fatigue du </a:t>
            </a: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matin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7C47B15F-AF9A-80A8-A45E-011A8DAE2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84200"/>
            <a:ext cx="205697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3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</a:t>
            </a:r>
          </a:p>
        </p:txBody>
      </p:sp>
      <p:pic>
        <p:nvPicPr>
          <p:cNvPr id="3" name="Image 2" descr="Une image contenant Minéral, pallasite, rocher, intérieur&#10;&#10;Description générée automatiquement">
            <a:extLst>
              <a:ext uri="{FF2B5EF4-FFF2-40B4-BE49-F238E27FC236}">
                <a16:creationId xmlns:a16="http://schemas.microsoft.com/office/drawing/2014/main" id="{82B8E09A-5326-54A9-C55E-791637E910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617511"/>
            <a:ext cx="3765240" cy="245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oneTexte 2">
            <a:extLst>
              <a:ext uri="{FF2B5EF4-FFF2-40B4-BE49-F238E27FC236}">
                <a16:creationId xmlns:a16="http://schemas.microsoft.com/office/drawing/2014/main" id="{4AF82A6C-C9B3-9903-0F84-8BC139AB9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91489"/>
            <a:ext cx="8137599" cy="54414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Souvent associé à la fibromyalgie.</a:t>
            </a:r>
          </a:p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Etiologie inconnue :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uniquement psy pour les uns 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diagnostic différentiel avec états dépressifs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rôle des modifications de l’environnement pour les autres (pertinence du drainage biothérapique).</a:t>
            </a: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Nux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moschata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Fatigue jusqu’à la somnolence. Après manger, grossesse, règles, effort, stress.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Exaspération émotionnelle. Météorisme, sécheresse.</a:t>
            </a:r>
          </a:p>
          <a:p>
            <a:pPr>
              <a:defRPr/>
            </a:pP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Stannum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Épuisement, faiblesse parétique bras jambes, se laisse tomber.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Descente escaliers, marche.</a:t>
            </a:r>
          </a:p>
        </p:txBody>
      </p:sp>
      <p:sp>
        <p:nvSpPr>
          <p:cNvPr id="23555" name="Rectangle 9">
            <a:extLst>
              <a:ext uri="{FF2B5EF4-FFF2-40B4-BE49-F238E27FC236}">
                <a16:creationId xmlns:a16="http://schemas.microsoft.com/office/drawing/2014/main" id="{6C6ADF02-C3DE-4761-9D61-583FBC6D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53572"/>
            <a:ext cx="3816350" cy="523220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8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 chronique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oneTexte 2">
            <a:extLst>
              <a:ext uri="{FF2B5EF4-FFF2-40B4-BE49-F238E27FC236}">
                <a16:creationId xmlns:a16="http://schemas.microsoft.com/office/drawing/2014/main" id="{45EA5388-3964-602B-B1C9-1BB91F47C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448780"/>
            <a:ext cx="8388350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Manganum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La clinophilie dépressive. Anxiété majeure dès qu’il n’est pas couché.</a:t>
            </a:r>
          </a:p>
          <a:p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Veratrum album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Épuisement avec syncopes et sueurs froides. Somatisation digestive vomissements et diarrhées. Défaillance, malaises vagaux.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CF2C8F0-ADDA-E5ED-D92B-88CB71F1DCF3}"/>
              </a:ext>
            </a:extLst>
          </p:cNvPr>
          <p:cNvSpPr txBox="1"/>
          <p:nvPr/>
        </p:nvSpPr>
        <p:spPr>
          <a:xfrm>
            <a:off x="4391980" y="3248980"/>
            <a:ext cx="500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accent6"/>
                </a:solidFill>
              </a:rPr>
              <a:t>La migraine (millénaire)</a:t>
            </a:r>
          </a:p>
        </p:txBody>
      </p:sp>
      <p:pic>
        <p:nvPicPr>
          <p:cNvPr id="4" name="Espace réservé pour une image  3" descr="Une image contenant invertébré, méduse&#10;&#10;Description générée automatiquement">
            <a:extLst>
              <a:ext uri="{FF2B5EF4-FFF2-40B4-BE49-F238E27FC236}">
                <a16:creationId xmlns:a16="http://schemas.microsoft.com/office/drawing/2014/main" id="{56CA6691-E6B5-E240-5393-B5D7517722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314" r="8314"/>
          <a:stretch>
            <a:fillRect/>
          </a:stretch>
        </p:blipFill>
        <p:spPr>
          <a:xfrm>
            <a:off x="0" y="0"/>
            <a:ext cx="428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lair, nuage, orage, Tonnerre&#10;&#10;Description générée automatiquement">
            <a:extLst>
              <a:ext uri="{FF2B5EF4-FFF2-40B4-BE49-F238E27FC236}">
                <a16:creationId xmlns:a16="http://schemas.microsoft.com/office/drawing/2014/main" id="{E9F11156-099A-F628-2EEB-4546A04FB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3" b="6709"/>
          <a:stretch/>
        </p:blipFill>
        <p:spPr>
          <a:xfrm>
            <a:off x="0" y="1"/>
            <a:ext cx="9108504" cy="6849379"/>
          </a:xfrm>
          <a:prstGeom prst="rect">
            <a:avLst/>
          </a:prstGeom>
        </p:spPr>
      </p:pic>
      <p:sp>
        <p:nvSpPr>
          <p:cNvPr id="26627" name="Rectangle 9">
            <a:extLst>
              <a:ext uri="{FF2B5EF4-FFF2-40B4-BE49-F238E27FC236}">
                <a16:creationId xmlns:a16="http://schemas.microsoft.com/office/drawing/2014/main" id="{E736319D-B4DD-6351-CB92-748B90DE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02" y="512676"/>
            <a:ext cx="5004928" cy="646331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 b="1" dirty="0">
                <a:solidFill>
                  <a:schemeClr val="bg1"/>
                </a:solidFill>
                <a:latin typeface="Arial" panose="020B0604020202020204" pitchFamily="34" charset="0"/>
              </a:rPr>
              <a:t>Les hypersensibilités</a:t>
            </a:r>
          </a:p>
        </p:txBody>
      </p:sp>
      <p:sp>
        <p:nvSpPr>
          <p:cNvPr id="34818" name="ZoneTexte 2">
            <a:extLst>
              <a:ext uri="{FF2B5EF4-FFF2-40B4-BE49-F238E27FC236}">
                <a16:creationId xmlns:a16="http://schemas.microsoft.com/office/drawing/2014/main" id="{3DB45CC6-EBB3-DE43-9E92-8F4008E60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211" y="1855029"/>
            <a:ext cx="3816796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À la iatrogénie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Aux médicaments homéopathiques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Chimique multiple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-</a:t>
            </a:r>
          </a:p>
          <a:p>
            <a:pPr algn="r">
              <a:buClr>
                <a:srgbClr val="B31166"/>
              </a:buClr>
              <a:defRPr/>
            </a:pPr>
            <a:r>
              <a:rPr lang="fr-FR" altLang="fr-FR" sz="2200" dirty="0">
                <a:solidFill>
                  <a:schemeClr val="bg1"/>
                </a:solidFill>
                <a:latin typeface="+mj-lt"/>
              </a:rPr>
              <a:t>Aux rayonnements électromagnétiques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2">
            <a:extLst>
              <a:ext uri="{FF2B5EF4-FFF2-40B4-BE49-F238E27FC236}">
                <a16:creationId xmlns:a16="http://schemas.microsoft.com/office/drawing/2014/main" id="{994B54E9-1F44-5EBE-04D1-0F361879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" y="1484784"/>
            <a:ext cx="857885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defTabSz="455613" eaLnBrk="1" hangingPunct="1">
              <a:buClr>
                <a:schemeClr val="accent1"/>
              </a:buClr>
              <a:buSzPct val="80000"/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Nux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vomica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4488" lvl="1" indent="-344488" defTabSz="455613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effets secondaires pour les médicaments stimulants, les psychotropes ou à visée digestive.</a:t>
            </a:r>
          </a:p>
          <a:p>
            <a:pPr>
              <a:buClr>
                <a:srgbClr val="B31166"/>
              </a:buClr>
              <a:buSzPct val="91000"/>
              <a:defRPr/>
            </a:pP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  <a:buSzPct val="91000"/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Sulfur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4488" lvl="1" indent="-344488" defTabSz="455613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allergies médicamenteuses répétées, surtout cutanées.</a:t>
            </a:r>
          </a:p>
          <a:p>
            <a:pPr>
              <a:buClr>
                <a:srgbClr val="B31166"/>
              </a:buClr>
              <a:buSzPct val="91000"/>
              <a:defRPr/>
            </a:pP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5613" eaLnBrk="1" hangingPunct="1">
              <a:buClr>
                <a:schemeClr val="accent1"/>
              </a:buClr>
              <a:buSzPct val="80000"/>
              <a:defRPr/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Ignatia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amara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4488" lvl="1" indent="-344488" defTabSz="455613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réactions surtout paradoxales (effet inverse de l’effet recherché).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8299EB-E60F-0A34-5C8E-14B4461E9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01663"/>
            <a:ext cx="5508239" cy="5355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0" defTabSz="4571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Hypersensibilité</a:t>
            </a:r>
            <a:r>
              <a:rPr lang="fr-FR" altLang="fr-FR" sz="3600" dirty="0">
                <a:solidFill>
                  <a:schemeClr val="accent6"/>
                </a:solidFill>
                <a:latin typeface="+mn-lt"/>
              </a:rPr>
              <a:t> </a:t>
            </a: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iatrogénie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5774" r="16056" b="6785"/>
          <a:stretch/>
        </p:blipFill>
        <p:spPr>
          <a:xfrm rot="21274809">
            <a:off x="655029" y="500180"/>
            <a:ext cx="7870469" cy="5856103"/>
          </a:xfrm>
          <a:prstGeom prst="rect">
            <a:avLst/>
          </a:prstGeom>
        </p:spPr>
      </p:pic>
      <p:sp>
        <p:nvSpPr>
          <p:cNvPr id="28674" name="Rectangle 6">
            <a:extLst>
              <a:ext uri="{FF2B5EF4-FFF2-40B4-BE49-F238E27FC236}">
                <a16:creationId xmlns:a16="http://schemas.microsoft.com/office/drawing/2014/main" id="{063DCA1B-D9F8-2010-EE09-48DFDB0D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1124744"/>
            <a:ext cx="4465154" cy="2462213"/>
          </a:xfrm>
          <a:prstGeom prst="wedgeRectCallout">
            <a:avLst>
              <a:gd name="adj1" fmla="val -21731"/>
              <a:gd name="adj2" fmla="val -77597"/>
            </a:avLst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Insuffisance de réactions aux médicaments </a:t>
            </a:r>
          </a:p>
          <a:p>
            <a:pPr algn="ctr" eaLnBrk="1" hangingPunct="1"/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allopathiques comme homéopathiques : </a:t>
            </a:r>
          </a:p>
          <a:p>
            <a:pPr algn="ctr" eaLnBrk="1" hangingPunct="1"/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Psorinum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/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2">
            <a:extLst>
              <a:ext uri="{FF2B5EF4-FFF2-40B4-BE49-F238E27FC236}">
                <a16:creationId xmlns:a16="http://schemas.microsoft.com/office/drawing/2014/main" id="{C29DE10A-F822-6172-896D-B03BE17CC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240868"/>
            <a:ext cx="8065206" cy="38164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Réflexion sur la prescription</a:t>
            </a:r>
          </a:p>
          <a:p>
            <a:pPr marL="687388" lvl="1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insuffisant ? :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Ribes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nigrum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BG 1DH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raineur universel et régulièrement indiqué</a:t>
            </a:r>
          </a:p>
          <a:p>
            <a:pPr marL="687388" lvl="1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Dilution ou rythme des prises inadaptés ?</a:t>
            </a: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Réaction paradoxale du patient :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Ignatia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Hypersensibilité aux médicaments y compris </a:t>
            </a: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homéopathiques : </a:t>
            </a: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Nux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vomica</a:t>
            </a:r>
          </a:p>
          <a:p>
            <a:pPr>
              <a:defRPr/>
            </a:pPr>
            <a:endParaRPr lang="fr-FR" altLang="fr-FR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altLang="fr-FR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34B7885E-EDEA-E0A0-BD5C-0922EAD3F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584200"/>
            <a:ext cx="6950075" cy="7817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-285750" defTabSz="455613">
              <a:lnSpc>
                <a:spcPct val="80000"/>
              </a:lnSpc>
              <a:buClr>
                <a:srgbClr val="3494BA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Hypersensibilité aux médicaments homéopathiques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2">
            <a:extLst>
              <a:ext uri="{FF2B5EF4-FFF2-40B4-BE49-F238E27FC236}">
                <a16:creationId xmlns:a16="http://schemas.microsoft.com/office/drawing/2014/main" id="{2F4E0EF1-6526-034F-3F8D-D1704112C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96975"/>
            <a:ext cx="7620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 les conseils d’éviction</a:t>
            </a:r>
          </a:p>
          <a:p>
            <a:endParaRPr lang="fr-FR" altLang="fr-FR" sz="2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Phosphorus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Sensibilité hépatique</a:t>
            </a: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Gelsemium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Sensibilité neurologique</a:t>
            </a:r>
          </a:p>
          <a:p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Nux vomica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Sensibilité digestive</a:t>
            </a:r>
          </a:p>
          <a:p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Arsenicum album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Sensibilité générale et respiratoire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0CACF917-283E-C88F-9514-F83720CAC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84200"/>
            <a:ext cx="6115777" cy="4370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-285750" defTabSz="455613">
              <a:lnSpc>
                <a:spcPct val="80000"/>
              </a:lnSpc>
              <a:buClr>
                <a:srgbClr val="3494BA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Hypersensibilité chimique multiple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124744"/>
            <a:ext cx="1713173" cy="17954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381" y="2420888"/>
            <a:ext cx="2109980" cy="13950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271" y="3072559"/>
            <a:ext cx="2143125" cy="2143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855" y="4795793"/>
            <a:ext cx="2285012" cy="1713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2">
            <a:extLst>
              <a:ext uri="{FF2B5EF4-FFF2-40B4-BE49-F238E27FC236}">
                <a16:creationId xmlns:a16="http://schemas.microsoft.com/office/drawing/2014/main" id="{DDE3CF51-4DA8-4D93-E2D0-8ED20DB05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4" y="2276872"/>
            <a:ext cx="8281988" cy="30100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B31166"/>
              </a:buClr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Ambra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grisea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Hypersensibilité aux ambiances en général ; hypersensibilité émotionnelle, sensorielle, et « infra sensorielle ».</a:t>
            </a:r>
          </a:p>
          <a:p>
            <a:pPr>
              <a:defRPr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Magnes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Sensibilité aux REM. Fatigue, difficultés de concentration, insomnie. Spasmes musculaires, digestifs, neurologiques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tremblements, agitation bras et pieds.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&lt; matin et chaleur. &gt; froid et mouvement</a:t>
            </a: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177005F3-CE73-25E5-62A8-92691550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4" y="333375"/>
            <a:ext cx="7805242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indent="-28575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tabLst>
                <a:tab pos="355600" algn="l"/>
              </a:tabLst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lvl="1">
              <a:lnSpc>
                <a:spcPct val="80000"/>
              </a:lnSpc>
              <a:spcBef>
                <a:spcPct val="0"/>
              </a:spcBef>
              <a:buClr>
                <a:srgbClr val="3494BA"/>
              </a:buClr>
              <a:buNone/>
            </a:pPr>
            <a:r>
              <a:rPr lang="fr-FR" altLang="fr-FR" sz="2800" b="1" dirty="0">
                <a:solidFill>
                  <a:srgbClr val="FFC000"/>
                </a:solidFill>
                <a:cs typeface="Arial" panose="020B0604020202020204" pitchFamily="34" charset="0"/>
              </a:rPr>
              <a:t>Hypersensibilité aux rayonnements électromagnétiques (REM)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8" t="-31" r="8081" b="31"/>
          <a:stretch/>
        </p:blipFill>
        <p:spPr>
          <a:xfrm>
            <a:off x="0" y="6491"/>
            <a:ext cx="9144508" cy="6851509"/>
          </a:xfrm>
        </p:spPr>
      </p:pic>
    </p:spTree>
    <p:extLst>
      <p:ext uri="{BB962C8B-B14F-4D97-AF65-F5344CB8AC3E}">
        <p14:creationId xmlns:p14="http://schemas.microsoft.com/office/powerpoint/2010/main" val="25137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2">
            <a:extLst>
              <a:ext uri="{FF2B5EF4-FFF2-40B4-BE49-F238E27FC236}">
                <a16:creationId xmlns:a16="http://schemas.microsoft.com/office/drawing/2014/main" id="{A266F33E-BA9A-9F54-FD15-BBAE4000B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406525"/>
            <a:ext cx="8032750" cy="3140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chemeClr val="accent1"/>
              </a:buClr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Physiopathologie incertaine et plurifactorielle</a:t>
            </a:r>
          </a:p>
          <a:p>
            <a:pPr marL="342900" indent="-342900">
              <a:buClr>
                <a:schemeClr val="accent1"/>
              </a:buClr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facteurs psycho-émotionnels</a:t>
            </a:r>
          </a:p>
          <a:p>
            <a:pPr marL="342900" indent="-342900">
              <a:buClr>
                <a:schemeClr val="accent1"/>
              </a:buClr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facteurs environnementaux</a:t>
            </a:r>
          </a:p>
          <a:p>
            <a:pPr marL="342900" indent="-342900">
              <a:buClr>
                <a:schemeClr val="accent1"/>
              </a:buClr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hypersensibilité mycosique au candida</a:t>
            </a:r>
          </a:p>
          <a:p>
            <a:pPr marL="342900" indent="-342900">
              <a:buClr>
                <a:schemeClr val="accent1"/>
              </a:buClr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Déficit 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micronutritionnel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buClr>
                <a:schemeClr val="accent1"/>
              </a:buClr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Souffrance mal reconnue</a:t>
            </a:r>
          </a:p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L’homéopathie, attachée aux symptômes, est une réponse valide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2">
            <a:extLst>
              <a:ext uri="{FF2B5EF4-FFF2-40B4-BE49-F238E27FC236}">
                <a16:creationId xmlns:a16="http://schemas.microsoft.com/office/drawing/2014/main" id="{813EB76B-8C75-372C-6A63-25EDADDF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1232756"/>
            <a:ext cx="8461375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Rhus toxicodendron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preuve de son efficacité par une étude clinique. Atteinte 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tendino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-musculaire, &lt; humidité, &gt; mouvement.</a:t>
            </a:r>
          </a:p>
          <a:p>
            <a:pPr>
              <a:buClr>
                <a:srgbClr val="B31166"/>
              </a:buClr>
              <a:buFont typeface="Arial" panose="020B0604020202020204" pitchFamily="34" charset="0"/>
              <a:buChar char="►"/>
            </a:pPr>
            <a:endParaRPr lang="fr-FR" altLang="fr-FR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</a:pP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graveolens</a:t>
            </a:r>
            <a:endParaRPr lang="fr-FR" altLang="fr-FR" sz="2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Clr>
                <a:schemeClr val="accent1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douleur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tendineuse et aponévrotique. Courbature générale, grande fiabilité d’action.</a:t>
            </a:r>
          </a:p>
          <a:p>
            <a:pPr>
              <a:buClr>
                <a:srgbClr val="B31166"/>
              </a:buClr>
              <a:defRPr/>
            </a:pPr>
            <a:endParaRPr lang="fr-FR" altLang="fr-FR" sz="2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  <a:defRPr/>
            </a:pP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Kalium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bichromicum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douleur punctiforme, douleur à début et fin brusques.</a:t>
            </a:r>
          </a:p>
          <a:p>
            <a:pPr>
              <a:buClr>
                <a:srgbClr val="B31166"/>
              </a:buClr>
              <a:buFont typeface="Arial" panose="020B0604020202020204" pitchFamily="34" charset="0"/>
              <a:buChar char="►"/>
              <a:defRPr/>
            </a:pPr>
            <a:endParaRPr lang="fr-FR" altLang="fr-FR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Arnica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douleur à type de courbatures, fatigue extrême, dépression, insomnie, symétrie des points douloureux.</a:t>
            </a:r>
          </a:p>
          <a:p>
            <a:pPr marL="0" lvl="1" indent="0" eaLnBrk="1" hangingPunct="1">
              <a:buClr>
                <a:schemeClr val="accent1"/>
              </a:buClr>
              <a:buSzPct val="80000"/>
              <a:defRPr/>
            </a:pPr>
            <a:endParaRPr lang="fr-FR" altLang="fr-FR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1" indent="0" eaLnBrk="1" hangingPunct="1">
              <a:buClr>
                <a:schemeClr val="accent1"/>
              </a:buClr>
              <a:buSzPct val="80000"/>
              <a:defRPr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Phytolacca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Douleurs osseuses </a:t>
            </a: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nocturnes</a:t>
            </a:r>
            <a:endParaRPr lang="fr-FR" altLang="fr-FR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02FD31D7-9EA1-27F9-2291-8633BA227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296652"/>
            <a:ext cx="4859833" cy="75713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Médicaments symptomatiques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fr-FR" altLang="fr-FR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ou 7CH, granules quotidiens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oneTexte 2">
            <a:extLst>
              <a:ext uri="{FF2B5EF4-FFF2-40B4-BE49-F238E27FC236}">
                <a16:creationId xmlns:a16="http://schemas.microsoft.com/office/drawing/2014/main" id="{E369C7FB-C296-C6BE-4A56-6EBD0B5C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00808"/>
            <a:ext cx="7770812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Thalamus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8DH</a:t>
            </a: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Surrenine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Hypophysine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8DH</a:t>
            </a:r>
            <a:endParaRPr lang="fr-FR" altLang="fr-FR" sz="2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Pyrolusite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B31166"/>
              </a:buClr>
            </a:pP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Fatigue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nervosité, insomnie et </a:t>
            </a:r>
            <a:r>
              <a:rPr lang="fr-FR" altLang="fr-FR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hypersensibilité</a:t>
            </a: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7CB7FA7C-F008-E938-49D3-A65DEA393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584200"/>
            <a:ext cx="1723549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>
            <a:extLst>
              <a:ext uri="{FF2B5EF4-FFF2-40B4-BE49-F238E27FC236}">
                <a16:creationId xmlns:a16="http://schemas.microsoft.com/office/drawing/2014/main" id="{FE50B6F0-7127-914B-9E01-7BF2C9EFF2A6}"/>
              </a:ext>
            </a:extLst>
          </p:cNvPr>
          <p:cNvSpPr txBox="1"/>
          <p:nvPr/>
        </p:nvSpPr>
        <p:spPr>
          <a:xfrm>
            <a:off x="1115616" y="800708"/>
            <a:ext cx="6315075" cy="76706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US" sz="4950" dirty="0">
                <a:solidFill>
                  <a:schemeClr val="accent6"/>
                </a:solidFill>
                <a:latin typeface="Helvetica Neue Moyen" charset="0"/>
                <a:cs typeface="Helvetica Neue Moyen" charset="0"/>
              </a:rPr>
              <a:t>Mal de tête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BAC5B3C2-08E2-124D-AA14-A6CEA7D3226D}"/>
              </a:ext>
            </a:extLst>
          </p:cNvPr>
          <p:cNvSpPr txBox="1"/>
          <p:nvPr/>
        </p:nvSpPr>
        <p:spPr>
          <a:xfrm>
            <a:off x="2213005" y="4545124"/>
            <a:ext cx="4132415" cy="1802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fr-FR" sz="1800" dirty="0">
                <a:latin typeface="Helvetica Neue Moyen" charset="0"/>
                <a:ea typeface="+mn-ea"/>
                <a:cs typeface="Helvetica Neue Moyen" charset="0"/>
              </a:rPr>
              <a:t>Céphalée de tension 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fr-FR" sz="1800" dirty="0">
                <a:latin typeface="Helvetica Neue Moyen" charset="0"/>
                <a:cs typeface="Helvetica Neue Moyen" charset="0"/>
              </a:rPr>
              <a:t>Migraine</a:t>
            </a:r>
          </a:p>
          <a:p>
            <a:pPr lvl="0" algn="ctr">
              <a:lnSpc>
                <a:spcPct val="110000"/>
              </a:lnSpc>
              <a:defRPr/>
            </a:pPr>
            <a:endParaRPr lang="fr-FR" sz="1800" dirty="0">
              <a:latin typeface="Helvetica Neue Moyen" charset="0"/>
              <a:ea typeface="+mn-ea"/>
              <a:cs typeface="Helvetica Neue Moyen" charset="0"/>
            </a:endParaRPr>
          </a:p>
          <a:p>
            <a:pPr lvl="0" algn="ctr">
              <a:lnSpc>
                <a:spcPct val="110000"/>
              </a:lnSpc>
              <a:defRPr/>
            </a:pPr>
            <a:r>
              <a:rPr lang="fr-FR" sz="1800" dirty="0">
                <a:latin typeface="Helvetica Neue Moyen" charset="0"/>
                <a:cs typeface="Helvetica Neue Moyen" charset="0"/>
              </a:rPr>
              <a:t>Algie vasculaire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fr-FR" sz="1800" dirty="0">
                <a:latin typeface="Helvetica Neue Moyen" charset="0"/>
                <a:ea typeface="+mn-ea"/>
                <a:cs typeface="Helvetica Neue Moyen" charset="0"/>
              </a:rPr>
              <a:t>Névralgie trigéminale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fr-FR" sz="1800" dirty="0">
                <a:latin typeface="Helvetica Neue Moyen" charset="0"/>
                <a:cs typeface="Helvetica Neue Moyen" charset="0"/>
              </a:rPr>
              <a:t>Maladie de Horton</a:t>
            </a:r>
            <a:endParaRPr lang="en-US" sz="1800" dirty="0">
              <a:latin typeface="Helvetica Neue Moyen" charset="0"/>
              <a:ea typeface="+mn-ea"/>
              <a:cs typeface="Helvetica Neue Moyen" charset="0"/>
            </a:endParaRPr>
          </a:p>
        </p:txBody>
      </p: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3E496D-6B7F-BD89-B197-F0F2BD1A3C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945" y="1952836"/>
            <a:ext cx="4132415" cy="23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17" y="130324"/>
            <a:ext cx="230425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082" name="ZoneTexte 2">
            <a:extLst>
              <a:ext uri="{FF2B5EF4-FFF2-40B4-BE49-F238E27FC236}">
                <a16:creationId xmlns:a16="http://schemas.microsoft.com/office/drawing/2014/main" id="{926BD107-8674-2251-271C-E8A135A2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564904"/>
            <a:ext cx="8640762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Drainage et dépollution du terrain dans les maladies émergentes.</a:t>
            </a: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Pistes étiologiques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infections froides et allergies mycosiques</a:t>
            </a:r>
          </a:p>
          <a:p>
            <a:pPr>
              <a:buClr>
                <a:schemeClr val="accent1"/>
              </a:buCl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médicament mycélien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régulation immunitaire, résultats cliniques réguliers</a:t>
            </a:r>
          </a:p>
          <a:p>
            <a:pPr>
              <a:defRPr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intoxications par les métaux lourds</a:t>
            </a:r>
          </a:p>
          <a:p>
            <a:pPr>
              <a:buClr>
                <a:schemeClr val="accent1"/>
              </a:buCl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médicament lithique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action déchelatrice.</a:t>
            </a:r>
          </a:p>
          <a:p>
            <a:pPr>
              <a:buClr>
                <a:schemeClr val="accent1"/>
              </a:buClr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médicaments métalliques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 dosage préalable ;</a:t>
            </a:r>
          </a:p>
          <a:p>
            <a:pPr marL="342900" indent="-342900">
              <a:buFontTx/>
              <a:buChar char="-"/>
              <a:defRPr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Penser aux expositions professionnelles.</a:t>
            </a:r>
          </a:p>
        </p:txBody>
      </p:sp>
      <p:sp>
        <p:nvSpPr>
          <p:cNvPr id="43011" name="Rectangle 9">
            <a:extLst>
              <a:ext uri="{FF2B5EF4-FFF2-40B4-BE49-F238E27FC236}">
                <a16:creationId xmlns:a16="http://schemas.microsoft.com/office/drawing/2014/main" id="{A73E34D7-EB84-7CAF-FFA7-3901115BD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860" y="944724"/>
            <a:ext cx="5725008" cy="437043"/>
          </a:xfrm>
          <a:prstGeom prst="wedgeRect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0" defTabSz="4571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et dépollution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1">
            <a:extLst>
              <a:ext uri="{FF2B5EF4-FFF2-40B4-BE49-F238E27FC236}">
                <a16:creationId xmlns:a16="http://schemas.microsoft.com/office/drawing/2014/main" id="{DB881723-2D23-629A-230E-18921A88C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209675"/>
            <a:ext cx="8001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44488" indent="-3444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Quatre grands champignons à connaître :</a:t>
            </a:r>
          </a:p>
          <a:p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Monilia albicans 8DH</a:t>
            </a:r>
          </a:p>
          <a:p>
            <a:pPr lvl="1" eaLnBrk="1" hangingPunct="1">
              <a:buClr>
                <a:srgbClr val="3494BA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action sur le terrain 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psoro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-luétique des fatigués, des douloureux, des déprimés inexpliqués.</a:t>
            </a:r>
          </a:p>
          <a:p>
            <a:pPr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</a:pP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Aleurisma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lugdunense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8DH</a:t>
            </a:r>
          </a:p>
          <a:p>
            <a:pPr lvl="1" eaLnBrk="1" hangingPunct="1">
              <a:buClr>
                <a:srgbClr val="3494BA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action sur le terrain neurovégétatif.</a:t>
            </a:r>
          </a:p>
          <a:p>
            <a:pPr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Fusarium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oxysporum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8DH</a:t>
            </a:r>
          </a:p>
          <a:p>
            <a:pPr lvl="1" eaLnBrk="1" hangingPunct="1">
              <a:buClr>
                <a:srgbClr val="3494BA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action sur les flores pathogènes et la dysbiose intestinale et urinaire.</a:t>
            </a:r>
          </a:p>
          <a:p>
            <a:pPr>
              <a:buClr>
                <a:srgbClr val="B31166"/>
              </a:buClr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B31166"/>
              </a:buClr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Penicillium </a:t>
            </a:r>
            <a:r>
              <a:rPr lang="fr-FR" altLang="fr-FR" sz="2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notatum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8DH</a:t>
            </a:r>
          </a:p>
          <a:p>
            <a:pPr lvl="1" eaLnBrk="1" hangingPunct="1">
              <a:buClr>
                <a:srgbClr val="3494BA"/>
              </a:buClr>
              <a:buSzPct val="80000"/>
              <a:buFont typeface="Wingdings" pitchFamily="2" charset="2"/>
              <a:buChar char="§"/>
            </a:pP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sycotisation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du terrain, antibiothérapies trop répétées.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07ADBB95-38D0-55BE-3797-7D3A8F2C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584200"/>
            <a:ext cx="5152320" cy="437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0" defTabSz="4571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mycélien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0F4EA1-AFBE-7840-6C58-4158A41EF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59" r="10311" b="15561"/>
          <a:stretch/>
        </p:blipFill>
        <p:spPr>
          <a:xfrm>
            <a:off x="6012160" y="94367"/>
            <a:ext cx="2240250" cy="2229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1">
            <a:extLst>
              <a:ext uri="{FF2B5EF4-FFF2-40B4-BE49-F238E27FC236}">
                <a16:creationId xmlns:a16="http://schemas.microsoft.com/office/drawing/2014/main" id="{473654FC-F78F-7C3A-C669-4F537F234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540" y="1807607"/>
            <a:ext cx="8496300" cy="40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344488" indent="-344488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 defTabSz="455613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5613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2" charset="2"/>
              <a:buChar char=""/>
              <a:defRPr sz="24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3494BA"/>
              </a:buClr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Chélateurs de l’aluminium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 smtClean="0">
                <a:solidFill>
                  <a:schemeClr val="accent1">
                    <a:lumMod val="50000"/>
                  </a:schemeClr>
                </a:solidFill>
              </a:rPr>
              <a:t>Adulaire 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</a:rPr>
              <a:t>8DH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fr-FR" altLang="fr-FR" sz="2200" dirty="0" err="1">
                <a:solidFill>
                  <a:schemeClr val="accent1">
                    <a:lumMod val="50000"/>
                  </a:schemeClr>
                </a:solidFill>
              </a:rPr>
              <a:t>déchélateur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 spécifique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3494BA"/>
              </a:buClr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Chélateur du mercure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</a:rPr>
              <a:t>Cinabre 8DH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3494BA"/>
              </a:buClr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Chélateur du manganèse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</a:rPr>
              <a:t>Pyrolusite 8DH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: fatigue du matin, terrain allergique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</a:rPr>
              <a:t>Rhodonite 8DH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: atteinte neuro et insomnie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fr-FR" altLang="fr-FR" sz="2200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Clr>
                <a:srgbClr val="3494BA"/>
              </a:buClr>
              <a:buFont typeface="Wingdings" pitchFamily="2" charset="2"/>
              <a:buChar char="§"/>
            </a:pP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Chélateur général et soins de support oncologie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</a:rPr>
              <a:t>Monazite 8DH </a:t>
            </a:r>
            <a:r>
              <a:rPr lang="fr-FR" altLang="fr-FR" sz="2200" dirty="0">
                <a:solidFill>
                  <a:schemeClr val="accent1">
                    <a:lumMod val="50000"/>
                  </a:schemeClr>
                </a:solidFill>
              </a:rPr>
              <a:t>: terres rares radioactives</a:t>
            </a:r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758373CF-90DA-8E21-FAD0-624B05093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663575"/>
            <a:ext cx="4823829" cy="4370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marL="0" lvl="1" indent="0" defTabSz="457189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80000"/>
              <a:tabLst>
                <a:tab pos="355600" algn="l"/>
              </a:tabLst>
              <a:defRPr/>
            </a:pP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médicament</a:t>
            </a:r>
            <a:r>
              <a:rPr lang="fr-FR" altLang="fr-FR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fr-FR" alt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A02372-4DFD-8C1A-D4B7-452B41E4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673430"/>
            <a:ext cx="2468814" cy="2268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613C9ECC-28BC-1CD1-2C9E-FF34014E1AC8}"/>
              </a:ext>
            </a:extLst>
          </p:cNvPr>
          <p:cNvSpPr/>
          <p:nvPr/>
        </p:nvSpPr>
        <p:spPr>
          <a:xfrm>
            <a:off x="4570413" y="3438524"/>
            <a:ext cx="4570412" cy="3419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5"/>
          </a:p>
        </p:txBody>
      </p:sp>
      <p:pic>
        <p:nvPicPr>
          <p:cNvPr id="41987" name="Image 5734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7800" y="4851739"/>
            <a:ext cx="13255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 5734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4972389"/>
            <a:ext cx="125253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5ADF2C69-7836-E8C6-0B7F-24FF6C7377DB}"/>
              </a:ext>
            </a:extLst>
          </p:cNvPr>
          <p:cNvSpPr/>
          <p:nvPr/>
        </p:nvSpPr>
        <p:spPr>
          <a:xfrm>
            <a:off x="0" y="0"/>
            <a:ext cx="4572000" cy="3438525"/>
          </a:xfrm>
          <a:prstGeom prst="rect">
            <a:avLst/>
          </a:prstGeom>
          <a:solidFill>
            <a:srgbClr val="3C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5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889908B-F675-F877-8366-6C91CF2D952D}"/>
              </a:ext>
            </a:extLst>
          </p:cNvPr>
          <p:cNvSpPr/>
          <p:nvPr/>
        </p:nvSpPr>
        <p:spPr>
          <a:xfrm>
            <a:off x="4570413" y="0"/>
            <a:ext cx="4573587" cy="3438525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5"/>
          </a:p>
        </p:txBody>
      </p: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BFB21C57-8B76-CDB7-C3D7-CE997AC10E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7495" y="3995664"/>
            <a:ext cx="4259262" cy="2222500"/>
          </a:xfrm>
        </p:spPr>
        <p:txBody>
          <a:bodyPr>
            <a:noAutofit/>
          </a:bodyPr>
          <a:lstStyle/>
          <a:p>
            <a:pPr marL="0" indent="0" algn="just" eaLnBrk="1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1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 = tuto-base</a:t>
            </a:r>
          </a:p>
          <a:p>
            <a:pPr marL="0" indent="0" algn="just" eaLnBrk="1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2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le respiratoire</a:t>
            </a:r>
          </a:p>
          <a:p>
            <a:pPr marL="0" indent="0" algn="just" eaLnBrk="1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3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Pédiatrie</a:t>
            </a:r>
          </a:p>
          <a:p>
            <a:pPr marL="0" indent="0" algn="just" eaLnBrk="1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4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TMS</a:t>
            </a:r>
          </a:p>
          <a:p>
            <a:pPr marL="0" indent="0" algn="just" eaLnBrk="1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5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le psychologique</a:t>
            </a:r>
          </a:p>
          <a:p>
            <a:pPr marL="0" indent="0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6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Fatigue chronique, </a:t>
            </a:r>
            <a:r>
              <a:rPr lang="fr-FR" altLang="fr-FR" sz="1600" b="1" dirty="0" err="1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Covid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 long et douleurs inexpliquées </a:t>
            </a:r>
          </a:p>
          <a:p>
            <a:pPr marL="0" indent="0" algn="just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7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gynéco-obstétrique</a:t>
            </a:r>
          </a:p>
          <a:p>
            <a:pPr marL="0" indent="0" algn="just">
              <a:spcBef>
                <a:spcPts val="0"/>
              </a:spcBef>
              <a:buClr>
                <a:srgbClr val="70AD47"/>
              </a:buClr>
              <a:buNone/>
              <a:defRPr/>
            </a:pPr>
            <a:r>
              <a:rPr lang="fr-FR" altLang="fr-FR" sz="1600" b="1" dirty="0">
                <a:solidFill>
                  <a:srgbClr val="FFC000"/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Épisode 8 </a:t>
            </a:r>
            <a:r>
              <a:rPr lang="fr-FR" altLang="fr-FR" sz="1600" b="1" dirty="0">
                <a:solidFill>
                  <a:schemeClr val="accent1">
                    <a:lumMod val="50000"/>
                  </a:schemeClr>
                </a:solidFill>
                <a:latin typeface="Bradley Hand ITC" panose="03070402050302030203" pitchFamily="66" charset="0"/>
                <a:ea typeface="Microsoft YaHei" panose="020B0503020204020204" pitchFamily="34" charset="-122"/>
                <a:cs typeface="Calibri" panose="020F0502020204030204" pitchFamily="34" charset="0"/>
              </a:rPr>
              <a:t>= Soins de support en oncologie </a:t>
            </a:r>
            <a:endParaRPr altLang="fr-FR" sz="1600" b="1" dirty="0">
              <a:solidFill>
                <a:schemeClr val="accent1">
                  <a:lumMod val="50000"/>
                </a:schemeClr>
              </a:solidFill>
              <a:latin typeface="Bradley Hand ITC" panose="03070402050302030203" pitchFamily="66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1992" name="Image 2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7850" y="772641"/>
            <a:ext cx="95408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Imag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113" y="764704"/>
            <a:ext cx="9763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mag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988" y="820266"/>
            <a:ext cx="10033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4650" y="786929"/>
            <a:ext cx="935038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Imag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838" y="1558454"/>
            <a:ext cx="10128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4">
            <a:extLst>
              <a:ext uri="{FF2B5EF4-FFF2-40B4-BE49-F238E27FC236}">
                <a16:creationId xmlns:a16="http://schemas.microsoft.com/office/drawing/2014/main" id="{785552C4-F761-E016-2C0A-7DD8B447EC6E}"/>
              </a:ext>
            </a:extLst>
          </p:cNvPr>
          <p:cNvSpPr/>
          <p:nvPr/>
        </p:nvSpPr>
        <p:spPr>
          <a:xfrm>
            <a:off x="4683125" y="375971"/>
            <a:ext cx="925513" cy="2857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50630" tIns="25316" rIns="50630" bIns="25316" compatLnSpc="0">
            <a:spAutoFit/>
          </a:bodyPr>
          <a:lstStyle/>
          <a:p>
            <a:pPr algn="just">
              <a:lnSpc>
                <a:spcPct val="90000"/>
              </a:lnSpc>
              <a:buClr>
                <a:srgbClr val="70AD47"/>
              </a:buClr>
              <a:buSzPct val="45000"/>
              <a:defRPr sz="1800"/>
            </a:pPr>
            <a:r>
              <a:rPr lang="fr-FR" sz="1633" b="1" dirty="0">
                <a:solidFill>
                  <a:schemeClr val="bg1"/>
                </a:solidFill>
                <a:latin typeface="Bradley Hand ITC" pitchFamily="66"/>
                <a:ea typeface="Microsoft YaHei" pitchFamily="2"/>
                <a:cs typeface="Calibri" pitchFamily="34"/>
              </a:rPr>
              <a:t>Des livres</a:t>
            </a:r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A0ED47B-C8C7-EF48-D464-643C073D7E35}"/>
              </a:ext>
            </a:extLst>
          </p:cNvPr>
          <p:cNvSpPr/>
          <p:nvPr/>
        </p:nvSpPr>
        <p:spPr>
          <a:xfrm>
            <a:off x="4741863" y="3529013"/>
            <a:ext cx="958850" cy="2873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50630" tIns="25316" rIns="50630" bIns="25316" compatLnSpc="0">
            <a:spAutoFit/>
          </a:bodyPr>
          <a:lstStyle/>
          <a:p>
            <a:pPr algn="just">
              <a:lnSpc>
                <a:spcPct val="90000"/>
              </a:lnSpc>
              <a:buClr>
                <a:srgbClr val="70AD47"/>
              </a:buClr>
              <a:buSzPct val="45000"/>
              <a:defRPr sz="1800"/>
            </a:pPr>
            <a:r>
              <a:rPr lang="fr-FR" sz="1633" b="1" dirty="0">
                <a:solidFill>
                  <a:schemeClr val="bg1"/>
                </a:solidFill>
                <a:latin typeface="Bradley Hand ITC" pitchFamily="66"/>
                <a:ea typeface="Microsoft YaHei" pitchFamily="2"/>
                <a:cs typeface="Calibri" pitchFamily="34"/>
              </a:rPr>
              <a:t>Une revue</a:t>
            </a:r>
          </a:p>
        </p:txBody>
      </p:sp>
      <p:pic>
        <p:nvPicPr>
          <p:cNvPr id="42010" name="Imag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8" y="584201"/>
            <a:ext cx="3465326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à coins arrondis 27">
            <a:extLst>
              <a:ext uri="{FF2B5EF4-FFF2-40B4-BE49-F238E27FC236}">
                <a16:creationId xmlns:a16="http://schemas.microsoft.com/office/drawing/2014/main" id="{88226256-05A2-4BBD-C7BE-590029AC8F97}"/>
              </a:ext>
            </a:extLst>
          </p:cNvPr>
          <p:cNvSpPr/>
          <p:nvPr/>
        </p:nvSpPr>
        <p:spPr bwMode="auto">
          <a:xfrm>
            <a:off x="1123794" y="1164471"/>
            <a:ext cx="2266560" cy="284310"/>
          </a:xfrm>
          <a:prstGeom prst="roundRect">
            <a:avLst/>
          </a:prstGeom>
          <a:solidFill>
            <a:srgbClr val="3CA4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225"/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1C93F61A-C1A9-2CF6-30A9-7CEBD42AAFE9}"/>
              </a:ext>
            </a:extLst>
          </p:cNvPr>
          <p:cNvSpPr/>
          <p:nvPr/>
        </p:nvSpPr>
        <p:spPr bwMode="auto">
          <a:xfrm>
            <a:off x="1042764" y="1164470"/>
            <a:ext cx="2292027" cy="37948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50630" tIns="25316" rIns="50630" bIns="25316" compatLnSpc="0">
            <a:spAutoFit/>
          </a:bodyPr>
          <a:lstStyle/>
          <a:p>
            <a:pPr algn="ctr">
              <a:defRPr sz="1800"/>
            </a:pPr>
            <a:r>
              <a:rPr lang="fr-FR" sz="1633" dirty="0">
                <a:solidFill>
                  <a:schemeClr val="bg1"/>
                </a:solidFill>
                <a:latin typeface="Calibri" pitchFamily="18"/>
                <a:ea typeface="Microsoft YaHei" pitchFamily="2"/>
                <a:cs typeface="Arial" pitchFamily="2"/>
              </a:rPr>
              <a:t>www://ffsh.fr</a:t>
            </a:r>
          </a:p>
        </p:txBody>
      </p:sp>
      <p:pic>
        <p:nvPicPr>
          <p:cNvPr id="42000" name="Imag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5838" y="5034302"/>
            <a:ext cx="114776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1" name="Image 2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5997">
            <a:off x="4619625" y="4391364"/>
            <a:ext cx="117475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2" name="Image 5734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1561629"/>
            <a:ext cx="96996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3" name="Image 5734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275" y="1585441"/>
            <a:ext cx="96837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Image 2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888" y="1567979"/>
            <a:ext cx="966787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Image 5734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613" y="4135777"/>
            <a:ext cx="12128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Image 5734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4065">
            <a:off x="7950200" y="4042114"/>
            <a:ext cx="112236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7" name="Image 2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5129">
            <a:off x="5749925" y="3980202"/>
            <a:ext cx="12398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Image 2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3471">
            <a:off x="7000875" y="4969214"/>
            <a:ext cx="119062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Rectangle 57349"/>
          <p:cNvSpPr/>
          <p:nvPr/>
        </p:nvSpPr>
        <p:spPr>
          <a:xfrm>
            <a:off x="4683125" y="3263900"/>
            <a:ext cx="4327525" cy="5715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EA0ED47B-C8C7-EF48-D464-643C073D7E35}"/>
              </a:ext>
            </a:extLst>
          </p:cNvPr>
          <p:cNvSpPr/>
          <p:nvPr/>
        </p:nvSpPr>
        <p:spPr>
          <a:xfrm>
            <a:off x="259907" y="3610280"/>
            <a:ext cx="1565726" cy="2861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50630" tIns="25316" rIns="50630" bIns="25316" compatLnSpc="0">
            <a:spAutoFit/>
          </a:bodyPr>
          <a:lstStyle/>
          <a:p>
            <a:pPr algn="just">
              <a:lnSpc>
                <a:spcPct val="90000"/>
              </a:lnSpc>
              <a:buClr>
                <a:srgbClr val="70AD47"/>
              </a:buClr>
              <a:buSzPct val="45000"/>
              <a:defRPr sz="1800"/>
            </a:pPr>
            <a:r>
              <a:rPr lang="fr-FR" sz="1633" b="1" dirty="0" smtClean="0">
                <a:solidFill>
                  <a:srgbClr val="FF0066"/>
                </a:solidFill>
                <a:latin typeface="Bradley Hand ITC" pitchFamily="66"/>
                <a:ea typeface="Microsoft YaHei" pitchFamily="2"/>
                <a:cs typeface="Calibri" pitchFamily="34"/>
              </a:rPr>
              <a:t>D’autres épisodes</a:t>
            </a:r>
            <a:endParaRPr lang="fr-FR" sz="1633" b="1" dirty="0">
              <a:solidFill>
                <a:srgbClr val="FF0066"/>
              </a:solidFill>
              <a:latin typeface="Bradley Hand ITC" pitchFamily="66"/>
              <a:ea typeface="Microsoft YaHei" pitchFamily="2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6579908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34" grpId="0" animBg="1"/>
      <p:bldP spid="33" grpId="0" animBg="1"/>
      <p:bldP spid="2" grpId="0" uiExpand="1" build="p"/>
      <p:bldP spid="20" grpId="0"/>
      <p:bldP spid="21" grpId="0"/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8989724" cy="3408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11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576263" y="2649088"/>
            <a:ext cx="3488531" cy="20313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fr-FR" dirty="0" smtClean="0">
                <a:latin typeface="Helvetica Neue Moyen" charset="0"/>
                <a:cs typeface="Helvetica Neue Moyen" charset="0"/>
              </a:rPr>
              <a:t>8% </a:t>
            </a:r>
            <a:r>
              <a:rPr lang="fr-FR" dirty="0">
                <a:latin typeface="Helvetica Neue Moyen" charset="0"/>
                <a:cs typeface="Helvetica Neue Moyen" charset="0"/>
              </a:rPr>
              <a:t>des hommes 18% des femmes (fluctuations hormonales, familial)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Helvetica Neue Moyen" charset="0"/>
                <a:cs typeface="Helvetica Neue Moyen" charset="0"/>
              </a:rPr>
              <a:t>Pic 35 à 45 ans</a:t>
            </a:r>
          </a:p>
          <a:p>
            <a:pPr>
              <a:lnSpc>
                <a:spcPct val="110000"/>
              </a:lnSpc>
            </a:pPr>
            <a:r>
              <a:rPr lang="fr-FR" dirty="0">
                <a:latin typeface="Helvetica Neue Moyen" charset="0"/>
                <a:cs typeface="Helvetica Neue Moyen" charset="0"/>
              </a:rPr>
              <a:t>Puberté…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A9C59-46FF-4992-8078-F8DD8674AAC7}"/>
              </a:ext>
            </a:extLst>
          </p:cNvPr>
          <p:cNvSpPr txBox="1"/>
          <p:nvPr/>
        </p:nvSpPr>
        <p:spPr>
          <a:xfrm>
            <a:off x="576263" y="1304764"/>
            <a:ext cx="3057525" cy="5998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spc="75" dirty="0">
                <a:solidFill>
                  <a:srgbClr val="4AA5A7"/>
                </a:solidFill>
                <a:latin typeface="Helvetica Neue Moyen" charset="0"/>
                <a:cs typeface="Helvetica Neue Normal" charset="0"/>
              </a:rPr>
              <a:t>La migraine</a:t>
            </a:r>
            <a:endParaRPr lang="fr-FR" sz="3600" spc="75" dirty="0">
              <a:solidFill>
                <a:srgbClr val="4AA5A7"/>
              </a:solidFill>
              <a:latin typeface="Helvetica Neue Normal" charset="0"/>
              <a:cs typeface="Helvetica Neue Normal" charset="0"/>
            </a:endParaRPr>
          </a:p>
        </p:txBody>
      </p:sp>
      <p:pic>
        <p:nvPicPr>
          <p:cNvPr id="12" name="Espace réservé pour une image 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BCEBE4-DACF-0B40-66D8-D068B8D52C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889" r="18889"/>
          <a:stretch>
            <a:fillRect/>
          </a:stretch>
        </p:blipFill>
        <p:spPr>
          <a:xfrm>
            <a:off x="4427984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29568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659436" y="1736812"/>
            <a:ext cx="7833588" cy="4154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Une personne sur vingt a mal à la tête presque tous les jours !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Mal de tête le plus fréquent (deux tiers des hommes et 8 femmes sur 10) : « tension type </a:t>
            </a:r>
            <a:r>
              <a:rPr lang="fr-FR" sz="1800" dirty="0" err="1">
                <a:latin typeface="Helvetica Neue Normal" charset="0"/>
                <a:cs typeface="Helvetica Neue Normal" charset="0"/>
              </a:rPr>
              <a:t>headache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 »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Névralgie du </a:t>
            </a:r>
            <a:r>
              <a:rPr lang="fr-FR" sz="1800" dirty="0" smtClean="0">
                <a:latin typeface="Helvetica Neue Normal" charset="0"/>
                <a:cs typeface="Helvetica Neue Normal" charset="0"/>
              </a:rPr>
              <a:t>trijumeau : 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rare, hommes et femmes à partir de 55 ans</a:t>
            </a:r>
          </a:p>
          <a:p>
            <a:pPr marL="5572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2 fois sur 3 du </a:t>
            </a:r>
            <a:r>
              <a:rPr lang="fr-FR" sz="1800" dirty="0" smtClean="0">
                <a:latin typeface="Helvetica Neue Normal" charset="0"/>
                <a:cs typeface="Helvetica Neue Normal" charset="0"/>
              </a:rPr>
              <a:t>côté 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droit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L’algie </a:t>
            </a:r>
            <a:r>
              <a:rPr lang="fr-FR" sz="1800" dirty="0" smtClean="0">
                <a:latin typeface="Helvetica Neue Normal" charset="0"/>
                <a:cs typeface="Helvetica Neue Normal" charset="0"/>
              </a:rPr>
              <a:t>vasculaire : 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rare, hommes à partir de 30 ans.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Maladie de </a:t>
            </a:r>
            <a:r>
              <a:rPr lang="fr-FR" sz="1800" dirty="0" smtClean="0">
                <a:latin typeface="Helvetica Neue Normal" charset="0"/>
                <a:cs typeface="Helvetica Neue Normal" charset="0"/>
              </a:rPr>
              <a:t>Horton : 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sujet âgé.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latin typeface="Helvetica Neue Normal" charset="0"/>
                <a:cs typeface="Helvetica Neue Normal" charset="0"/>
              </a:rPr>
              <a:t>Chez </a:t>
            </a:r>
            <a:r>
              <a:rPr lang="fr-FR" sz="1800" dirty="0" smtClean="0">
                <a:latin typeface="Helvetica Neue Normal" charset="0"/>
                <a:cs typeface="Helvetica Neue Normal" charset="0"/>
              </a:rPr>
              <a:t>l’enfant : </a:t>
            </a:r>
            <a:r>
              <a:rPr lang="fr-FR" sz="1800" dirty="0">
                <a:latin typeface="Helvetica Neue Normal" charset="0"/>
                <a:cs typeface="Helvetica Neue Normal" charset="0"/>
              </a:rPr>
              <a:t>migraine domine.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800" dirty="0">
              <a:latin typeface="Helvetica Neue Normal" charset="0"/>
              <a:cs typeface="Helvetica Neue Normal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FF0000"/>
                </a:solidFill>
                <a:latin typeface="Helvetica Neue Normal" charset="0"/>
                <a:cs typeface="Helvetica Neue Normal" charset="0"/>
              </a:rPr>
              <a:t>CQQ : </a:t>
            </a:r>
            <a:r>
              <a:rPr lang="fr-FR" sz="1800" dirty="0">
                <a:solidFill>
                  <a:srgbClr val="FF0000"/>
                </a:solidFill>
                <a:latin typeface="Helvetica Neue Normal" charset="0"/>
                <a:cs typeface="Helvetica Neue Normal" charset="0"/>
              </a:rPr>
              <a:t>abus de médicaments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A9C59-46FF-4992-8078-F8DD8674AAC7}"/>
              </a:ext>
            </a:extLst>
          </p:cNvPr>
          <p:cNvSpPr txBox="1"/>
          <p:nvPr/>
        </p:nvSpPr>
        <p:spPr>
          <a:xfrm>
            <a:off x="576263" y="476672"/>
            <a:ext cx="3492388" cy="5998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120000"/>
              </a:lnSpc>
            </a:pPr>
            <a:r>
              <a:rPr lang="fr-FR" sz="3600" spc="75" dirty="0">
                <a:solidFill>
                  <a:srgbClr val="4AA5A7"/>
                </a:solidFill>
                <a:latin typeface="Helvetica Neue Moyen" charset="0"/>
                <a:cs typeface="Helvetica Neue Normal" charset="0"/>
              </a:rPr>
              <a:t>Les céphalées</a:t>
            </a:r>
            <a:endParaRPr lang="fr-FR" sz="3600" spc="75" dirty="0">
              <a:solidFill>
                <a:srgbClr val="4AA5A7"/>
              </a:solidFill>
              <a:latin typeface="Helvetica Neue Normal" charset="0"/>
              <a:cs typeface="Helvetica Neue Norm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00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063556-7B95-466F-929C-3811BDDCF54A}"/>
              </a:ext>
            </a:extLst>
          </p:cNvPr>
          <p:cNvSpPr txBox="1"/>
          <p:nvPr/>
        </p:nvSpPr>
        <p:spPr>
          <a:xfrm>
            <a:off x="424898" y="1177788"/>
            <a:ext cx="1543050" cy="484748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Lucie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Jules César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 smtClean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Hippocrate</a:t>
            </a:r>
            <a:endParaRPr lang="fr-FR" sz="2100" dirty="0">
              <a:solidFill>
                <a:schemeClr val="accent6"/>
              </a:solidFill>
              <a:latin typeface="Helvetica Neue Normal" charset="0"/>
              <a:cs typeface="Helvetica Neue Normal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G Sand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F Chopin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A Einstein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E Kant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S Freud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Darwin</a:t>
            </a:r>
          </a:p>
          <a:p>
            <a:pPr lvl="0">
              <a:lnSpc>
                <a:spcPct val="150000"/>
              </a:lnSpc>
              <a:defRPr/>
            </a:pPr>
            <a:endParaRPr lang="fr-FR" sz="2100" dirty="0">
              <a:solidFill>
                <a:schemeClr val="tx2"/>
              </a:solidFill>
              <a:latin typeface="Helvetica Neue Normal" charset="0"/>
              <a:cs typeface="Helvetica Neue Normal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5741C90-6903-94F9-FFA2-18B2E6F0AE45}"/>
              </a:ext>
            </a:extLst>
          </p:cNvPr>
          <p:cNvSpPr txBox="1"/>
          <p:nvPr/>
        </p:nvSpPr>
        <p:spPr>
          <a:xfrm>
            <a:off x="2432602" y="1521050"/>
            <a:ext cx="1543050" cy="38159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Tchaïkovski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Victor Hugo 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Beethoven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chemeClr val="accent6"/>
                </a:solidFill>
                <a:latin typeface="Helvetica Neue Normal" charset="0"/>
                <a:cs typeface="Helvetica Neue Normal" charset="0"/>
              </a:rPr>
              <a:t>Van Gogh 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rgbClr val="FF0000"/>
                </a:solidFill>
                <a:latin typeface="Helvetica Neue Normal" charset="0"/>
                <a:cs typeface="Helvetica Neue Normal" charset="0"/>
              </a:rPr>
              <a:t>Nietzsche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rgbClr val="FF0000"/>
                </a:solidFill>
                <a:latin typeface="Helvetica Neue Normal" charset="0"/>
                <a:cs typeface="Helvetica Neue Normal" charset="0"/>
              </a:rPr>
              <a:t>Wagner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rgbClr val="00B050"/>
                </a:solidFill>
                <a:latin typeface="Helvetica Neue Normal" charset="0"/>
                <a:cs typeface="Helvetica Neue Normal" charset="0"/>
              </a:rPr>
              <a:t>Maupassant</a:t>
            </a:r>
          </a:p>
          <a:p>
            <a:pPr lvl="0">
              <a:lnSpc>
                <a:spcPct val="150000"/>
              </a:lnSpc>
              <a:defRPr/>
            </a:pPr>
            <a:r>
              <a:rPr lang="fr-FR" sz="2100" dirty="0">
                <a:solidFill>
                  <a:srgbClr val="00B050"/>
                </a:solidFill>
                <a:latin typeface="Helvetica Neue Normal" charset="0"/>
                <a:cs typeface="Helvetica Neue Normal" charset="0"/>
              </a:rPr>
              <a:t>Purcell</a:t>
            </a:r>
          </a:p>
        </p:txBody>
      </p:sp>
      <p:pic>
        <p:nvPicPr>
          <p:cNvPr id="16" name="Image 15" descr="Une image contenant texte, personne, homme, complet&#10;&#10;Description générée automatiquement">
            <a:extLst>
              <a:ext uri="{FF2B5EF4-FFF2-40B4-BE49-F238E27FC236}">
                <a16:creationId xmlns:a16="http://schemas.microsoft.com/office/drawing/2014/main" id="{CD88012E-1534-6C02-5D45-B96CD9E82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8943" y="3624370"/>
            <a:ext cx="2084802" cy="2282630"/>
          </a:xfrm>
          <a:prstGeom prst="rect">
            <a:avLst/>
          </a:prstGeom>
        </p:spPr>
      </p:pic>
      <p:pic>
        <p:nvPicPr>
          <p:cNvPr id="20" name="Espace réservé pour une image  19" descr="Une image contenant mammifère, primate, intérieur, singe&#10;&#10;Description générée automatiquement">
            <a:extLst>
              <a:ext uri="{FF2B5EF4-FFF2-40B4-BE49-F238E27FC236}">
                <a16:creationId xmlns:a16="http://schemas.microsoft.com/office/drawing/2014/main" id="{7E61F3B2-7E0D-BC2D-8E45-97757E3290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47" r="25047"/>
          <a:stretch>
            <a:fillRect/>
          </a:stretch>
        </p:blipFill>
        <p:spPr>
          <a:xfrm>
            <a:off x="4288943" y="1177788"/>
            <a:ext cx="2084802" cy="2345402"/>
          </a:xfrm>
        </p:spPr>
      </p:pic>
      <p:pic>
        <p:nvPicPr>
          <p:cNvPr id="22" name="Image 21" descr="Une image contenant personne, homme, mur, debout&#10;&#10;Description générée automatiquement">
            <a:extLst>
              <a:ext uri="{FF2B5EF4-FFF2-40B4-BE49-F238E27FC236}">
                <a16:creationId xmlns:a16="http://schemas.microsoft.com/office/drawing/2014/main" id="{2C6C3B13-A9AF-B356-F2F6-3C80B64B4B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08" y="1192969"/>
            <a:ext cx="1857260" cy="2377517"/>
          </a:xfrm>
          <a:prstGeom prst="rect">
            <a:avLst/>
          </a:prstGeom>
        </p:spPr>
      </p:pic>
      <p:pic>
        <p:nvPicPr>
          <p:cNvPr id="28" name="Image 27" descr="Une image contenant personne, femme, intérieur, cheveux&#10;&#10;Description générée automatiquement">
            <a:extLst>
              <a:ext uri="{FF2B5EF4-FFF2-40B4-BE49-F238E27FC236}">
                <a16:creationId xmlns:a16="http://schemas.microsoft.com/office/drawing/2014/main" id="{F0AA716A-40CE-39BB-8233-297D4CB9B0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243" y="3624370"/>
            <a:ext cx="2142592" cy="22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289900-FBB6-A64D-B5B4-582EF3584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114" y="235739"/>
            <a:ext cx="7886700" cy="994172"/>
          </a:xfrm>
        </p:spPr>
        <p:txBody>
          <a:bodyPr/>
          <a:lstStyle/>
          <a:p>
            <a:r>
              <a:rPr lang="fr-FR" sz="3600" dirty="0">
                <a:solidFill>
                  <a:srgbClr val="006699"/>
                </a:solidFill>
                <a:ea typeface="ＭＳ Ｐゴシック" panose="020B0600070205080204" pitchFamily="34" charset="-128"/>
                <a:cs typeface="+mn-cs"/>
              </a:rPr>
              <a:t>Migraines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7EC5-AF78-714D-9491-86207B1695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6262" y="1352218"/>
            <a:ext cx="5471902" cy="49571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Belladonna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tête d’apparition brutale, avec congestion et rougeur de la face. La douleur est battante et très aggravée par le bruit et la lumière. Les pupilles sont dilatées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Iris versicolor 5CH</a:t>
            </a:r>
            <a:endParaRPr lang="fr-FR" sz="16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migraines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qui apparaissent au moment de la baisse du stress, le 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weekend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ou au moment des vacances. Il y a volontiers des symptômes visuels associées au mal de tête et des vomissements très brûlants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Sepia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7CH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migraines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au moment des règles chez des personnes plutôt introverties et volontiers dépressives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Lachesis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7CH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migraines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plutôt gauches avec bouffées de chaleur, aggravées à la ménopause et toujours améliorées par l’apparition des règles ou un saignement de nez</a:t>
            </a: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Lycopodium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migraine </a:t>
            </a:r>
            <a:r>
              <a:rPr lang="fr-FR" sz="1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plutôt droite, au dessus de l’œil droit et déclenchée si le repas tarde à venir. Tempérament bougon et irascible.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30" b="73498" l="10000" r="9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174" b="23013"/>
          <a:stretch/>
        </p:blipFill>
        <p:spPr>
          <a:xfrm>
            <a:off x="0" y="896970"/>
            <a:ext cx="3278981" cy="335756"/>
          </a:xfrm>
          <a:prstGeom prst="rect">
            <a:avLst/>
          </a:prstGeom>
        </p:spPr>
      </p:pic>
      <p:pic>
        <p:nvPicPr>
          <p:cNvPr id="8" name="Image 7" descr="Une image contenant plante&#10;&#10;Description générée automatiquement">
            <a:extLst>
              <a:ext uri="{FF2B5EF4-FFF2-40B4-BE49-F238E27FC236}">
                <a16:creationId xmlns:a16="http://schemas.microsoft.com/office/drawing/2014/main" id="{4E2847FE-078C-A57D-68CC-2897534B29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069"/>
          <a:stretch/>
        </p:blipFill>
        <p:spPr>
          <a:xfrm>
            <a:off x="6268309" y="584200"/>
            <a:ext cx="2507467" cy="186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 descr="Une image contenant reptile, herbe, serpent, extérieur&#10;&#10;Description générée automatiquement">
            <a:extLst>
              <a:ext uri="{FF2B5EF4-FFF2-40B4-BE49-F238E27FC236}">
                <a16:creationId xmlns:a16="http://schemas.microsoft.com/office/drawing/2014/main" id="{B7BE3D5C-8A3F-26A2-48E0-4A8D40DBB3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062" y="4185084"/>
            <a:ext cx="2549714" cy="186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7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7EC5-AF78-714D-9491-86207B1695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38165" y="2168860"/>
            <a:ext cx="6488112" cy="41764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Actaea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racemosa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mal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tête en casque ou en arc de cercle d’un coté, avec contracture douloureuse des cervicales qui sont sensibles au toucher. Aggravation le premier jour des règles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Lachnantes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céphalée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chez les gens âgés avec arthrose cervicale et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raideur.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Nux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vomica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céphalées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 stressés actifs mais souvent insomniaques. Le mal de tête est amélioré par le café mais aggravé par l’alcool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30" b="73498" l="10000" r="9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174" b="23013"/>
          <a:stretch/>
        </p:blipFill>
        <p:spPr>
          <a:xfrm>
            <a:off x="-533" y="955080"/>
            <a:ext cx="3278981" cy="335756"/>
          </a:xfrm>
          <a:prstGeom prst="rect">
            <a:avLst/>
          </a:prstGeom>
        </p:spPr>
      </p:pic>
      <p:pic>
        <p:nvPicPr>
          <p:cNvPr id="8" name="Image 7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C110FBC7-E812-51B6-553B-336C37EAD2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625" y="4839416"/>
            <a:ext cx="1611052" cy="1414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2A17C0-EE93-B38B-26CF-C874C6E7E78B}"/>
              </a:ext>
            </a:extLst>
          </p:cNvPr>
          <p:cNvSpPr txBox="1"/>
          <p:nvPr/>
        </p:nvSpPr>
        <p:spPr>
          <a:xfrm>
            <a:off x="434159" y="338532"/>
            <a:ext cx="471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6699"/>
                </a:solidFill>
                <a:latin typeface="+mn-lt"/>
              </a:rPr>
              <a:t>Céphalées de tension</a:t>
            </a:r>
            <a:endParaRPr lang="fr-FR" sz="3600" dirty="0"/>
          </a:p>
        </p:txBody>
      </p:sp>
      <p:pic>
        <p:nvPicPr>
          <p:cNvPr id="9" name="Image 8" descr="Une image contenant plante, plein air, arbre, Phorbe&#10;&#10;Description générée automatiquement">
            <a:extLst>
              <a:ext uri="{FF2B5EF4-FFF2-40B4-BE49-F238E27FC236}">
                <a16:creationId xmlns:a16="http://schemas.microsoft.com/office/drawing/2014/main" id="{63EE1925-3208-7691-55DD-9F2866D73E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034" y="1052736"/>
            <a:ext cx="1608373" cy="1608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580" y="2996952"/>
            <a:ext cx="1607827" cy="14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155"/>
          <a:stretch/>
        </p:blipFill>
        <p:spPr>
          <a:xfrm>
            <a:off x="4503" y="0"/>
            <a:ext cx="9139497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E7EC5-AF78-714D-9491-86207B16951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88306" y="1556543"/>
            <a:ext cx="6179938" cy="37449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Drainage ++++ essentiel</a:t>
            </a:r>
          </a:p>
          <a:p>
            <a:pPr>
              <a:spcBef>
                <a:spcPts val="0"/>
              </a:spcBef>
            </a:pPr>
            <a:endParaRPr lang="fr-FR" sz="15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Nux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vomica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4CH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Particulièrement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indiqué par nettoyer le terrain de l’accumulation de médicaments. </a:t>
            </a: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granules trois fois par jour durant 2 ou 3 semaines, </a:t>
            </a: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en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stoppant tout autre médicament anti douleur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Ribes nigrum  bourgeons </a:t>
            </a:r>
            <a:r>
              <a:rPr lang="fr-FR" sz="1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macêrat</a:t>
            </a:r>
            <a:r>
              <a:rPr lang="fr-FR" sz="1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glycériné 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1DH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Draineur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général du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corps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Relanceur </a:t>
            </a:r>
            <a:r>
              <a:rPr lang="fr-FR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des glandes surrénales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30" b="73498" l="10000" r="97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45174" b="23013"/>
          <a:stretch/>
        </p:blipFill>
        <p:spPr>
          <a:xfrm>
            <a:off x="143508" y="978987"/>
            <a:ext cx="3278981" cy="3357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812CA9-2B4A-1B59-00B2-4D870A0E9ACE}"/>
              </a:ext>
            </a:extLst>
          </p:cNvPr>
          <p:cNvSpPr txBox="1"/>
          <p:nvPr/>
        </p:nvSpPr>
        <p:spPr>
          <a:xfrm>
            <a:off x="576263" y="33265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6699"/>
                </a:solidFill>
                <a:latin typeface="+mn-lt"/>
              </a:rPr>
              <a:t>Abus médicamenteux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8045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ESH NEW templat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rgbClr val="3494BA"/>
        </a:solidFill>
        <a:ln>
          <a:noFill/>
        </a:ln>
      </a:spPr>
      <a:bodyPr>
        <a:spAutoFit/>
      </a:bodyPr>
      <a:lstStyle>
        <a:defPPr eaLnBrk="1" hangingPunct="1">
          <a:defRPr sz="2200">
            <a:solidFill>
              <a:schemeClr val="bg1"/>
            </a:solidFill>
            <a:latin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hème ESH NEW template" id="{9241EC32-0D35-4D53-89BC-880DD3DBC478}" vid="{94FC4546-E557-476F-9EAD-19E5D1E152D3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 Vok</Template>
  <TotalTime>7145</TotalTime>
  <Words>1419</Words>
  <Application>Microsoft Office PowerPoint</Application>
  <PresentationFormat>Affichage à l'écran (4:3)</PresentationFormat>
  <Paragraphs>315</Paragraphs>
  <Slides>34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50" baseType="lpstr">
      <vt:lpstr>Microsoft YaHei</vt:lpstr>
      <vt:lpstr>ＭＳ Ｐゴシック</vt:lpstr>
      <vt:lpstr>Arial</vt:lpstr>
      <vt:lpstr>Bahnschrift</vt:lpstr>
      <vt:lpstr>Bahnschrift SemiLight</vt:lpstr>
      <vt:lpstr>Bradley Hand ITC</vt:lpstr>
      <vt:lpstr>Calibri</vt:lpstr>
      <vt:lpstr>Helvetica Neue Moyen</vt:lpstr>
      <vt:lpstr>Helvetica Neue Normal</vt:lpstr>
      <vt:lpstr>Lucida Sans Unicode</vt:lpstr>
      <vt:lpstr>Segoe UI</vt:lpstr>
      <vt:lpstr>Tahoma</vt:lpstr>
      <vt:lpstr>Times New Roman</vt:lpstr>
      <vt:lpstr>Wingdings</vt:lpstr>
      <vt:lpstr>Wingdings 3</vt:lpstr>
      <vt:lpstr>Thème ESH NEW template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Migraines</vt:lpstr>
      <vt:lpstr>Présentation PowerPoint</vt:lpstr>
      <vt:lpstr>Présentation PowerPoint</vt:lpstr>
      <vt:lpstr>Des maladies plus émergentes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BOIRON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POCHON Elodie</dc:creator>
  <cp:lastModifiedBy>BRESCH Marion</cp:lastModifiedBy>
  <cp:revision>1119</cp:revision>
  <cp:lastPrinted>2021-02-04T16:19:03Z</cp:lastPrinted>
  <dcterms:created xsi:type="dcterms:W3CDTF">2013-03-26T10:10:29Z</dcterms:created>
  <dcterms:modified xsi:type="dcterms:W3CDTF">2023-06-14T14:58:09Z</dcterms:modified>
</cp:coreProperties>
</file>