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638" r:id="rId2"/>
    <p:sldId id="710" r:id="rId3"/>
    <p:sldId id="258" r:id="rId4"/>
    <p:sldId id="585" r:id="rId5"/>
    <p:sldId id="526" r:id="rId6"/>
    <p:sldId id="532" r:id="rId7"/>
    <p:sldId id="595" r:id="rId8"/>
    <p:sldId id="596" r:id="rId9"/>
    <p:sldId id="597" r:id="rId10"/>
    <p:sldId id="598" r:id="rId11"/>
    <p:sldId id="599" r:id="rId12"/>
    <p:sldId id="533" r:id="rId13"/>
    <p:sldId id="536" r:id="rId14"/>
    <p:sldId id="639" r:id="rId15"/>
    <p:sldId id="537" r:id="rId16"/>
    <p:sldId id="640" r:id="rId17"/>
    <p:sldId id="538" r:id="rId18"/>
    <p:sldId id="641" r:id="rId19"/>
    <p:sldId id="539" r:id="rId20"/>
    <p:sldId id="650" r:id="rId21"/>
    <p:sldId id="541" r:id="rId22"/>
    <p:sldId id="410" r:id="rId23"/>
    <p:sldId id="520" r:id="rId24"/>
    <p:sldId id="550" r:id="rId25"/>
    <p:sldId id="552" r:id="rId26"/>
    <p:sldId id="553" r:id="rId27"/>
    <p:sldId id="554" r:id="rId28"/>
    <p:sldId id="555" r:id="rId29"/>
    <p:sldId id="557" r:id="rId30"/>
    <p:sldId id="644" r:id="rId31"/>
    <p:sldId id="711" r:id="rId32"/>
    <p:sldId id="625" r:id="rId33"/>
    <p:sldId id="709" r:id="rId34"/>
    <p:sldId id="712" r:id="rId35"/>
    <p:sldId id="713" r:id="rId36"/>
    <p:sldId id="714" r:id="rId37"/>
    <p:sldId id="715" r:id="rId38"/>
    <p:sldId id="716" r:id="rId39"/>
    <p:sldId id="646" r:id="rId40"/>
    <p:sldId id="493" r:id="rId41"/>
    <p:sldId id="647" r:id="rId42"/>
    <p:sldId id="632" r:id="rId43"/>
    <p:sldId id="517" r:id="rId44"/>
    <p:sldId id="495" r:id="rId45"/>
    <p:sldId id="496" r:id="rId46"/>
    <p:sldId id="497" r:id="rId47"/>
    <p:sldId id="501" r:id="rId48"/>
    <p:sldId id="498" r:id="rId49"/>
    <p:sldId id="506" r:id="rId50"/>
    <p:sldId id="582" r:id="rId51"/>
    <p:sldId id="648" r:id="rId52"/>
    <p:sldId id="500" r:id="rId53"/>
    <p:sldId id="502" r:id="rId54"/>
    <p:sldId id="708" r:id="rId55"/>
    <p:sldId id="630" r:id="rId56"/>
    <p:sldId id="503" r:id="rId57"/>
    <p:sldId id="504" r:id="rId58"/>
    <p:sldId id="507" r:id="rId59"/>
    <p:sldId id="617" r:id="rId60"/>
    <p:sldId id="618" r:id="rId61"/>
    <p:sldId id="619" r:id="rId62"/>
    <p:sldId id="620" r:id="rId63"/>
    <p:sldId id="586" r:id="rId64"/>
    <p:sldId id="600" r:id="rId65"/>
    <p:sldId id="601" r:id="rId66"/>
    <p:sldId id="602" r:id="rId67"/>
    <p:sldId id="603" r:id="rId68"/>
    <p:sldId id="604" r:id="rId69"/>
    <p:sldId id="606" r:id="rId70"/>
    <p:sldId id="607" r:id="rId71"/>
    <p:sldId id="608" r:id="rId72"/>
    <p:sldId id="609" r:id="rId73"/>
    <p:sldId id="610" r:id="rId74"/>
    <p:sldId id="611" r:id="rId75"/>
    <p:sldId id="612" r:id="rId76"/>
    <p:sldId id="631" r:id="rId77"/>
    <p:sldId id="633" r:id="rId78"/>
    <p:sldId id="634" r:id="rId79"/>
    <p:sldId id="636" r:id="rId80"/>
    <p:sldId id="637" r:id="rId81"/>
    <p:sldId id="479" r:id="rId82"/>
    <p:sldId id="518" r:id="rId83"/>
    <p:sldId id="510" r:id="rId84"/>
    <p:sldId id="511" r:id="rId85"/>
    <p:sldId id="512" r:id="rId86"/>
    <p:sldId id="534" r:id="rId8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FFFFFF"/>
    <a:srgbClr val="33CCCC"/>
    <a:srgbClr val="0099FF"/>
    <a:srgbClr val="FF6600"/>
    <a:srgbClr val="00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1" autoAdjust="0"/>
  </p:normalViewPr>
  <p:slideViewPr>
    <p:cSldViewPr showGuides="1">
      <p:cViewPr varScale="1">
        <p:scale>
          <a:sx n="96" d="100"/>
          <a:sy n="96" d="100"/>
        </p:scale>
        <p:origin x="1956" y="72"/>
      </p:cViewPr>
      <p:guideLst>
        <p:guide orient="horz" pos="43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6"/>
    </p:cViewPr>
  </p:sorterViewPr>
  <p:notesViewPr>
    <p:cSldViewPr showGuides="1">
      <p:cViewPr varScale="1">
        <p:scale>
          <a:sx n="47" d="100"/>
          <a:sy n="47" d="100"/>
        </p:scale>
        <p:origin x="-291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E6AF55F2-CE5E-F0E4-D403-F939EC2F23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DABB1A25-6580-EF90-EC17-0D75F2BFF0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91C86764-65D5-103F-4AAF-E2737FEC11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E1CEF1D0-5C97-DD5C-5756-8E727AF524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9D7FF6-B1BF-4067-9DB4-32EF9C241D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7B1D47-6E71-77A8-238D-F361F30C3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3BE9B1-CCA9-A525-422A-D0DD070CBE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1EEEA9-F692-603E-54E0-5A3BDC5344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7E5A19E-F62C-DBC2-41DA-F6CB0333C6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D805C036-FD7D-DEFD-BB18-E0EBEF01F6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AEAEC70E-7A7E-7B5C-6811-F7EE0531F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0B16DBC6-9F1D-4255-8EDE-5881CAC4603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F2458AC8-5695-87E3-390F-A9D1AE230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8B8EBEE-2BF5-3A6F-FB2F-0D825D52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62EEED21-1758-D24E-5A83-37CFB3E8D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C074FF-C4B1-476F-83CD-6938BF9DCE83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63F4AE-464C-BB14-A1D7-F7666E33C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0D060ED-5586-42F5-424B-92EE82847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4C78FE-F66A-6B2B-2F2B-5A260985F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3CDCC9-6C8A-CDC4-3A4D-CCE3D6033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7F3C1C2-3E4F-D59D-FC99-2F74F6C9E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FC1367-B0BD-0221-E6B1-096F37AD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7910F1-DD35-4DE8-701A-636C149EB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44E174-CB93-3E4C-555B-C11815E89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2FC6EDF-4A7D-CAB7-6FED-CDEC88AD1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08F9F80-DAD5-8608-9BBD-BD4323EEB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79E5942-F6EC-B3D2-A285-F86A1B761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513AF87-1ECE-8F25-B8F0-FD0BB5B14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3E1600-49FB-99DE-EBAC-7E989C180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C84E724-B62D-93F8-D83E-36F62CC61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953B985-BF6A-ECD3-F94F-8189E122D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9356689-0BD6-C099-0901-89645063B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B3F056-7FAA-39B4-F7B6-9E8258D6A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BCC5BD-CFE8-E9F1-C5B5-0D2A063E7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9D2EDD4-5141-2969-8E83-4F8D3B03F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F01466C-4698-5B65-0C32-F6D298802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A05DBA7-1A43-D400-2DAE-0867B7982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DB67F7-8B97-F947-C952-7CD85425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13A9B3D-EEAC-334F-9243-DF4AE4F7F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C6FE6B6-9581-6B95-2CE8-7AAFEE3B2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43EE9C7-3F3A-3EA1-C881-1C4B65F5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C69DDEA-AA87-5A27-B019-9A89D74A5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>
            <a:extLst>
              <a:ext uri="{FF2B5EF4-FFF2-40B4-BE49-F238E27FC236}">
                <a16:creationId xmlns:a16="http://schemas.microsoft.com/office/drawing/2014/main" id="{D1077232-3C8E-4BF5-DAAE-40A9E8897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49DBA479-11B7-0813-3F41-B96E57EA9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Corylus avellana =noisetier en phyto astringent et rafraîchit les plaies sèches</a:t>
            </a:r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D816CE9F-0D43-B00E-A68A-83C783FEC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B7E3969-3DCE-4BBA-A617-45E3DC514AA8}" type="slidenum">
              <a:rPr lang="fr-FR" altLang="fr-FR" sz="1300"/>
              <a:pPr/>
              <a:t>27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E402FAC-159C-ECAD-8727-CD3F13434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AA25B76-FAE1-7051-AFC5-93C04A5B8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C7C643A-FD45-7FF4-6F54-FADC57ED8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B781194-9334-7EE1-4CFB-304124F05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4FC81C8-5C77-DE51-5954-7A1A12CB0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58DFAD9-1BE0-83D4-B495-0E72C2B01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8E1CFB1-038B-8CCE-FCFA-37BA1E6EE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CF024B2-5E9F-9661-A1D7-DC78CC359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Parler de l’entretien post-natal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EPDS doit se remplir SEULE en moins de 5 mn = spontanément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Et concerne les 7 derniers jours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33FA97C-F5E3-90C1-5CEF-1B0F84E3E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21D7DCB-D995-5354-B701-CEFC9704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Parler de l’entretien post-natal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EPDS doit se remplir SEULE en moins de 5 mn = spontanément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Et concerne les 7 derniers jours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61F76BD-0098-D26C-0D49-44937EC24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6C14713-4E60-DFA9-C758-D13E11C54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DEC68CF-7B7B-DF47-B928-458355C62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B685C68-2FCB-040B-6DB9-DC71CA053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CB3610A-6FB8-AF29-606A-3D08F79A8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61117CB-D3BC-4A0A-CF50-90A447473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F4D7B03-6ABE-21FC-F58B-126512C2D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43C781A-D139-9407-EE99-E89A0AFC8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6F808BB-A4C8-3B9F-B6B5-DCB0631F5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83E7EFA-9A77-01C4-0F82-29402F989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E6E50D9-09D6-C954-AB5D-8DAB1543D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3726249-FF4B-12B9-295B-8A01F0515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2FA058C-3DC4-D343-B689-F4721E611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31F734F-3639-36C5-49CC-9E39D4FAA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509CB09-AAD0-7BCC-768D-7C9AFC837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1CF94F7-5994-AC75-3043-7B62D888D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6B1B207-E727-5F42-A03D-9DA63BEB5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6D0447D-105D-9566-44D8-5C6EE5E48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B2FF340-5BA2-9F1D-277F-A0D119B46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8DF8FD4-A5CB-3363-5772-519DEC0C0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>
                <a:latin typeface="Times New Roman" panose="02020603050405020304" pitchFamily="18" charset="0"/>
              </a:rPr>
              <a:t>Graphites</a:t>
            </a:r>
            <a:r>
              <a:rPr lang="fr-FR" altLang="fr-FR">
                <a:latin typeface="Times New Roman" panose="02020603050405020304" pitchFamily="18" charset="0"/>
              </a:rPr>
              <a:t> recherche des points de repère sécurisants.</a:t>
            </a:r>
          </a:p>
          <a:p>
            <a:r>
              <a:rPr lang="fr-FR" altLang="fr-FR" b="1">
                <a:latin typeface="Times New Roman" panose="02020603050405020304" pitchFamily="18" charset="0"/>
              </a:rPr>
              <a:t>Moschus </a:t>
            </a:r>
            <a:r>
              <a:rPr lang="fr-FR" altLang="fr-FR">
                <a:latin typeface="Times New Roman" panose="02020603050405020304" pitchFamily="18" charset="0"/>
              </a:rPr>
              <a:t>: pseudo-joie, pseudo-désir de maternité </a:t>
            </a:r>
          </a:p>
          <a:p>
            <a:r>
              <a:rPr lang="fr-FR" altLang="fr-FR" b="1">
                <a:latin typeface="Times New Roman" panose="02020603050405020304" pitchFamily="18" charset="0"/>
              </a:rPr>
              <a:t>Palladium</a:t>
            </a:r>
            <a:r>
              <a:rPr lang="fr-FR" altLang="fr-FR">
                <a:latin typeface="Times New Roman" panose="02020603050405020304" pitchFamily="18" charset="0"/>
              </a:rPr>
              <a:t> : désirerait attirer l’attention, mais ne récolte que déception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366CC79-8D12-F83A-B2BC-14C44C573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E3294BB-B948-ED78-CA5E-F6242FD15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3225148-B819-735E-412D-5DE6EFE0D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61BF7EB-C8E6-A447-8DB9-2CAB7B91E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F375A8A-9660-0F5A-5D40-44497D98C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1E5F14F-C821-597A-BD29-EA94A12F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7C006-30E2-404E-FA53-D6DFDD6B7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017C9A-4205-E408-7B3C-0FF780557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981E765-4348-CF10-6C29-C66CB39FC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8063793-43BE-2835-CFB7-1C527F9A3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D3002CE-D547-03E1-D7E6-4844766BF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77A1B1E-3007-2AE8-1057-DC8E15CE5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B01C2AC-D5D3-22CC-8157-B7B14C96F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8B93FDD-F087-D518-A1A5-A91C8CC83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1149EE9-B222-D5B3-611B-1F8DFB9B5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11C7EB8-7CE2-C9F7-D7B8-9F08DEBCB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7942950-1C5C-61E5-0324-40DFE9736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E1A5D2F-9600-3FDD-B78D-DB017D90F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A49022A-0BEF-0C0B-1222-521F019D45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DF93FEF-C8B7-1175-DA4C-315A9998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7210A34-E78C-177F-8C4F-ADADC30E7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CA41234-9448-3E87-AFB9-47E374309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A38F182-2E3E-388E-1271-B165886D6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B6B9E83-5BD3-596C-219B-216D44A30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>
            <a:extLst>
              <a:ext uri="{FF2B5EF4-FFF2-40B4-BE49-F238E27FC236}">
                <a16:creationId xmlns:a16="http://schemas.microsoft.com/office/drawing/2014/main" id="{0A729C08-B874-504F-1203-99F2A8155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22313"/>
            <a:ext cx="4813300" cy="3609975"/>
          </a:xfrm>
          <a:ln/>
        </p:spPr>
      </p:sp>
      <p:sp>
        <p:nvSpPr>
          <p:cNvPr id="107523" name="Espace réservé des notes 2">
            <a:extLst>
              <a:ext uri="{FF2B5EF4-FFF2-40B4-BE49-F238E27FC236}">
                <a16:creationId xmlns:a16="http://schemas.microsoft.com/office/drawing/2014/main" id="{3177DEBF-8222-3385-1A7C-B10894D39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07524" name="Espace réservé du numéro de diapositive 3">
            <a:extLst>
              <a:ext uri="{FF2B5EF4-FFF2-40B4-BE49-F238E27FC236}">
                <a16:creationId xmlns:a16="http://schemas.microsoft.com/office/drawing/2014/main" id="{E37FA4DB-B84C-6E28-D91C-3B6DFCC26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4629237-6560-4F7B-9C6F-50B33CDE0A77}" type="slidenum">
              <a:rPr lang="fr-FR" altLang="fr-FR" sz="1200"/>
              <a:pPr/>
              <a:t>54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24EFF73-D396-5D21-3B91-2149A10B8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BF64D0A0-62AE-D2B2-5AD6-E0F39C7A4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D4882B-9C8D-9E5C-6CA1-5DAC80823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E96D524-E0D9-6D66-9983-81C40EA36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DD6D1D2-1683-8CF1-864E-282F75557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5BA626F-A292-F84E-E06F-2E7494D26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C522B39-1030-4DD1-549A-BFE6C314C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D2B63B4-26DB-C8A1-0F58-767652875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20FF438-6454-394D-1A34-0B76CA883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FA2C31C-C9EE-4D00-68AC-E9870181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691B7F5-4061-60B8-B765-9BE3653E9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C30EEFF-0864-8449-1413-945C97279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9A038CA-4F95-CA31-8B4D-E60600E16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B27D381-81FE-3514-C802-40601C2F0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86E1520-C256-EFD2-14BD-F36250A25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FC5C69E-1DE3-5EA4-AEDE-9E9636315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AC4CED6-7349-2686-FE60-83E42C853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E87300F-CDCA-0381-4008-3B3BB064E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Demander à une sage-femme de faire l’ordonnance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Choix du médicament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Choix des dilutions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Faire préciser quand prendre les médicaments dans la journée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Pas de solution unique…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Aborder le traitement de terrain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4F1207C-4951-2530-C356-C880FFD0B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E42DC80-8B69-57F7-85B5-69E996AD0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D1F82ACC-CE99-F5BB-33BC-7B5FEBB86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1347001-3751-DEA8-5ACD-7C787A282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E454F61F-98FA-641D-36D4-31385B005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308B827-B09B-0591-61A2-0A70AF611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FCS = fausse couche spontanée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AFCAFCD-0015-E551-1D1D-EBA1C434A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3C7BCB-0AF8-A579-8F2A-F4A073F64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4CB4F610-138B-A49E-E8CF-2E1CB8A50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3703B590-37CE-731F-8624-05B3D7823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ALR = ANESTHESIE LOCO REGIONALE , en clair, péridurale ou rachianesthésie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A98E0D9-5218-D2C5-CF26-9CFC6AC14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7853243-4019-95F0-846B-348D4C6FE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3D9F6FB-EBC5-6523-B857-53262B785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53BBC0F-C9C5-0EDA-67BD-DAC659418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A6454FD-7970-7BAA-E5C2-F6484ABD5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0399FE5-A227-A6A1-4AB2-E8A45010A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2C871ECE-BCC5-E8BA-8D81-5D1AA45D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48A7A1D-7E87-08C6-0A22-D3C8F6932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84128678-90F8-B8E2-88E0-107C1D9BA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DFABA65-A205-D743-EB50-B12DF5F6D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73C2049-9F58-C1B1-5FDE-FADDD5C9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F51BB16-15B1-36EC-C177-51D20FCFA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39422332-F20E-163C-071B-0D516B7B4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78E20F3-1516-6C7A-A625-63070580F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18ED62-66FF-246B-699C-76B8FCD8E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DDF189E-DA53-6A06-36AA-62CBE5F0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B5CFE28F-1AB1-79B6-B992-B3AF30C3D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E4B1236-1959-E7DA-44C7-A9227BED4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A9B8908-A947-68DF-82F7-F8E1E7282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435384-AC51-8FA2-E897-070B1782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044AC9E-45C4-45B9-2464-4CBD50924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DABE6A4-03EA-E437-80F6-05781703A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3323CF9-FA3E-DDDB-B402-0773995E4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B0B33D6-8D53-8CE1-714A-887913B0A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537ECFB-761E-68F8-296B-769303B0B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26A3FE5-CC03-F63C-9490-8692904E2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4EABF98C-071D-2784-CC07-8AAB776AE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2CDCF53-09FD-6BCD-B18F-24F5DB561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094D8364-2405-9A62-FC8C-380E97329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0FEF8DE-F663-C405-E449-14A2AFA2B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09FB8CBD-83AE-D9DE-E81B-12118CB03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507737D-354B-BA63-3646-5FC96829A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969E2F7-DCE8-BA0A-B787-1DFE2E876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0A6BD98-DAC1-DC97-5FB3-A3C9191FA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E5821A8-CA18-69AD-1072-C90E2838E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EA2B69B-D4CB-B0FC-2B20-B59C19E86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84CB7AD7-5270-FD41-17F9-10BBB484A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5170B41-2288-423D-80AD-758D66C80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0C324D4-EF51-3B03-8555-C4BFA8F43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A6F1D0E-662B-1A4E-9E66-87FBEA50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4C44DE4-14EA-AE62-8D8B-F36481545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7A2078-B67E-300E-5751-84163E5F2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ACB45D8-21F3-42E4-9B9F-FAE3DE320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146DADC7-3C02-48BE-5842-33211B720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CE3D3E7-F86D-9AF5-B2C0-5F99BE537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D3E1A9-2A0E-F28B-FFAA-6673144A7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54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6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135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0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nd 1">
            <a:extLst>
              <a:ext uri="{FF2B5EF4-FFF2-40B4-BE49-F238E27FC236}">
                <a16:creationId xmlns:a16="http://schemas.microsoft.com/office/drawing/2014/main" id="{D59614CE-B10C-B1E0-1A36-21C2C87CD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443663"/>
            <a:ext cx="500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40B98D1-9335-A82B-6AEE-E68B80F11B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6629400"/>
            <a:ext cx="14956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 b="1" dirty="0">
                <a:solidFill>
                  <a:srgbClr val="FF9933"/>
                </a:solidFill>
              </a:rPr>
              <a:t>PERINAT 4 – </a:t>
            </a:r>
            <a:r>
              <a:rPr lang="fr-FR" altLang="fr-FR" sz="1100" b="1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2024-2025</a:t>
            </a:r>
            <a:endParaRPr lang="fr-FR" altLang="fr-FR" sz="1000" b="1" dirty="0">
              <a:solidFill>
                <a:srgbClr val="FF9933"/>
              </a:solidFill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2DB88A3F-89F5-AACC-C8DA-E2CF632955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61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CD997FB6-CD14-4A9B-AED5-9B6778ED4F77}" type="slidenum">
              <a:rPr lang="fr-FR" altLang="fr-FR" sz="2000"/>
              <a:pPr algn="r">
                <a:spcBef>
                  <a:spcPct val="50000"/>
                </a:spcBef>
              </a:pPr>
              <a:t>‹N°›</a:t>
            </a:fld>
            <a:endParaRPr lang="fr-FR" altLang="fr-FR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e 7">
            <a:extLst>
              <a:ext uri="{FF2B5EF4-FFF2-40B4-BE49-F238E27FC236}">
                <a16:creationId xmlns:a16="http://schemas.microsoft.com/office/drawing/2014/main" id="{08E79A6C-565B-26D9-8953-DF4E146A6DAD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235075"/>
            <a:ext cx="434975" cy="4248150"/>
            <a:chOff x="336542" y="-135310"/>
            <a:chExt cx="486995" cy="4655577"/>
          </a:xfrm>
        </p:grpSpPr>
        <p:sp>
          <p:nvSpPr>
            <p:cNvPr id="4" name="Organigramme : Données 3">
              <a:extLst>
                <a:ext uri="{FF2B5EF4-FFF2-40B4-BE49-F238E27FC236}">
                  <a16:creationId xmlns:a16="http://schemas.microsoft.com/office/drawing/2014/main" id="{37D004FC-A860-9785-0775-1635CA4826D1}"/>
                </a:ext>
              </a:extLst>
            </p:cNvPr>
            <p:cNvSpPr/>
            <p:nvPr/>
          </p:nvSpPr>
          <p:spPr>
            <a:xfrm rot="3042745" flipV="1">
              <a:off x="-627316" y="913861"/>
              <a:ext cx="2500025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Organigramme : Données 8">
              <a:extLst>
                <a:ext uri="{FF2B5EF4-FFF2-40B4-BE49-F238E27FC236}">
                  <a16:creationId xmlns:a16="http://schemas.microsoft.com/office/drawing/2014/main" id="{9423C86A-D68A-288A-646D-120E5F90503F}"/>
                </a:ext>
              </a:extLst>
            </p:cNvPr>
            <p:cNvSpPr/>
            <p:nvPr/>
          </p:nvSpPr>
          <p:spPr>
            <a:xfrm rot="3042745" flipV="1">
              <a:off x="-711759" y="1422739"/>
              <a:ext cx="2498284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Organigramme : Données 9">
              <a:extLst>
                <a:ext uri="{FF2B5EF4-FFF2-40B4-BE49-F238E27FC236}">
                  <a16:creationId xmlns:a16="http://schemas.microsoft.com/office/drawing/2014/main" id="{E1B4C060-1E05-3596-820A-F47ADB12AD34}"/>
                </a:ext>
              </a:extLst>
            </p:cNvPr>
            <p:cNvSpPr/>
            <p:nvPr/>
          </p:nvSpPr>
          <p:spPr>
            <a:xfrm rot="18557255">
              <a:off x="-626446" y="2478768"/>
              <a:ext cx="2498284" cy="401682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Organigramme : Données 10">
              <a:extLst>
                <a:ext uri="{FF2B5EF4-FFF2-40B4-BE49-F238E27FC236}">
                  <a16:creationId xmlns:a16="http://schemas.microsoft.com/office/drawing/2014/main" id="{D3176964-92BE-1486-1548-BC92389B400C}"/>
                </a:ext>
              </a:extLst>
            </p:cNvPr>
            <p:cNvSpPr/>
            <p:nvPr/>
          </p:nvSpPr>
          <p:spPr>
            <a:xfrm rot="18557255">
              <a:off x="-630870" y="3069414"/>
              <a:ext cx="2500023" cy="401682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980AE-9BEB-1674-C6EC-13ECD2CEA51B}"/>
              </a:ext>
            </a:extLst>
          </p:cNvPr>
          <p:cNvSpPr/>
          <p:nvPr/>
        </p:nvSpPr>
        <p:spPr>
          <a:xfrm>
            <a:off x="1619250" y="2479675"/>
            <a:ext cx="6553200" cy="1863725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3200" dirty="0">
                <a:solidFill>
                  <a:srgbClr val="FFFFFF"/>
                </a:solidFill>
                <a:cs typeface="Arial" panose="020B0604020202020204" pitchFamily="34" charset="0"/>
              </a:rPr>
              <a:t>Homéopathie en périnatalogie</a:t>
            </a:r>
          </a:p>
          <a:p>
            <a:pPr algn="ctr">
              <a:defRPr/>
            </a:pPr>
            <a:endParaRPr lang="fr-FR" altLang="fr-FR" sz="3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7D5AE4F1-C05E-73A4-F353-7F01D60B5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94300"/>
            <a:ext cx="67976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000" dirty="0">
                <a:latin typeface="+mn-lt"/>
              </a:rPr>
              <a:t>L’enseignement est interactif </a:t>
            </a:r>
          </a:p>
          <a:p>
            <a:pPr>
              <a:defRPr/>
            </a:pPr>
            <a:r>
              <a:rPr lang="fr-FR" altLang="fr-FR" sz="2000" dirty="0">
                <a:latin typeface="+mn-lt"/>
              </a:rPr>
              <a:t>et suppose une pré-lecture du diaporama avant les cours</a:t>
            </a:r>
          </a:p>
        </p:txBody>
      </p:sp>
      <p:pic>
        <p:nvPicPr>
          <p:cNvPr id="4101" name="Image 14">
            <a:extLst>
              <a:ext uri="{FF2B5EF4-FFF2-40B4-BE49-F238E27FC236}">
                <a16:creationId xmlns:a16="http://schemas.microsoft.com/office/drawing/2014/main" id="{AA6EB1B4-C6AD-95C7-DCD9-E793E59F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9875"/>
            <a:ext cx="48275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ZoneTexte 1">
            <a:extLst>
              <a:ext uri="{FF2B5EF4-FFF2-40B4-BE49-F238E27FC236}">
                <a16:creationId xmlns:a16="http://schemas.microsoft.com/office/drawing/2014/main" id="{D6B057D0-34FE-A046-5AA1-38505027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1063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4800" dirty="0">
                <a:solidFill>
                  <a:srgbClr val="FFFFFF"/>
                </a:solidFill>
                <a:latin typeface="+mj-lt"/>
                <a:cs typeface="Simplified Arabic" pitchFamily="18" charset="0"/>
              </a:rPr>
              <a:t>4</a:t>
            </a:r>
            <a:endParaRPr lang="fr-FR" altLang="fr-FR" dirty="0">
              <a:solidFill>
                <a:srgbClr val="FFFFFF"/>
              </a:solidFill>
              <a:latin typeface="+mj-lt"/>
              <a:cs typeface="Simplified Arabic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CDEA473F-472E-8509-1CE6-800FBD888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post-partum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C1E44C47-2B7C-991D-C628-DA61436078F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1196975"/>
            <a:ext cx="82296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 b="1"/>
              <a:t>Allaitement</a:t>
            </a:r>
            <a:r>
              <a:rPr lang="fr-FR" altLang="fr-FR" sz="2400"/>
              <a:t> : mamelons sensibles, suçons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Incontinence post-traumatique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 b="1"/>
              <a:t>Bébé</a:t>
            </a:r>
            <a:r>
              <a:rPr lang="fr-FR" altLang="fr-FR" sz="2400"/>
              <a:t> : 	trauma obstétrical, ecchymoses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éruptions cutanées symétriques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pleure avant de tousser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fièvre, sepsis : cf supra</a:t>
            </a:r>
          </a:p>
        </p:txBody>
      </p:sp>
      <p:sp>
        <p:nvSpPr>
          <p:cNvPr id="21508" name="Titre 1">
            <a:extLst>
              <a:ext uri="{FF2B5EF4-FFF2-40B4-BE49-F238E27FC236}">
                <a16:creationId xmlns:a16="http://schemas.microsoft.com/office/drawing/2014/main" id="{317D895D-E218-252D-21CB-3E04A2E4D335}"/>
              </a:ext>
            </a:extLst>
          </p:cNvPr>
          <p:cNvSpPr>
            <a:spLocks/>
          </p:cNvSpPr>
          <p:nvPr/>
        </p:nvSpPr>
        <p:spPr bwMode="auto">
          <a:xfrm>
            <a:off x="457200" y="4691063"/>
            <a:ext cx="822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Modalités</a:t>
            </a:r>
          </a:p>
        </p:txBody>
      </p:sp>
      <p:sp>
        <p:nvSpPr>
          <p:cNvPr id="21509" name="Espace réservé du contenu 2">
            <a:extLst>
              <a:ext uri="{FF2B5EF4-FFF2-40B4-BE49-F238E27FC236}">
                <a16:creationId xmlns:a16="http://schemas.microsoft.com/office/drawing/2014/main" id="{B6FE697B-D3D3-412D-42AC-AC6F34E121B0}"/>
              </a:ext>
            </a:extLst>
          </p:cNvPr>
          <p:cNvSpPr>
            <a:spLocks/>
          </p:cNvSpPr>
          <p:nvPr/>
        </p:nvSpPr>
        <p:spPr bwMode="auto">
          <a:xfrm>
            <a:off x="457200" y="5157788"/>
            <a:ext cx="8229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>
                <a:cs typeface="Arial" panose="020B0604020202020204" pitchFamily="34" charset="0"/>
              </a:rPr>
              <a:t>&lt; au moindre contact, mouvement et repos !, froid humide</a:t>
            </a:r>
          </a:p>
          <a:p>
            <a:pPr>
              <a:spcBef>
                <a:spcPct val="20000"/>
              </a:spcBef>
            </a:pPr>
            <a:r>
              <a:rPr lang="fr-FR" altLang="fr-FR">
                <a:cs typeface="Arial" panose="020B0604020202020204" pitchFamily="34" charset="0"/>
              </a:rPr>
              <a:t>&gt; allongée tête basse, applications chaudes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E0217C40-9146-C504-1277-F95B45FFD9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et ses complémentaires</a:t>
            </a:r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DB6FF3CB-AD82-034E-06C9-9B14047A72F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817688"/>
            <a:ext cx="8229600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 i="1"/>
              <a:t>Aigus</a:t>
            </a:r>
            <a:r>
              <a:rPr lang="fr-FR" altLang="fr-FR" sz="2400"/>
              <a:t> :</a:t>
            </a:r>
          </a:p>
          <a:p>
            <a:pPr>
              <a:buFontTx/>
              <a:buNone/>
            </a:pPr>
            <a:r>
              <a:rPr lang="fr-FR" altLang="fr-FR" sz="2400" b="1"/>
              <a:t>Aconit</a:t>
            </a:r>
            <a:r>
              <a:rPr lang="fr-FR" altLang="fr-FR" sz="2400"/>
              <a:t> (attendre entre </a:t>
            </a:r>
            <a:r>
              <a:rPr lang="fr-FR" altLang="fr-FR" sz="2400" b="1"/>
              <a:t>Aconit</a:t>
            </a:r>
            <a:r>
              <a:rPr lang="fr-FR" altLang="fr-FR" sz="2400"/>
              <a:t> et </a:t>
            </a:r>
            <a:r>
              <a:rPr lang="fr-FR" altLang="fr-FR" sz="2400" b="1"/>
              <a:t>Arnica</a:t>
            </a:r>
            <a:r>
              <a:rPr lang="fr-FR" altLang="fr-FR" sz="2400"/>
              <a:t>), </a:t>
            </a:r>
            <a:r>
              <a:rPr lang="fr-FR" altLang="fr-FR" sz="2400" b="1"/>
              <a:t>Bellis perennis</a:t>
            </a:r>
            <a:r>
              <a:rPr lang="fr-FR" altLang="fr-FR" sz="2400"/>
              <a:t>, </a:t>
            </a:r>
          </a:p>
          <a:p>
            <a:pPr>
              <a:buFontTx/>
              <a:buNone/>
            </a:pPr>
            <a:r>
              <a:rPr lang="fr-FR" altLang="fr-FR" sz="2400" b="1"/>
              <a:t>China</a:t>
            </a:r>
            <a:r>
              <a:rPr lang="fr-FR" altLang="fr-FR" sz="2400"/>
              <a:t> (attendre), </a:t>
            </a:r>
            <a:r>
              <a:rPr lang="fr-FR" altLang="fr-FR" sz="2400" b="1"/>
              <a:t>Carbo vegetabilis</a:t>
            </a:r>
            <a:r>
              <a:rPr lang="fr-FR" altLang="fr-FR" sz="2400"/>
              <a:t>, </a:t>
            </a:r>
            <a:r>
              <a:rPr lang="fr-FR" altLang="fr-FR" sz="2400" b="1"/>
              <a:t>Pyrogenium</a:t>
            </a:r>
            <a:r>
              <a:rPr lang="fr-FR" altLang="fr-FR" sz="2400"/>
              <a:t>…</a:t>
            </a:r>
          </a:p>
          <a:p>
            <a:pPr>
              <a:buFontTx/>
              <a:buNone/>
            </a:pPr>
            <a:endParaRPr lang="fr-FR" altLang="fr-FR" sz="2400"/>
          </a:p>
          <a:p>
            <a:pPr>
              <a:buFontTx/>
              <a:buNone/>
            </a:pPr>
            <a:r>
              <a:rPr lang="fr-FR" altLang="fr-FR" sz="2400" b="1" i="1"/>
              <a:t>Chroniques</a:t>
            </a:r>
            <a:r>
              <a:rPr lang="fr-FR" altLang="fr-FR" sz="2400"/>
              <a:t> :</a:t>
            </a:r>
          </a:p>
          <a:p>
            <a:pPr>
              <a:buFontTx/>
              <a:buNone/>
            </a:pPr>
            <a:r>
              <a:rPr lang="fr-FR" altLang="fr-FR" sz="2400" b="1"/>
              <a:t>Natrum sulfuricum</a:t>
            </a:r>
            <a:r>
              <a:rPr lang="fr-FR" altLang="fr-FR" sz="2400"/>
              <a:t>, </a:t>
            </a:r>
            <a:r>
              <a:rPr lang="fr-FR" altLang="fr-FR" sz="2400" b="1"/>
              <a:t>Calcarea carbonica</a:t>
            </a:r>
          </a:p>
          <a:p>
            <a:pPr>
              <a:buFontTx/>
              <a:buNone/>
            </a:pPr>
            <a:endParaRPr lang="fr-FR" altLang="fr-FR" sz="2400"/>
          </a:p>
          <a:p>
            <a:pPr>
              <a:buFontTx/>
              <a:buNone/>
            </a:pPr>
            <a:r>
              <a:rPr lang="fr-FR" altLang="fr-FR" sz="2400" b="1" i="1"/>
              <a:t>Durée d’action</a:t>
            </a:r>
            <a:r>
              <a:rPr lang="fr-FR" altLang="fr-FR" sz="2400" i="1"/>
              <a:t> </a:t>
            </a:r>
            <a:r>
              <a:rPr lang="fr-FR" altLang="fr-FR" sz="2400"/>
              <a:t>: 1 semaine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répéter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6D291C93-B17B-E1CD-95D5-24C78056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41830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</a:rPr>
              <a:t>La cicatrisation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6BE1A1F3-8C9A-1E94-537D-FAB46DEA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438275"/>
            <a:ext cx="320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Médicaments généraux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F72865CD-EA7B-968C-385A-AEFD88C7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014538"/>
            <a:ext cx="8710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Staphysagria </a:t>
            </a:r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>
                <a:solidFill>
                  <a:srgbClr val="000000"/>
                </a:solidFill>
              </a:rPr>
              <a:t>Suite de coupure, chirurgie. </a:t>
            </a:r>
          </a:p>
          <a:p>
            <a:r>
              <a:rPr lang="fr-FR" altLang="fr-FR">
                <a:solidFill>
                  <a:srgbClr val="000000"/>
                </a:solidFill>
              </a:rPr>
              <a:t>A 1h de délai après </a:t>
            </a:r>
            <a:r>
              <a:rPr lang="fr-FR" altLang="fr-FR" b="1">
                <a:solidFill>
                  <a:srgbClr val="000000"/>
                </a:solidFill>
              </a:rPr>
              <a:t>Arnica</a:t>
            </a:r>
          </a:p>
        </p:txBody>
      </p:sp>
      <p:sp>
        <p:nvSpPr>
          <p:cNvPr id="25605" name="Rectangle 8">
            <a:extLst>
              <a:ext uri="{FF2B5EF4-FFF2-40B4-BE49-F238E27FC236}">
                <a16:creationId xmlns:a16="http://schemas.microsoft.com/office/drawing/2014/main" id="{FC7B57E7-C347-2FC0-0785-50F46BA4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3435350"/>
            <a:ext cx="782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Calendula </a:t>
            </a:r>
          </a:p>
          <a:p>
            <a:r>
              <a:rPr lang="fr-FR" altLang="fr-FR">
                <a:solidFill>
                  <a:srgbClr val="000000"/>
                </a:solidFill>
              </a:rPr>
              <a:t>TM ou granules. </a:t>
            </a:r>
          </a:p>
          <a:p>
            <a:r>
              <a:rPr lang="fr-FR" altLang="fr-FR">
                <a:solidFill>
                  <a:srgbClr val="000000"/>
                </a:solidFill>
              </a:rPr>
              <a:t>Cicatrisant et antiseptique.</a:t>
            </a:r>
          </a:p>
          <a:p>
            <a:r>
              <a:rPr lang="fr-FR" altLang="fr-FR">
                <a:solidFill>
                  <a:srgbClr val="000000"/>
                </a:solidFill>
              </a:rPr>
              <a:t>La TM est bien supportée, en application locale, malgré le support alcoolique.</a:t>
            </a:r>
          </a:p>
        </p:txBody>
      </p:sp>
      <p:pic>
        <p:nvPicPr>
          <p:cNvPr id="25606" name="Picture 7" descr="flèche">
            <a:extLst>
              <a:ext uri="{FF2B5EF4-FFF2-40B4-BE49-F238E27FC236}">
                <a16:creationId xmlns:a16="http://schemas.microsoft.com/office/drawing/2014/main" id="{A4C0B546-020F-3D58-1796-508B401E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097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>
            <a:extLst>
              <a:ext uri="{FF2B5EF4-FFF2-40B4-BE49-F238E27FC236}">
                <a16:creationId xmlns:a16="http://schemas.microsoft.com/office/drawing/2014/main" id="{EE63DF18-FE53-4BEA-4DAB-42EFA733305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0700" y="908050"/>
            <a:ext cx="82296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Nitricum acidum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Douleur d’écharde, piquante.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Périnée : petites éraillures non suturées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Crevasse du sein : plaies nettes en coup d’ongle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Bien complété par </a:t>
            </a:r>
            <a:r>
              <a:rPr lang="fr-FR" altLang="fr-FR" sz="2400" b="1"/>
              <a:t>Causticum</a:t>
            </a:r>
            <a:r>
              <a:rPr lang="fr-FR" altLang="fr-FR" sz="2400"/>
              <a:t> si muqueuses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Causticum</a:t>
            </a:r>
            <a:r>
              <a:rPr lang="fr-FR" altLang="fr-FR" sz="240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Complémentaire de </a:t>
            </a:r>
            <a:r>
              <a:rPr lang="fr-FR" altLang="fr-FR" sz="2400" b="1"/>
              <a:t>Nitricum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Suite d’accouchement difficile, ou vécu comme tel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1DF89A5-A348-C383-ACE5-9286EA13ED7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723900"/>
          <a:ext cx="7920037" cy="5407025"/>
        </p:xfrm>
        <a:graphic>
          <a:graphicData uri="http://schemas.openxmlformats.org/drawingml/2006/table">
            <a:tbl>
              <a:tblPr firstRow="1" bandRow="1"/>
              <a:tblGrid>
                <a:gridCol w="176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868">
                <a:tc>
                  <a:txBody>
                    <a:bodyPr/>
                    <a:lstStyle/>
                    <a:p>
                      <a:endParaRPr lang="fr-FR" sz="1800" b="1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Cicatrice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Modalités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MRC</a:t>
                      </a:r>
                    </a:p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Signes concomitants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37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Staphysagria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Chirurgicale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pansement chaud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Suite : 15CH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Calendula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Toutes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septiques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Drainage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TM à 5CH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Nitricum acidum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Crevasse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Muqueuse fendue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soir, nuit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temps chaud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Entre sycose et luèse Complémentaire de </a:t>
                      </a:r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Causticum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latin typeface="Arial Narrow" panose="020B0606020202030204" pitchFamily="34" charset="0"/>
                        </a:rPr>
                        <a:t>Causticum</a:t>
                      </a:r>
                      <a:endParaRPr lang="fr-FR" sz="1800" b="1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Névralgie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Rétraction 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Muqueuse brûlée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froid sec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chaleur, humidité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Sycose sèche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Graphites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Crevasse large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Mielleuse 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chaleur, la nuit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emmitouflée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Psore à sycose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latin typeface="Arial Narrow" panose="020B0606020202030204" pitchFamily="34" charset="0"/>
                        </a:rPr>
                        <a:t>Fluoricum</a:t>
                      </a:r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 acidum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Creusante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 rose violacé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chaleur, le matin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froid, en marchant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Luèse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Ratanhia 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Jonction </a:t>
                      </a:r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cutanéo-muqueuse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Basses dilutions</a:t>
                      </a:r>
                    </a:p>
                    <a:p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Mamelons et fissure anale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AC6D2645-DF35-BF81-2EF9-D65C7410D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8366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Cicatrisation chéloïde</a:t>
            </a:r>
          </a:p>
        </p:txBody>
      </p:sp>
      <p:sp>
        <p:nvSpPr>
          <p:cNvPr id="30723" name="Espace réservé du contenu 2">
            <a:extLst>
              <a:ext uri="{FF2B5EF4-FFF2-40B4-BE49-F238E27FC236}">
                <a16:creationId xmlns:a16="http://schemas.microsoft.com/office/drawing/2014/main" id="{0EAA4F3D-31EC-1C2F-060F-57B530F993A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389063"/>
            <a:ext cx="8229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Plaies à bords irréguliers. Suintement aspect de miel (liquide ou croûtes).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Patientes plutôt lentes et hypo-endocriniennes.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Fluoricum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Cicatrisations chéloïdes ou pas (imprévisible), malgré peau fine.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Terrain luétique.</a:t>
            </a:r>
          </a:p>
        </p:txBody>
      </p:sp>
      <p:pic>
        <p:nvPicPr>
          <p:cNvPr id="30724" name="Picture 5" descr="flèche">
            <a:extLst>
              <a:ext uri="{FF2B5EF4-FFF2-40B4-BE49-F238E27FC236}">
                <a16:creationId xmlns:a16="http://schemas.microsoft.com/office/drawing/2014/main" id="{2AD9AAF4-CCA0-047A-7DC5-9BC0A793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BA50B-ABC7-3716-BEC4-D0B4DBC7900F}"/>
              </a:ext>
            </a:extLst>
          </p:cNvPr>
          <p:cNvSpPr txBox="1">
            <a:spLocks/>
          </p:cNvSpPr>
          <p:nvPr/>
        </p:nvSpPr>
        <p:spPr bwMode="auto">
          <a:xfrm>
            <a:off x="539750" y="836613"/>
            <a:ext cx="8229600" cy="509587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 algn="l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Cicatrisation : constitution et MRC</a:t>
            </a:r>
          </a:p>
        </p:txBody>
      </p:sp>
      <p:pic>
        <p:nvPicPr>
          <p:cNvPr id="32771" name="Picture 5" descr="flèche">
            <a:extLst>
              <a:ext uri="{FF2B5EF4-FFF2-40B4-BE49-F238E27FC236}">
                <a16:creationId xmlns:a16="http://schemas.microsoft.com/office/drawing/2014/main" id="{2D578653-0633-55A5-0183-9F49235E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DDC9AE74-B1E9-E22B-3724-DF807BF24F06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84313"/>
          <a:ext cx="7777162" cy="3749675"/>
        </p:xfrm>
        <a:graphic>
          <a:graphicData uri="http://schemas.openxmlformats.org/drawingml/2006/table">
            <a:tbl>
              <a:tblPr firstRow="1" bandRow="1"/>
              <a:tblGrid>
                <a:gridCol w="26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55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Psore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carbonique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sulfurique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Prurit, chaude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Sécher à l’air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Tuberculinisme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phosphorique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Brûlante, piquante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Sécher à l’air</a:t>
                      </a: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Sycose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carbonique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Chéloïde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Pansement humide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Luèse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fluorique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Creusante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Massages, stimulations</a:t>
                      </a: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et MRC siliciques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Lente et douloureuse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Intolérance aux fils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Risque de fistule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Asepsie ++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Ablation du matériel de suture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5FCD7C30-2F5F-6292-25DD-1B24A7DB72F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Médicaments de jonction cutanéo-muqueuse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3CCBD391-90A2-E4BA-0DAA-5C9FC59980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77988"/>
            <a:ext cx="8229600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Nitricum acidum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Ratanhia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i="1">
                <a:solidFill>
                  <a:srgbClr val="FF9933"/>
                </a:solidFill>
              </a:rPr>
              <a:t>Médicaments de Terrain 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Medorrhinum</a:t>
            </a:r>
            <a:r>
              <a:rPr lang="fr-FR" altLang="fr-FR" sz="2400"/>
              <a:t> (pôle génital)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Sulfur</a:t>
            </a:r>
            <a:r>
              <a:rPr lang="fr-FR" altLang="fr-FR" sz="2400"/>
              <a:t> (sein, périnée, paroi)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Calcarea fluorica</a:t>
            </a:r>
            <a:r>
              <a:rPr lang="fr-FR" altLang="fr-FR" sz="2400"/>
              <a:t> (cicatrisation peau-peau, brides)</a:t>
            </a:r>
          </a:p>
        </p:txBody>
      </p:sp>
      <p:pic>
        <p:nvPicPr>
          <p:cNvPr id="33796" name="Picture 5" descr="flèche">
            <a:extLst>
              <a:ext uri="{FF2B5EF4-FFF2-40B4-BE49-F238E27FC236}">
                <a16:creationId xmlns:a16="http://schemas.microsoft.com/office/drawing/2014/main" id="{A1763AE3-C561-A7E9-4EDB-2A600351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17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0441B-7E9A-B456-95ED-FB6EA3B537E3}"/>
              </a:ext>
            </a:extLst>
          </p:cNvPr>
          <p:cNvSpPr txBox="1">
            <a:spLocks/>
          </p:cNvSpPr>
          <p:nvPr/>
        </p:nvSpPr>
        <p:spPr bwMode="auto">
          <a:xfrm>
            <a:off x="539750" y="708025"/>
            <a:ext cx="8229600" cy="509588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 algn="l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Cicatrisations difficiles : les drainages</a:t>
            </a:r>
          </a:p>
        </p:txBody>
      </p:sp>
      <p:pic>
        <p:nvPicPr>
          <p:cNvPr id="35843" name="Picture 5" descr="flèche">
            <a:extLst>
              <a:ext uri="{FF2B5EF4-FFF2-40B4-BE49-F238E27FC236}">
                <a16:creationId xmlns:a16="http://schemas.microsoft.com/office/drawing/2014/main" id="{E73BA722-C145-A646-CD06-D5BB0F45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715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ZoneTexte 10">
            <a:extLst>
              <a:ext uri="{FF2B5EF4-FFF2-40B4-BE49-F238E27FC236}">
                <a16:creationId xmlns:a16="http://schemas.microsoft.com/office/drawing/2014/main" id="{D13B78D6-B66B-7BBB-ECB3-4059DF59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27150"/>
            <a:ext cx="8229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fr-FR" altLang="fr-FR"/>
              <a:t>Basses dilutions végétales : </a:t>
            </a:r>
            <a:r>
              <a:rPr lang="fr-FR" altLang="fr-FR" b="1"/>
              <a:t>Calendula TM à 4CH, Hypericum perforatum 5CH</a:t>
            </a:r>
          </a:p>
          <a:p>
            <a:pPr>
              <a:lnSpc>
                <a:spcPct val="200000"/>
              </a:lnSpc>
            </a:pPr>
            <a:r>
              <a:rPr lang="fr-FR" altLang="fr-FR"/>
              <a:t>Médicaments lithiques : </a:t>
            </a:r>
            <a:r>
              <a:rPr lang="fr-FR" altLang="fr-FR" b="1"/>
              <a:t>Chalcopyrite aurifère 8DH (Cu, S, Au)</a:t>
            </a:r>
          </a:p>
          <a:p>
            <a:pPr>
              <a:lnSpc>
                <a:spcPct val="200000"/>
              </a:lnSpc>
            </a:pPr>
            <a:r>
              <a:rPr lang="fr-FR" altLang="fr-FR"/>
              <a:t>Médicament végétaux embryonnaires : </a:t>
            </a:r>
            <a:r>
              <a:rPr lang="fr-FR" altLang="fr-FR" b="1"/>
              <a:t>Ribes nigrum Bg1DH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56AF971C-7869-9D2C-5489-CF15671265B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696913"/>
            <a:ext cx="82296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Médicaments organiques de la cicatrisation</a:t>
            </a:r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799E8369-1D21-AADC-F914-0E0F469FB12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44650"/>
            <a:ext cx="822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Peau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Tissu reticulo-endothelial</a:t>
            </a:r>
            <a:r>
              <a:rPr lang="fr-FR" altLang="fr-FR" sz="2400"/>
              <a:t> (vergetures, chéloïdes)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Muqueuse vaginale</a:t>
            </a:r>
          </a:p>
        </p:txBody>
      </p:sp>
      <p:pic>
        <p:nvPicPr>
          <p:cNvPr id="36868" name="Picture 10" descr="flèche">
            <a:extLst>
              <a:ext uri="{FF2B5EF4-FFF2-40B4-BE49-F238E27FC236}">
                <a16:creationId xmlns:a16="http://schemas.microsoft.com/office/drawing/2014/main" id="{79BF3E36-AA78-1C49-8C73-AA73B286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191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BDB3F8-DF0E-296B-1B68-FD697A19112B}"/>
              </a:ext>
            </a:extLst>
          </p:cNvPr>
          <p:cNvSpPr txBox="1"/>
          <p:nvPr/>
        </p:nvSpPr>
        <p:spPr>
          <a:xfrm>
            <a:off x="261938" y="2205038"/>
            <a:ext cx="8804275" cy="2554287"/>
          </a:xfrm>
          <a:prstGeom prst="rect">
            <a:avLst/>
          </a:prstGeom>
          <a:solidFill>
            <a:srgbClr val="00999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Vous êtes en situation de handicap ?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Parlez-en à votre professeur et/ou contactez le secrétariat : formations@ffsh.fr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Toutes nos formations qui se déroulent en présentiel sont accessibles aux PMR et sont référencées ERP.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Quel que soit votre handicap, parlons-en et trouvons ensemble la solution …</a:t>
            </a:r>
          </a:p>
        </p:txBody>
      </p:sp>
      <p:pic>
        <p:nvPicPr>
          <p:cNvPr id="6147" name="Image 4">
            <a:extLst>
              <a:ext uri="{FF2B5EF4-FFF2-40B4-BE49-F238E27FC236}">
                <a16:creationId xmlns:a16="http://schemas.microsoft.com/office/drawing/2014/main" id="{4DEC1CDB-BB74-A0F8-9DC4-47CC775A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49690"/>
          <a:stretch>
            <a:fillRect/>
          </a:stretch>
        </p:blipFill>
        <p:spPr bwMode="auto">
          <a:xfrm>
            <a:off x="2089150" y="333375"/>
            <a:ext cx="5175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5">
            <a:extLst>
              <a:ext uri="{FF2B5EF4-FFF2-40B4-BE49-F238E27FC236}">
                <a16:creationId xmlns:a16="http://schemas.microsoft.com/office/drawing/2014/main" id="{D81583E5-46C2-DBBD-FA64-9F4F1D2E8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0" b="16969"/>
          <a:stretch>
            <a:fillRect/>
          </a:stretch>
        </p:blipFill>
        <p:spPr bwMode="auto">
          <a:xfrm>
            <a:off x="2117725" y="4956175"/>
            <a:ext cx="51546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35A38C51-A37D-E00F-96E5-2641CC5DF12E}"/>
              </a:ext>
            </a:extLst>
          </p:cNvPr>
          <p:cNvSpPr>
            <a:spLocks/>
          </p:cNvSpPr>
          <p:nvPr/>
        </p:nvSpPr>
        <p:spPr bwMode="auto">
          <a:xfrm>
            <a:off x="539750" y="712788"/>
            <a:ext cx="8229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Cicatrisation septique</a:t>
            </a:r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AF8E375E-82EC-7994-CB63-1BD63793153F}"/>
              </a:ext>
            </a:extLst>
          </p:cNvPr>
          <p:cNvSpPr>
            <a:spLocks/>
          </p:cNvSpPr>
          <p:nvPr/>
        </p:nvSpPr>
        <p:spPr bwMode="auto">
          <a:xfrm>
            <a:off x="561975" y="1412875"/>
            <a:ext cx="8229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Silicea</a:t>
            </a:r>
          </a:p>
          <a:p>
            <a:r>
              <a:rPr lang="fr-FR" altLang="fr-FR"/>
              <a:t>Cicatrisation lente, douloureuse +++, risque de fistulisation. Intolérance aux fils de suture avec infection locale et désunion.</a:t>
            </a:r>
          </a:p>
          <a:p>
            <a:r>
              <a:rPr lang="fr-FR" altLang="fr-FR"/>
              <a:t>Permet souvent d’éviter l’abcès.</a:t>
            </a:r>
          </a:p>
          <a:p>
            <a:endParaRPr lang="fr-FR" altLang="fr-FR"/>
          </a:p>
        </p:txBody>
      </p:sp>
      <p:pic>
        <p:nvPicPr>
          <p:cNvPr id="38916" name="Picture 11" descr="flèche">
            <a:extLst>
              <a:ext uri="{FF2B5EF4-FFF2-40B4-BE49-F238E27FC236}">
                <a16:creationId xmlns:a16="http://schemas.microsoft.com/office/drawing/2014/main" id="{41C574B0-408A-DF5F-38C9-E8861D0A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445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4162CCE5-EA89-61D6-C326-072F7A228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9088" y="3540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Suppuration aiguë : Hepar sulfur</a:t>
            </a:r>
          </a:p>
        </p:txBody>
      </p:sp>
      <p:sp>
        <p:nvSpPr>
          <p:cNvPr id="39939" name="Espace réservé du contenu 2">
            <a:extLst>
              <a:ext uri="{FF2B5EF4-FFF2-40B4-BE49-F238E27FC236}">
                <a16:creationId xmlns:a16="http://schemas.microsoft.com/office/drawing/2014/main" id="{C25A5E56-380B-5F6E-3898-74EA64A9983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412875"/>
            <a:ext cx="8294688" cy="4525963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4CH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 </a:t>
            </a:r>
            <a:r>
              <a:rPr lang="fr-FR" altLang="fr-FR" sz="2400">
                <a:solidFill>
                  <a:srgbClr val="FFFFFF"/>
                </a:solidFill>
              </a:rPr>
              <a:t>augmente la suppuration,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	    fait mûrir en vue TTT chirurgical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5CH à 9CH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</a:t>
            </a:r>
            <a:r>
              <a:rPr lang="fr-FR" altLang="fr-FR" sz="2400">
                <a:solidFill>
                  <a:srgbClr val="FFFFFF"/>
                </a:solidFill>
              </a:rPr>
              <a:t> réponse variable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15CH 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</a:t>
            </a:r>
            <a:r>
              <a:rPr lang="fr-FR" altLang="fr-FR" sz="2400">
                <a:solidFill>
                  <a:srgbClr val="FFFFFF"/>
                </a:solidFill>
              </a:rPr>
              <a:t> tarit s’il est encore temps mais peut aggraver +++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b="1" i="1" u="sng">
                <a:solidFill>
                  <a:srgbClr val="FFFFFF"/>
                </a:solidFill>
              </a:rPr>
              <a:t>Jamais sur cavité fermée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b="1" i="1" u="sng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Suivi par </a:t>
            </a:r>
            <a:r>
              <a:rPr lang="fr-FR" altLang="fr-FR" sz="2400" b="1">
                <a:solidFill>
                  <a:srgbClr val="FFFFFF"/>
                </a:solidFill>
              </a:rPr>
              <a:t>Silicea</a:t>
            </a:r>
            <a:r>
              <a:rPr lang="fr-FR" altLang="fr-FR" sz="2400">
                <a:solidFill>
                  <a:srgbClr val="FFFFFF"/>
                </a:solidFill>
              </a:rPr>
              <a:t> si chronicité (ne pas les prescrire en même temps, incompatibles)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</p:txBody>
      </p:sp>
      <p:pic>
        <p:nvPicPr>
          <p:cNvPr id="39940" name="Picture 7" descr="MC900411306[1]">
            <a:extLst>
              <a:ext uri="{FF2B5EF4-FFF2-40B4-BE49-F238E27FC236}">
                <a16:creationId xmlns:a16="http://schemas.microsoft.com/office/drawing/2014/main" id="{1160E4D6-2BE8-246F-0AFF-8EA5B8E9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81038"/>
            <a:ext cx="1841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5F67159-0424-9169-839B-DA281849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48958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  <a:cs typeface="Arial" panose="020B0604020202020204" pitchFamily="34" charset="0"/>
              </a:rPr>
              <a:t>Endométrite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BC2549B-DF3F-2E95-A79B-5099624E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20800"/>
            <a:ext cx="82089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ja-JP" i="1" dirty="0">
                <a:ea typeface="ＭＳ Ｐゴシック" panose="020B0600070205080204" pitchFamily="34" charset="-128"/>
              </a:rPr>
              <a:t>Le traitement d’une endométrite relève d’une prescription d’antibiothérapie après prélèvements bactériologiques.</a:t>
            </a:r>
          </a:p>
          <a:p>
            <a:pPr>
              <a:defRPr/>
            </a:pPr>
            <a:endParaRPr lang="fr-FR" altLang="fr-FR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Reprise des saignements vers J8.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Lochies odorantes +/- caillots.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Utérus sensible à la palpation.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Col mou et béant.</a:t>
            </a:r>
          </a:p>
          <a:p>
            <a:pPr>
              <a:defRPr/>
            </a:pPr>
            <a:endParaRPr lang="fr-FR" altLang="fr-F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Streptocoque B, Escherichia coli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083B46C-08FD-31F2-85BD-8F91BC45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1750"/>
            <a:ext cx="602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  <a:cs typeface="Arial" panose="020B0604020202020204" pitchFamily="34" charset="0"/>
              </a:rPr>
              <a:t>Préventif : pour toutes patientes à risque</a:t>
            </a:r>
          </a:p>
          <a:p>
            <a:r>
              <a:rPr lang="fr-FR" altLang="fr-FR" b="1">
                <a:solidFill>
                  <a:srgbClr val="000000"/>
                </a:solidFill>
                <a:cs typeface="Arial" panose="020B0604020202020204" pitchFamily="34" charset="0"/>
              </a:rPr>
              <a:t>Pyrogenium</a:t>
            </a:r>
          </a:p>
          <a:p>
            <a:r>
              <a:rPr lang="fr-FR" altLang="fr-FR" b="1">
                <a:cs typeface="Arial" panose="020B0604020202020204" pitchFamily="34" charset="0"/>
              </a:rPr>
              <a:t>Secale cornutum</a:t>
            </a:r>
          </a:p>
        </p:txBody>
      </p:sp>
      <p:pic>
        <p:nvPicPr>
          <p:cNvPr id="41989" name="Picture 7" descr="flèche">
            <a:extLst>
              <a:ext uri="{FF2B5EF4-FFF2-40B4-BE49-F238E27FC236}">
                <a16:creationId xmlns:a16="http://schemas.microsoft.com/office/drawing/2014/main" id="{5B360C68-CDF9-161F-63F6-4444A0E3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210175"/>
            <a:ext cx="3603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EEF6A796-8BCE-5C4E-EC6A-9BB192AC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46863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Complications urinaires et anales</a:t>
            </a:r>
          </a:p>
        </p:txBody>
      </p:sp>
      <p:sp>
        <p:nvSpPr>
          <p:cNvPr id="44035" name="Espace réservé du contenu 2">
            <a:extLst>
              <a:ext uri="{FF2B5EF4-FFF2-40B4-BE49-F238E27FC236}">
                <a16:creationId xmlns:a16="http://schemas.microsoft.com/office/drawing/2014/main" id="{E3DDEE7C-301A-DCCA-172B-BBAA159A6CB4}"/>
              </a:ext>
            </a:extLst>
          </p:cNvPr>
          <p:cNvSpPr>
            <a:spLocks/>
          </p:cNvSpPr>
          <p:nvPr/>
        </p:nvSpPr>
        <p:spPr bwMode="auto">
          <a:xfrm>
            <a:off x="539750" y="2060575"/>
            <a:ext cx="82296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Incontinence urinaire :  IUE, trauma sphinctérien, suite de morphiniques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Incontinence anale : traumatisme des releveurs et du sphincter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Rétention urinaire : atonie, claquage de vessie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Reprise du transit : spontanément à partir de J3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Constipation post-partum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Fissures et hémorroïdes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571EF279-4375-78AC-2DCF-E17F90F9F4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42888"/>
            <a:ext cx="7886700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i="1" u="sng">
                <a:solidFill>
                  <a:srgbClr val="FF9933"/>
                </a:solidFill>
              </a:rPr>
              <a:t>Quiz : la constipation</a:t>
            </a:r>
          </a:p>
        </p:txBody>
      </p:sp>
      <p:sp>
        <p:nvSpPr>
          <p:cNvPr id="46083" name="Espace réservé du contenu 2">
            <a:extLst>
              <a:ext uri="{FF2B5EF4-FFF2-40B4-BE49-F238E27FC236}">
                <a16:creationId xmlns:a16="http://schemas.microsoft.com/office/drawing/2014/main" id="{A0FD3DCF-E644-667D-73C3-7E9F2635581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052513"/>
            <a:ext cx="82296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Alumina</a:t>
            </a:r>
            <a:endParaRPr lang="fr-FR" altLang="fr-FR" sz="240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Opium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Lycopodium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Nux vomica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Sepia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Causticum</a:t>
            </a:r>
            <a:endParaRPr lang="fr-FR" altLang="fr-FR" sz="2400"/>
          </a:p>
        </p:txBody>
      </p:sp>
      <p:sp>
        <p:nvSpPr>
          <p:cNvPr id="46084" name="Espace réservé du contenu 2">
            <a:extLst>
              <a:ext uri="{FF2B5EF4-FFF2-40B4-BE49-F238E27FC236}">
                <a16:creationId xmlns:a16="http://schemas.microsoft.com/office/drawing/2014/main" id="{F65873AA-799F-91E2-454F-BF33B6CBF3C7}"/>
              </a:ext>
            </a:extLst>
          </p:cNvPr>
          <p:cNvSpPr>
            <a:spLocks/>
          </p:cNvSpPr>
          <p:nvPr/>
        </p:nvSpPr>
        <p:spPr bwMode="auto">
          <a:xfrm>
            <a:off x="457200" y="3716338"/>
            <a:ext cx="8229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>
            <a:extLst>
              <a:ext uri="{FF2B5EF4-FFF2-40B4-BE49-F238E27FC236}">
                <a16:creationId xmlns:a16="http://schemas.microsoft.com/office/drawing/2014/main" id="{0877B13F-E188-A471-0D6E-CFD0C1E306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-2063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FF9933"/>
                </a:solidFill>
              </a:rPr>
              <a:t>Constipation : problème de contenu</a:t>
            </a:r>
          </a:p>
        </p:txBody>
      </p:sp>
      <p:sp>
        <p:nvSpPr>
          <p:cNvPr id="48131" name="Espace réservé du contenu 2">
            <a:extLst>
              <a:ext uri="{FF2B5EF4-FFF2-40B4-BE49-F238E27FC236}">
                <a16:creationId xmlns:a16="http://schemas.microsoft.com/office/drawing/2014/main" id="{D10C97AF-7F33-71FC-A32B-BA89FE39DA6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304925"/>
            <a:ext cx="45212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Hydrastis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Bryonia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Alumina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Collinsonia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  <a:r>
              <a:rPr lang="fr-FR" altLang="fr-FR" sz="2400"/>
              <a:t> </a:t>
            </a:r>
          </a:p>
        </p:txBody>
      </p:sp>
      <p:pic>
        <p:nvPicPr>
          <p:cNvPr id="48132" name="Picture 7" descr="flèche">
            <a:extLst>
              <a:ext uri="{FF2B5EF4-FFF2-40B4-BE49-F238E27FC236}">
                <a16:creationId xmlns:a16="http://schemas.microsoft.com/office/drawing/2014/main" id="{61B500CA-6C45-E20D-5A0F-9ED49212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4230EC6F-2FC8-BE2D-1C10-61DA61C0E99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altLang="fr-FR" sz="2400" b="1">
                <a:solidFill>
                  <a:schemeClr val="bg2"/>
                </a:solidFill>
              </a:rPr>
              <a:t>Hémorroïdes et fissures anales </a:t>
            </a:r>
            <a:br>
              <a:rPr lang="fr-FR" altLang="fr-FR" sz="2400" b="1">
                <a:solidFill>
                  <a:schemeClr val="bg2"/>
                </a:solidFill>
              </a:rPr>
            </a:br>
            <a:r>
              <a:rPr lang="fr-FR" altLang="fr-FR" sz="2400" b="1">
                <a:solidFill>
                  <a:schemeClr val="bg2"/>
                </a:solidFill>
              </a:rPr>
              <a:t>diagnostic différentiel</a:t>
            </a:r>
          </a:p>
        </p:txBody>
      </p:sp>
      <p:sp>
        <p:nvSpPr>
          <p:cNvPr id="50179" name="Espace réservé du texte 2">
            <a:extLst>
              <a:ext uri="{FF2B5EF4-FFF2-40B4-BE49-F238E27FC236}">
                <a16:creationId xmlns:a16="http://schemas.microsoft.com/office/drawing/2014/main" id="{FC657323-B8F6-D936-A5C4-81D45E1491F1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663575" y="2398713"/>
            <a:ext cx="4040188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Hémorroïdes </a:t>
            </a:r>
          </a:p>
        </p:txBody>
      </p:sp>
      <p:sp>
        <p:nvSpPr>
          <p:cNvPr id="50180" name="Espace réservé du contenu 3">
            <a:extLst>
              <a:ext uri="{FF2B5EF4-FFF2-40B4-BE49-F238E27FC236}">
                <a16:creationId xmlns:a16="http://schemas.microsoft.com/office/drawing/2014/main" id="{6CF990F6-CD78-0A76-704A-5934139A18F8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663575" y="3038475"/>
            <a:ext cx="4040188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400"/>
              <a:t>Autour de l’anus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Saignent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Douleur avant et pendant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Œdème</a:t>
            </a:r>
          </a:p>
          <a:p>
            <a:pPr>
              <a:spcBef>
                <a:spcPct val="0"/>
              </a:spcBef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/>
              <a:t>Carrefour digestif et vasculaire</a:t>
            </a:r>
          </a:p>
        </p:txBody>
      </p:sp>
      <p:sp>
        <p:nvSpPr>
          <p:cNvPr id="50181" name="Espace réservé du texte 4">
            <a:extLst>
              <a:ext uri="{FF2B5EF4-FFF2-40B4-BE49-F238E27FC236}">
                <a16:creationId xmlns:a16="http://schemas.microsoft.com/office/drawing/2014/main" id="{D8ADAB74-8F3A-6F47-EA9A-712735346A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4851400" y="2398713"/>
            <a:ext cx="404177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Fissures anales </a:t>
            </a:r>
          </a:p>
        </p:txBody>
      </p:sp>
      <p:sp>
        <p:nvSpPr>
          <p:cNvPr id="50182" name="Espace réservé du contenu 5">
            <a:extLst>
              <a:ext uri="{FF2B5EF4-FFF2-40B4-BE49-F238E27FC236}">
                <a16:creationId xmlns:a16="http://schemas.microsoft.com/office/drawing/2014/main" id="{395446F9-AA14-BC8B-3FC6-2240F78937DC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4851400" y="3038475"/>
            <a:ext cx="404177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400"/>
              <a:t>Disposition radiaire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Saignent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Douleur pendant et qui dure  plusieurs heures après</a:t>
            </a:r>
          </a:p>
          <a:p>
            <a:pPr>
              <a:spcBef>
                <a:spcPct val="0"/>
              </a:spcBef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/>
              <a:t>Jonction cutanéo-muqueuse</a:t>
            </a:r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0B3816BE-8870-AB3C-D53B-6D76F1A9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060575"/>
            <a:ext cx="0" cy="38163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ABF25ADB-B071-D685-9335-B8532B0D4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3068638"/>
            <a:ext cx="8569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C1938A-188F-68A1-D1BB-ECBA7B9B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346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sans fissure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27E1CD7-6804-BEC5-115B-DE69480A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438275"/>
            <a:ext cx="832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Aesculus hippocastanum</a:t>
            </a:r>
          </a:p>
          <a:p>
            <a:r>
              <a:rPr lang="fr-FR" altLang="fr-FR">
                <a:solidFill>
                  <a:srgbClr val="FF3300"/>
                </a:solidFill>
              </a:rPr>
              <a:t>	</a:t>
            </a:r>
            <a:r>
              <a:rPr lang="fr-FR" altLang="fr-FR">
                <a:solidFill>
                  <a:srgbClr val="000000"/>
                </a:solidFill>
              </a:rPr>
              <a:t>- soit en granules (Aesculus ou Aesculus</a:t>
            </a:r>
            <a:r>
              <a:rPr lang="fr-FR" altLang="fr-FR"/>
              <a:t> </a:t>
            </a:r>
            <a:r>
              <a:rPr lang="fr-FR" altLang="fr-FR">
                <a:solidFill>
                  <a:srgbClr val="000000"/>
                </a:solidFill>
              </a:rPr>
              <a:t>composé)</a:t>
            </a:r>
          </a:p>
          <a:p>
            <a:r>
              <a:rPr lang="fr-FR" altLang="fr-FR">
                <a:solidFill>
                  <a:srgbClr val="000000"/>
                </a:solidFill>
              </a:rPr>
              <a:t>	- soit en gouttes (Aesculus)</a:t>
            </a:r>
          </a:p>
        </p:txBody>
      </p:sp>
      <p:pic>
        <p:nvPicPr>
          <p:cNvPr id="52228" name="Picture 5" descr="flèche">
            <a:extLst>
              <a:ext uri="{FF2B5EF4-FFF2-40B4-BE49-F238E27FC236}">
                <a16:creationId xmlns:a16="http://schemas.microsoft.com/office/drawing/2014/main" id="{070B6583-6509-85B7-97C8-C1FC4B9E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4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4">
            <a:extLst>
              <a:ext uri="{FF2B5EF4-FFF2-40B4-BE49-F238E27FC236}">
                <a16:creationId xmlns:a16="http://schemas.microsoft.com/office/drawing/2014/main" id="{1B7C30BF-E643-B999-75B5-ED014CB2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82575"/>
            <a:ext cx="7642225" cy="46196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Drainage des hémorroïdes et insuffisance veineuse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62C72F08-AC1D-7B13-9F19-24B2265D2F6D}"/>
              </a:ext>
            </a:extLst>
          </p:cNvPr>
          <p:cNvGraphicFramePr>
            <a:graphicFrameLocks noGrp="1"/>
          </p:cNvGraphicFramePr>
          <p:nvPr/>
        </p:nvGraphicFramePr>
        <p:xfrm>
          <a:off x="938213" y="3068638"/>
          <a:ext cx="7424737" cy="2300287"/>
        </p:xfrm>
        <a:graphic>
          <a:graphicData uri="http://schemas.openxmlformats.org/drawingml/2006/table">
            <a:tbl>
              <a:tblPr firstRow="1" bandRow="1"/>
              <a:tblGrid>
                <a:gridCol w="382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1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+mj-lt"/>
                        </a:rPr>
                        <a:t>Aesculus composé</a:t>
                      </a:r>
                    </a:p>
                  </a:txBody>
                  <a:tcPr marL="91430" marR="91430" marT="45811" marB="4581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+mj-lt"/>
                        </a:rPr>
                        <a:t>Hamamélis composé</a:t>
                      </a:r>
                    </a:p>
                  </a:txBody>
                  <a:tcPr marL="91430" marR="91430" marT="45811" marB="4581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771">
                <a:tc>
                  <a:txBody>
                    <a:bodyPr/>
                    <a:lstStyle/>
                    <a:p>
                      <a:pPr>
                        <a:tabLst>
                          <a:tab pos="2874963" algn="l"/>
                        </a:tabLst>
                      </a:pPr>
                      <a:r>
                        <a:rPr lang="fr-FR" sz="2000" kern="1200" dirty="0">
                          <a:effectLst/>
                          <a:latin typeface="+mj-lt"/>
                        </a:rPr>
                        <a:t>Aesculus hippocastanum TM : 1/3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Hamamelis virginiana TM : 1/3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Hydrastis canadensis TM : 1/6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Viburnum </a:t>
                      </a:r>
                      <a:r>
                        <a:rPr lang="fr-FR" sz="2000" kern="1200" dirty="0" err="1">
                          <a:effectLst/>
                          <a:latin typeface="+mj-lt"/>
                        </a:rPr>
                        <a:t>prunifolium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 TM : 1/6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marL="91430" marR="91430" marT="45811" marB="45811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2000" kern="1200" dirty="0">
                          <a:effectLst/>
                          <a:latin typeface="+mj-lt"/>
                        </a:rPr>
                        <a:t>Hamamelis virginiana : 3 CH</a:t>
                      </a:r>
                    </a:p>
                    <a:p>
                      <a:pPr fontAlgn="b"/>
                      <a:r>
                        <a:rPr lang="fr-FR" sz="2000" kern="1200" dirty="0">
                          <a:effectLst/>
                          <a:latin typeface="+mj-lt"/>
                        </a:rPr>
                        <a:t>Aesculus hippocastanum : 3 DH</a:t>
                      </a:r>
                    </a:p>
                    <a:p>
                      <a:pPr fontAlgn="b"/>
                      <a:r>
                        <a:rPr lang="fr-FR" sz="2000" kern="1200" dirty="0" err="1">
                          <a:effectLst/>
                          <a:latin typeface="+mj-lt"/>
                        </a:rPr>
                        <a:t>Corylus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2000" kern="1200" dirty="0" err="1">
                          <a:effectLst/>
                          <a:latin typeface="+mj-lt"/>
                        </a:rPr>
                        <a:t>avellana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 : 3 DH</a:t>
                      </a:r>
                    </a:p>
                    <a:p>
                      <a:br>
                        <a:rPr lang="fr-FR" sz="2000" kern="1200" dirty="0">
                          <a:effectLst/>
                          <a:latin typeface="+mj-lt"/>
                        </a:rPr>
                      </a:br>
                      <a:endParaRPr lang="fr-FR" sz="2000" dirty="0">
                        <a:latin typeface="+mj-lt"/>
                      </a:endParaRPr>
                    </a:p>
                  </a:txBody>
                  <a:tcPr marL="91430" marR="91430" marT="45811" marB="458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>
            <a:extLst>
              <a:ext uri="{FF2B5EF4-FFF2-40B4-BE49-F238E27FC236}">
                <a16:creationId xmlns:a16="http://schemas.microsoft.com/office/drawing/2014/main" id="{D209403B-3F5D-6959-C26E-66A3551706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8163" y="8493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Hémorroïdes sans fissure</a:t>
            </a:r>
            <a:br>
              <a:rPr lang="fr-FR" altLang="fr-FR" sz="2400" b="1" u="sng">
                <a:solidFill>
                  <a:srgbClr val="FF9933"/>
                </a:solidFill>
              </a:rPr>
            </a:br>
            <a:r>
              <a:rPr lang="fr-FR" altLang="fr-FR" sz="2400" b="1" u="sng">
                <a:solidFill>
                  <a:srgbClr val="FF9933"/>
                </a:solidFill>
              </a:rPr>
              <a:t>très douloureuses/volumineuses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430B4AE-0D87-2968-652F-58B859B8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003425"/>
            <a:ext cx="860583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Hamamelis    </a:t>
            </a:r>
            <a:r>
              <a:rPr lang="fr-FR" altLang="fr-FR"/>
              <a:t>insuff veineuse</a:t>
            </a:r>
          </a:p>
          <a:p>
            <a:pPr>
              <a:spcBef>
                <a:spcPct val="50000"/>
              </a:spcBef>
            </a:pPr>
            <a:r>
              <a:rPr lang="fr-FR" altLang="fr-FR" b="1"/>
              <a:t>Aloe</a:t>
            </a:r>
            <a:r>
              <a:rPr lang="fr-FR" altLang="fr-FR"/>
              <a:t>                insuff sphinctérienne associée urinaire et anale</a:t>
            </a:r>
          </a:p>
          <a:p>
            <a:pPr eaLnBrk="1" hangingPunct="1">
              <a:spcBef>
                <a:spcPts val="1438"/>
              </a:spcBef>
            </a:pPr>
            <a:r>
              <a:rPr lang="fr-FR" altLang="fr-FR" b="1"/>
              <a:t>Carduus marianus </a:t>
            </a:r>
            <a:r>
              <a:rPr lang="fr-FR" altLang="fr-FR"/>
              <a:t>insuff hépatobiliaire, selles claires, constipation</a:t>
            </a:r>
          </a:p>
        </p:txBody>
      </p:sp>
      <p:pic>
        <p:nvPicPr>
          <p:cNvPr id="54276" name="Picture 6" descr="flèche">
            <a:extLst>
              <a:ext uri="{FF2B5EF4-FFF2-40B4-BE49-F238E27FC236}">
                <a16:creationId xmlns:a16="http://schemas.microsoft.com/office/drawing/2014/main" id="{AC601348-E390-B961-E686-9833C879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065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ZoneTexte 2">
            <a:extLst>
              <a:ext uri="{FF2B5EF4-FFF2-40B4-BE49-F238E27FC236}">
                <a16:creationId xmlns:a16="http://schemas.microsoft.com/office/drawing/2014/main" id="{3632E92E-0053-5EAC-118F-F6C37CDB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4938"/>
            <a:ext cx="815975" cy="4603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Quiz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2F3E7223-5830-DF46-206D-07F03CD51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4029075"/>
            <a:ext cx="838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sans fissure, insupportables avec thrombus</a:t>
            </a:r>
          </a:p>
        </p:txBody>
      </p:sp>
      <p:sp>
        <p:nvSpPr>
          <p:cNvPr id="54279" name="Rectangle 4">
            <a:extLst>
              <a:ext uri="{FF2B5EF4-FFF2-40B4-BE49-F238E27FC236}">
                <a16:creationId xmlns:a16="http://schemas.microsoft.com/office/drawing/2014/main" id="{5B147FBC-02D7-AF10-EB18-E5B9C3898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486275"/>
            <a:ext cx="741838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b="1"/>
              <a:t>Muriaticum acidum  </a:t>
            </a:r>
            <a:r>
              <a:rPr lang="fr-FR" altLang="fr-FR"/>
              <a:t>&gt;applications brûlantes (15CH)</a:t>
            </a:r>
          </a:p>
          <a:p>
            <a:pPr>
              <a:lnSpc>
                <a:spcPct val="150000"/>
              </a:lnSpc>
            </a:pPr>
            <a:r>
              <a:rPr lang="fr-FR" altLang="fr-FR" b="1"/>
              <a:t>Lachesis mutus  </a:t>
            </a:r>
            <a:r>
              <a:rPr lang="fr-FR" altLang="fr-FR"/>
              <a:t>douleur battante &gt;dès saignement (dose 9CH en cours de grossesse)</a:t>
            </a:r>
          </a:p>
        </p:txBody>
      </p:sp>
      <p:pic>
        <p:nvPicPr>
          <p:cNvPr id="54280" name="Picture 7" descr="flèche">
            <a:extLst>
              <a:ext uri="{FF2B5EF4-FFF2-40B4-BE49-F238E27FC236}">
                <a16:creationId xmlns:a16="http://schemas.microsoft.com/office/drawing/2014/main" id="{9AD7C05B-0A6A-2BE1-B9EA-B70BE3BB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0592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>
            <a:extLst>
              <a:ext uri="{FF2B5EF4-FFF2-40B4-BE49-F238E27FC236}">
                <a16:creationId xmlns:a16="http://schemas.microsoft.com/office/drawing/2014/main" id="{D3B7F45F-19DF-785C-FED6-796AD99C27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82575"/>
            <a:ext cx="7886700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Fissure anale seule</a:t>
            </a:r>
          </a:p>
        </p:txBody>
      </p:sp>
      <p:sp>
        <p:nvSpPr>
          <p:cNvPr id="56323" name="Espace réservé du contenu 2">
            <a:extLst>
              <a:ext uri="{FF2B5EF4-FFF2-40B4-BE49-F238E27FC236}">
                <a16:creationId xmlns:a16="http://schemas.microsoft.com/office/drawing/2014/main" id="{1078925D-71CE-8FBE-E230-E51380AB577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77838" y="860425"/>
            <a:ext cx="82296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Nitricum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Causticum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Ratanhia</a:t>
            </a:r>
            <a:r>
              <a:rPr lang="fr-FR" altLang="fr-FR" sz="2400"/>
              <a:t> amélioré par l’eau froide ou très chaude</a:t>
            </a:r>
          </a:p>
        </p:txBody>
      </p:sp>
      <p:sp>
        <p:nvSpPr>
          <p:cNvPr id="56324" name="Titre 1">
            <a:extLst>
              <a:ext uri="{FF2B5EF4-FFF2-40B4-BE49-F238E27FC236}">
                <a16:creationId xmlns:a16="http://schemas.microsoft.com/office/drawing/2014/main" id="{131E8E0A-25DA-0A1E-3B81-860D8D446815}"/>
              </a:ext>
            </a:extLst>
          </p:cNvPr>
          <p:cNvSpPr>
            <a:spLocks/>
          </p:cNvSpPr>
          <p:nvPr/>
        </p:nvSpPr>
        <p:spPr bwMode="auto">
          <a:xfrm>
            <a:off x="457200" y="2257425"/>
            <a:ext cx="8229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+ fissure</a:t>
            </a:r>
          </a:p>
        </p:txBody>
      </p:sp>
      <p:sp>
        <p:nvSpPr>
          <p:cNvPr id="56325" name="Espace réservé du contenu 2">
            <a:extLst>
              <a:ext uri="{FF2B5EF4-FFF2-40B4-BE49-F238E27FC236}">
                <a16:creationId xmlns:a16="http://schemas.microsoft.com/office/drawing/2014/main" id="{1EE65119-0EB9-EB08-AD1A-71E4E5836F64}"/>
              </a:ext>
            </a:extLst>
          </p:cNvPr>
          <p:cNvSpPr>
            <a:spLocks/>
          </p:cNvSpPr>
          <p:nvPr/>
        </p:nvSpPr>
        <p:spPr bwMode="auto">
          <a:xfrm>
            <a:off x="457200" y="2720975"/>
            <a:ext cx="8229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Paeonia officinalis</a:t>
            </a:r>
          </a:p>
          <a:p>
            <a:r>
              <a:rPr lang="fr-FR" altLang="fr-FR"/>
              <a:t>Bouquet procident et inflammatoire, suintement, ulcération péri-anale.</a:t>
            </a:r>
          </a:p>
          <a:p>
            <a:endParaRPr lang="fr-FR" altLang="fr-FR" b="1"/>
          </a:p>
          <a:p>
            <a:r>
              <a:rPr lang="fr-FR" altLang="fr-FR" b="1"/>
              <a:t>Ratanhia</a:t>
            </a:r>
          </a:p>
          <a:p>
            <a:r>
              <a:rPr lang="fr-FR" altLang="fr-FR"/>
              <a:t>Inflammation de la jonction cutanéo-muqueuse.</a:t>
            </a:r>
          </a:p>
        </p:txBody>
      </p:sp>
      <p:sp>
        <p:nvSpPr>
          <p:cNvPr id="56326" name="Titre 1">
            <a:extLst>
              <a:ext uri="{FF2B5EF4-FFF2-40B4-BE49-F238E27FC236}">
                <a16:creationId xmlns:a16="http://schemas.microsoft.com/office/drawing/2014/main" id="{2F8CF07F-C5C5-0471-B4FC-DAD3F7B17159}"/>
              </a:ext>
            </a:extLst>
          </p:cNvPr>
          <p:cNvSpPr>
            <a:spLocks/>
          </p:cNvSpPr>
          <p:nvPr/>
        </p:nvSpPr>
        <p:spPr bwMode="auto">
          <a:xfrm>
            <a:off x="4572000" y="5013325"/>
            <a:ext cx="4032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</a:rPr>
              <a:t>et médicaments de Terrain</a:t>
            </a:r>
          </a:p>
        </p:txBody>
      </p:sp>
      <p:sp>
        <p:nvSpPr>
          <p:cNvPr id="56327" name="Espace réservé du contenu 2">
            <a:extLst>
              <a:ext uri="{FF2B5EF4-FFF2-40B4-BE49-F238E27FC236}">
                <a16:creationId xmlns:a16="http://schemas.microsoft.com/office/drawing/2014/main" id="{C01BCE15-0A06-6FB8-7617-18442385F6AA}"/>
              </a:ext>
            </a:extLst>
          </p:cNvPr>
          <p:cNvSpPr>
            <a:spLocks/>
          </p:cNvSpPr>
          <p:nvPr/>
        </p:nvSpPr>
        <p:spPr bwMode="auto">
          <a:xfrm>
            <a:off x="4572000" y="5516563"/>
            <a:ext cx="3683000" cy="1252537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Sepia</a:t>
            </a:r>
            <a:r>
              <a:rPr lang="fr-FR" altLang="fr-FR"/>
              <a:t> </a:t>
            </a:r>
          </a:p>
          <a:p>
            <a:r>
              <a:rPr lang="fr-FR" altLang="fr-FR" b="1"/>
              <a:t>Nux vomica</a:t>
            </a:r>
          </a:p>
          <a:p>
            <a:r>
              <a:rPr lang="fr-FR" altLang="fr-FR" b="1"/>
              <a:t>Pulsatilla</a:t>
            </a:r>
          </a:p>
        </p:txBody>
      </p:sp>
      <p:sp>
        <p:nvSpPr>
          <p:cNvPr id="56328" name="Rectangle 11">
            <a:extLst>
              <a:ext uri="{FF2B5EF4-FFF2-40B4-BE49-F238E27FC236}">
                <a16:creationId xmlns:a16="http://schemas.microsoft.com/office/drawing/2014/main" id="{4C033541-37F2-E9FD-8F77-F6582E5167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08362" y="5743576"/>
            <a:ext cx="177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</a:rPr>
              <a:t>Hémorroïdes</a:t>
            </a:r>
          </a:p>
        </p:txBody>
      </p:sp>
      <p:pic>
        <p:nvPicPr>
          <p:cNvPr id="56329" name="Picture 13" descr="flèche">
            <a:extLst>
              <a:ext uri="{FF2B5EF4-FFF2-40B4-BE49-F238E27FC236}">
                <a16:creationId xmlns:a16="http://schemas.microsoft.com/office/drawing/2014/main" id="{495864A0-07B1-C6CA-4B70-7E453C8E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4" descr="flèche">
            <a:extLst>
              <a:ext uri="{FF2B5EF4-FFF2-40B4-BE49-F238E27FC236}">
                <a16:creationId xmlns:a16="http://schemas.microsoft.com/office/drawing/2014/main" id="{ED3ACB00-4152-B1DB-2636-AC17974D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>
            <a:extLst>
              <a:ext uri="{FF2B5EF4-FFF2-40B4-BE49-F238E27FC236}">
                <a16:creationId xmlns:a16="http://schemas.microsoft.com/office/drawing/2014/main" id="{1F076E09-E7BA-89A4-F49A-FA389FBD3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743200"/>
            <a:ext cx="84582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4000" b="1">
                <a:solidFill>
                  <a:srgbClr val="FF9933"/>
                </a:solidFill>
              </a:rPr>
              <a:t>LE POST PARTUM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86303C21-A2A0-9AC1-9907-7F29A7F091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82575"/>
            <a:ext cx="7886700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Hémorroïdes : constitutions et MRC</a:t>
            </a:r>
          </a:p>
        </p:txBody>
      </p:sp>
      <p:pic>
        <p:nvPicPr>
          <p:cNvPr id="58371" name="Picture 13" descr="flèche">
            <a:extLst>
              <a:ext uri="{FF2B5EF4-FFF2-40B4-BE49-F238E27FC236}">
                <a16:creationId xmlns:a16="http://schemas.microsoft.com/office/drawing/2014/main" id="{D3CDD8D8-9629-8FFD-80E4-A7361ECE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CCBA9B2B-FCF2-A5D3-2230-3683A77871D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397000"/>
          <a:ext cx="8064500" cy="3475038"/>
        </p:xfrm>
        <a:graphic>
          <a:graphicData uri="http://schemas.openxmlformats.org/drawingml/2006/table">
            <a:tbl>
              <a:tblPr firstRow="1" bandRow="1"/>
              <a:tblGrid>
                <a:gridCol w="230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Psore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Prurit, rougeur</a:t>
                      </a:r>
                    </a:p>
                    <a:p>
                      <a:r>
                        <a:rPr lang="fr-FR" sz="1800" dirty="0"/>
                        <a:t>Diarrhée explosive 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Sulfur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Tuberculinisme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Brûlantes</a:t>
                      </a:r>
                    </a:p>
                    <a:p>
                      <a:r>
                        <a:rPr lang="fr-FR" sz="1800" dirty="0"/>
                        <a:t>Rythmées par le cycle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Phosphorus 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9">
                <a:tc>
                  <a:txBody>
                    <a:bodyPr/>
                    <a:lstStyle/>
                    <a:p>
                      <a:r>
                        <a:rPr lang="fr-FR" sz="1800" dirty="0" err="1"/>
                        <a:t>Sycose</a:t>
                      </a:r>
                      <a:endParaRPr lang="fr-FR" sz="1800" dirty="0"/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Hémorroïdes suintantes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Suite de grossesse ou de pilule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Natrum </a:t>
                      </a:r>
                      <a:r>
                        <a:rPr lang="fr-FR" sz="1800" b="1" dirty="0" err="1"/>
                        <a:t>sulf</a:t>
                      </a:r>
                      <a:r>
                        <a:rPr lang="fr-FR" sz="1800" b="1" dirty="0"/>
                        <a:t>, </a:t>
                      </a:r>
                      <a:r>
                        <a:rPr lang="fr-FR" sz="1800" b="1" dirty="0" err="1"/>
                        <a:t>Aloe</a:t>
                      </a:r>
                      <a:endParaRPr lang="fr-FR" sz="1800" b="1" dirty="0"/>
                    </a:p>
                    <a:p>
                      <a:r>
                        <a:rPr lang="fr-FR" sz="1800" b="1" dirty="0"/>
                        <a:t>Pulsatilla 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Luèse</a:t>
                      </a:r>
                    </a:p>
                    <a:p>
                      <a:r>
                        <a:rPr lang="fr-FR" sz="1800" dirty="0"/>
                        <a:t>Constitution fluorique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Paroi des veines dure</a:t>
                      </a:r>
                    </a:p>
                    <a:p>
                      <a:r>
                        <a:rPr lang="fr-FR" sz="1800" dirty="0"/>
                        <a:t>Risque de thrombose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Fluoricum acidum</a:t>
                      </a:r>
                    </a:p>
                    <a:p>
                      <a:r>
                        <a:rPr lang="fr-FR" sz="1800" b="1" dirty="0"/>
                        <a:t>Calcarea fluorica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carbonique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Selles acides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Calcarea carbonica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E21CF99D-A64D-E82D-508D-A721286AE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916113"/>
            <a:ext cx="8286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tx2"/>
                </a:solidFill>
              </a:rPr>
              <a:t>quelques heures à 3 jours après</a:t>
            </a:r>
            <a:r>
              <a:rPr lang="fr-FR" altLang="fr-FR" dirty="0">
                <a:solidFill>
                  <a:schemeClr val="tx2"/>
                </a:solidFill>
              </a:rPr>
              <a:t> </a:t>
            </a:r>
            <a:r>
              <a:rPr lang="fr-FR" altLang="fr-FR" b="1" dirty="0">
                <a:solidFill>
                  <a:schemeClr val="tx2"/>
                </a:solidFill>
              </a:rPr>
              <a:t>l’accouchement </a:t>
            </a:r>
            <a:r>
              <a:rPr lang="fr-FR" altLang="fr-FR" dirty="0">
                <a:solidFill>
                  <a:schemeClr val="tx2"/>
                </a:solidFill>
              </a:rPr>
              <a:t>: </a:t>
            </a:r>
          </a:p>
          <a:p>
            <a:pPr>
              <a:defRPr/>
            </a:pPr>
            <a:r>
              <a:rPr lang="fr-FR" altLang="fr-FR" dirty="0">
                <a:solidFill>
                  <a:schemeClr val="tx2"/>
                </a:solidFill>
              </a:rPr>
              <a:t>mauvaise adaptation à la chute hormonale, fatigue d’un accouchement trop long, pertes organiques trop importantes…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s’arrange vite</a:t>
            </a:r>
          </a:p>
          <a:p>
            <a:pPr>
              <a:defRPr/>
            </a:pPr>
            <a:endParaRPr lang="fr-FR" altLang="fr-FR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tx2"/>
                </a:solidFill>
              </a:rPr>
              <a:t>la décompensation se structure</a:t>
            </a:r>
            <a:r>
              <a:rPr lang="fr-FR" altLang="fr-FR" dirty="0">
                <a:solidFill>
                  <a:schemeClr val="tx2"/>
                </a:solidFill>
              </a:rPr>
              <a:t> : signes à partir du </a:t>
            </a:r>
            <a:r>
              <a:rPr lang="fr-FR" altLang="fr-FR" b="1" dirty="0">
                <a:solidFill>
                  <a:schemeClr val="tx2"/>
                </a:solidFill>
              </a:rPr>
              <a:t>15</a:t>
            </a:r>
            <a:r>
              <a:rPr lang="fr-FR" altLang="fr-FR" b="1" baseline="30000" dirty="0">
                <a:solidFill>
                  <a:schemeClr val="tx2"/>
                </a:solidFill>
              </a:rPr>
              <a:t>ème</a:t>
            </a:r>
            <a:r>
              <a:rPr lang="fr-FR" altLang="fr-FR" b="1" dirty="0">
                <a:solidFill>
                  <a:schemeClr val="tx2"/>
                </a:solidFill>
              </a:rPr>
              <a:t> jour</a:t>
            </a:r>
            <a:r>
              <a:rPr lang="fr-FR" altLang="fr-FR" dirty="0">
                <a:solidFill>
                  <a:schemeClr val="tx2"/>
                </a:solidFill>
              </a:rPr>
              <a:t> après l’accouchement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peuvent durer peu de temps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on peut craindre une évolution plus péjorative</a:t>
            </a:r>
          </a:p>
        </p:txBody>
      </p:sp>
      <p:pic>
        <p:nvPicPr>
          <p:cNvPr id="59395" name="Picture 4" descr="sous-titre">
            <a:extLst>
              <a:ext uri="{FF2B5EF4-FFF2-40B4-BE49-F238E27FC236}">
                <a16:creationId xmlns:a16="http://schemas.microsoft.com/office/drawing/2014/main" id="{D5CB7CBA-59DE-815B-36CB-F6AD1CA5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450"/>
            <a:ext cx="47164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3">
            <a:extLst>
              <a:ext uri="{FF2B5EF4-FFF2-40B4-BE49-F238E27FC236}">
                <a16:creationId xmlns:a16="http://schemas.microsoft.com/office/drawing/2014/main" id="{682ACE8E-ED9D-A40E-FB26-4E9FD2E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</a:rPr>
              <a:t>PSYCHOSOCIAL</a:t>
            </a:r>
            <a:endParaRPr lang="fr-FR" altLang="fr-FR"/>
          </a:p>
        </p:txBody>
      </p:sp>
      <p:sp>
        <p:nvSpPr>
          <p:cNvPr id="59397" name="Rectangle 19">
            <a:extLst>
              <a:ext uri="{FF2B5EF4-FFF2-40B4-BE49-F238E27FC236}">
                <a16:creationId xmlns:a16="http://schemas.microsoft.com/office/drawing/2014/main" id="{96F450B4-CE34-175E-3156-E686E336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981075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Le baby-blues</a:t>
            </a:r>
            <a:endParaRPr lang="fr-FR" alt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extLst>
              <a:ext uri="{FF2B5EF4-FFF2-40B4-BE49-F238E27FC236}">
                <a16:creationId xmlns:a16="http://schemas.microsoft.com/office/drawing/2014/main" id="{EF15B6F1-BACA-0EFD-20EF-4A4B47E1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76338"/>
            <a:ext cx="854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chemeClr val="tx2"/>
                </a:solidFill>
              </a:rPr>
              <a:t>L’entretien post-natal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205FBC38-F68B-8ABD-5244-5295A5B0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5259388" cy="46196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Dépression post-natale : le score EPDS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866E68-8D26-D90D-AF41-42DFB68F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34328" r="25373" b="8956"/>
          <a:stretch/>
        </p:blipFill>
        <p:spPr>
          <a:xfrm>
            <a:off x="1674229" y="2996952"/>
            <a:ext cx="2952329" cy="2736304"/>
          </a:xfrm>
          <a:prstGeom prst="rect">
            <a:avLst/>
          </a:prstGeom>
        </p:spPr>
      </p:pic>
      <p:sp>
        <p:nvSpPr>
          <p:cNvPr id="61445" name="Pensées 4">
            <a:extLst>
              <a:ext uri="{FF2B5EF4-FFF2-40B4-BE49-F238E27FC236}">
                <a16:creationId xmlns:a16="http://schemas.microsoft.com/office/drawing/2014/main" id="{DD32D86E-099C-844F-CB50-11CD1B77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408113"/>
            <a:ext cx="3529013" cy="2092325"/>
          </a:xfrm>
          <a:prstGeom prst="cloudCallout">
            <a:avLst>
              <a:gd name="adj1" fmla="val -54565"/>
              <a:gd name="adj2" fmla="val 38356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empus Sans ITC" panose="04020404030D07020202" pitchFamily="82" charset="0"/>
              </a:rPr>
              <a:t>Ah ! Quand le bébé va bien, la maman va bien 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2828602-62F4-3A8B-9187-643CE9B1FE46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65088"/>
          <a:ext cx="7234238" cy="67754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93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J’ai pu rire et prendre les choses du bon côté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Aussi souvent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tout à fait autant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Vraiment beaucoup moins souvent ces jours-ci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Absolument pas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confiante et joyeuse en pensant à l’avenir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Autant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Plutôt moins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Vraiment moins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pas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pensée, sans raison, responsable quand les choses allaient 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la plupart du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inquiète ou soucieuse sans motif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du tout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Presque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très souvent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effrayée ou paniquée sans vraie raison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vraiment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J’ai eu tendance à me sentir dépassée par les événements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vraiment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si malheureuse que j’ai eu des problèmes de sommeil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Une ou 2 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Tous les jours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triste ou peu heureuse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la plupart du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si malheureuse que j’en ai pleuré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Seulement de temps en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La plupart du temps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Il m’est arrivé de penser à me faire du 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Une ou 2 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Très souvent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:a16="http://schemas.microsoft.com/office/drawing/2014/main" id="{3C646EE3-9A3A-F8E4-F495-519AD601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990600"/>
            <a:ext cx="8543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Pulsatilla</a:t>
            </a:r>
            <a:r>
              <a:rPr lang="fr-FR" altLang="fr-FR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grande immaturité affective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fantasmes, peur de la grossesse et de l’accouchement, peur de faire mal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excès de passivité pendant la grossesse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être maman est d’emblée le refuge.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pleure, craint de ne pas savoir comment se débrouiller et demande de l’aide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maman ou belle-maman l’attendent à la maison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besoin de compagnie, de partage, de consolation +++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Angoissée par la responsabilité d’adulte qui se profile, craint la perte de son propre statut d’enfant.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E1F6512C-B241-33AF-160F-E39454FE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4003675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Décompensations dépressives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23485E3D-E50A-91D4-3EDE-369D80A7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5513" cy="1844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D99BA640-CD3F-8C32-60EC-0B9444E0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534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Sepia</a:t>
            </a:r>
            <a:endParaRPr lang="fr-FR" altLang="fr-F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devenir mère est un devoir, le devoir du don, il faut donner un enfant à…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crainte de ne pas faire parfaitement ce qu’il faut pour s’accepter et être acceptée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garde une activité inlassable, le mouvement masquant son humeur morose et son irritabilité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 du mal à voir son corps se transformer 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Fragilisée, </a:t>
            </a:r>
            <a:r>
              <a:rPr lang="fr-FR" altLang="fr-FR" b="1" dirty="0"/>
              <a:t>Sepia</a:t>
            </a:r>
            <a:r>
              <a:rPr lang="fr-FR" altLang="fr-FR" dirty="0"/>
              <a:t> se replie, évite les contacts, même si parler lui ferait du bien.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Elle désespère « devant un monde si laid comme preuve de l’amour maternel ».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1E3529F5-314D-1FBE-F4B1-6F0C007A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692150"/>
            <a:ext cx="8359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Silicea</a:t>
            </a:r>
            <a:endParaRPr lang="fr-FR" altLang="fr-F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Peu confiante en elle, craint de ne pas pouvoir assumer sa tâche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« tige trop frêle pour un épi trop lourd »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Fatiguée, déminéralisée, sa santé inquiète.</a:t>
            </a:r>
          </a:p>
          <a:p>
            <a:pPr>
              <a:defRPr/>
            </a:pPr>
            <a:endParaRPr lang="fr-FR" altLang="fr-FR" b="1" dirty="0"/>
          </a:p>
          <a:p>
            <a:pPr>
              <a:defRPr/>
            </a:pPr>
            <a:r>
              <a:rPr lang="fr-FR" altLang="fr-FR" b="1" dirty="0"/>
              <a:t>Natrum muriaticum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passivité comme </a:t>
            </a:r>
            <a:r>
              <a:rPr lang="fr-FR" altLang="fr-FR" b="1" dirty="0"/>
              <a:t>Pulsatilla</a:t>
            </a:r>
            <a:r>
              <a:rPr lang="fr-FR" altLang="fr-FR" dirty="0"/>
              <a:t>, régression plus marquée avec troubles du caractère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refuse la grossesse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se rétracte, déprime en silence, refuse la compagnie qui l’aggrave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irritabilité et bouderies mal comprises par l’entourage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F5907D51-C52D-076D-4142-6204F1D7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65175"/>
            <a:ext cx="84312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 err="1"/>
              <a:t>Ignatia</a:t>
            </a:r>
            <a:endParaRPr lang="fr-FR" altLang="fr-F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Médicament « suite de »… l’accouchement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Paradoxe, l’ambivalence et la contradiction : rien ne se fait normalement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Veut brusquement réaliser des travaux difficiles délaissés depuis longtemps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Sautes d’humeur, cherche querelle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Oppression respiratoire, sensation de boule ans la gorge, profonds soupirs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Aggravée par la consolation le plus souvent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6D11F7D4-41EA-348A-44FF-7A2C46194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430338"/>
            <a:ext cx="8610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 err="1"/>
              <a:t>Lycopodium</a:t>
            </a:r>
            <a:endParaRPr lang="fr-FR" altLang="fr-F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Angoisse sous-tendue par la crainte de ne pas être à la hauteur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Fantasmes infantiles d’agressivité, d’abandon, d’insécurité ou de perte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En post-partum, sensation d’être enchaînée à une tâche fatigante et peu valorisante, souvenir d’un vécu humiliant, sentiment de ne pas être considérée à sa juste valeur</a:t>
            </a:r>
          </a:p>
        </p:txBody>
      </p:sp>
      <p:sp>
        <p:nvSpPr>
          <p:cNvPr id="73731" name="Rectangle 8">
            <a:extLst>
              <a:ext uri="{FF2B5EF4-FFF2-40B4-BE49-F238E27FC236}">
                <a16:creationId xmlns:a16="http://schemas.microsoft.com/office/drawing/2014/main" id="{6F86DA4A-30E9-7792-4923-C6AA713B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48150"/>
            <a:ext cx="87360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Aurum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Dépression grave avec méfiance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Soucieuse et inquiète, ne supporte pas la contradiction et peut sombrer dans des colères violentes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Pulsion à tuer tout le monde, y compris son bébé</a:t>
            </a:r>
          </a:p>
        </p:txBody>
      </p:sp>
      <p:sp>
        <p:nvSpPr>
          <p:cNvPr id="73732" name="Text Box 9">
            <a:extLst>
              <a:ext uri="{FF2B5EF4-FFF2-40B4-BE49-F238E27FC236}">
                <a16:creationId xmlns:a16="http://schemas.microsoft.com/office/drawing/2014/main" id="{D9349A27-9CA1-F257-340F-634DF8D4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09613"/>
            <a:ext cx="4537075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>
                <a:solidFill>
                  <a:srgbClr val="FFFFFF"/>
                </a:solidFill>
              </a:rPr>
              <a:t>Dépression post-natale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>
            <a:extLst>
              <a:ext uri="{FF2B5EF4-FFF2-40B4-BE49-F238E27FC236}">
                <a16:creationId xmlns:a16="http://schemas.microsoft.com/office/drawing/2014/main" id="{F3AEB269-7E35-3775-3713-FFBB7F77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457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Pour aller plus loin </a:t>
            </a:r>
          </a:p>
          <a:p>
            <a:endParaRPr lang="fr-FR" altLang="fr-FR" b="1">
              <a:solidFill>
                <a:srgbClr val="FF9933"/>
              </a:solidFill>
            </a:endParaRPr>
          </a:p>
          <a:p>
            <a:r>
              <a:rPr lang="fr-FR" altLang="fr-FR" b="1">
                <a:solidFill>
                  <a:srgbClr val="FF9933"/>
                </a:solidFill>
              </a:rPr>
              <a:t>Dépression : constitution et MRC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0A7BADB-BC1D-4EEA-F7ED-A5045DA845E0}"/>
              </a:ext>
            </a:extLst>
          </p:cNvPr>
          <p:cNvGraphicFramePr>
            <a:graphicFrameLocks noGrp="1"/>
          </p:cNvGraphicFramePr>
          <p:nvPr/>
        </p:nvGraphicFramePr>
        <p:xfrm>
          <a:off x="493713" y="1916113"/>
          <a:ext cx="8358187" cy="3481387"/>
        </p:xfrm>
        <a:graphic>
          <a:graphicData uri="http://schemas.openxmlformats.org/drawingml/2006/table">
            <a:tbl>
              <a:tblPr firstRow="1" bandRow="1"/>
              <a:tblGrid>
                <a:gridCol w="278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0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Syndrome dépressif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carbonique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Pragmatique </a:t>
                      </a:r>
                    </a:p>
                    <a:p>
                      <a:r>
                        <a:rPr lang="fr-FR" sz="1800" dirty="0"/>
                        <a:t>Raisonnable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Fixation, sclérose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62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phosphorique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Rêveuse et sentimentale</a:t>
                      </a:r>
                    </a:p>
                    <a:p>
                      <a:r>
                        <a:rPr lang="fr-FR" sz="1800" dirty="0"/>
                        <a:t>Fatigable </a:t>
                      </a:r>
                    </a:p>
                    <a:p>
                      <a:r>
                        <a:rPr lang="fr-FR" sz="1800" dirty="0"/>
                        <a:t>Des hauts et des bas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Supporte mal l’isolement (même si a besoin de tranquillité et de solitude par moments)</a:t>
                      </a:r>
                    </a:p>
                    <a:p>
                      <a:r>
                        <a:rPr lang="fr-FR" sz="1800" dirty="0"/>
                        <a:t>Dépressive par fatigue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Sycose 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Ressasse</a:t>
                      </a:r>
                    </a:p>
                    <a:p>
                      <a:r>
                        <a:rPr lang="fr-FR" sz="1800" dirty="0"/>
                        <a:t>Rancœurs, rancune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Chronicité</a:t>
                      </a:r>
                    </a:p>
                    <a:p>
                      <a:r>
                        <a:rPr lang="fr-FR" sz="1800" dirty="0"/>
                        <a:t>&lt; grossesse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Luèse</a:t>
                      </a:r>
                    </a:p>
                    <a:p>
                      <a:r>
                        <a:rPr lang="fr-FR" sz="1800" dirty="0"/>
                        <a:t>Constitution fluorique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Des hauts et des bas</a:t>
                      </a:r>
                    </a:p>
                    <a:p>
                      <a:r>
                        <a:rPr lang="fr-FR" sz="1800" dirty="0"/>
                        <a:t>Pb d’ego (Aurum)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Passage à l’acte suicidaire, sans signe annonciateur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DCF7D77-7FD8-2896-442A-A514C8DE62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341438"/>
            <a:ext cx="8229600" cy="4608512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règles générales de posologie doivent toujours être présentes à l’esprit.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Généralement on établit les dilutions en fonction du niveau que l’on souhaite atteindre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</a:t>
            </a:r>
            <a:r>
              <a:rPr lang="fr-FR" altLang="fr-FR" sz="2400" b="1"/>
              <a:t>local – régional – psychique</a:t>
            </a:r>
            <a:r>
              <a:rPr lang="fr-FR" altLang="fr-FR" sz="2400"/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Pour certains médicaments la hauteur de dilution est moins importante que l’identification du médicament.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 stagiaire ne devra donc pas s’étonner de rencontrer des hauteurs de dilutions différentes, selon les auteurs et les enseignants.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b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La prescription est une acquisition évolutive.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797830FF-3239-9D2F-E035-FC61E503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838"/>
            <a:ext cx="162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4000" i="1" u="sng">
                <a:solidFill>
                  <a:srgbClr val="FF9933"/>
                </a:solidFill>
                <a:cs typeface="Arial" panose="020B0604020202020204" pitchFamily="34" charset="0"/>
              </a:rPr>
              <a:t>Rappel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B57D2A2D-C23F-E242-D1CC-62A79C7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73100"/>
            <a:ext cx="83597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L’angoisse est majeure, s’exprime sur des personnalités fragiles, immatures et inquiètes.</a:t>
            </a:r>
          </a:p>
          <a:p>
            <a:pPr>
              <a:lnSpc>
                <a:spcPct val="150000"/>
              </a:lnSpc>
            </a:pPr>
            <a:r>
              <a:rPr lang="fr-FR" altLang="fr-FR"/>
              <a:t>Le délire peut s’exprimer sur des thèmes variés :</a:t>
            </a:r>
          </a:p>
          <a:p>
            <a:endParaRPr lang="fr-FR" altLang="fr-FR">
              <a:solidFill>
                <a:srgbClr val="006699"/>
              </a:solidFill>
            </a:endParaRPr>
          </a:p>
          <a:p>
            <a:r>
              <a:rPr lang="fr-FR" altLang="fr-FR" b="1" u="sng">
                <a:solidFill>
                  <a:srgbClr val="FF9933"/>
                </a:solidFill>
              </a:rPr>
              <a:t>La négation de la grossesse</a:t>
            </a:r>
          </a:p>
          <a:p>
            <a:r>
              <a:rPr lang="fr-FR" altLang="fr-FR" b="1"/>
              <a:t>Natrum muriaticum</a:t>
            </a:r>
            <a:r>
              <a:rPr lang="fr-FR" altLang="fr-FR"/>
              <a:t>, </a:t>
            </a:r>
            <a:r>
              <a:rPr lang="fr-FR" altLang="fr-FR" b="1"/>
              <a:t>Pulsatilla</a:t>
            </a:r>
            <a:r>
              <a:rPr lang="fr-FR" altLang="fr-FR"/>
              <a:t>, </a:t>
            </a:r>
            <a:r>
              <a:rPr lang="fr-FR" altLang="fr-FR" b="1"/>
              <a:t>Platina</a:t>
            </a:r>
            <a:r>
              <a:rPr lang="fr-FR" altLang="fr-FR"/>
              <a:t>, </a:t>
            </a:r>
            <a:r>
              <a:rPr lang="fr-FR" altLang="fr-FR" b="1"/>
              <a:t>Ignatia</a:t>
            </a:r>
          </a:p>
          <a:p>
            <a:r>
              <a:rPr lang="fr-FR" altLang="fr-FR"/>
              <a:t>L’accouchement peut être complètement occulté, l’enfant vécu comme un objet.</a:t>
            </a:r>
          </a:p>
        </p:txBody>
      </p:sp>
      <p:sp>
        <p:nvSpPr>
          <p:cNvPr id="77827" name="Rectangle 9">
            <a:extLst>
              <a:ext uri="{FF2B5EF4-FFF2-40B4-BE49-F238E27FC236}">
                <a16:creationId xmlns:a16="http://schemas.microsoft.com/office/drawing/2014/main" id="{2BAEEDD9-6C92-1BF5-8EAD-81B026B8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4295775"/>
            <a:ext cx="792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Peur « pour » ou « de » l’enfant</a:t>
            </a:r>
          </a:p>
          <a:p>
            <a:r>
              <a:rPr lang="en-GB" altLang="fr-FR" b="1"/>
              <a:t>Actaea racemosa</a:t>
            </a:r>
            <a:r>
              <a:rPr lang="en-GB" altLang="fr-FR"/>
              <a:t>, </a:t>
            </a:r>
            <a:r>
              <a:rPr lang="en-GB" altLang="fr-FR" b="1"/>
              <a:t>Sepia</a:t>
            </a:r>
            <a:r>
              <a:rPr lang="en-GB" altLang="fr-FR"/>
              <a:t>, </a:t>
            </a:r>
            <a:r>
              <a:rPr lang="en-GB" altLang="fr-FR" b="1"/>
              <a:t>Thuya</a:t>
            </a:r>
          </a:p>
        </p:txBody>
      </p:sp>
      <p:pic>
        <p:nvPicPr>
          <p:cNvPr id="77828" name="Picture 6" descr="flèche">
            <a:extLst>
              <a:ext uri="{FF2B5EF4-FFF2-40B4-BE49-F238E27FC236}">
                <a16:creationId xmlns:a16="http://schemas.microsoft.com/office/drawing/2014/main" id="{06FD6BB0-AC63-6A66-04C8-165B47F9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4145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 descr="flèche">
            <a:extLst>
              <a:ext uri="{FF2B5EF4-FFF2-40B4-BE49-F238E27FC236}">
                <a16:creationId xmlns:a16="http://schemas.microsoft.com/office/drawing/2014/main" id="{7B9366BC-83BD-824F-3980-C0258127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3576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8B751B92-13B2-95D1-2874-CF41BD03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83597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Psychose puerpérale</a:t>
            </a:r>
          </a:p>
          <a:p>
            <a:r>
              <a:rPr lang="fr-FR" altLang="fr-FR"/>
              <a:t>Les patientes sont à orienter en urgence.</a:t>
            </a:r>
          </a:p>
          <a:p>
            <a:r>
              <a:rPr lang="fr-FR" altLang="fr-FR"/>
              <a:t>Pour aller plus loin vous pouvez étudier la MM de :</a:t>
            </a:r>
          </a:p>
          <a:p>
            <a:r>
              <a:rPr lang="fr-FR" altLang="fr-FR" b="1"/>
              <a:t>Natrum muriaticum</a:t>
            </a:r>
          </a:p>
          <a:p>
            <a:r>
              <a:rPr lang="fr-FR" altLang="fr-FR" b="1"/>
              <a:t>Pulsatilla</a:t>
            </a:r>
          </a:p>
          <a:p>
            <a:r>
              <a:rPr lang="fr-FR" altLang="fr-FR" b="1"/>
              <a:t>Platina</a:t>
            </a:r>
          </a:p>
          <a:p>
            <a:r>
              <a:rPr lang="fr-FR" altLang="fr-FR" b="1"/>
              <a:t>Ignatia</a:t>
            </a:r>
          </a:p>
          <a:p>
            <a:r>
              <a:rPr lang="fr-FR" altLang="fr-FR" b="1"/>
              <a:t>Actaea racemosa</a:t>
            </a:r>
          </a:p>
          <a:p>
            <a:r>
              <a:rPr lang="fr-FR" altLang="fr-FR" b="1"/>
              <a:t>Sepia</a:t>
            </a:r>
          </a:p>
          <a:p>
            <a:r>
              <a:rPr lang="fr-FR" altLang="fr-FR" b="1"/>
              <a:t>Thuya</a:t>
            </a:r>
          </a:p>
          <a:p>
            <a:r>
              <a:rPr lang="fr-FR" altLang="fr-FR" b="1"/>
              <a:t>Aurum metallicum</a:t>
            </a:r>
          </a:p>
          <a:p>
            <a:r>
              <a:rPr lang="fr-FR" altLang="fr-FR" b="1"/>
              <a:t>Lachesis</a:t>
            </a:r>
          </a:p>
          <a:p>
            <a:r>
              <a:rPr lang="fr-FR" altLang="fr-FR" b="1"/>
              <a:t>Veratrum album</a:t>
            </a:r>
          </a:p>
          <a:p>
            <a:r>
              <a:rPr lang="fr-FR" altLang="fr-FR" b="1"/>
              <a:t>Lilium tigrinum</a:t>
            </a:r>
            <a:endParaRPr lang="fr-FR" altLang="fr-FR"/>
          </a:p>
        </p:txBody>
      </p:sp>
      <p:pic>
        <p:nvPicPr>
          <p:cNvPr id="79875" name="Picture 6" descr="flèche">
            <a:extLst>
              <a:ext uri="{FF2B5EF4-FFF2-40B4-BE49-F238E27FC236}">
                <a16:creationId xmlns:a16="http://schemas.microsoft.com/office/drawing/2014/main" id="{EF1F59C5-1CAB-A680-DF12-663A8BB7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5D05A01C-3F80-3D4B-8178-DE2696B6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81923" name="Text Box 4">
            <a:extLst>
              <a:ext uri="{FF2B5EF4-FFF2-40B4-BE49-F238E27FC236}">
                <a16:creationId xmlns:a16="http://schemas.microsoft.com/office/drawing/2014/main" id="{FCF4234D-3CD3-B089-B7DA-DBD09A3F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65175"/>
            <a:ext cx="514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FFFF"/>
                </a:solidFill>
              </a:rPr>
              <a:t>La grossesse refusée. </a:t>
            </a:r>
          </a:p>
          <a:p>
            <a:r>
              <a:rPr lang="fr-FR" altLang="fr-FR" b="1" u="sng">
                <a:solidFill>
                  <a:srgbClr val="FFFFFF"/>
                </a:solidFill>
              </a:rPr>
              <a:t>Pas toujours clairement exprimée…</a:t>
            </a:r>
            <a:endParaRPr lang="fr-FR" altLang="fr-FR" u="sng">
              <a:solidFill>
                <a:srgbClr val="FFFFFF"/>
              </a:solidFill>
            </a:endParaRP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54CC2301-19E2-62FC-2B32-D51FEB74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9933"/>
                </a:solidFill>
              </a:rPr>
              <a:t>Le psychisme de la femme enceinte </a:t>
            </a:r>
          </a:p>
        </p:txBody>
      </p:sp>
      <p:sp>
        <p:nvSpPr>
          <p:cNvPr id="81925" name="Text Box 8">
            <a:extLst>
              <a:ext uri="{FF2B5EF4-FFF2-40B4-BE49-F238E27FC236}">
                <a16:creationId xmlns:a16="http://schemas.microsoft.com/office/drawing/2014/main" id="{24D367EC-9E2D-3968-CA5A-D539A9F0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43195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3 immatures psychologiques</a:t>
            </a:r>
          </a:p>
          <a:p>
            <a:r>
              <a:rPr lang="fr-FR" altLang="fr-FR" b="1"/>
              <a:t>Pulsatilla</a:t>
            </a:r>
          </a:p>
          <a:p>
            <a:r>
              <a:rPr lang="fr-FR" altLang="fr-FR" b="1"/>
              <a:t>Natrum muriaticum</a:t>
            </a:r>
          </a:p>
          <a:p>
            <a:r>
              <a:rPr lang="fr-FR" altLang="fr-FR" b="1"/>
              <a:t>Graphites</a:t>
            </a:r>
          </a:p>
        </p:txBody>
      </p:sp>
      <p:sp>
        <p:nvSpPr>
          <p:cNvPr id="81926" name="Text Box 10">
            <a:extLst>
              <a:ext uri="{FF2B5EF4-FFF2-40B4-BE49-F238E27FC236}">
                <a16:creationId xmlns:a16="http://schemas.microsoft.com/office/drawing/2014/main" id="{0A0D5BAB-2153-E72D-5783-2B62AFD4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4319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2</a:t>
            </a:r>
            <a:r>
              <a:rPr lang="fr-FR" altLang="fr-FR" i="1"/>
              <a:t> </a:t>
            </a:r>
            <a:r>
              <a:rPr lang="fr-FR" altLang="fr-FR" b="1" i="1">
                <a:solidFill>
                  <a:srgbClr val="5F5F5F"/>
                </a:solidFill>
              </a:rPr>
              <a:t>instables</a:t>
            </a:r>
            <a:r>
              <a:rPr lang="fr-FR" altLang="fr-FR" i="1"/>
              <a:t> </a:t>
            </a:r>
            <a:r>
              <a:rPr lang="fr-FR" altLang="fr-FR" b="1" i="1">
                <a:solidFill>
                  <a:srgbClr val="5F5F5F"/>
                </a:solidFill>
              </a:rPr>
              <a:t>spectaculaires</a:t>
            </a:r>
            <a:br>
              <a:rPr lang="fr-FR" altLang="fr-FR" i="1"/>
            </a:br>
            <a:r>
              <a:rPr lang="fr-FR" altLang="fr-FR" b="1"/>
              <a:t>Moschus</a:t>
            </a:r>
            <a:endParaRPr lang="fr-FR" altLang="fr-FR"/>
          </a:p>
          <a:p>
            <a:r>
              <a:rPr lang="fr-FR" altLang="fr-FR" b="1"/>
              <a:t>Palladium</a:t>
            </a:r>
            <a:endParaRPr lang="fr-FR" altLang="fr-FR" b="1" i="1">
              <a:solidFill>
                <a:srgbClr val="5F5F5F"/>
              </a:solidFill>
            </a:endParaRPr>
          </a:p>
        </p:txBody>
      </p:sp>
      <p:sp>
        <p:nvSpPr>
          <p:cNvPr id="81927" name="Text Box 11">
            <a:extLst>
              <a:ext uri="{FF2B5EF4-FFF2-40B4-BE49-F238E27FC236}">
                <a16:creationId xmlns:a16="http://schemas.microsoft.com/office/drawing/2014/main" id="{2323379B-DDE4-BDC1-5017-A4AD8BAC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43195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3 non fanatiques de la grossesse, </a:t>
            </a:r>
          </a:p>
          <a:p>
            <a:r>
              <a:rPr lang="fr-FR" altLang="fr-FR" b="1" i="1">
                <a:solidFill>
                  <a:srgbClr val="5F5F5F"/>
                </a:solidFill>
              </a:rPr>
              <a:t>non attirées par la grossesse</a:t>
            </a:r>
          </a:p>
          <a:p>
            <a:r>
              <a:rPr lang="fr-FR" altLang="fr-FR" b="1"/>
              <a:t>Platina</a:t>
            </a:r>
            <a:endParaRPr lang="fr-FR" altLang="fr-FR"/>
          </a:p>
          <a:p>
            <a:r>
              <a:rPr lang="fr-FR" altLang="fr-FR" b="1"/>
              <a:t>Ignatia</a:t>
            </a:r>
            <a:endParaRPr lang="fr-FR" altLang="fr-FR"/>
          </a:p>
          <a:p>
            <a:r>
              <a:rPr lang="fr-FR" altLang="fr-FR" b="1"/>
              <a:t>Lycopodium</a:t>
            </a:r>
            <a:endParaRPr lang="fr-FR" altLang="fr-FR"/>
          </a:p>
        </p:txBody>
      </p:sp>
      <p:sp>
        <p:nvSpPr>
          <p:cNvPr id="81928" name="Line 12">
            <a:extLst>
              <a:ext uri="{FF2B5EF4-FFF2-40B4-BE49-F238E27FC236}">
                <a16:creationId xmlns:a16="http://schemas.microsoft.com/office/drawing/2014/main" id="{024F4331-EB01-804B-FD0E-71CED3018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724400"/>
            <a:ext cx="5041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9" name="Line 13">
            <a:extLst>
              <a:ext uri="{FF2B5EF4-FFF2-40B4-BE49-F238E27FC236}">
                <a16:creationId xmlns:a16="http://schemas.microsoft.com/office/drawing/2014/main" id="{CC245448-FD8C-166B-F754-4474AA521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3429000"/>
            <a:ext cx="5041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0" name="Line 14">
            <a:extLst>
              <a:ext uri="{FF2B5EF4-FFF2-40B4-BE49-F238E27FC236}">
                <a16:creationId xmlns:a16="http://schemas.microsoft.com/office/drawing/2014/main" id="{AA537D1D-61AE-F5C4-C269-7A22BC954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981075"/>
            <a:ext cx="0" cy="5876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1" name="Text Box 4">
            <a:extLst>
              <a:ext uri="{FF2B5EF4-FFF2-40B4-BE49-F238E27FC236}">
                <a16:creationId xmlns:a16="http://schemas.microsoft.com/office/drawing/2014/main" id="{0321338E-EDB2-D622-113E-6495D1E8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2553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FFFF"/>
                </a:solidFill>
              </a:rPr>
              <a:t>La grossesse ambi-voulue</a:t>
            </a:r>
            <a:endParaRPr lang="fr-FR" altLang="fr-FR" u="sng">
              <a:solidFill>
                <a:srgbClr val="FFFFFF"/>
              </a:solidFill>
            </a:endParaRPr>
          </a:p>
        </p:txBody>
      </p:sp>
      <p:sp>
        <p:nvSpPr>
          <p:cNvPr id="81932" name="Text Box 16">
            <a:extLst>
              <a:ext uri="{FF2B5EF4-FFF2-40B4-BE49-F238E27FC236}">
                <a16:creationId xmlns:a16="http://schemas.microsoft.com/office/drawing/2014/main" id="{E28E8486-AEA1-93BC-82F7-9C417791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844675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Pulsatilla</a:t>
            </a:r>
          </a:p>
          <a:p>
            <a:r>
              <a:rPr lang="fr-FR" altLang="fr-FR" b="1"/>
              <a:t>Sepia</a:t>
            </a:r>
            <a:endParaRPr lang="fr-FR" altLang="fr-FR"/>
          </a:p>
        </p:txBody>
      </p:sp>
      <p:sp>
        <p:nvSpPr>
          <p:cNvPr id="81933" name="Rectangle 17">
            <a:extLst>
              <a:ext uri="{FF2B5EF4-FFF2-40B4-BE49-F238E27FC236}">
                <a16:creationId xmlns:a16="http://schemas.microsoft.com/office/drawing/2014/main" id="{7DA963F7-49F5-4C85-0E44-1720EA5BEB8A}"/>
              </a:ext>
            </a:extLst>
          </p:cNvPr>
          <p:cNvSpPr>
            <a:spLocks noChangeArrowheads="1"/>
          </p:cNvSpPr>
          <p:nvPr/>
        </p:nvSpPr>
        <p:spPr bwMode="auto">
          <a:xfrm rot="-767203">
            <a:off x="5581650" y="4141788"/>
            <a:ext cx="3186113" cy="860425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FFFFFF"/>
                </a:solidFill>
              </a:rPr>
              <a:t>d’après homeopsy.com  </a:t>
            </a:r>
          </a:p>
          <a:p>
            <a:r>
              <a:rPr lang="fr-FR" altLang="fr-FR" i="1">
                <a:solidFill>
                  <a:srgbClr val="FFFFFF"/>
                </a:solidFill>
              </a:rPr>
              <a:t>Dr Geneviève Ziegel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inform">
            <a:extLst>
              <a:ext uri="{FF2B5EF4-FFF2-40B4-BE49-F238E27FC236}">
                <a16:creationId xmlns:a16="http://schemas.microsoft.com/office/drawing/2014/main" id="{C418FF31-87D9-E3E5-14C9-B290573E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9731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592A8546-040B-FAE0-A2BD-628BD15F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89138"/>
            <a:ext cx="6192838" cy="304641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FFFF"/>
                </a:solidFill>
              </a:rPr>
              <a:t>Les médicaments lithiques pour les petites 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et les grosses dépressions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Glauconie 8DH </a:t>
            </a:r>
            <a:r>
              <a:rPr lang="fr-FR" altLang="fr-FR">
                <a:solidFill>
                  <a:srgbClr val="FFFFFF"/>
                </a:solidFill>
              </a:rPr>
              <a:t>ou</a:t>
            </a:r>
            <a:r>
              <a:rPr lang="fr-FR" altLang="fr-FR" b="1">
                <a:solidFill>
                  <a:srgbClr val="FFFFFF"/>
                </a:solidFill>
              </a:rPr>
              <a:t> 7CH </a:t>
            </a:r>
            <a:r>
              <a:rPr lang="fr-FR" altLang="fr-FR">
                <a:solidFill>
                  <a:srgbClr val="FFFFFF"/>
                </a:solidFill>
              </a:rPr>
              <a:t>granules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Lepidolite 8DH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Tourmaline lithique 8DH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  <a:p>
            <a:pPr algn="ctr"/>
            <a:r>
              <a:rPr lang="fr-FR" altLang="fr-FR" i="1">
                <a:solidFill>
                  <a:srgbClr val="FFFFFF"/>
                </a:solidFill>
              </a:rPr>
              <a:t>Ampoules perlinguales, traitement sur 15 jours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4995947-81F4-FD11-CE0A-A0BA082E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445125"/>
            <a:ext cx="615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 i="1">
                <a:solidFill>
                  <a:srgbClr val="FF9933"/>
                </a:solidFill>
              </a:rPr>
              <a:t>Présence faible d’alcool, </a:t>
            </a:r>
          </a:p>
          <a:p>
            <a:r>
              <a:rPr lang="fr-FR" altLang="fr-FR" sz="2000" i="1">
                <a:solidFill>
                  <a:srgbClr val="FF9933"/>
                </a:solidFill>
              </a:rPr>
              <a:t>à réserver à la femme non allaitante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>
            <a:extLst>
              <a:ext uri="{FF2B5EF4-FFF2-40B4-BE49-F238E27FC236}">
                <a16:creationId xmlns:a16="http://schemas.microsoft.com/office/drawing/2014/main" id="{F28836E7-3CAA-F919-3675-2268AABB0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74788"/>
            <a:ext cx="555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fr-FR" b="1" u="sng">
                <a:solidFill>
                  <a:srgbClr val="FF9933"/>
                </a:solidFill>
              </a:rPr>
              <a:t>La </a:t>
            </a:r>
            <a:r>
              <a:rPr lang="fr-FR" altLang="fr-FR" b="1" u="sng">
                <a:solidFill>
                  <a:srgbClr val="FF9933"/>
                </a:solidFill>
              </a:rPr>
              <a:t>plénitude mammaire</a:t>
            </a:r>
          </a:p>
        </p:txBody>
      </p:sp>
      <p:sp>
        <p:nvSpPr>
          <p:cNvPr id="86019" name="Text Box 7">
            <a:extLst>
              <a:ext uri="{FF2B5EF4-FFF2-40B4-BE49-F238E27FC236}">
                <a16:creationId xmlns:a16="http://schemas.microsoft.com/office/drawing/2014/main" id="{3DA35FC6-A07D-B007-40C8-86DC55D9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105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Calcarea carbonica</a:t>
            </a:r>
            <a:r>
              <a:rPr lang="fr-FR" altLang="fr-FR"/>
              <a:t>, </a:t>
            </a:r>
            <a:r>
              <a:rPr lang="fr-FR" altLang="fr-FR" b="1"/>
              <a:t>Calcarea phosphorica</a:t>
            </a:r>
            <a:r>
              <a:rPr lang="fr-FR" altLang="fr-FR"/>
              <a:t> et </a:t>
            </a:r>
            <a:r>
              <a:rPr lang="fr-FR" altLang="fr-FR" b="1"/>
              <a:t>Calcarea fluorica</a:t>
            </a:r>
            <a:r>
              <a:rPr lang="fr-FR" altLang="fr-FR"/>
              <a:t> (en basse dilution) peuvent être prescrits selon la constitution de la patiente et du bébé.</a:t>
            </a:r>
          </a:p>
          <a:p>
            <a:endParaRPr lang="fr-FR" altLang="fr-FR"/>
          </a:p>
          <a:p>
            <a:r>
              <a:rPr lang="fr-FR" altLang="fr-FR" b="1"/>
              <a:t>Arnica</a:t>
            </a:r>
            <a:r>
              <a:rPr lang="fr-FR" altLang="fr-FR"/>
              <a:t> qui stimule le sein et améliore l’allaitement.</a:t>
            </a:r>
          </a:p>
          <a:p>
            <a:endParaRPr lang="fr-FR" altLang="fr-FR"/>
          </a:p>
          <a:p>
            <a:r>
              <a:rPr lang="fr-FR" altLang="fr-FR" b="1"/>
              <a:t>Phytolacca</a:t>
            </a:r>
            <a:r>
              <a:rPr lang="fr-FR" altLang="fr-FR"/>
              <a:t> (grande importance de la hauteur de dilution)</a:t>
            </a:r>
          </a:p>
          <a:p>
            <a:r>
              <a:rPr lang="fr-FR" altLang="fr-FR"/>
              <a:t>	- 4CH : diminution douce de la lactation</a:t>
            </a:r>
          </a:p>
          <a:p>
            <a:r>
              <a:rPr lang="fr-FR" altLang="fr-FR"/>
              <a:t>	- 15CH : relance la lactation.</a:t>
            </a:r>
          </a:p>
          <a:p>
            <a:endParaRPr lang="fr-FR" altLang="fr-FR"/>
          </a:p>
        </p:txBody>
      </p:sp>
      <p:pic>
        <p:nvPicPr>
          <p:cNvPr id="86020" name="Picture 7" descr="sous-titre">
            <a:extLst>
              <a:ext uri="{FF2B5EF4-FFF2-40B4-BE49-F238E27FC236}">
                <a16:creationId xmlns:a16="http://schemas.microsoft.com/office/drawing/2014/main" id="{81376137-A751-08FB-83BC-72A96D77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450"/>
            <a:ext cx="500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3">
            <a:extLst>
              <a:ext uri="{FF2B5EF4-FFF2-40B4-BE49-F238E27FC236}">
                <a16:creationId xmlns:a16="http://schemas.microsoft.com/office/drawing/2014/main" id="{CA8C04F2-A9A4-D2E0-019D-5BE55CC6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</a:rPr>
              <a:t>ALLAITEMENT</a:t>
            </a:r>
            <a:endParaRPr lang="fr-FR" altLang="fr-FR"/>
          </a:p>
        </p:txBody>
      </p:sp>
      <p:pic>
        <p:nvPicPr>
          <p:cNvPr id="86022" name="Picture 9" descr="flèche">
            <a:extLst>
              <a:ext uri="{FF2B5EF4-FFF2-40B4-BE49-F238E27FC236}">
                <a16:creationId xmlns:a16="http://schemas.microsoft.com/office/drawing/2014/main" id="{00F00930-34E0-5AA9-C75A-DAF634BA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47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96A3C436-41C6-1201-CAC0-CEC7D021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692275"/>
            <a:ext cx="87233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9933"/>
                </a:solidFill>
              </a:rPr>
              <a:t>Au début de l’allaitement ou pendant la montée de lait 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Phytolacca 15CH</a:t>
            </a:r>
            <a:r>
              <a:rPr lang="fr-FR" altLang="fr-FR">
                <a:solidFill>
                  <a:srgbClr val="000000"/>
                </a:solidFill>
              </a:rPr>
              <a:t>, </a:t>
            </a:r>
            <a:r>
              <a:rPr lang="fr-FR" altLang="fr-FR" b="1">
                <a:solidFill>
                  <a:srgbClr val="000000"/>
                </a:solidFill>
              </a:rPr>
              <a:t>Mamelline 5CH</a:t>
            </a:r>
          </a:p>
          <a:p>
            <a:endParaRPr lang="fr-FR" altLang="fr-FR" b="1">
              <a:solidFill>
                <a:srgbClr val="000000"/>
              </a:solidFill>
            </a:endParaRPr>
          </a:p>
          <a:p>
            <a:r>
              <a:rPr lang="fr-FR" altLang="fr-FR">
                <a:solidFill>
                  <a:srgbClr val="FF9933"/>
                </a:solidFill>
              </a:rPr>
              <a:t>Pendant l’allaitement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Ricinus</a:t>
            </a:r>
            <a:r>
              <a:rPr lang="fr-FR" altLang="fr-FR">
                <a:solidFill>
                  <a:srgbClr val="000000"/>
                </a:solidFill>
              </a:rPr>
              <a:t>, à arrêter ou espacer rapidement pour éviter l’engorgement.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Agnus castus</a:t>
            </a:r>
            <a:r>
              <a:rPr lang="fr-FR" altLang="fr-FR">
                <a:solidFill>
                  <a:srgbClr val="000000"/>
                </a:solidFill>
              </a:rPr>
              <a:t> : si la femme est dépressive.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Natrum muriaticum</a:t>
            </a:r>
            <a:r>
              <a:rPr lang="fr-FR" altLang="fr-FR">
                <a:solidFill>
                  <a:srgbClr val="000000"/>
                </a:solidFill>
              </a:rPr>
              <a:t> : si la femme est triste ou nerveuse.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Calcarea phosphorica</a:t>
            </a:r>
            <a:r>
              <a:rPr lang="fr-FR" altLang="fr-FR">
                <a:solidFill>
                  <a:srgbClr val="000000"/>
                </a:solidFill>
              </a:rPr>
              <a:t> : si déminéralisation.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China</a:t>
            </a:r>
            <a:r>
              <a:rPr lang="fr-FR" altLang="fr-FR">
                <a:solidFill>
                  <a:srgbClr val="000000"/>
                </a:solidFill>
              </a:rPr>
              <a:t> : pour toute fatigue due à une perte de liquide organique +/- diarrhée.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Urtica urens </a:t>
            </a:r>
            <a:r>
              <a:rPr lang="fr-FR" altLang="fr-FR">
                <a:solidFill>
                  <a:srgbClr val="000000"/>
                </a:solidFill>
              </a:rPr>
              <a:t>: </a:t>
            </a:r>
            <a:r>
              <a:rPr lang="fr-FR" altLang="fr-FR"/>
              <a:t>en cas de diminution de la sécrétion lactée</a:t>
            </a:r>
            <a:r>
              <a:rPr lang="fr-FR" altLang="fr-FR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67" name="Rectangle 5">
            <a:extLst>
              <a:ext uri="{FF2B5EF4-FFF2-40B4-BE49-F238E27FC236}">
                <a16:creationId xmlns:a16="http://schemas.microsoft.com/office/drawing/2014/main" id="{23631C27-B731-150C-2FA8-6620F134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5475"/>
            <a:ext cx="393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L’insuffisance de la lactation</a:t>
            </a:r>
          </a:p>
        </p:txBody>
      </p:sp>
      <p:pic>
        <p:nvPicPr>
          <p:cNvPr id="88068" name="Picture 6" descr="flèche">
            <a:extLst>
              <a:ext uri="{FF2B5EF4-FFF2-40B4-BE49-F238E27FC236}">
                <a16:creationId xmlns:a16="http://schemas.microsoft.com/office/drawing/2014/main" id="{0B3FFAFA-3D56-15C5-CA0C-8AF8F777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>
            <a:extLst>
              <a:ext uri="{FF2B5EF4-FFF2-40B4-BE49-F238E27FC236}">
                <a16:creationId xmlns:a16="http://schemas.microsoft.com/office/drawing/2014/main" id="{6D7A1B26-5740-4431-0F13-F79D5822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530350"/>
            <a:ext cx="8359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Belladonna</a:t>
            </a:r>
            <a:r>
              <a:rPr lang="fr-FR" altLang="fr-FR"/>
              <a:t>,</a:t>
            </a:r>
            <a:r>
              <a:rPr lang="fr-FR" altLang="fr-FR" b="1"/>
              <a:t> Bryonia : </a:t>
            </a:r>
            <a:r>
              <a:rPr lang="fr-FR" altLang="fr-FR"/>
              <a:t>engorgement, mastite</a:t>
            </a:r>
          </a:p>
          <a:p>
            <a:r>
              <a:rPr lang="fr-FR" altLang="fr-FR" b="1"/>
              <a:t>Pulsatilla : </a:t>
            </a:r>
            <a:r>
              <a:rPr lang="fr-FR" altLang="fr-FR"/>
              <a:t>a du lait pour deux </a:t>
            </a:r>
          </a:p>
          <a:p>
            <a:r>
              <a:rPr lang="fr-FR" altLang="fr-FR" b="1"/>
              <a:t>Phytolacca : 4CH </a:t>
            </a:r>
            <a:r>
              <a:rPr lang="fr-FR" altLang="fr-FR"/>
              <a:t>pour sevrer doucement</a:t>
            </a:r>
          </a:p>
          <a:p>
            <a:r>
              <a:rPr lang="fr-FR" altLang="fr-FR" b="1"/>
              <a:t>	          7CH </a:t>
            </a:r>
            <a:r>
              <a:rPr lang="fr-FR" altLang="fr-FR"/>
              <a:t>pour aider les seins à se vider</a:t>
            </a:r>
          </a:p>
          <a:p>
            <a:endParaRPr lang="fr-FR" altLang="fr-FR"/>
          </a:p>
          <a:p>
            <a:r>
              <a:rPr lang="fr-FR" altLang="fr-FR" b="1"/>
              <a:t>Calcarea carbonica</a:t>
            </a:r>
            <a:r>
              <a:rPr lang="fr-FR" altLang="fr-FR"/>
              <a:t> : c’est l’image de la nourrice qui regorge de lait, avec une grosse poitrine et un lait aqueux.</a:t>
            </a:r>
          </a:p>
          <a:p>
            <a:endParaRPr lang="fr-FR" altLang="fr-FR"/>
          </a:p>
          <a:p>
            <a:r>
              <a:rPr lang="fr-FR" altLang="fr-FR" b="1"/>
              <a:t>Lac caninum </a:t>
            </a:r>
            <a:r>
              <a:rPr lang="fr-FR" altLang="fr-FR"/>
              <a:t>: les seins sont gonflés et douloureux.</a:t>
            </a:r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AF0B734D-CC9A-02A6-13BC-5D43E0A2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238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Trop de lait</a:t>
            </a:r>
          </a:p>
        </p:txBody>
      </p:sp>
      <p:pic>
        <p:nvPicPr>
          <p:cNvPr id="90116" name="Picture 4" descr="flèche">
            <a:extLst>
              <a:ext uri="{FF2B5EF4-FFF2-40B4-BE49-F238E27FC236}">
                <a16:creationId xmlns:a16="http://schemas.microsoft.com/office/drawing/2014/main" id="{115EEE9F-3E37-C395-A804-DF2015E1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794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>
            <a:extLst>
              <a:ext uri="{FF2B5EF4-FFF2-40B4-BE49-F238E27FC236}">
                <a16:creationId xmlns:a16="http://schemas.microsoft.com/office/drawing/2014/main" id="{781477FB-5D49-0AE5-EFA6-1A62E130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990600"/>
            <a:ext cx="83677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Phytolacca</a:t>
            </a:r>
          </a:p>
          <a:p>
            <a:r>
              <a:rPr lang="fr-FR" altLang="fr-FR"/>
              <a:t>Avec douleur pendant la tétée avec gerçures.</a:t>
            </a:r>
          </a:p>
          <a:p>
            <a:endParaRPr lang="fr-FR" altLang="fr-FR"/>
          </a:p>
          <a:p>
            <a:r>
              <a:rPr lang="fr-FR" altLang="fr-FR" b="1"/>
              <a:t>Nitricum acidum</a:t>
            </a:r>
          </a:p>
          <a:p>
            <a:r>
              <a:rPr lang="fr-FR" altLang="fr-FR"/>
              <a:t>Très douloureux, saignant, avec des bords nets.</a:t>
            </a:r>
          </a:p>
          <a:p>
            <a:endParaRPr lang="fr-FR" altLang="fr-FR"/>
          </a:p>
          <a:p>
            <a:r>
              <a:rPr lang="fr-FR" altLang="fr-FR" b="1"/>
              <a:t>Ratanhia</a:t>
            </a:r>
          </a:p>
          <a:p>
            <a:r>
              <a:rPr lang="fr-FR" altLang="fr-FR"/>
              <a:t>Douleur et prurit</a:t>
            </a:r>
          </a:p>
          <a:p>
            <a:r>
              <a:rPr lang="fr-FR" altLang="fr-FR"/>
              <a:t>Granules, TM en application locale.</a:t>
            </a:r>
          </a:p>
          <a:p>
            <a:endParaRPr lang="fr-FR" altLang="fr-FR"/>
          </a:p>
          <a:p>
            <a:r>
              <a:rPr lang="fr-FR" altLang="fr-FR" b="1"/>
              <a:t>Graphites</a:t>
            </a:r>
          </a:p>
          <a:p>
            <a:r>
              <a:rPr lang="fr-FR" altLang="fr-FR"/>
              <a:t>Moins douloureux, suintant, avec des croûtes jaunâtres.</a:t>
            </a:r>
          </a:p>
          <a:p>
            <a:endParaRPr lang="fr-FR" altLang="fr-FR"/>
          </a:p>
          <a:p>
            <a:r>
              <a:rPr lang="fr-FR" altLang="fr-FR" b="1"/>
              <a:t>Castor equi</a:t>
            </a:r>
            <a:r>
              <a:rPr lang="fr-FR" altLang="fr-FR"/>
              <a:t>, </a:t>
            </a:r>
            <a:r>
              <a:rPr lang="fr-FR" altLang="fr-FR" b="1"/>
              <a:t>Calendula </a:t>
            </a:r>
            <a:r>
              <a:rPr lang="fr-FR" altLang="fr-FR"/>
              <a:t>en granules.</a:t>
            </a:r>
          </a:p>
        </p:txBody>
      </p:sp>
      <p:sp>
        <p:nvSpPr>
          <p:cNvPr id="92163" name="Rectangle 5">
            <a:extLst>
              <a:ext uri="{FF2B5EF4-FFF2-40B4-BE49-F238E27FC236}">
                <a16:creationId xmlns:a16="http://schemas.microsoft.com/office/drawing/2014/main" id="{8E2DEAE8-F024-36BE-B26A-C1111796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511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Fissure du mamelon et crevasses</a:t>
            </a:r>
          </a:p>
        </p:txBody>
      </p:sp>
      <p:pic>
        <p:nvPicPr>
          <p:cNvPr id="92164" name="Picture 5" descr="flèche">
            <a:extLst>
              <a:ext uri="{FF2B5EF4-FFF2-40B4-BE49-F238E27FC236}">
                <a16:creationId xmlns:a16="http://schemas.microsoft.com/office/drawing/2014/main" id="{08DE3419-56E6-1484-E0E7-0B9F045E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>
            <a:extLst>
              <a:ext uri="{FF2B5EF4-FFF2-40B4-BE49-F238E27FC236}">
                <a16:creationId xmlns:a16="http://schemas.microsoft.com/office/drawing/2014/main" id="{BB637268-F889-7AAB-1C17-02F1ED66C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11275"/>
            <a:ext cx="8359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</a:rPr>
              <a:t>Les seins sont chauds, très sensibles au toucher, au froid et au </a:t>
            </a:r>
          </a:p>
          <a:p>
            <a:r>
              <a:rPr lang="fr-FR" altLang="fr-FR">
                <a:solidFill>
                  <a:srgbClr val="000000"/>
                </a:solidFill>
              </a:rPr>
              <a:t>mouvement.</a:t>
            </a:r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13BBEBF8-5E81-7431-4386-154C6742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5475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L’engorgement – Lymphangite - Mastite</a:t>
            </a:r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4B294A60-EF6F-78F0-E66F-8A3D8839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168525"/>
            <a:ext cx="84439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Belladonna  </a:t>
            </a:r>
          </a:p>
          <a:p>
            <a:r>
              <a:rPr lang="fr-FR" altLang="fr-FR"/>
              <a:t>Douleur, chaleur, rougeur ; fièvre soudaine avec sueurs ; on a une grande sensibilité générale.</a:t>
            </a:r>
          </a:p>
          <a:p>
            <a:endParaRPr lang="fr-FR" altLang="fr-FR"/>
          </a:p>
          <a:p>
            <a:r>
              <a:rPr lang="fr-FR" altLang="fr-FR" b="1"/>
              <a:t>Apis</a:t>
            </a:r>
          </a:p>
          <a:p>
            <a:r>
              <a:rPr lang="fr-FR" altLang="fr-FR"/>
              <a:t>Œdème inflammatoire, moins douloureux, moins chaud, avec une sensation de brûlure ; &gt; par le froid ; +/- fièvre ; pas de soif.</a:t>
            </a:r>
          </a:p>
          <a:p>
            <a:endParaRPr lang="fr-FR" altLang="fr-FR"/>
          </a:p>
          <a:p>
            <a:r>
              <a:rPr lang="fr-FR" altLang="fr-FR" b="1"/>
              <a:t>Bryonia  </a:t>
            </a:r>
          </a:p>
          <a:p>
            <a:r>
              <a:rPr lang="fr-FR" altLang="fr-FR"/>
              <a:t>Les seins sont très lourds, &lt; au moindre mouvement ; &gt; fortement soutenus par un soutien-gorge ; fièvre avec grande soif.</a:t>
            </a:r>
          </a:p>
        </p:txBody>
      </p:sp>
      <p:pic>
        <p:nvPicPr>
          <p:cNvPr id="94213" name="Picture 6" descr="flèche">
            <a:extLst>
              <a:ext uri="{FF2B5EF4-FFF2-40B4-BE49-F238E27FC236}">
                <a16:creationId xmlns:a16="http://schemas.microsoft.com/office/drawing/2014/main" id="{26E8FE59-54DC-D136-22AA-252B33E5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91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A44C39CE-2815-335A-B1C1-97C26AD0A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6913"/>
            <a:ext cx="84312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Pulsatilla  </a:t>
            </a:r>
          </a:p>
          <a:p>
            <a:r>
              <a:rPr lang="fr-FR" altLang="fr-FR"/>
              <a:t>Congestion violacée des seins avec des veines apparentes (= stase veineuse).</a:t>
            </a:r>
          </a:p>
          <a:p>
            <a:endParaRPr lang="fr-FR" altLang="fr-FR"/>
          </a:p>
          <a:p>
            <a:r>
              <a:rPr lang="fr-FR" altLang="fr-FR" b="1"/>
              <a:t>Lac caninum  </a:t>
            </a:r>
          </a:p>
          <a:p>
            <a:r>
              <a:rPr lang="fr-FR" altLang="fr-FR"/>
              <a:t>Qui contient de la prolactine ; alternance entre le sein droit et le sein gauche ; ATCD d’un syndrome prémenstruel avec céphalées et mastopathie avant les règles.</a:t>
            </a:r>
          </a:p>
          <a:p>
            <a:endParaRPr lang="fr-FR" altLang="fr-FR"/>
          </a:p>
          <a:p>
            <a:r>
              <a:rPr lang="fr-FR" altLang="fr-FR" b="1"/>
              <a:t>Lachesis</a:t>
            </a:r>
          </a:p>
          <a:p>
            <a:r>
              <a:rPr lang="fr-FR" altLang="fr-FR"/>
              <a:t>Zone inflammatoire douloureuse, de couleur, pourpre, avec arrêt de l’écoulement.</a:t>
            </a:r>
          </a:p>
          <a:p>
            <a:endParaRPr lang="fr-FR" altLang="fr-FR"/>
          </a:p>
          <a:p>
            <a:r>
              <a:rPr lang="fr-FR" altLang="fr-FR" b="1"/>
              <a:t>Rana bufo</a:t>
            </a:r>
          </a:p>
          <a:p>
            <a:r>
              <a:rPr lang="fr-FR" altLang="fr-FR"/>
              <a:t>Lymphangite violette et indurée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8AF3AED4-E34A-46E9-3442-7D4CB1EE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700213"/>
            <a:ext cx="6775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Médicaments de 1</a:t>
            </a:r>
            <a:r>
              <a:rPr lang="fr-FR" altLang="fr-FR" baseline="30000">
                <a:solidFill>
                  <a:srgbClr val="000000"/>
                </a:solidFill>
              </a:rPr>
              <a:t>ère</a:t>
            </a:r>
            <a:r>
              <a:rPr lang="fr-FR" altLang="fr-FR">
                <a:solidFill>
                  <a:srgbClr val="000000"/>
                </a:solidFill>
              </a:rPr>
              <a:t> intention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Episiotomie et déchirure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/>
              <a:t> Tranchées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Incontinence urinaire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Insécurité anale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Reprise du transit, hémorroïdes, fissures anales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Œdèmes et hématomes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Autres traumatismes iatrogènes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Rétention urinaire post-traumatique</a:t>
            </a:r>
          </a:p>
        </p:txBody>
      </p:sp>
      <p:pic>
        <p:nvPicPr>
          <p:cNvPr id="11267" name="Picture 4" descr="sous-titre">
            <a:extLst>
              <a:ext uri="{FF2B5EF4-FFF2-40B4-BE49-F238E27FC236}">
                <a16:creationId xmlns:a16="http://schemas.microsoft.com/office/drawing/2014/main" id="{BB534393-6A0A-6E83-402B-F2DD1A68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50"/>
            <a:ext cx="6588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576BAB93-E9B0-67E5-8779-37559FAD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58750"/>
            <a:ext cx="6049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</a:rPr>
              <a:t>TRAUMATISME P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</a:rPr>
              <a:t>RIN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</a:rPr>
              <a:t>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>
            <a:extLst>
              <a:ext uri="{FF2B5EF4-FFF2-40B4-BE49-F238E27FC236}">
                <a16:creationId xmlns:a16="http://schemas.microsoft.com/office/drawing/2014/main" id="{BA2E5F1C-2C83-08A8-1207-D80DB3E645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07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400">
                <a:solidFill>
                  <a:schemeClr val="tx1"/>
                </a:solidFill>
              </a:rPr>
              <a:t>25 juillet 2013, ANSM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 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Bromocriptine et inhibition de la lactation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= 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rapport bénéfice risque non favorable</a:t>
            </a:r>
            <a:r>
              <a:rPr lang="fr-FR" altLang="fr-FR" sz="2400"/>
              <a:t> </a:t>
            </a:r>
          </a:p>
        </p:txBody>
      </p:sp>
      <p:sp>
        <p:nvSpPr>
          <p:cNvPr id="98307" name="Espace réservé du contenu 2">
            <a:extLst>
              <a:ext uri="{FF2B5EF4-FFF2-40B4-BE49-F238E27FC236}">
                <a16:creationId xmlns:a16="http://schemas.microsoft.com/office/drawing/2014/main" id="{741844F8-6E04-654B-9202-B653792CEC0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750" y="2641600"/>
            <a:ext cx="8229600" cy="1441450"/>
          </a:xfr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fr-FR" altLang="fr-FR" sz="2400" b="1"/>
              <a:t>Apis 9CH</a:t>
            </a:r>
            <a:r>
              <a:rPr lang="fr-FR" altLang="fr-FR" sz="2400"/>
              <a:t> &amp; </a:t>
            </a:r>
            <a:r>
              <a:rPr lang="fr-FR" altLang="fr-FR" sz="2400" b="1"/>
              <a:t>Bryonia 9CH</a:t>
            </a:r>
          </a:p>
          <a:p>
            <a:pPr marL="3175" lvl="2" indent="0" algn="ctr">
              <a:buFontTx/>
              <a:buNone/>
            </a:pPr>
            <a:r>
              <a:rPr lang="fr-FR" altLang="fr-FR"/>
              <a:t>Efficaces à J4 pour la douleur et l’inflammation /placebo</a:t>
            </a:r>
          </a:p>
          <a:p>
            <a:pPr marL="3175" lvl="2" indent="0" algn="ctr">
              <a:buFontTx/>
              <a:buNone/>
            </a:pPr>
            <a:r>
              <a:rPr lang="fr-FR" altLang="fr-FR"/>
              <a:t>Etude disponible sur Pubmed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9BE2EF9-BAF5-3F9A-FFEE-89C50E3B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7993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777777"/>
                </a:solidFill>
              </a:rPr>
              <a:t>Berrebi A, Parant O, Ferval F </a:t>
            </a:r>
          </a:p>
          <a:p>
            <a:r>
              <a:rPr lang="fr-FR" altLang="fr-FR" i="1">
                <a:solidFill>
                  <a:srgbClr val="777777"/>
                </a:solidFill>
              </a:rPr>
              <a:t>« Traitement de la douleur de la montée laiteuse non souhaitée par homéopathie dans le post-partum immédiat »</a:t>
            </a:r>
          </a:p>
          <a:p>
            <a:r>
              <a:rPr lang="fr-FR" altLang="fr-FR" i="1">
                <a:solidFill>
                  <a:srgbClr val="777777"/>
                </a:solidFill>
              </a:rPr>
              <a:t>J Gynecol.Obstet. Biol. Reprod.(Paris), 2001 ;30(4):353-357</a:t>
            </a:r>
          </a:p>
        </p:txBody>
      </p:sp>
      <p:pic>
        <p:nvPicPr>
          <p:cNvPr id="98309" name="Picture 7" descr="inform">
            <a:extLst>
              <a:ext uri="{FF2B5EF4-FFF2-40B4-BE49-F238E27FC236}">
                <a16:creationId xmlns:a16="http://schemas.microsoft.com/office/drawing/2014/main" id="{C74E32B9-00DF-0118-D311-58D4F887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8B49EC84-F2AC-AAE9-9487-76EE8EBD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619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Mastite non infectieuse et infectieuse</a:t>
            </a:r>
          </a:p>
        </p:txBody>
      </p:sp>
      <p:pic>
        <p:nvPicPr>
          <p:cNvPr id="100355" name="Picture 4" descr="flèche">
            <a:extLst>
              <a:ext uri="{FF2B5EF4-FFF2-40B4-BE49-F238E27FC236}">
                <a16:creationId xmlns:a16="http://schemas.microsoft.com/office/drawing/2014/main" id="{021077E7-64B3-47AF-CF4C-09D1A1A9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575ED7-ACA3-1225-C4EB-15BA8BDB37F9}"/>
              </a:ext>
            </a:extLst>
          </p:cNvPr>
          <p:cNvSpPr txBox="1">
            <a:spLocks/>
          </p:cNvSpPr>
          <p:nvPr/>
        </p:nvSpPr>
        <p:spPr>
          <a:xfrm>
            <a:off x="452438" y="1185863"/>
            <a:ext cx="3687762" cy="474662"/>
          </a:xfrm>
          <a:prstGeom prst="rect">
            <a:avLst/>
          </a:prstGeom>
          <a:solidFill>
            <a:srgbClr val="FF9933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fr-FR" sz="2400" kern="0" dirty="0"/>
              <a:t>Inflammatoire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28B37E76-9787-D552-0B40-F4E60153AC5C}"/>
              </a:ext>
            </a:extLst>
          </p:cNvPr>
          <p:cNvSpPr txBox="1">
            <a:spLocks/>
          </p:cNvSpPr>
          <p:nvPr/>
        </p:nvSpPr>
        <p:spPr>
          <a:xfrm>
            <a:off x="4605338" y="1196975"/>
            <a:ext cx="3600450" cy="463550"/>
          </a:xfrm>
          <a:prstGeom prst="rect">
            <a:avLst/>
          </a:prstGeom>
          <a:solidFill>
            <a:srgbClr val="FF9933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fr-FR" sz="2400" kern="0" dirty="0"/>
              <a:t>Infectieuse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445B1E17-51F9-A627-55C9-7673B41CC819}"/>
              </a:ext>
            </a:extLst>
          </p:cNvPr>
          <p:cNvSpPr txBox="1">
            <a:spLocks/>
          </p:cNvSpPr>
          <p:nvPr/>
        </p:nvSpPr>
        <p:spPr>
          <a:xfrm>
            <a:off x="479425" y="1660525"/>
            <a:ext cx="4233863" cy="4071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&lt; 24h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S’améliore spontanément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Ne compromet pas la tétée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18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b="1" kern="0" dirty="0" err="1"/>
              <a:t>Belladonna</a:t>
            </a:r>
            <a:r>
              <a:rPr lang="fr-FR" altLang="fr-FR" sz="2400" b="1" kern="0" dirty="0"/>
              <a:t> 9CH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5 granules toutes les heures,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½ journée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2215FD7-D041-1F58-305D-FC1D96DF96CB}"/>
              </a:ext>
            </a:extLst>
          </p:cNvPr>
          <p:cNvSpPr txBox="1">
            <a:spLocks/>
          </p:cNvSpPr>
          <p:nvPr/>
        </p:nvSpPr>
        <p:spPr>
          <a:xfrm>
            <a:off x="4572000" y="1870075"/>
            <a:ext cx="45720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&gt; 24h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Fièvre, altération état général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Lésion des mamelons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Trop malade pour allaiter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b="1" kern="0" dirty="0"/>
              <a:t>Pyrogenium 9CH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5 granules, 2 fois par jour pendant  8 jours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F0F28E12-20FF-AF22-BAA6-70B9BB6D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16038"/>
            <a:ext cx="83597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</a:rPr>
              <a:t>La douleur devient battante, le sein très rouge, chaud, avec de la </a:t>
            </a:r>
          </a:p>
          <a:p>
            <a:r>
              <a:rPr lang="fr-FR" altLang="fr-FR">
                <a:solidFill>
                  <a:srgbClr val="000000"/>
                </a:solidFill>
              </a:rPr>
              <a:t>fièvre.</a:t>
            </a:r>
          </a:p>
          <a:p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Arsenicum album</a:t>
            </a:r>
            <a:r>
              <a:rPr lang="fr-FR" altLang="fr-FR">
                <a:solidFill>
                  <a:srgbClr val="000000"/>
                </a:solidFill>
              </a:rPr>
              <a:t> &gt; chaleur.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Belladonna</a:t>
            </a:r>
            <a:r>
              <a:rPr lang="fr-FR" altLang="fr-FR">
                <a:solidFill>
                  <a:srgbClr val="000000"/>
                </a:solidFill>
              </a:rPr>
              <a:t> &lt; par le froid et le toucher.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Apis</a:t>
            </a:r>
            <a:r>
              <a:rPr lang="fr-FR" altLang="fr-FR">
                <a:solidFill>
                  <a:srgbClr val="000000"/>
                </a:solidFill>
              </a:rPr>
              <a:t> &gt; applications fraîches.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Pyrogenium 9CH</a:t>
            </a:r>
            <a:r>
              <a:rPr lang="fr-FR" altLang="fr-FR">
                <a:solidFill>
                  <a:srgbClr val="000000"/>
                </a:solidFill>
              </a:rPr>
              <a:t> 1 dose/jour pendant 4 jours.</a:t>
            </a:r>
          </a:p>
          <a:p>
            <a:endParaRPr lang="fr-FR" altLang="fr-FR" b="1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Hepar sulfur </a:t>
            </a:r>
          </a:p>
          <a:p>
            <a:r>
              <a:rPr lang="fr-FR" altLang="fr-FR">
                <a:solidFill>
                  <a:srgbClr val="000000"/>
                </a:solidFill>
              </a:rPr>
              <a:t>soit en échelle : 9-12-15-30 CH, </a:t>
            </a:r>
          </a:p>
          <a:p>
            <a:r>
              <a:rPr lang="fr-FR" altLang="fr-FR">
                <a:solidFill>
                  <a:srgbClr val="000000"/>
                </a:solidFill>
              </a:rPr>
              <a:t>soit en 9CH puis 5CH ou 15CH selon l’évolution</a:t>
            </a:r>
          </a:p>
          <a:p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Silicea</a:t>
            </a:r>
            <a:r>
              <a:rPr lang="fr-FR" altLang="fr-FR">
                <a:solidFill>
                  <a:srgbClr val="000000"/>
                </a:solidFill>
              </a:rPr>
              <a:t> si l’abcès n’est pas développé, ATCD de suppuration chronique et grande fatigue.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59B101BB-FDE6-6FEF-FF4E-84FBA07C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324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Début d’abcès du sein</a:t>
            </a:r>
          </a:p>
        </p:txBody>
      </p:sp>
      <p:pic>
        <p:nvPicPr>
          <p:cNvPr id="102404" name="Picture 5" descr="flèche">
            <a:extLst>
              <a:ext uri="{FF2B5EF4-FFF2-40B4-BE49-F238E27FC236}">
                <a16:creationId xmlns:a16="http://schemas.microsoft.com/office/drawing/2014/main" id="{5C57EFB3-A352-FA6E-CD6E-7A91273C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8">
            <a:extLst>
              <a:ext uri="{FF2B5EF4-FFF2-40B4-BE49-F238E27FC236}">
                <a16:creationId xmlns:a16="http://schemas.microsoft.com/office/drawing/2014/main" id="{0F67A592-8216-ABAE-A7B5-44E95C06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39775"/>
            <a:ext cx="793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/>
              <a:t>En cas d'abcès du sein avéré, un avis chirurgical est nécessaire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>
            <a:extLst>
              <a:ext uri="{FF2B5EF4-FFF2-40B4-BE49-F238E27FC236}">
                <a16:creationId xmlns:a16="http://schemas.microsoft.com/office/drawing/2014/main" id="{19CD4AD3-5BED-8E41-321C-04506A1A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41438"/>
            <a:ext cx="82867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</a:pPr>
            <a:r>
              <a:rPr lang="fr-FR" altLang="fr-FR">
                <a:solidFill>
                  <a:srgbClr val="FF9933"/>
                </a:solidFill>
              </a:rPr>
              <a:t>Douleur au niveau des seins</a:t>
            </a:r>
          </a:p>
          <a:p>
            <a:pPr>
              <a:spcBef>
                <a:spcPct val="10000"/>
              </a:spcBef>
            </a:pPr>
            <a:endParaRPr lang="fr-FR" altLang="fr-FR" sz="1600">
              <a:solidFill>
                <a:srgbClr val="FF9933"/>
              </a:solidFill>
            </a:endParaRPr>
          </a:p>
          <a:p>
            <a:pPr>
              <a:spcBef>
                <a:spcPct val="10000"/>
              </a:spcBef>
            </a:pPr>
            <a:r>
              <a:rPr lang="fr-FR" altLang="fr-FR" b="1"/>
              <a:t>Croton tiglium +++ </a:t>
            </a:r>
            <a:r>
              <a:rPr lang="fr-FR" altLang="fr-FR"/>
              <a:t>:</a:t>
            </a:r>
            <a:r>
              <a:rPr lang="fr-FR" altLang="fr-FR" b="1"/>
              <a:t> </a:t>
            </a:r>
            <a:r>
              <a:rPr lang="fr-FR" altLang="fr-FR"/>
              <a:t>sensibilité des mamelons, douleur à chaque tétée comme si le sein était tiré dans le dos par un fil.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Chamomilla </a:t>
            </a:r>
            <a:r>
              <a:rPr lang="fr-FR" altLang="fr-FR"/>
              <a:t>: intolérance à la douleur, agitation.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Borax</a:t>
            </a:r>
            <a:r>
              <a:rPr lang="fr-FR" altLang="fr-FR"/>
              <a:t> : douleur irradiant dans le sein qui n’est pas tété ; femme hypersensible au bruit et dort mal.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Bryonia</a:t>
            </a:r>
            <a:r>
              <a:rPr lang="fr-FR" altLang="fr-FR"/>
              <a:t> : seins lourds avec douleur dorsales.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Phytolacca</a:t>
            </a:r>
            <a:r>
              <a:rPr lang="fr-FR" altLang="fr-FR"/>
              <a:t> : avec douleurs de tout le dos.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Natrum muriaticum</a:t>
            </a:r>
            <a:r>
              <a:rPr lang="fr-FR" altLang="fr-FR"/>
              <a:t> : avec douleur entre les épaules.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Phellandrium </a:t>
            </a:r>
            <a:r>
              <a:rPr lang="fr-FR" altLang="fr-FR"/>
              <a:t>: douleurs à chaque tétée surtout du sein droit, piquante, aiguë, irradiant dans le dos.</a:t>
            </a:r>
          </a:p>
        </p:txBody>
      </p:sp>
      <p:sp>
        <p:nvSpPr>
          <p:cNvPr id="104451" name="Rectangle 5">
            <a:extLst>
              <a:ext uri="{FF2B5EF4-FFF2-40B4-BE49-F238E27FC236}">
                <a16:creationId xmlns:a16="http://schemas.microsoft.com/office/drawing/2014/main" id="{57DAB5F9-958D-84F1-7967-3680D5F2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389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Douleur pendant la tétée</a:t>
            </a:r>
          </a:p>
        </p:txBody>
      </p:sp>
      <p:pic>
        <p:nvPicPr>
          <p:cNvPr id="104452" name="Picture 10" descr="flèche">
            <a:extLst>
              <a:ext uri="{FF2B5EF4-FFF2-40B4-BE49-F238E27FC236}">
                <a16:creationId xmlns:a16="http://schemas.microsoft.com/office/drawing/2014/main" id="{214DE7D6-15A8-E642-DF62-8ECF890D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50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mage 5">
            <a:extLst>
              <a:ext uri="{FF2B5EF4-FFF2-40B4-BE49-F238E27FC236}">
                <a16:creationId xmlns:a16="http://schemas.microsoft.com/office/drawing/2014/main" id="{CE751B52-C8B8-2EB0-DB87-85A3439A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36613"/>
            <a:ext cx="9175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>
            <a:extLst>
              <a:ext uri="{FF2B5EF4-FFF2-40B4-BE49-F238E27FC236}">
                <a16:creationId xmlns:a16="http://schemas.microsoft.com/office/drawing/2014/main" id="{DFE7D45E-2F91-FC7E-9D15-B8E8C404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6731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Douleur de l’utérus</a:t>
            </a:r>
            <a:r>
              <a:rPr lang="fr-FR" altLang="fr-FR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fr-FR" altLang="fr-FR" b="1">
                <a:solidFill>
                  <a:srgbClr val="000000"/>
                </a:solidFill>
              </a:rPr>
              <a:t>Chamomilla</a:t>
            </a:r>
          </a:p>
          <a:p>
            <a:pPr>
              <a:lnSpc>
                <a:spcPct val="130000"/>
              </a:lnSpc>
            </a:pPr>
            <a:endParaRPr lang="fr-FR" altLang="fr-FR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Douleur des dents</a:t>
            </a:r>
            <a:endParaRPr lang="fr-FR" altLang="fr-FR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 b="1">
                <a:solidFill>
                  <a:srgbClr val="000000"/>
                </a:solidFill>
              </a:rPr>
              <a:t>China</a:t>
            </a:r>
          </a:p>
          <a:p>
            <a:pPr>
              <a:lnSpc>
                <a:spcPct val="130000"/>
              </a:lnSpc>
            </a:pPr>
            <a:endParaRPr lang="fr-FR" altLang="fr-FR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Si l’allaitement se prolonge</a:t>
            </a:r>
            <a:r>
              <a:rPr lang="fr-FR" altLang="fr-FR">
                <a:solidFill>
                  <a:srgbClr val="000000"/>
                </a:solidFill>
              </a:rPr>
              <a:t> 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China 9-15-30 CH</a:t>
            </a:r>
            <a:r>
              <a:rPr lang="fr-FR" altLang="fr-FR">
                <a:solidFill>
                  <a:srgbClr val="000000"/>
                </a:solidFill>
              </a:rPr>
              <a:t> avec </a:t>
            </a:r>
            <a:r>
              <a:rPr lang="fr-FR" altLang="fr-FR" b="1">
                <a:solidFill>
                  <a:srgbClr val="000000"/>
                </a:solidFill>
              </a:rPr>
              <a:t>Calcarea carbonica 5CH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>
            <a:extLst>
              <a:ext uri="{FF2B5EF4-FFF2-40B4-BE49-F238E27FC236}">
                <a16:creationId xmlns:a16="http://schemas.microsoft.com/office/drawing/2014/main" id="{4D996A5D-7888-D6EC-8F04-992F2F464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u="sng">
                <a:solidFill>
                  <a:srgbClr val="FF9933"/>
                </a:solidFill>
              </a:rPr>
              <a:t>Le bébé tète mal</a:t>
            </a:r>
          </a:p>
        </p:txBody>
      </p:sp>
      <p:sp>
        <p:nvSpPr>
          <p:cNvPr id="110595" name="Text Box 6">
            <a:extLst>
              <a:ext uri="{FF2B5EF4-FFF2-40B4-BE49-F238E27FC236}">
                <a16:creationId xmlns:a16="http://schemas.microsoft.com/office/drawing/2014/main" id="{03E54BD3-AEEC-E2B3-8CB0-113E5480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Arnica</a:t>
            </a:r>
            <a:r>
              <a:rPr lang="fr-FR" altLang="fr-FR"/>
              <a:t> </a:t>
            </a:r>
          </a:p>
          <a:p>
            <a:r>
              <a:rPr lang="fr-FR" altLang="fr-FR"/>
              <a:t>Si l’accouchement a été long avec sensation de courbatures.</a:t>
            </a:r>
          </a:p>
          <a:p>
            <a:endParaRPr lang="fr-FR" altLang="fr-FR"/>
          </a:p>
          <a:p>
            <a:r>
              <a:rPr lang="fr-FR" altLang="fr-FR" b="1"/>
              <a:t>Opium </a:t>
            </a:r>
            <a:r>
              <a:rPr lang="fr-FR" altLang="fr-FR"/>
              <a:t> </a:t>
            </a:r>
          </a:p>
          <a:p>
            <a:r>
              <a:rPr lang="fr-FR" altLang="fr-FR"/>
              <a:t>Si anesthésie pendant l’accouchement et le bébé semble endormi.</a:t>
            </a:r>
          </a:p>
          <a:p>
            <a:endParaRPr lang="fr-FR" altLang="fr-FR"/>
          </a:p>
          <a:p>
            <a:r>
              <a:rPr lang="fr-FR" altLang="fr-FR" b="1"/>
              <a:t>Natrum muriaticum</a:t>
            </a:r>
          </a:p>
          <a:p>
            <a:r>
              <a:rPr lang="fr-FR" altLang="fr-FR"/>
              <a:t>Le bébé n’aime pas le sein.</a:t>
            </a:r>
          </a:p>
          <a:p>
            <a:endParaRPr lang="fr-FR" altLang="fr-FR"/>
          </a:p>
          <a:p>
            <a:r>
              <a:rPr lang="fr-FR" altLang="fr-FR" b="1"/>
              <a:t>Silicea</a:t>
            </a:r>
            <a:r>
              <a:rPr lang="fr-FR" altLang="fr-FR"/>
              <a:t> </a:t>
            </a:r>
          </a:p>
          <a:p>
            <a:r>
              <a:rPr lang="fr-FR" altLang="fr-FR"/>
              <a:t>Le bébé n’aime pas le lait maternel.</a:t>
            </a:r>
          </a:p>
          <a:p>
            <a:endParaRPr lang="fr-FR" altLang="fr-FR"/>
          </a:p>
          <a:p>
            <a:r>
              <a:rPr lang="fr-FR" altLang="fr-FR" b="1"/>
              <a:t>Calcarea phosphorica</a:t>
            </a:r>
          </a:p>
          <a:p>
            <a:r>
              <a:rPr lang="fr-FR" altLang="fr-FR"/>
              <a:t>Bébé faible, préfère une autre alimentation que le lait.</a:t>
            </a:r>
          </a:p>
          <a:p>
            <a:endParaRPr lang="fr-FR" altLang="fr-FR"/>
          </a:p>
        </p:txBody>
      </p:sp>
      <p:pic>
        <p:nvPicPr>
          <p:cNvPr id="110596" name="Picture 5" descr="flèche">
            <a:extLst>
              <a:ext uri="{FF2B5EF4-FFF2-40B4-BE49-F238E27FC236}">
                <a16:creationId xmlns:a16="http://schemas.microsoft.com/office/drawing/2014/main" id="{DCB6A812-FCE8-BC7D-9FDA-A4C6122E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>
            <a:extLst>
              <a:ext uri="{FF2B5EF4-FFF2-40B4-BE49-F238E27FC236}">
                <a16:creationId xmlns:a16="http://schemas.microsoft.com/office/drawing/2014/main" id="{960BD770-B96C-A48F-3604-2E61401A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417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Asthénie pendant l’allaitement</a:t>
            </a:r>
          </a:p>
        </p:txBody>
      </p:sp>
      <p:sp>
        <p:nvSpPr>
          <p:cNvPr id="112643" name="Text Box 6">
            <a:extLst>
              <a:ext uri="{FF2B5EF4-FFF2-40B4-BE49-F238E27FC236}">
                <a16:creationId xmlns:a16="http://schemas.microsoft.com/office/drawing/2014/main" id="{86955635-02D9-B6BF-514C-85AE9B61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144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Natrum muriaticum</a:t>
            </a:r>
            <a:r>
              <a:rPr lang="fr-FR" altLang="fr-FR">
                <a:solidFill>
                  <a:srgbClr val="00B050"/>
                </a:solidFill>
              </a:rPr>
              <a:t> : </a:t>
            </a:r>
            <a:r>
              <a:rPr lang="fr-FR" altLang="fr-FR" i="1"/>
              <a:t>un exemple de prescription en miroir</a:t>
            </a:r>
          </a:p>
          <a:p>
            <a:r>
              <a:rPr lang="fr-FR" altLang="fr-FR"/>
              <a:t>Perte de poids malgré un bon appétit, dépressive ; le bébé est affamé, mange, mais ne prend pas de poids.</a:t>
            </a:r>
          </a:p>
          <a:p>
            <a:endParaRPr lang="fr-FR" altLang="fr-FR"/>
          </a:p>
          <a:p>
            <a:r>
              <a:rPr lang="fr-FR" altLang="fr-FR" b="1"/>
              <a:t>China</a:t>
            </a:r>
            <a:endParaRPr lang="fr-FR" altLang="fr-FR"/>
          </a:p>
          <a:p>
            <a:r>
              <a:rPr lang="fr-FR" altLang="fr-FR"/>
              <a:t>&lt; par toute perte de liquide organique, surtout si l’allaitement se prolonge, avec hypotension et épuisement.</a:t>
            </a:r>
          </a:p>
          <a:p>
            <a:endParaRPr lang="fr-FR" altLang="fr-FR"/>
          </a:p>
          <a:p>
            <a:r>
              <a:rPr lang="fr-FR" altLang="fr-FR" b="1"/>
              <a:t>Kalium phosphoricum</a:t>
            </a:r>
          </a:p>
          <a:p>
            <a:r>
              <a:rPr lang="fr-FR" altLang="fr-FR"/>
              <a:t>Perte de mémoire, besoin de sommeil ou sommeil insuffisant.</a:t>
            </a:r>
          </a:p>
        </p:txBody>
      </p:sp>
      <p:sp>
        <p:nvSpPr>
          <p:cNvPr id="112644" name="Text Box 7">
            <a:extLst>
              <a:ext uri="{FF2B5EF4-FFF2-40B4-BE49-F238E27FC236}">
                <a16:creationId xmlns:a16="http://schemas.microsoft.com/office/drawing/2014/main" id="{D8C30220-FBDC-C54C-A079-4E9FD48F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Médicaments de Terrain</a:t>
            </a:r>
          </a:p>
          <a:p>
            <a:r>
              <a:rPr lang="fr-FR" altLang="fr-FR" b="1"/>
              <a:t>Silicea</a:t>
            </a:r>
            <a:r>
              <a:rPr lang="fr-FR" altLang="fr-FR"/>
              <a:t>,</a:t>
            </a:r>
            <a:r>
              <a:rPr lang="fr-FR" altLang="fr-FR" b="1"/>
              <a:t> Calcarea phosphorica</a:t>
            </a:r>
            <a:r>
              <a:rPr lang="fr-FR" altLang="fr-FR"/>
              <a:t>,</a:t>
            </a:r>
            <a:r>
              <a:rPr lang="fr-FR" altLang="fr-FR" b="1"/>
              <a:t> Sepia</a:t>
            </a:r>
            <a:r>
              <a:rPr lang="fr-FR" altLang="fr-FR"/>
              <a:t> </a:t>
            </a:r>
          </a:p>
        </p:txBody>
      </p:sp>
      <p:pic>
        <p:nvPicPr>
          <p:cNvPr id="112645" name="Picture 6" descr="flèche">
            <a:extLst>
              <a:ext uri="{FF2B5EF4-FFF2-40B4-BE49-F238E27FC236}">
                <a16:creationId xmlns:a16="http://schemas.microsoft.com/office/drawing/2014/main" id="{14F71A55-7A78-E5C7-AD59-173188FA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027">
            <a:extLst>
              <a:ext uri="{FF2B5EF4-FFF2-40B4-BE49-F238E27FC236}">
                <a16:creationId xmlns:a16="http://schemas.microsoft.com/office/drawing/2014/main" id="{1331F93C-75D3-AB25-E226-FBC334D2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125538"/>
            <a:ext cx="3744912" cy="15525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FFFF"/>
                </a:solidFill>
              </a:rPr>
              <a:t>Alfalfa 5CH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Avena sativa 4CH</a:t>
            </a:r>
          </a:p>
          <a:p>
            <a:pPr algn="ctr"/>
            <a:r>
              <a:rPr lang="fr-FR" altLang="fr-FR">
                <a:solidFill>
                  <a:srgbClr val="FFFFFF"/>
                </a:solidFill>
              </a:rPr>
              <a:t>5 granules par jour.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</p:txBody>
      </p:sp>
      <p:pic>
        <p:nvPicPr>
          <p:cNvPr id="114691" name="Picture 1031" descr="fotolia_29007461">
            <a:extLst>
              <a:ext uri="{FF2B5EF4-FFF2-40B4-BE49-F238E27FC236}">
                <a16:creationId xmlns:a16="http://schemas.microsoft.com/office/drawing/2014/main" id="{9E1B21DD-B517-2865-A643-578BFA00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2703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Line 1032">
            <a:extLst>
              <a:ext uri="{FF2B5EF4-FFF2-40B4-BE49-F238E27FC236}">
                <a16:creationId xmlns:a16="http://schemas.microsoft.com/office/drawing/2014/main" id="{68F28766-883D-176E-A355-BC55040D1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4663" y="2636838"/>
            <a:ext cx="1008062" cy="7207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693" name="Text Box 1033">
            <a:extLst>
              <a:ext uri="{FF2B5EF4-FFF2-40B4-BE49-F238E27FC236}">
                <a16:creationId xmlns:a16="http://schemas.microsoft.com/office/drawing/2014/main" id="{3BF547DF-A689-0127-45C0-48663A0D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>
                <a:solidFill>
                  <a:srgbClr val="5F5F5F"/>
                </a:solidFill>
              </a:rPr>
              <a:t>Super maman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>
            <a:extLst>
              <a:ext uri="{FF2B5EF4-FFF2-40B4-BE49-F238E27FC236}">
                <a16:creationId xmlns:a16="http://schemas.microsoft.com/office/drawing/2014/main" id="{AC35F82F-06D6-3877-0AD1-FE260810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F05656D2-5F23-479B-C3CC-1F866B72F1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6740" name="Rectangle 5">
            <a:extLst>
              <a:ext uri="{FF2B5EF4-FFF2-40B4-BE49-F238E27FC236}">
                <a16:creationId xmlns:a16="http://schemas.microsoft.com/office/drawing/2014/main" id="{27A03C4B-54B7-BFF5-27B1-2A1DC52AC3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46100" y="1697038"/>
            <a:ext cx="82804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A, 27 ans, a accouché normalement ; elle a choisi d’allaiter ; elle a beaucoup hésité ; elle avait très envie d’allaiter mais avait peur de ne pas y arriver. Ce qui l’a décidée, c’est que sa maman qui habite Bordeaux a proposé de s’installer chez elle à Lyon pour l’aider pendant 15 jours.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J3, la montée laiteuse s’installe ; la patiente sort de la maternité.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J4, elle vous contacte car elle a des seins très douloureux ; son bébé pleure beaucoup et elle a l’impression que le lait ne sort plus.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 ?</a:t>
            </a:r>
          </a:p>
        </p:txBody>
      </p:sp>
      <p:pic>
        <p:nvPicPr>
          <p:cNvPr id="116741" name="Picture 6" descr="MC900434854[1]">
            <a:extLst>
              <a:ext uri="{FF2B5EF4-FFF2-40B4-BE49-F238E27FC236}">
                <a16:creationId xmlns:a16="http://schemas.microsoft.com/office/drawing/2014/main" id="{993996ED-F58A-C42B-AF98-306C5BFD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DE47D79-3E16-C8AF-18F0-9AAF5884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76400"/>
            <a:ext cx="762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Médicaments de 1</a:t>
            </a:r>
            <a:r>
              <a:rPr lang="fr-FR" altLang="fr-FR" b="1" u="sng" baseline="30000">
                <a:solidFill>
                  <a:srgbClr val="FF9933"/>
                </a:solidFill>
              </a:rPr>
              <a:t>ère</a:t>
            </a:r>
            <a:r>
              <a:rPr lang="fr-FR" altLang="fr-FR" b="1" u="sng">
                <a:solidFill>
                  <a:srgbClr val="FF9933"/>
                </a:solidFill>
              </a:rPr>
              <a:t> intention du traumatisme périnéal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52761B2-7DCB-C7E9-96DC-5A607804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86238"/>
            <a:ext cx="443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Bellis perennis</a:t>
            </a:r>
          </a:p>
          <a:p>
            <a:r>
              <a:rPr lang="fr-FR" altLang="fr-FR">
                <a:solidFill>
                  <a:srgbClr val="000000"/>
                </a:solidFill>
              </a:rPr>
              <a:t>Trauma mammaire +++</a:t>
            </a:r>
          </a:p>
          <a:p>
            <a:r>
              <a:rPr lang="fr-FR" altLang="fr-FR">
                <a:solidFill>
                  <a:srgbClr val="000000"/>
                </a:solidFill>
              </a:rPr>
              <a:t>Trauma lombo-sacro-coccygien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35FC6CE-8D80-C2A0-9CF4-1579BEC6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5038"/>
            <a:ext cx="7821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Arnica montana</a:t>
            </a:r>
          </a:p>
          <a:p>
            <a:r>
              <a:rPr lang="fr-FR" altLang="fr-FR">
                <a:solidFill>
                  <a:srgbClr val="000000"/>
                </a:solidFill>
              </a:rPr>
              <a:t>1 dose pour tout le monde</a:t>
            </a:r>
          </a:p>
          <a:p>
            <a:r>
              <a:rPr lang="fr-FR" altLang="fr-FR">
                <a:solidFill>
                  <a:srgbClr val="000000"/>
                </a:solidFill>
              </a:rPr>
              <a:t>Choc physique et psychologique</a:t>
            </a:r>
          </a:p>
          <a:p>
            <a:r>
              <a:rPr lang="fr-FR" altLang="fr-FR">
                <a:solidFill>
                  <a:srgbClr val="000000"/>
                </a:solidFill>
              </a:rPr>
              <a:t>Contusion, poussée hémorroïdaire</a:t>
            </a:r>
          </a:p>
        </p:txBody>
      </p:sp>
      <p:pic>
        <p:nvPicPr>
          <p:cNvPr id="13317" name="Picture 6" descr="flèche">
            <a:extLst>
              <a:ext uri="{FF2B5EF4-FFF2-40B4-BE49-F238E27FC236}">
                <a16:creationId xmlns:a16="http://schemas.microsoft.com/office/drawing/2014/main" id="{BDE2424F-E9AC-D861-E61C-97452F39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272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>
            <a:extLst>
              <a:ext uri="{FF2B5EF4-FFF2-40B4-BE49-F238E27FC236}">
                <a16:creationId xmlns:a16="http://schemas.microsoft.com/office/drawing/2014/main" id="{1F352A96-ABF8-4BB5-728F-7DA037FE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18787" name="Rectangle 4">
            <a:extLst>
              <a:ext uri="{FF2B5EF4-FFF2-40B4-BE49-F238E27FC236}">
                <a16:creationId xmlns:a16="http://schemas.microsoft.com/office/drawing/2014/main" id="{FF2CBFB7-348B-5048-B880-D046892C62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8788" name="Rectangle 5">
            <a:extLst>
              <a:ext uri="{FF2B5EF4-FFF2-40B4-BE49-F238E27FC236}">
                <a16:creationId xmlns:a16="http://schemas.microsoft.com/office/drawing/2014/main" id="{020DE780-261C-B80C-7B58-5C8B4F9A7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811338"/>
            <a:ext cx="842486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(tension, douleur en écharde..)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modalités (amélioration par l’eau, le froid, l’immobilisation)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signes concomitants (fièvre, fatigue, rougeur..)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Comment sont les seins à l’examen clinique ?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Y a-t-il des ganglions axillaires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18789" name="Picture 6" descr="MC900434854[1]">
            <a:extLst>
              <a:ext uri="{FF2B5EF4-FFF2-40B4-BE49-F238E27FC236}">
                <a16:creationId xmlns:a16="http://schemas.microsoft.com/office/drawing/2014/main" id="{2595D972-2305-A288-DDCD-C0568191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7D0D2772-1DE5-BC04-13D6-71573A82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20835" name="Rectangle 4">
            <a:extLst>
              <a:ext uri="{FF2B5EF4-FFF2-40B4-BE49-F238E27FC236}">
                <a16:creationId xmlns:a16="http://schemas.microsoft.com/office/drawing/2014/main" id="{D4E83993-CFC3-31EF-8474-44454A384D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20836" name="Rectangle 5">
            <a:extLst>
              <a:ext uri="{FF2B5EF4-FFF2-40B4-BE49-F238E27FC236}">
                <a16:creationId xmlns:a16="http://schemas.microsoft.com/office/drawing/2014/main" id="{B88E9363-E2CD-88E6-6314-29125F2C10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038" y="1827213"/>
            <a:ext cx="8280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La patiente décrit des tensions mammaires avec des seins lourds ; la douleur est très aggravée par le mouvement du sein obligeant la patiente la nuit à garder son soutien gorge.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les seins sont durs avec des veines très apparentes sous une peau fine.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Il existe une traînée violette sur le sein droit.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Il n’y a pas de fièvre.</a:t>
            </a:r>
            <a:br>
              <a:rPr lang="fr-FR" altLang="fr-FR" sz="2400"/>
            </a:br>
            <a:r>
              <a:rPr lang="fr-FR" altLang="fr-FR" sz="2400"/>
              <a:t>La patiente est fatiguée et pleure.</a:t>
            </a:r>
          </a:p>
        </p:txBody>
      </p:sp>
      <p:pic>
        <p:nvPicPr>
          <p:cNvPr id="120837" name="Picture 6" descr="MC900434854[1]">
            <a:extLst>
              <a:ext uri="{FF2B5EF4-FFF2-40B4-BE49-F238E27FC236}">
                <a16:creationId xmlns:a16="http://schemas.microsoft.com/office/drawing/2014/main" id="{FCFAF4E6-05E0-1840-30AB-8A1264F9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>
            <a:extLst>
              <a:ext uri="{FF2B5EF4-FFF2-40B4-BE49-F238E27FC236}">
                <a16:creationId xmlns:a16="http://schemas.microsoft.com/office/drawing/2014/main" id="{FF5A4E02-00B5-4DA5-E5BB-2B50248B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sz="1400">
              <a:cs typeface="Arial" panose="020B0604020202020204" pitchFamily="34" charset="0"/>
            </a:endParaRPr>
          </a:p>
        </p:txBody>
      </p:sp>
      <p:sp>
        <p:nvSpPr>
          <p:cNvPr id="122883" name="Rectangle 4">
            <a:extLst>
              <a:ext uri="{FF2B5EF4-FFF2-40B4-BE49-F238E27FC236}">
                <a16:creationId xmlns:a16="http://schemas.microsoft.com/office/drawing/2014/main" id="{2E14180F-727B-5F09-1B7F-24636DFF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60350"/>
            <a:ext cx="52578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22884" name="Text Box 5">
            <a:extLst>
              <a:ext uri="{FF2B5EF4-FFF2-40B4-BE49-F238E27FC236}">
                <a16:creationId xmlns:a16="http://schemas.microsoft.com/office/drawing/2014/main" id="{B6E5D37C-26E8-2286-DA20-2BBDC0A4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1200" i="1">
                <a:cs typeface="Arial" panose="020B0604020202020204" pitchFamily="34" charset="0"/>
              </a:rPr>
              <a:t>Illiers, le 30/08/20</a:t>
            </a:r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122885" name="Text Box 6">
            <a:extLst>
              <a:ext uri="{FF2B5EF4-FFF2-40B4-BE49-F238E27FC236}">
                <a16:creationId xmlns:a16="http://schemas.microsoft.com/office/drawing/2014/main" id="{51B8468F-26B8-BDC5-31D7-5810CF5A6B4F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proposition d’ordonnance</a:t>
            </a:r>
          </a:p>
        </p:txBody>
      </p:sp>
      <p:sp>
        <p:nvSpPr>
          <p:cNvPr id="122886" name="Text Box 7">
            <a:extLst>
              <a:ext uri="{FF2B5EF4-FFF2-40B4-BE49-F238E27FC236}">
                <a16:creationId xmlns:a16="http://schemas.microsoft.com/office/drawing/2014/main" id="{64C7EC2B-9B45-76BB-8BE6-A8F1469A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i="1">
                <a:cs typeface="Arial" panose="020B0604020202020204" pitchFamily="34" charset="0"/>
              </a:rPr>
              <a:t>Mme Blanche GRANULE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sage-femme DE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44, Grande Route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28120 Illiers sur dose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-----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01 56 96 98 28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----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RPPS 200000078310</a:t>
            </a:r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122887" name="Text Box 8">
            <a:extLst>
              <a:ext uri="{FF2B5EF4-FFF2-40B4-BE49-F238E27FC236}">
                <a16:creationId xmlns:a16="http://schemas.microsoft.com/office/drawing/2014/main" id="{B64EFE37-FC32-018F-9BF0-ECBF7C06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49672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>
                <a:cs typeface="Arial" panose="020B0604020202020204" pitchFamily="34" charset="0"/>
              </a:rPr>
              <a:t>BRYONIA 9CH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2 fois par jour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7 jours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Espacer suivant amélioration des douleurs </a:t>
            </a:r>
          </a:p>
          <a:p>
            <a:endParaRPr lang="fr-FR" altLang="fr-FR" sz="2000">
              <a:cs typeface="Arial" panose="020B0604020202020204" pitchFamily="34" charset="0"/>
            </a:endParaRPr>
          </a:p>
          <a:p>
            <a:r>
              <a:rPr lang="fr-FR" altLang="fr-FR" sz="2000">
                <a:cs typeface="Arial" panose="020B0604020202020204" pitchFamily="34" charset="0"/>
              </a:rPr>
              <a:t>LACHESIS 9CH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2 fois par jour jusqu’à reprise de l’écoulement</a:t>
            </a:r>
          </a:p>
          <a:p>
            <a:endParaRPr lang="fr-FR" altLang="fr-FR" sz="2000">
              <a:cs typeface="Arial" panose="020B0604020202020204" pitchFamily="34" charset="0"/>
            </a:endParaRPr>
          </a:p>
          <a:p>
            <a:r>
              <a:rPr lang="fr-FR" altLang="fr-FR" sz="2000">
                <a:cs typeface="Arial" panose="020B0604020202020204" pitchFamily="34" charset="0"/>
              </a:rPr>
              <a:t>PULSATILLA 15CH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le matin 7 jours puis une dose-globules par semaine pendant la durée de l’allaitement</a:t>
            </a:r>
          </a:p>
        </p:txBody>
      </p:sp>
      <p:sp>
        <p:nvSpPr>
          <p:cNvPr id="122888" name="Text Box 9">
            <a:extLst>
              <a:ext uri="{FF2B5EF4-FFF2-40B4-BE49-F238E27FC236}">
                <a16:creationId xmlns:a16="http://schemas.microsoft.com/office/drawing/2014/main" id="{483C7B1A-01F1-279D-7E81-969D950E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2889" name="Rectangle 10">
            <a:extLst>
              <a:ext uri="{FF2B5EF4-FFF2-40B4-BE49-F238E27FC236}">
                <a16:creationId xmlns:a16="http://schemas.microsoft.com/office/drawing/2014/main" id="{8073DCCA-E4DB-DAC3-0026-D99A1661019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i="1">
                <a:cs typeface="Arial" panose="020B0604020202020204" pitchFamily="34" charset="0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122890" name="Text Box 11">
            <a:extLst>
              <a:ext uri="{FF2B5EF4-FFF2-40B4-BE49-F238E27FC236}">
                <a16:creationId xmlns:a16="http://schemas.microsoft.com/office/drawing/2014/main" id="{0B24DADA-AF0F-6845-AFD3-9063D448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374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cs typeface="Arial" panose="020B0604020202020204" pitchFamily="34" charset="0"/>
              </a:rPr>
              <a:t>Mme A  25/12/1993</a:t>
            </a:r>
          </a:p>
        </p:txBody>
      </p:sp>
      <p:grpSp>
        <p:nvGrpSpPr>
          <p:cNvPr id="122891" name="Group 14">
            <a:extLst>
              <a:ext uri="{FF2B5EF4-FFF2-40B4-BE49-F238E27FC236}">
                <a16:creationId xmlns:a16="http://schemas.microsoft.com/office/drawing/2014/main" id="{30ACF488-C6E0-0861-94DE-94713833E632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836613"/>
            <a:ext cx="863600" cy="863600"/>
            <a:chOff x="2064" y="618"/>
            <a:chExt cx="544" cy="544"/>
          </a:xfrm>
        </p:grpSpPr>
        <p:sp>
          <p:nvSpPr>
            <p:cNvPr id="122892" name="Oval 15">
              <a:extLst>
                <a:ext uri="{FF2B5EF4-FFF2-40B4-BE49-F238E27FC236}">
                  <a16:creationId xmlns:a16="http://schemas.microsoft.com/office/drawing/2014/main" id="{2D353F54-6EE4-54EE-540F-4ECF7BF2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2893" name="Oval 16">
              <a:extLst>
                <a:ext uri="{FF2B5EF4-FFF2-40B4-BE49-F238E27FC236}">
                  <a16:creationId xmlns:a16="http://schemas.microsoft.com/office/drawing/2014/main" id="{29548353-B881-17D9-C502-699A80B0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2894" name="Text Box 17">
              <a:extLst>
                <a:ext uri="{FF2B5EF4-FFF2-40B4-BE49-F238E27FC236}">
                  <a16:creationId xmlns:a16="http://schemas.microsoft.com/office/drawing/2014/main" id="{E648D6DB-8B9E-EA3A-68B3-2264D1AD6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>
            <a:extLst>
              <a:ext uri="{FF2B5EF4-FFF2-40B4-BE49-F238E27FC236}">
                <a16:creationId xmlns:a16="http://schemas.microsoft.com/office/drawing/2014/main" id="{E1DC820F-C070-3CC4-3F6D-FEB93550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24931" name="Picture 3" descr="sous-titre">
            <a:extLst>
              <a:ext uri="{FF2B5EF4-FFF2-40B4-BE49-F238E27FC236}">
                <a16:creationId xmlns:a16="http://schemas.microsoft.com/office/drawing/2014/main" id="{1139148A-9F70-529F-62E2-9CC8FAE6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3">
            <a:extLst>
              <a:ext uri="{FF2B5EF4-FFF2-40B4-BE49-F238E27FC236}">
                <a16:creationId xmlns:a16="http://schemas.microsoft.com/office/drawing/2014/main" id="{643B4E09-851A-C40D-1A44-9A117EC5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contenu 2">
            <a:extLst>
              <a:ext uri="{FF2B5EF4-FFF2-40B4-BE49-F238E27FC236}">
                <a16:creationId xmlns:a16="http://schemas.microsoft.com/office/drawing/2014/main" id="{B9C342DD-0E7E-CC4E-DF55-40F9AE50CE8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919538"/>
            <a:ext cx="8229600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pâle, œdème sous-palpébral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remuante et maladroite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Latéralité</a:t>
            </a:r>
            <a:r>
              <a:rPr lang="fr-FR" altLang="fr-FR" sz="2400" i="1"/>
              <a:t> : 	droite ou de droite à gauche, 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	du haut vers le bas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Suite de</a:t>
            </a:r>
            <a:r>
              <a:rPr lang="fr-FR" altLang="fr-FR" sz="2400" i="1"/>
              <a:t> : 	vexation, piqûre venimeuse</a:t>
            </a:r>
          </a:p>
        </p:txBody>
      </p:sp>
      <p:sp>
        <p:nvSpPr>
          <p:cNvPr id="126979" name="Oval 3">
            <a:extLst>
              <a:ext uri="{FF2B5EF4-FFF2-40B4-BE49-F238E27FC236}">
                <a16:creationId xmlns:a16="http://schemas.microsoft.com/office/drawing/2014/main" id="{DE77A1B8-486B-00D0-BF1C-55870C57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26980" name="Titre 1">
            <a:extLst>
              <a:ext uri="{FF2B5EF4-FFF2-40B4-BE49-F238E27FC236}">
                <a16:creationId xmlns:a16="http://schemas.microsoft.com/office/drawing/2014/main" id="{5E811A5B-0A42-2F60-6895-52246D1D793B}"/>
              </a:ext>
            </a:extLst>
          </p:cNvPr>
          <p:cNvSpPr>
            <a:spLocks/>
          </p:cNvSpPr>
          <p:nvPr/>
        </p:nvSpPr>
        <p:spPr bwMode="auto">
          <a:xfrm>
            <a:off x="179388" y="-90488"/>
            <a:ext cx="25209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APIS MELLIFICA</a:t>
            </a:r>
          </a:p>
        </p:txBody>
      </p:sp>
      <p:pic>
        <p:nvPicPr>
          <p:cNvPr id="126981" name="Picture 5" descr="MC900438018[1]">
            <a:extLst>
              <a:ext uri="{FF2B5EF4-FFF2-40B4-BE49-F238E27FC236}">
                <a16:creationId xmlns:a16="http://schemas.microsoft.com/office/drawing/2014/main" id="{1F7EE439-AF5F-5309-7403-E5B40290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96">
            <a:off x="5651500" y="-531813"/>
            <a:ext cx="324643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Rectangle 6">
            <a:extLst>
              <a:ext uri="{FF2B5EF4-FFF2-40B4-BE49-F238E27FC236}">
                <a16:creationId xmlns:a16="http://schemas.microsoft.com/office/drawing/2014/main" id="{E0EE9EDA-CD3F-D685-67D7-B1AF4580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8064500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Key-note : œdème rouge-rosé, piquant et cuisant, de la peau, des muqueuses, des séreuses, de survenue brusque, et amélioré par des applications froides.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7A762EE1-D6F2-8DA0-EC6A-FD74B60C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81075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L’abeille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>
            <a:extLst>
              <a:ext uri="{FF2B5EF4-FFF2-40B4-BE49-F238E27FC236}">
                <a16:creationId xmlns:a16="http://schemas.microsoft.com/office/drawing/2014/main" id="{F2830C88-B2D7-CF79-3244-B7368A280B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595438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grossesse</a:t>
            </a:r>
          </a:p>
        </p:txBody>
      </p:sp>
      <p:sp>
        <p:nvSpPr>
          <p:cNvPr id="129027" name="Espace réservé du contenu 2">
            <a:extLst>
              <a:ext uri="{FF2B5EF4-FFF2-40B4-BE49-F238E27FC236}">
                <a16:creationId xmlns:a16="http://schemas.microsoft.com/office/drawing/2014/main" id="{D869CF6E-AB09-625A-48C4-FC2638632DC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143125"/>
            <a:ext cx="82296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Menace FCS 3</a:t>
            </a:r>
            <a:r>
              <a:rPr lang="fr-FR" altLang="fr-FR" sz="2400" baseline="30000"/>
              <a:t>ème</a:t>
            </a:r>
            <a:r>
              <a:rPr lang="fr-FR" altLang="fr-FR" sz="2400"/>
              <a:t>-4</a:t>
            </a:r>
            <a:r>
              <a:rPr lang="fr-FR" altLang="fr-FR" sz="2400" baseline="30000"/>
              <a:t>ème</a:t>
            </a:r>
            <a:r>
              <a:rPr lang="fr-FR" altLang="fr-FR" sz="2400"/>
              <a:t> mois</a:t>
            </a:r>
          </a:p>
          <a:p>
            <a:pPr>
              <a:buFontTx/>
              <a:buNone/>
            </a:pPr>
            <a:r>
              <a:rPr lang="fr-FR" altLang="fr-FR" sz="2400"/>
              <a:t>Rétention urinaire inflammatoire</a:t>
            </a:r>
          </a:p>
          <a:p>
            <a:pPr>
              <a:buFontTx/>
              <a:buNone/>
            </a:pPr>
            <a:r>
              <a:rPr lang="fr-FR" altLang="fr-FR" sz="2400"/>
              <a:t>Néphrite aiguë</a:t>
            </a:r>
          </a:p>
          <a:p>
            <a:pPr>
              <a:buFontTx/>
              <a:buNone/>
            </a:pPr>
            <a:r>
              <a:rPr lang="fr-FR" altLang="fr-FR" sz="2400"/>
              <a:t>Œdèmes  gravidiques</a:t>
            </a:r>
          </a:p>
          <a:p>
            <a:pPr>
              <a:buFontTx/>
              <a:buNone/>
            </a:pPr>
            <a:r>
              <a:rPr lang="fr-FR" altLang="fr-FR" sz="2400"/>
              <a:t>Pré-éclampsie avec œdème cérébral 30CH</a:t>
            </a:r>
          </a:p>
          <a:p>
            <a:pPr>
              <a:buFontTx/>
              <a:buNone/>
            </a:pPr>
            <a:r>
              <a:rPr lang="fr-FR" altLang="fr-FR" sz="2400"/>
              <a:t>Phlébite</a:t>
            </a:r>
          </a:p>
          <a:p>
            <a:pPr>
              <a:buFontTx/>
              <a:buNone/>
            </a:pPr>
            <a:r>
              <a:rPr lang="fr-FR" altLang="fr-FR" sz="2400"/>
              <a:t>Pas de soif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re 1">
            <a:extLst>
              <a:ext uri="{FF2B5EF4-FFF2-40B4-BE49-F238E27FC236}">
                <a16:creationId xmlns:a16="http://schemas.microsoft.com/office/drawing/2014/main" id="{1C9E2A7E-5E91-2222-EF62-B4D2A8ABD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59702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accouchement</a:t>
            </a:r>
          </a:p>
        </p:txBody>
      </p:sp>
      <p:sp>
        <p:nvSpPr>
          <p:cNvPr id="131075" name="Espace réservé du contenu 2">
            <a:extLst>
              <a:ext uri="{FF2B5EF4-FFF2-40B4-BE49-F238E27FC236}">
                <a16:creationId xmlns:a16="http://schemas.microsoft.com/office/drawing/2014/main" id="{15CA7E26-316E-B87E-E9EF-267C2AA8AE4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276475"/>
            <a:ext cx="82296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Œdème du col</a:t>
            </a:r>
          </a:p>
          <a:p>
            <a:pPr>
              <a:buFontTx/>
              <a:buNone/>
            </a:pPr>
            <a:r>
              <a:rPr lang="fr-FR" altLang="fr-FR" sz="2400"/>
              <a:t>Suite d’ALR : œdème cérébral</a:t>
            </a:r>
          </a:p>
          <a:p>
            <a:pPr>
              <a:buFontTx/>
              <a:buNone/>
            </a:pPr>
            <a:r>
              <a:rPr lang="fr-FR" altLang="fr-FR" sz="2400"/>
              <a:t>Suite de sondage : œdème du méat</a:t>
            </a:r>
          </a:p>
          <a:p>
            <a:pPr>
              <a:buFontTx/>
              <a:buNone/>
            </a:pPr>
            <a:r>
              <a:rPr lang="fr-FR" altLang="fr-FR" sz="2400"/>
              <a:t>Œdème de la vulve</a:t>
            </a:r>
          </a:p>
          <a:p>
            <a:pPr>
              <a:buFontTx/>
              <a:buNone/>
            </a:pPr>
            <a:r>
              <a:rPr lang="fr-FR" altLang="fr-FR" sz="2400"/>
              <a:t>Hémorroïdes cuisantes</a:t>
            </a:r>
          </a:p>
          <a:p>
            <a:pPr>
              <a:buFontTx/>
              <a:buNone/>
            </a:pPr>
            <a:r>
              <a:rPr lang="fr-FR" altLang="fr-FR" sz="2400"/>
              <a:t>Allaitement : œdème du sein, mastite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re 1">
            <a:extLst>
              <a:ext uri="{FF2B5EF4-FFF2-40B4-BE49-F238E27FC236}">
                <a16:creationId xmlns:a16="http://schemas.microsoft.com/office/drawing/2014/main" id="{88856D7A-E37C-65BF-3C31-5962A97CF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3550" y="17002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bébé</a:t>
            </a:r>
          </a:p>
        </p:txBody>
      </p:sp>
      <p:sp>
        <p:nvSpPr>
          <p:cNvPr id="133123" name="Espace réservé du contenu 2">
            <a:extLst>
              <a:ext uri="{FF2B5EF4-FFF2-40B4-BE49-F238E27FC236}">
                <a16:creationId xmlns:a16="http://schemas.microsoft.com/office/drawing/2014/main" id="{6A71C1CC-D52B-206F-9BB5-BCC4C926E26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3495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Oligurie</a:t>
            </a:r>
          </a:p>
          <a:p>
            <a:pPr marL="0" indent="0">
              <a:buFontTx/>
              <a:buNone/>
            </a:pPr>
            <a:r>
              <a:rPr lang="fr-FR" altLang="fr-FR" sz="2400"/>
              <a:t>Dilatation pyélo-calicielle d’origine inflammatoire</a:t>
            </a:r>
          </a:p>
          <a:p>
            <a:pPr marL="0" indent="0">
              <a:buFontTx/>
              <a:buNone/>
            </a:pPr>
            <a:r>
              <a:rPr lang="fr-FR" altLang="fr-FR" sz="2400"/>
              <a:t>Toute situation où il y a de l’œdème</a:t>
            </a:r>
          </a:p>
          <a:p>
            <a:pPr marL="0" indent="0">
              <a:buFontTx/>
              <a:buNone/>
            </a:pPr>
            <a:r>
              <a:rPr lang="fr-FR" altLang="fr-FR" sz="2400"/>
              <a:t>Fièvre d’origine inflammatoire, pas de soif</a:t>
            </a:r>
          </a:p>
          <a:p>
            <a:pPr marL="0" indent="0">
              <a:buFontTx/>
              <a:buNone/>
            </a:pPr>
            <a:r>
              <a:rPr lang="fr-FR" altLang="fr-FR" sz="2400"/>
              <a:t>Troubles du comportement après séjour à la mer (séjour lui-même RAS)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re 1">
            <a:extLst>
              <a:ext uri="{FF2B5EF4-FFF2-40B4-BE49-F238E27FC236}">
                <a16:creationId xmlns:a16="http://schemas.microsoft.com/office/drawing/2014/main" id="{A12262A7-DF10-5521-702E-7F316C5AF84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60388" y="46037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et ses complémentaires</a:t>
            </a:r>
          </a:p>
        </p:txBody>
      </p:sp>
      <p:sp>
        <p:nvSpPr>
          <p:cNvPr id="135171" name="Espace réservé du contenu 2">
            <a:extLst>
              <a:ext uri="{FF2B5EF4-FFF2-40B4-BE49-F238E27FC236}">
                <a16:creationId xmlns:a16="http://schemas.microsoft.com/office/drawing/2014/main" id="{A8411DF2-FD82-DAFB-A60F-AB0DD383F96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0388" y="1092200"/>
            <a:ext cx="8229600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1970088" algn="l"/>
              </a:tabLst>
            </a:pPr>
            <a:r>
              <a:rPr lang="fr-FR" altLang="fr-FR" sz="2400" b="1"/>
              <a:t> </a:t>
            </a:r>
            <a:r>
              <a:rPr lang="fr-FR" altLang="fr-FR" sz="2400" b="1" i="1"/>
              <a:t>Aigus</a:t>
            </a:r>
            <a:r>
              <a:rPr lang="fr-FR" altLang="fr-FR" sz="2400"/>
              <a:t> : 	</a:t>
            </a:r>
            <a:r>
              <a:rPr lang="fr-FR" altLang="fr-FR" sz="2400" b="1"/>
              <a:t>Bryonia</a:t>
            </a:r>
            <a:r>
              <a:rPr lang="fr-FR" altLang="fr-FR" sz="2400"/>
              <a:t> (+ lent)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	</a:t>
            </a:r>
            <a:r>
              <a:rPr lang="fr-FR" altLang="fr-FR" sz="2400" b="1"/>
              <a:t>Kalium carbonicum </a:t>
            </a:r>
            <a:r>
              <a:rPr lang="fr-FR" altLang="fr-FR" sz="2400"/>
              <a:t>(cœur, peau)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tabLst>
                <a:tab pos="1970088" algn="l"/>
              </a:tabLst>
            </a:pPr>
            <a:r>
              <a:rPr lang="fr-FR" altLang="fr-FR" sz="2400" b="1"/>
              <a:t> </a:t>
            </a:r>
            <a:r>
              <a:rPr lang="fr-FR" altLang="fr-FR" sz="2400" b="1" i="1"/>
              <a:t>Chroniques</a:t>
            </a:r>
            <a:r>
              <a:rPr lang="fr-FR" altLang="fr-FR" sz="2400"/>
              <a:t> : 	</a:t>
            </a:r>
            <a:r>
              <a:rPr lang="fr-FR" altLang="fr-FR" sz="2400" b="1"/>
              <a:t>Natrum muriaticum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          	</a:t>
            </a:r>
            <a:r>
              <a:rPr lang="fr-FR" altLang="fr-FR" sz="2400" b="1"/>
              <a:t>Sulfur iodatum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           	</a:t>
            </a:r>
            <a:r>
              <a:rPr lang="fr-FR" altLang="fr-FR" sz="2400" b="1"/>
              <a:t>Tuberculinum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Femmes enceintes : &gt; 9CH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Répéter toutes les 10mn, espacer selon amélioration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</p:txBody>
      </p:sp>
      <p:sp>
        <p:nvSpPr>
          <p:cNvPr id="135172" name="Rectangle 8">
            <a:extLst>
              <a:ext uri="{FF2B5EF4-FFF2-40B4-BE49-F238E27FC236}">
                <a16:creationId xmlns:a16="http://schemas.microsoft.com/office/drawing/2014/main" id="{3C26F3C8-B6D0-7F2C-9E29-C3898261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cs typeface="Arial" panose="020B0604020202020204" pitchFamily="34" charset="0"/>
              </a:rPr>
              <a:t> &lt; chaleur, lumière, toucher léger, 16h-18h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 &gt; applications froides</a:t>
            </a:r>
          </a:p>
        </p:txBody>
      </p:sp>
      <p:sp>
        <p:nvSpPr>
          <p:cNvPr id="135173" name="Rectangle 9">
            <a:extLst>
              <a:ext uri="{FF2B5EF4-FFF2-40B4-BE49-F238E27FC236}">
                <a16:creationId xmlns:a16="http://schemas.microsoft.com/office/drawing/2014/main" id="{B83905E2-BE55-AD0C-D06C-A19C6581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8863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Modalités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>
            <a:extLst>
              <a:ext uri="{FF2B5EF4-FFF2-40B4-BE49-F238E27FC236}">
                <a16:creationId xmlns:a16="http://schemas.microsoft.com/office/drawing/2014/main" id="{2D1BCA6A-3602-CF6D-DD25-C419F1E6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37219" name="Picture 3" descr="sous-titre">
            <a:extLst>
              <a:ext uri="{FF2B5EF4-FFF2-40B4-BE49-F238E27FC236}">
                <a16:creationId xmlns:a16="http://schemas.microsoft.com/office/drawing/2014/main" id="{1BC358CF-5ACB-D752-E7C7-C19C3AE3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 Box 3">
            <a:extLst>
              <a:ext uri="{FF2B5EF4-FFF2-40B4-BE49-F238E27FC236}">
                <a16:creationId xmlns:a16="http://schemas.microsoft.com/office/drawing/2014/main" id="{EC3EB177-4B6C-5ED9-B601-D7848472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>
            <a:extLst>
              <a:ext uri="{FF2B5EF4-FFF2-40B4-BE49-F238E27FC236}">
                <a16:creationId xmlns:a16="http://schemas.microsoft.com/office/drawing/2014/main" id="{E694C6F6-263E-751F-CC76-4A404892231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81050" y="3508375"/>
            <a:ext cx="83629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pléthorique, visage rouge mais extrémités 	froides (nez blanc)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craint ++ d’être touchée, veut tout faire seule, 	syndrome de stress post-traumatique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Diathèse</a:t>
            </a:r>
            <a:r>
              <a:rPr lang="fr-FR" altLang="fr-FR" sz="2400" i="1"/>
              <a:t> : 	Médicament polydiathésique</a:t>
            </a:r>
          </a:p>
        </p:txBody>
      </p:sp>
      <p:sp>
        <p:nvSpPr>
          <p:cNvPr id="15363" name="Oval 6">
            <a:extLst>
              <a:ext uri="{FF2B5EF4-FFF2-40B4-BE49-F238E27FC236}">
                <a16:creationId xmlns:a16="http://schemas.microsoft.com/office/drawing/2014/main" id="{81F1A71B-E825-5252-064D-4D13B379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313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5364" name="Titre 1">
            <a:extLst>
              <a:ext uri="{FF2B5EF4-FFF2-40B4-BE49-F238E27FC236}">
                <a16:creationId xmlns:a16="http://schemas.microsoft.com/office/drawing/2014/main" id="{60DC95D4-82E7-6DA9-E5D2-16F295091611}"/>
              </a:ext>
            </a:extLst>
          </p:cNvPr>
          <p:cNvSpPr>
            <a:spLocks/>
          </p:cNvSpPr>
          <p:nvPr/>
        </p:nvSpPr>
        <p:spPr bwMode="auto">
          <a:xfrm>
            <a:off x="6350" y="-130175"/>
            <a:ext cx="2520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ARNICA MONTANA</a:t>
            </a: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81453974-B645-CD83-D706-D76A6645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28775"/>
            <a:ext cx="6011863" cy="129857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Key-note : sensation que le lit est trop dur,</a:t>
            </a:r>
          </a:p>
          <a:p>
            <a:pPr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	suite de traumatisme physique 	et/ou psychique, même heureux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CD5513-2B6A-7EAB-6309-914E45DC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037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u contenu 2">
            <a:extLst>
              <a:ext uri="{FF2B5EF4-FFF2-40B4-BE49-F238E27FC236}">
                <a16:creationId xmlns:a16="http://schemas.microsoft.com/office/drawing/2014/main" id="{449F1BB9-3549-CEFD-31D3-C5D0B99A302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500438"/>
            <a:ext cx="8229600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Anti-inflammatoire aigu irritatif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endParaRPr lang="fr-FR" altLang="fr-FR" sz="2400" i="1"/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Chaud, yeux brillants, mydriase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Congestion violente, spasmes de fureur, délire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Chaleur irradiante lors de la fièvre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Excitation sensorielle, hyperesthésie, agitation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Diathèse</a:t>
            </a:r>
            <a:r>
              <a:rPr lang="fr-FR" altLang="fr-FR" sz="2400" i="1"/>
              <a:t> : 	Psore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endParaRPr lang="fr-FR" altLang="fr-FR" sz="2400"/>
          </a:p>
        </p:txBody>
      </p:sp>
      <p:sp>
        <p:nvSpPr>
          <p:cNvPr id="139267" name="Oval 3">
            <a:extLst>
              <a:ext uri="{FF2B5EF4-FFF2-40B4-BE49-F238E27FC236}">
                <a16:creationId xmlns:a16="http://schemas.microsoft.com/office/drawing/2014/main" id="{5E2B4FB1-D0AD-CDDD-5DCF-9C8CC9ED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9268" name="Titre 1">
            <a:extLst>
              <a:ext uri="{FF2B5EF4-FFF2-40B4-BE49-F238E27FC236}">
                <a16:creationId xmlns:a16="http://schemas.microsoft.com/office/drawing/2014/main" id="{9A80F54F-4548-8A85-E35A-847EA8A1790E}"/>
              </a:ext>
            </a:extLst>
          </p:cNvPr>
          <p:cNvSpPr>
            <a:spLocks/>
          </p:cNvSpPr>
          <p:nvPr/>
        </p:nvSpPr>
        <p:spPr bwMode="auto">
          <a:xfrm>
            <a:off x="0" y="-90488"/>
            <a:ext cx="2700338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BELLADONNA</a:t>
            </a:r>
          </a:p>
        </p:txBody>
      </p:sp>
      <p:pic>
        <p:nvPicPr>
          <p:cNvPr id="139269" name="Picture 5" descr="belladonne_fleurs%2011%2007%202010">
            <a:extLst>
              <a:ext uri="{FF2B5EF4-FFF2-40B4-BE49-F238E27FC236}">
                <a16:creationId xmlns:a16="http://schemas.microsoft.com/office/drawing/2014/main" id="{93BA2962-4E9E-DC9E-3C00-FCDC0F8A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6">
            <a:extLst>
              <a:ext uri="{FF2B5EF4-FFF2-40B4-BE49-F238E27FC236}">
                <a16:creationId xmlns:a16="http://schemas.microsoft.com/office/drawing/2014/main" id="{C29962A6-E93F-1C2D-84AE-35D773BA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58963"/>
            <a:ext cx="4786312" cy="78740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Key-note : rubor, calor, dolor,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et dans une moindre mesure tumor</a:t>
            </a:r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E60B4DF8-118B-E2C3-53B2-1C80E7BB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852738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Belladone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>
            <a:extLst>
              <a:ext uri="{FF2B5EF4-FFF2-40B4-BE49-F238E27FC236}">
                <a16:creationId xmlns:a16="http://schemas.microsoft.com/office/drawing/2014/main" id="{B9333E0A-159E-67ED-D20C-D4737D7005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3400" y="908050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grossesse</a:t>
            </a:r>
          </a:p>
        </p:txBody>
      </p:sp>
      <p:sp>
        <p:nvSpPr>
          <p:cNvPr id="141315" name="Espace réservé du contenu 2">
            <a:extLst>
              <a:ext uri="{FF2B5EF4-FFF2-40B4-BE49-F238E27FC236}">
                <a16:creationId xmlns:a16="http://schemas.microsoft.com/office/drawing/2014/main" id="{1D39A204-D8E3-9438-573F-AA2DD78817A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4038" y="1557338"/>
            <a:ext cx="8229600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Inflammations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Spasmes épigastriques avec nausée, vomissement et soif de grandes quantités d’eau froide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HTA congestive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Tachycardie par paralysie du vague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Suite de congestion violente, brusque et sèche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Cystite aiguë à ECBU négatif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Lumbago (hanches + cuisses)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re 1">
            <a:extLst>
              <a:ext uri="{FF2B5EF4-FFF2-40B4-BE49-F238E27FC236}">
                <a16:creationId xmlns:a16="http://schemas.microsoft.com/office/drawing/2014/main" id="{F53EFCD8-5AAB-B83B-8071-4FC55FBD7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08000" y="72072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post-partum</a:t>
            </a:r>
          </a:p>
        </p:txBody>
      </p:sp>
      <p:sp>
        <p:nvSpPr>
          <p:cNvPr id="143363" name="Espace réservé du contenu 2">
            <a:extLst>
              <a:ext uri="{FF2B5EF4-FFF2-40B4-BE49-F238E27FC236}">
                <a16:creationId xmlns:a16="http://schemas.microsoft.com/office/drawing/2014/main" id="{B6B7C1D8-304F-34D4-CC53-25162BCD95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8000" y="1403350"/>
            <a:ext cx="82296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Allaitement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Douleur du sein avec irradiation au mamelon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Mastite, engorgement, fièvre de lait, début d’abcès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Nouveau-né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Torticolis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Hurlements pendant le sommeil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re 1">
            <a:extLst>
              <a:ext uri="{FF2B5EF4-FFF2-40B4-BE49-F238E27FC236}">
                <a16:creationId xmlns:a16="http://schemas.microsoft.com/office/drawing/2014/main" id="{C2DD1F74-21D5-4632-35F2-C4730B01C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08050"/>
            <a:ext cx="8291513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bébé</a:t>
            </a:r>
          </a:p>
        </p:txBody>
      </p:sp>
      <p:sp>
        <p:nvSpPr>
          <p:cNvPr id="145411" name="Espace réservé du contenu 2">
            <a:extLst>
              <a:ext uri="{FF2B5EF4-FFF2-40B4-BE49-F238E27FC236}">
                <a16:creationId xmlns:a16="http://schemas.microsoft.com/office/drawing/2014/main" id="{D659FF2F-301F-44F1-35D6-C0ED5B0CD39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589088"/>
            <a:ext cx="8229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Fièvre avec transpiration, sauf la tête qui est sèche</a:t>
            </a:r>
          </a:p>
          <a:p>
            <a:pPr marL="0" indent="0">
              <a:buFontTx/>
              <a:buNone/>
            </a:pPr>
            <a:r>
              <a:rPr lang="fr-FR" altLang="fr-FR" sz="2400"/>
              <a:t>Fièvre soudaine et élevée avec aura chaude autour de la tête (risque de convulsions)</a:t>
            </a:r>
          </a:p>
          <a:p>
            <a:pPr marL="0" indent="0">
              <a:buFontTx/>
              <a:buNone/>
            </a:pPr>
            <a:r>
              <a:rPr lang="fr-FR" altLang="fr-FR" sz="2400"/>
              <a:t>Torticolis</a:t>
            </a:r>
          </a:p>
          <a:p>
            <a:pPr marL="0" indent="0">
              <a:buFontTx/>
              <a:buNone/>
            </a:pPr>
            <a:r>
              <a:rPr lang="fr-FR" altLang="fr-FR" sz="2400"/>
              <a:t>Hurlements pendant le sommeil</a:t>
            </a:r>
          </a:p>
          <a:p>
            <a:pPr marL="0" indent="0">
              <a:buFontTx/>
              <a:buNone/>
            </a:pPr>
            <a:r>
              <a:rPr lang="fr-FR" altLang="fr-FR" sz="2400"/>
              <a:t>Dort les mains sous la tête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re 1">
            <a:extLst>
              <a:ext uri="{FF2B5EF4-FFF2-40B4-BE49-F238E27FC236}">
                <a16:creationId xmlns:a16="http://schemas.microsoft.com/office/drawing/2014/main" id="{2A4E6870-F99F-772A-FBFF-AD3B0D321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08050"/>
            <a:ext cx="8229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modalités</a:t>
            </a:r>
          </a:p>
        </p:txBody>
      </p:sp>
      <p:sp>
        <p:nvSpPr>
          <p:cNvPr id="147459" name="Espace réservé du contenu 2">
            <a:extLst>
              <a:ext uri="{FF2B5EF4-FFF2-40B4-BE49-F238E27FC236}">
                <a16:creationId xmlns:a16="http://schemas.microsoft.com/office/drawing/2014/main" id="{DA64D755-25A1-838A-D5B9-4FE1A5691B3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8638" y="1671638"/>
            <a:ext cx="822960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Aggravation</a:t>
            </a:r>
            <a:r>
              <a:rPr lang="fr-FR" altLang="fr-FR" sz="2400"/>
              <a:t> : 	par le toucher, les secousses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le bruit, le courant d’air, le froid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l’après-midi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en position allongée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endParaRPr lang="fr-FR" altLang="fr-FR" sz="2400" b="1"/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Amélioration</a:t>
            </a:r>
            <a:r>
              <a:rPr lang="fr-FR" altLang="fr-FR" sz="2400"/>
              <a:t> :  	position demi-assise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repos en chambre chaude    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re 1">
            <a:extLst>
              <a:ext uri="{FF2B5EF4-FFF2-40B4-BE49-F238E27FC236}">
                <a16:creationId xmlns:a16="http://schemas.microsoft.com/office/drawing/2014/main" id="{D5D60D83-80C6-73C4-630C-223485C15A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0700" y="98107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et ses complémentaires</a:t>
            </a:r>
          </a:p>
        </p:txBody>
      </p:sp>
      <p:sp>
        <p:nvSpPr>
          <p:cNvPr id="149507" name="Espace réservé du contenu 2">
            <a:extLst>
              <a:ext uri="{FF2B5EF4-FFF2-40B4-BE49-F238E27FC236}">
                <a16:creationId xmlns:a16="http://schemas.microsoft.com/office/drawing/2014/main" id="{6A00D241-4D36-2544-4EBF-2F7F1601427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1813" y="1662113"/>
            <a:ext cx="82296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Aigus</a:t>
            </a:r>
            <a:r>
              <a:rPr lang="fr-FR" altLang="fr-FR" sz="2400"/>
              <a:t> : 	</a:t>
            </a:r>
            <a:r>
              <a:rPr lang="fr-FR" altLang="fr-FR" sz="2400" b="1"/>
              <a:t>Aconit</a:t>
            </a:r>
            <a:r>
              <a:rPr lang="fr-FR" altLang="fr-FR" sz="2400"/>
              <a:t> (attendre), </a:t>
            </a:r>
            <a:r>
              <a:rPr lang="fr-FR" altLang="fr-FR" sz="2400" b="1"/>
              <a:t>Apis</a:t>
            </a:r>
            <a:r>
              <a:rPr lang="fr-FR" altLang="fr-FR" sz="2400"/>
              <a:t> (inflammation)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	</a:t>
            </a:r>
            <a:r>
              <a:rPr lang="fr-FR" altLang="fr-FR" sz="2400" b="1"/>
              <a:t>Glonoïnum</a:t>
            </a:r>
            <a:r>
              <a:rPr lang="fr-FR" altLang="fr-FR" sz="2400"/>
              <a:t>, </a:t>
            </a:r>
            <a:r>
              <a:rPr lang="fr-FR" altLang="fr-FR" sz="2400" b="1"/>
              <a:t>Veratrum</a:t>
            </a:r>
            <a:r>
              <a:rPr lang="fr-FR" altLang="fr-FR" sz="2400"/>
              <a:t> </a:t>
            </a:r>
            <a:r>
              <a:rPr lang="fr-FR" altLang="fr-FR" sz="2400" b="1"/>
              <a:t>viride</a:t>
            </a:r>
            <a:r>
              <a:rPr lang="fr-FR" altLang="fr-FR" sz="2400"/>
              <a:t> (HTA)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	</a:t>
            </a:r>
            <a:r>
              <a:rPr lang="fr-FR" altLang="fr-FR" sz="2400" b="1"/>
              <a:t>Pyrogenium</a:t>
            </a:r>
            <a:r>
              <a:rPr lang="fr-FR" altLang="fr-FR" sz="2400"/>
              <a:t>, </a:t>
            </a:r>
            <a:r>
              <a:rPr lang="fr-FR" altLang="fr-FR" sz="2400" b="1"/>
              <a:t>Hepar sulfur </a:t>
            </a:r>
            <a:r>
              <a:rPr lang="fr-FR" altLang="fr-FR" sz="2400"/>
              <a:t>(infection),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 	</a:t>
            </a:r>
            <a:r>
              <a:rPr lang="fr-FR" altLang="fr-FR" sz="2400" b="1"/>
              <a:t>Mercurius</a:t>
            </a:r>
            <a:r>
              <a:rPr lang="fr-FR" altLang="fr-FR" sz="2400"/>
              <a:t> (inflammation + irritation)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endParaRPr lang="fr-FR" altLang="fr-FR" sz="2400"/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Chroniques</a:t>
            </a:r>
            <a:r>
              <a:rPr lang="fr-FR" altLang="fr-FR" sz="2400"/>
              <a:t>  :  	</a:t>
            </a:r>
            <a:r>
              <a:rPr lang="fr-FR" altLang="fr-FR" sz="2400" b="1"/>
              <a:t>Aurum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          	</a:t>
            </a:r>
            <a:r>
              <a:rPr lang="fr-FR" altLang="fr-FR" sz="2400" b="1"/>
              <a:t>Calcarea carbonica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>
            <a:extLst>
              <a:ext uri="{FF2B5EF4-FFF2-40B4-BE49-F238E27FC236}">
                <a16:creationId xmlns:a16="http://schemas.microsoft.com/office/drawing/2014/main" id="{4CF1A96E-C898-3269-28D8-C1817AB1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51555" name="Picture 3" descr="sous-titre">
            <a:extLst>
              <a:ext uri="{FF2B5EF4-FFF2-40B4-BE49-F238E27FC236}">
                <a16:creationId xmlns:a16="http://schemas.microsoft.com/office/drawing/2014/main" id="{5B876437-4122-070B-CDE3-1187CB27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 Box 3">
            <a:extLst>
              <a:ext uri="{FF2B5EF4-FFF2-40B4-BE49-F238E27FC236}">
                <a16:creationId xmlns:a16="http://schemas.microsoft.com/office/drawing/2014/main" id="{5D0CC1C1-58CF-31C3-BC25-1BA000B5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u contenu 2">
            <a:extLst>
              <a:ext uri="{FF2B5EF4-FFF2-40B4-BE49-F238E27FC236}">
                <a16:creationId xmlns:a16="http://schemas.microsoft.com/office/drawing/2014/main" id="{7C8903D7-51AE-0401-134F-E359CD75547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608388"/>
            <a:ext cx="82296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Médicament</a:t>
            </a:r>
            <a:r>
              <a:rPr lang="fr-FR" altLang="fr-FR" sz="2400" i="1"/>
              <a:t> de deuil, de séparation, de difficulté à grandir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plutôt enrobé, peau claire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i="1"/>
              <a:t>Tuberculinisme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doux, docile, dépendant, timide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Alimentation</a:t>
            </a:r>
            <a:r>
              <a:rPr lang="fr-FR" altLang="fr-FR" sz="2400" i="1"/>
              <a:t> : sucreries, aliments frais, glaces</a:t>
            </a:r>
          </a:p>
        </p:txBody>
      </p:sp>
      <p:sp>
        <p:nvSpPr>
          <p:cNvPr id="153603" name="Oval 3">
            <a:extLst>
              <a:ext uri="{FF2B5EF4-FFF2-40B4-BE49-F238E27FC236}">
                <a16:creationId xmlns:a16="http://schemas.microsoft.com/office/drawing/2014/main" id="{2F01E403-8A60-9DB5-2BC5-232F12A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53604" name="Titre 1">
            <a:extLst>
              <a:ext uri="{FF2B5EF4-FFF2-40B4-BE49-F238E27FC236}">
                <a16:creationId xmlns:a16="http://schemas.microsoft.com/office/drawing/2014/main" id="{FD810962-21AD-9707-71A8-5540926027B0}"/>
              </a:ext>
            </a:extLst>
          </p:cNvPr>
          <p:cNvSpPr>
            <a:spLocks/>
          </p:cNvSpPr>
          <p:nvPr/>
        </p:nvSpPr>
        <p:spPr bwMode="auto">
          <a:xfrm>
            <a:off x="179388" y="-90488"/>
            <a:ext cx="25209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PULSATILLA</a:t>
            </a:r>
          </a:p>
        </p:txBody>
      </p:sp>
      <p:grpSp>
        <p:nvGrpSpPr>
          <p:cNvPr id="153605" name="Group 5">
            <a:extLst>
              <a:ext uri="{FF2B5EF4-FFF2-40B4-BE49-F238E27FC236}">
                <a16:creationId xmlns:a16="http://schemas.microsoft.com/office/drawing/2014/main" id="{A39258C4-7E85-DC00-F7D5-941740448DB5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0"/>
            <a:ext cx="3779837" cy="2924175"/>
            <a:chOff x="3606" y="0"/>
            <a:chExt cx="2154" cy="1434"/>
          </a:xfrm>
        </p:grpSpPr>
        <p:pic>
          <p:nvPicPr>
            <p:cNvPr id="153608" name="Picture 6" descr="pulsatilla-vulgaris">
              <a:extLst>
                <a:ext uri="{FF2B5EF4-FFF2-40B4-BE49-F238E27FC236}">
                  <a16:creationId xmlns:a16="http://schemas.microsoft.com/office/drawing/2014/main" id="{989DD3B3-60B5-5E22-1139-17FFCFC30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0"/>
              <a:ext cx="2109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9" name="Rectangle 7">
              <a:extLst>
                <a:ext uri="{FF2B5EF4-FFF2-40B4-BE49-F238E27FC236}">
                  <a16:creationId xmlns:a16="http://schemas.microsoft.com/office/drawing/2014/main" id="{D0ADE8EF-9644-8F3B-86E7-C5B9BF85B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253"/>
              <a:ext cx="215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cs typeface="Arial" panose="020B0604020202020204" pitchFamily="34" charset="0"/>
              </a:endParaRPr>
            </a:p>
          </p:txBody>
        </p:sp>
      </p:grpSp>
      <p:sp>
        <p:nvSpPr>
          <p:cNvPr id="153606" name="Rectangle 8">
            <a:extLst>
              <a:ext uri="{FF2B5EF4-FFF2-40B4-BE49-F238E27FC236}">
                <a16:creationId xmlns:a16="http://schemas.microsoft.com/office/drawing/2014/main" id="{30EEC71F-9B9D-68E9-7B1D-65D77882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4789487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Key-note : </a:t>
            </a: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variabilité des symptômes, </a:t>
            </a: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se réfugie près de sa mère</a:t>
            </a:r>
          </a:p>
        </p:txBody>
      </p:sp>
      <p:sp>
        <p:nvSpPr>
          <p:cNvPr id="153607" name="Rectangle 9">
            <a:extLst>
              <a:ext uri="{FF2B5EF4-FFF2-40B4-BE49-F238E27FC236}">
                <a16:creationId xmlns:a16="http://schemas.microsoft.com/office/drawing/2014/main" id="{689D5877-D9E9-60FF-6085-F989A1DEC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2565400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Anémone pulsatile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re 1">
            <a:extLst>
              <a:ext uri="{FF2B5EF4-FFF2-40B4-BE49-F238E27FC236}">
                <a16:creationId xmlns:a16="http://schemas.microsoft.com/office/drawing/2014/main" id="{7C5E9127-1D61-1398-FDD6-70E8815310B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900113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PULSATILLA grossesse</a:t>
            </a:r>
          </a:p>
        </p:txBody>
      </p:sp>
      <p:sp>
        <p:nvSpPr>
          <p:cNvPr id="155651" name="Espace réservé du contenu 2">
            <a:extLst>
              <a:ext uri="{FF2B5EF4-FFF2-40B4-BE49-F238E27FC236}">
                <a16:creationId xmlns:a16="http://schemas.microsoft.com/office/drawing/2014/main" id="{33866090-E038-39FF-AB03-9CB53B2E98D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1347788"/>
            <a:ext cx="8229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Troubles digestifs avec intolérance aux graisses</a:t>
            </a:r>
          </a:p>
          <a:p>
            <a:pPr>
              <a:buFontTx/>
              <a:buNone/>
            </a:pPr>
            <a:r>
              <a:rPr lang="fr-FR" altLang="fr-FR" sz="2400"/>
              <a:t>Variabilité ++ des symptômes : humeur, sécrétions, douleurs…</a:t>
            </a:r>
          </a:p>
          <a:p>
            <a:pPr>
              <a:buFontTx/>
              <a:buNone/>
            </a:pPr>
            <a:r>
              <a:rPr lang="fr-FR" altLang="fr-FR" sz="2400"/>
              <a:t>Troubles circulatoires</a:t>
            </a:r>
          </a:p>
          <a:p>
            <a:pPr>
              <a:buFontTx/>
              <a:buNone/>
            </a:pPr>
            <a:r>
              <a:rPr lang="fr-FR" altLang="fr-FR" sz="2400"/>
              <a:t>Hydrorrhée de la grossesse</a:t>
            </a:r>
          </a:p>
        </p:txBody>
      </p:sp>
      <p:sp>
        <p:nvSpPr>
          <p:cNvPr id="155652" name="Espace réservé du contenu 2">
            <a:extLst>
              <a:ext uri="{FF2B5EF4-FFF2-40B4-BE49-F238E27FC236}">
                <a16:creationId xmlns:a16="http://schemas.microsoft.com/office/drawing/2014/main" id="{5F5C10C8-5821-E395-3ED7-435F92915B5B}"/>
              </a:ext>
            </a:extLst>
          </p:cNvPr>
          <p:cNvSpPr>
            <a:spLocks/>
          </p:cNvSpPr>
          <p:nvPr/>
        </p:nvSpPr>
        <p:spPr bwMode="auto">
          <a:xfrm>
            <a:off x="457200" y="4171950"/>
            <a:ext cx="85074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cs typeface="Arial" panose="020B0604020202020204" pitchFamily="34" charset="0"/>
              </a:rPr>
              <a:t>Post-partum : baby-blues avec pleurs et besoin de maternage ++</a:t>
            </a:r>
          </a:p>
          <a:p>
            <a:r>
              <a:rPr lang="fr-FR" altLang="fr-FR">
                <a:cs typeface="Arial" panose="020B0604020202020204" pitchFamily="34" charset="0"/>
              </a:rPr>
              <a:t>Allaitement : stimulant ou freinateur</a:t>
            </a:r>
          </a:p>
          <a:p>
            <a:r>
              <a:rPr lang="fr-FR" altLang="fr-FR">
                <a:cs typeface="Arial" panose="020B0604020202020204" pitchFamily="34" charset="0"/>
              </a:rPr>
              <a:t>Bébé : doux et gentil, fusionnel avec sa mère</a:t>
            </a:r>
          </a:p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5653" name="Titre 1">
            <a:extLst>
              <a:ext uri="{FF2B5EF4-FFF2-40B4-BE49-F238E27FC236}">
                <a16:creationId xmlns:a16="http://schemas.microsoft.com/office/drawing/2014/main" id="{8BE04045-7BA2-7497-823A-E34403067290}"/>
              </a:ext>
            </a:extLst>
          </p:cNvPr>
          <p:cNvSpPr>
            <a:spLocks/>
          </p:cNvSpPr>
          <p:nvPr/>
        </p:nvSpPr>
        <p:spPr bwMode="auto">
          <a:xfrm>
            <a:off x="468313" y="3789363"/>
            <a:ext cx="822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Post-partum et bébé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75AB904C-3D5D-D6B6-C8D5-4348E6921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628775"/>
            <a:ext cx="4572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Aggravation</a:t>
            </a:r>
            <a:r>
              <a:rPr lang="fr-FR" altLang="fr-FR">
                <a:cs typeface="Arial" panose="020B0604020202020204" pitchFamily="34" charset="0"/>
              </a:rPr>
              <a:t> : 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chaleur, confinement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graisses et excès de glucides</a:t>
            </a:r>
          </a:p>
          <a:p>
            <a:pPr eaLnBrk="1" hangingPunct="1"/>
            <a:endParaRPr lang="fr-FR" altLang="fr-FR">
              <a:cs typeface="Arial" panose="020B0604020202020204" pitchFamily="34" charset="0"/>
            </a:endParaRP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Amélioration</a:t>
            </a:r>
            <a:r>
              <a:rPr lang="fr-FR" altLang="fr-FR">
                <a:cs typeface="Arial" panose="020B0604020202020204" pitchFamily="34" charset="0"/>
              </a:rPr>
              <a:t> :  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frais, mouvement lent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consolation et sympathie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7699" name="Rectangle 8">
            <a:extLst>
              <a:ext uri="{FF2B5EF4-FFF2-40B4-BE49-F238E27FC236}">
                <a16:creationId xmlns:a16="http://schemas.microsoft.com/office/drawing/2014/main" id="{AA95C081-C25A-43C5-A82D-EC3CE0CE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0525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PULSATILLA modalités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371BF973-095F-A56D-D4AC-3B5E483BF86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666875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grossesse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DEC0E680-96DE-29E9-8740-2DC5AE397B8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2332038"/>
            <a:ext cx="822960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Toutes pathologies avec extravasations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Mouvements fœtaux douloureux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Meurtrissures abdominales, du pelvis et des membres inférieurs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HTA avec fragilité vasculaire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Etats septiques adynamiques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Fièvre : face rouge et chaude (sauf nez), le reste du corps est froid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Hémorragies post-traumatiques ou toxi-infectieuses</a:t>
            </a:r>
          </a:p>
          <a:p>
            <a:pPr marL="0" indent="0">
              <a:spcBef>
                <a:spcPct val="0"/>
              </a:spcBef>
            </a:pPr>
            <a:endParaRPr lang="fr-FR" altLang="fr-FR" sz="24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re 1">
            <a:extLst>
              <a:ext uri="{FF2B5EF4-FFF2-40B4-BE49-F238E27FC236}">
                <a16:creationId xmlns:a16="http://schemas.microsoft.com/office/drawing/2014/main" id="{16117B83-2260-0C43-8189-1FD326A2A6A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PULSATILLA et ses complémentaires</a:t>
            </a:r>
          </a:p>
        </p:txBody>
      </p:sp>
      <p:sp>
        <p:nvSpPr>
          <p:cNvPr id="159747" name="Espace réservé du contenu 2">
            <a:extLst>
              <a:ext uri="{FF2B5EF4-FFF2-40B4-BE49-F238E27FC236}">
                <a16:creationId xmlns:a16="http://schemas.microsoft.com/office/drawing/2014/main" id="{A4558EA4-2F99-FBB9-C33B-28DA8B98086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19250"/>
            <a:ext cx="5843588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 b="1" i="1"/>
              <a:t>Aigus</a:t>
            </a:r>
            <a:r>
              <a:rPr lang="fr-FR" altLang="fr-FR" sz="2400"/>
              <a:t> 	</a:t>
            </a:r>
            <a:r>
              <a:rPr lang="fr-FR" altLang="fr-FR" sz="2400" b="1"/>
              <a:t>Hamamelis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	</a:t>
            </a:r>
            <a:r>
              <a:rPr lang="fr-FR" altLang="fr-FR" sz="2400" b="1"/>
              <a:t>Aesculus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	</a:t>
            </a:r>
            <a:r>
              <a:rPr lang="fr-FR" altLang="fr-FR" sz="2400" b="1"/>
              <a:t>Cyclamen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	</a:t>
            </a:r>
            <a:r>
              <a:rPr lang="fr-FR" altLang="fr-FR" sz="2400" b="1"/>
              <a:t>Kalium phosphoricum</a:t>
            </a:r>
          </a:p>
          <a:p>
            <a:pPr>
              <a:buFontTx/>
              <a:buNone/>
              <a:tabLst>
                <a:tab pos="2065338" algn="l"/>
              </a:tabLst>
            </a:pPr>
            <a:endParaRPr lang="fr-FR" altLang="fr-FR" sz="2400"/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 b="1" i="1"/>
              <a:t>Chroniques</a:t>
            </a:r>
            <a:r>
              <a:rPr lang="fr-FR" altLang="fr-FR" sz="2400"/>
              <a:t> 	</a:t>
            </a:r>
            <a:r>
              <a:rPr lang="fr-FR" altLang="fr-FR" sz="2400" b="1"/>
              <a:t>Tuberculinum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         	</a:t>
            </a:r>
            <a:r>
              <a:rPr lang="fr-FR" altLang="fr-FR" sz="2400" b="1"/>
              <a:t>Sulfur iodatum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         	</a:t>
            </a:r>
            <a:r>
              <a:rPr lang="fr-FR" altLang="fr-FR" sz="2400" b="1"/>
              <a:t>Silicea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9" descr="bonhomme-trousse-médicale">
            <a:extLst>
              <a:ext uri="{FF2B5EF4-FFF2-40B4-BE49-F238E27FC236}">
                <a16:creationId xmlns:a16="http://schemas.microsoft.com/office/drawing/2014/main" id="{8B26C128-3A58-FC8D-345E-77CB3D4E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22891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5">
            <a:extLst>
              <a:ext uri="{FF2B5EF4-FFF2-40B4-BE49-F238E27FC236}">
                <a16:creationId xmlns:a16="http://schemas.microsoft.com/office/drawing/2014/main" id="{41FA94D0-38CB-1AB0-357E-BD73DDC7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209800"/>
            <a:ext cx="2170113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Apis</a:t>
            </a:r>
          </a:p>
          <a:p>
            <a:r>
              <a:rPr lang="fr-FR" altLang="fr-FR">
                <a:solidFill>
                  <a:srgbClr val="FFFFFF"/>
                </a:solidFill>
              </a:rPr>
              <a:t>Arnica</a:t>
            </a:r>
          </a:p>
          <a:p>
            <a:r>
              <a:rPr lang="fr-FR" altLang="fr-FR">
                <a:solidFill>
                  <a:srgbClr val="FFFFFF"/>
                </a:solidFill>
              </a:rPr>
              <a:t>Belladonna</a:t>
            </a:r>
          </a:p>
          <a:p>
            <a:r>
              <a:rPr lang="fr-FR" altLang="fr-FR">
                <a:solidFill>
                  <a:srgbClr val="FFFFFF"/>
                </a:solidFill>
              </a:rPr>
              <a:t>Bryonia</a:t>
            </a:r>
          </a:p>
          <a:p>
            <a:r>
              <a:rPr lang="fr-FR" altLang="fr-FR">
                <a:solidFill>
                  <a:srgbClr val="FFFFFF"/>
                </a:solidFill>
              </a:rPr>
              <a:t>Bellis perennis</a:t>
            </a:r>
          </a:p>
          <a:p>
            <a:r>
              <a:rPr lang="fr-FR" altLang="fr-FR">
                <a:solidFill>
                  <a:srgbClr val="FFFFFF"/>
                </a:solidFill>
              </a:rPr>
              <a:t>China</a:t>
            </a:r>
          </a:p>
          <a:p>
            <a:r>
              <a:rPr lang="fr-FR" altLang="fr-FR">
                <a:solidFill>
                  <a:srgbClr val="FFFFFF"/>
                </a:solidFill>
              </a:rPr>
              <a:t>Causticum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AD6FF087-B0C8-5A0A-50B4-2E1D0054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493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Les incontournables du post-partum</a:t>
            </a:r>
          </a:p>
        </p:txBody>
      </p:sp>
      <p:sp>
        <p:nvSpPr>
          <p:cNvPr id="161797" name="Rectangle 6">
            <a:extLst>
              <a:ext uri="{FF2B5EF4-FFF2-40B4-BE49-F238E27FC236}">
                <a16:creationId xmlns:a16="http://schemas.microsoft.com/office/drawing/2014/main" id="{D22EAE91-DF39-CDFA-2639-6CDF032F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4941888"/>
            <a:ext cx="7134225" cy="1552575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Sans oublier :</a:t>
            </a:r>
          </a:p>
          <a:p>
            <a:r>
              <a:rPr lang="fr-FR" altLang="fr-FR"/>
              <a:t>- Traitement de Terrain (constitution/diathèse).</a:t>
            </a:r>
          </a:p>
          <a:p>
            <a:r>
              <a:rPr lang="fr-FR" altLang="fr-FR"/>
              <a:t>- Streptococcinum.</a:t>
            </a:r>
          </a:p>
          <a:p>
            <a:pPr>
              <a:buFontTx/>
              <a:buChar char="-"/>
            </a:pPr>
            <a:r>
              <a:rPr lang="fr-FR" altLang="fr-FR"/>
              <a:t> Ce qu’on sait de la cicatrisation.</a:t>
            </a:r>
          </a:p>
        </p:txBody>
      </p:sp>
      <p:sp>
        <p:nvSpPr>
          <p:cNvPr id="161798" name="Rectangle 7">
            <a:extLst>
              <a:ext uri="{FF2B5EF4-FFF2-40B4-BE49-F238E27FC236}">
                <a16:creationId xmlns:a16="http://schemas.microsoft.com/office/drawing/2014/main" id="{3B2AFC44-8B07-080E-1E55-4C6619AC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219325"/>
            <a:ext cx="2605088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Nitricum acidum</a:t>
            </a:r>
          </a:p>
          <a:p>
            <a:r>
              <a:rPr lang="fr-FR" altLang="fr-FR">
                <a:solidFill>
                  <a:srgbClr val="FFFFFF"/>
                </a:solidFill>
              </a:rPr>
              <a:t>Opium</a:t>
            </a:r>
          </a:p>
          <a:p>
            <a:r>
              <a:rPr lang="fr-FR" altLang="fr-FR">
                <a:solidFill>
                  <a:srgbClr val="FFFFFF"/>
                </a:solidFill>
              </a:rPr>
              <a:t>Pulsatilla</a:t>
            </a:r>
          </a:p>
          <a:p>
            <a:r>
              <a:rPr lang="fr-FR" altLang="fr-FR">
                <a:solidFill>
                  <a:srgbClr val="FFFFFF"/>
                </a:solidFill>
              </a:rPr>
              <a:t>Phytolacca</a:t>
            </a:r>
          </a:p>
          <a:p>
            <a:r>
              <a:rPr lang="fr-FR" altLang="fr-FR">
                <a:solidFill>
                  <a:srgbClr val="FFFFFF"/>
                </a:solidFill>
              </a:rPr>
              <a:t>Pyrogenium</a:t>
            </a:r>
          </a:p>
          <a:p>
            <a:r>
              <a:rPr lang="fr-FR" altLang="fr-FR">
                <a:solidFill>
                  <a:srgbClr val="FFFFFF"/>
                </a:solidFill>
              </a:rPr>
              <a:t>Sepia</a:t>
            </a:r>
          </a:p>
          <a:p>
            <a:r>
              <a:rPr lang="fr-FR" altLang="fr-FR">
                <a:solidFill>
                  <a:srgbClr val="FFFFFF"/>
                </a:solidFill>
              </a:rPr>
              <a:t>Staphysagria</a:t>
            </a:r>
          </a:p>
        </p:txBody>
      </p:sp>
      <p:sp>
        <p:nvSpPr>
          <p:cNvPr id="161799" name="Rectangle 8">
            <a:extLst>
              <a:ext uri="{FF2B5EF4-FFF2-40B4-BE49-F238E27FC236}">
                <a16:creationId xmlns:a16="http://schemas.microsoft.com/office/drawing/2014/main" id="{28319FBF-FC67-FD2D-CC61-971BC770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2219325"/>
            <a:ext cx="3095625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Chamomilla</a:t>
            </a:r>
          </a:p>
          <a:p>
            <a:r>
              <a:rPr lang="fr-FR" altLang="fr-FR">
                <a:solidFill>
                  <a:srgbClr val="FFFFFF"/>
                </a:solidFill>
              </a:rPr>
              <a:t>Calendula</a:t>
            </a:r>
          </a:p>
          <a:p>
            <a:r>
              <a:rPr lang="fr-FR" altLang="fr-FR">
                <a:solidFill>
                  <a:srgbClr val="FFFFFF"/>
                </a:solidFill>
              </a:rPr>
              <a:t>Caulophyllum</a:t>
            </a:r>
          </a:p>
          <a:p>
            <a:r>
              <a:rPr lang="fr-FR" altLang="fr-FR">
                <a:solidFill>
                  <a:srgbClr val="FFFFFF"/>
                </a:solidFill>
              </a:rPr>
              <a:t>Colocynthis</a:t>
            </a:r>
          </a:p>
          <a:p>
            <a:r>
              <a:rPr lang="fr-FR" altLang="fr-FR">
                <a:solidFill>
                  <a:srgbClr val="FFFFFF"/>
                </a:solidFill>
              </a:rPr>
              <a:t>Gelsemium</a:t>
            </a:r>
          </a:p>
          <a:p>
            <a:r>
              <a:rPr lang="fr-FR" altLang="fr-FR">
                <a:solidFill>
                  <a:srgbClr val="FFFFFF"/>
                </a:solidFill>
              </a:rPr>
              <a:t>Hypericum perforatum</a:t>
            </a:r>
          </a:p>
          <a:p>
            <a:r>
              <a:rPr lang="fr-FR" altLang="fr-FR">
                <a:solidFill>
                  <a:srgbClr val="FFFFFF"/>
                </a:solidFill>
              </a:rPr>
              <a:t>Ignatia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38D987A6-414E-3FD3-D468-384BF845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63843" name="Rectangle 5">
            <a:extLst>
              <a:ext uri="{FF2B5EF4-FFF2-40B4-BE49-F238E27FC236}">
                <a16:creationId xmlns:a16="http://schemas.microsoft.com/office/drawing/2014/main" id="{1D719876-8A54-3657-5EA0-DCBF623E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51138"/>
            <a:ext cx="51943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3200" i="1"/>
              <a:t>En annexe au diaporama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3200" i="1"/>
              <a:t>à la disposition des enseignants et des stagiaires</a:t>
            </a:r>
          </a:p>
        </p:txBody>
      </p:sp>
      <p:sp>
        <p:nvSpPr>
          <p:cNvPr id="163844" name="Text Box 6">
            <a:extLst>
              <a:ext uri="{FF2B5EF4-FFF2-40B4-BE49-F238E27FC236}">
                <a16:creationId xmlns:a16="http://schemas.microsoft.com/office/drawing/2014/main" id="{B7F29097-4C39-7400-5685-2E5ED385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845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3000">
                <a:solidFill>
                  <a:schemeClr val="bg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</a:t>
            </a:r>
            <a:endParaRPr lang="fr-FR" altLang="fr-FR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706" name="Group 2">
            <a:extLst>
              <a:ext uri="{FF2B5EF4-FFF2-40B4-BE49-F238E27FC236}">
                <a16:creationId xmlns:a16="http://schemas.microsoft.com/office/drawing/2014/main" id="{BEB6C048-ACA3-3218-F71C-C88CABC3F35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052513"/>
          <a:ext cx="8569325" cy="51419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Aspect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Aesculus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Pourpre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Peu ou pas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Aiguille dans le rectum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Aloe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En grappe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Brûlante, pruriante,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insécurité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Arnica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Meurtri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Collinsonia</a:t>
                      </a:r>
                      <a:endParaRPr kumimoji="0" lang="fr-FR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Selon constipation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Aiguille dans le rectum + prurit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Paeonia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Associé souvent à fissure.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Ulcération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Suintement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 toucher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sensation de ptose utérine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5927" name="Rectangle 42">
            <a:extLst>
              <a:ext uri="{FF2B5EF4-FFF2-40B4-BE49-F238E27FC236}">
                <a16:creationId xmlns:a16="http://schemas.microsoft.com/office/drawing/2014/main" id="{B48B00A2-3291-754D-C0AE-87E84C7C7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2400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externes</a:t>
            </a:r>
          </a:p>
        </p:txBody>
      </p:sp>
      <p:pic>
        <p:nvPicPr>
          <p:cNvPr id="165928" name="Picture 43" descr="flèche">
            <a:extLst>
              <a:ext uri="{FF2B5EF4-FFF2-40B4-BE49-F238E27FC236}">
                <a16:creationId xmlns:a16="http://schemas.microsoft.com/office/drawing/2014/main" id="{F5F10F17-875D-5D4D-2648-764C0973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59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24D50AB-A9B6-BA30-F576-C13A81D5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bleutées</a:t>
            </a:r>
          </a:p>
        </p:txBody>
      </p:sp>
      <p:graphicFrame>
        <p:nvGraphicFramePr>
          <p:cNvPr id="329732" name="Group 4">
            <a:extLst>
              <a:ext uri="{FF2B5EF4-FFF2-40B4-BE49-F238E27FC236}">
                <a16:creationId xmlns:a16="http://schemas.microsoft.com/office/drawing/2014/main" id="{9858DA48-B849-CB8C-09FD-A1B892D25E8C}"/>
              </a:ext>
            </a:extLst>
          </p:cNvPr>
          <p:cNvGraphicFramePr>
            <a:graphicFrameLocks noGrp="1"/>
          </p:cNvGraphicFramePr>
          <p:nvPr/>
        </p:nvGraphicFramePr>
        <p:xfrm>
          <a:off x="561975" y="1998663"/>
          <a:ext cx="7986713" cy="3008312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Hamamelis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+++ au toucher.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Ténesme fréquent.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 varice vulvaire : +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Pulsatilla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Lachesis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diminue ++ la douleur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+++.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Battement dans l’anus.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Muriaticum acidum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Le moindre contact (vêtement)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est insupportable.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7961" name="Picture 27" descr="flèche">
            <a:extLst>
              <a:ext uri="{FF2B5EF4-FFF2-40B4-BE49-F238E27FC236}">
                <a16:creationId xmlns:a16="http://schemas.microsoft.com/office/drawing/2014/main" id="{4DA46E02-A531-2D00-A270-4BABAE93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858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DB1E6DE-947C-0277-4FEB-86A77CA8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722313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internes</a:t>
            </a:r>
          </a:p>
        </p:txBody>
      </p:sp>
      <p:graphicFrame>
        <p:nvGraphicFramePr>
          <p:cNvPr id="330756" name="Group 4">
            <a:extLst>
              <a:ext uri="{FF2B5EF4-FFF2-40B4-BE49-F238E27FC236}">
                <a16:creationId xmlns:a16="http://schemas.microsoft.com/office/drawing/2014/main" id="{157A3FC1-1154-A062-7D26-BB3780DAFCAA}"/>
              </a:ext>
            </a:extLst>
          </p:cNvPr>
          <p:cNvGraphicFramePr>
            <a:graphicFrameLocks noGrp="1"/>
          </p:cNvGraphicFramePr>
          <p:nvPr/>
        </p:nvGraphicFramePr>
        <p:xfrm>
          <a:off x="338138" y="1538288"/>
          <a:ext cx="8532812" cy="4511675"/>
        </p:xfrm>
        <a:graphic>
          <a:graphicData uri="http://schemas.openxmlformats.org/drawingml/2006/table">
            <a:tbl>
              <a:tblPr/>
              <a:tblGrid>
                <a:gridCol w="208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Aesculus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Peu ou pas de saignement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modérée, en aiguille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Carduus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marianus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parfois +++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Brûlure, prurit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Constipation connue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Hura braziliensis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Brûlure, ténesme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Constipation connue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Nux vomica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piquante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Le volume de l’hémorroïde est perçu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(faux besoin)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Arnica montana,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Bellis perennis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Meurtrissure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0017" name="Picture 35" descr="flèche">
            <a:extLst>
              <a:ext uri="{FF2B5EF4-FFF2-40B4-BE49-F238E27FC236}">
                <a16:creationId xmlns:a16="http://schemas.microsoft.com/office/drawing/2014/main" id="{53038A46-7A68-1FB2-A667-9C3A92A4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66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82">
            <a:extLst>
              <a:ext uri="{FF2B5EF4-FFF2-40B4-BE49-F238E27FC236}">
                <a16:creationId xmlns:a16="http://schemas.microsoft.com/office/drawing/2014/main" id="{0818500F-C7B4-4502-88E2-A2D18690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991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/>
              <a:t>PATHOLOGIES DU SEIN ALLAITANT</a:t>
            </a:r>
            <a:endParaRPr lang="fr-FR" altLang="fr-FR"/>
          </a:p>
          <a:p>
            <a:pPr algn="ctr"/>
            <a:r>
              <a:rPr lang="fr-FR" altLang="fr-FR" sz="1600"/>
              <a:t>critères de différenciation des causes d’inflammation mammaire </a:t>
            </a:r>
          </a:p>
          <a:p>
            <a:pPr algn="ctr"/>
            <a:r>
              <a:rPr lang="fr-FR" altLang="fr-FR" sz="1600"/>
              <a:t>(d’après les dossiers de l’allaitement n°78- 1er trim 2009)</a:t>
            </a:r>
          </a:p>
        </p:txBody>
      </p:sp>
      <p:graphicFrame>
        <p:nvGraphicFramePr>
          <p:cNvPr id="356203" name="Group 875">
            <a:extLst>
              <a:ext uri="{FF2B5EF4-FFF2-40B4-BE49-F238E27FC236}">
                <a16:creationId xmlns:a16="http://schemas.microsoft.com/office/drawing/2014/main" id="{D63C38B3-78DF-D03C-F332-0C0A72C4BA6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981075"/>
          <a:ext cx="7920037" cy="5653088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Signes locaux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Signes généraux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Unilatéral ou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Autres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Homéo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Montée de lait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Sein ferme et lourd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chaud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Pas d’érythème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Lait coule bien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J3 à J5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BRYONIA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Engorgement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Sein dur, volumineux, chaud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Œdème, douleur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érythème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Lait coule difficilement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Eventuellt fièvre modérée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Souvent confondu avec la montée de lait, ou lui faisant suite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PHYTOLACCA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Canal lactifère bouché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palpable, localisée, sensible ou douloureuse, liée à la stase du lait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 début, pas d’œdème ni de rougeur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On peut éventuellt voir un « bouchon » sur le mamelon ou une petite phlyctène douloureuse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CALENDULA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Mastite inflammatoire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Plaque érythémateuse, chaude et douloureuse, le plus souvent ds le QSE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Fièvre pouvant être élevée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Sd grippal chez 50% des femmes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 ++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GELS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Mastite infectieuse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Plaque érythémateuse, chaude et douloureuse, le plus souvent ds le QSE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Fièvre pouvant être élevée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Sd grippal chez 50% des femmes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aucun signe général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parfois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Très souvent ne peut être distinguée de la mastite </a:t>
                      </a:r>
                      <a:r>
                        <a:rPr kumimoji="0" 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inflamm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 par le seul examen clinique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HEPAR SULF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GELS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0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Abcès du sein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douloureuse +++ rouge violacée, chaude avec œdème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ferme ou fluctuante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 sein volumineux, peut être difficile à percevoir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inconstants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parfois 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S’il est négligé, peut induire une nécrose cutanée afin de se drainer à la peau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PHYTOLACCA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HEPAR SULF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BRYONIA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STAPHYLOCOCC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ANTHRACINUM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488CCE91-7F7E-6147-B688-A52EE834D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765175"/>
            <a:ext cx="82296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accouchement</a:t>
            </a:r>
          </a:p>
        </p:txBody>
      </p:sp>
      <p:sp>
        <p:nvSpPr>
          <p:cNvPr id="19459" name="Espace réservé du contenu 2">
            <a:extLst>
              <a:ext uri="{FF2B5EF4-FFF2-40B4-BE49-F238E27FC236}">
                <a16:creationId xmlns:a16="http://schemas.microsoft.com/office/drawing/2014/main" id="{3B596E5E-7EA9-305E-D42F-192334D819B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46100" y="1360488"/>
            <a:ext cx="8229600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Se sent mieux couchée tête basse</a:t>
            </a:r>
          </a:p>
          <a:p>
            <a:pPr marL="0" indent="0">
              <a:buFontTx/>
              <a:buNone/>
            </a:pPr>
            <a:r>
              <a:rPr lang="fr-FR" altLang="fr-FR" sz="2400"/>
              <a:t>Inconfortable, lit trop dur</a:t>
            </a:r>
          </a:p>
          <a:p>
            <a:pPr marL="0" indent="0">
              <a:buFontTx/>
              <a:buNone/>
            </a:pPr>
            <a:r>
              <a:rPr lang="fr-FR" altLang="fr-FR" sz="2400"/>
              <a:t>Surmenage musculaire : « les CU ne s’arrêtent pas » par courbature</a:t>
            </a:r>
          </a:p>
          <a:p>
            <a:pPr marL="0" indent="0">
              <a:buFontTx/>
              <a:buNone/>
            </a:pPr>
            <a:r>
              <a:rPr lang="fr-FR" altLang="fr-FR" sz="2400"/>
              <a:t>Hémorragies, fièvre, sepsis : cf grossesse</a:t>
            </a:r>
          </a:p>
          <a:p>
            <a:pPr marL="0" indent="0">
              <a:buFontTx/>
              <a:buNone/>
            </a:pPr>
            <a:endParaRPr lang="fr-FR" altLang="fr-FR" sz="2400"/>
          </a:p>
        </p:txBody>
      </p:sp>
      <p:pic>
        <p:nvPicPr>
          <p:cNvPr id="19461" name="Picture 5" descr=" mad men jon hamm don draper GIF">
            <a:extLst>
              <a:ext uri="{FF2B5EF4-FFF2-40B4-BE49-F238E27FC236}">
                <a16:creationId xmlns:a16="http://schemas.microsoft.com/office/drawing/2014/main" id="{67EB1781-75AC-9570-3FB7-CC8BD6730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868738"/>
            <a:ext cx="4286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">
            <a:extLst>
              <a:ext uri="{FF2B5EF4-FFF2-40B4-BE49-F238E27FC236}">
                <a16:creationId xmlns:a16="http://schemas.microsoft.com/office/drawing/2014/main" id="{DF1C1505-DD95-212F-29C2-79826EA97A47}"/>
              </a:ext>
            </a:extLst>
          </p:cNvPr>
          <p:cNvGrpSpPr>
            <a:grpSpLocks/>
          </p:cNvGrpSpPr>
          <p:nvPr/>
        </p:nvGrpSpPr>
        <p:grpSpPr bwMode="auto">
          <a:xfrm>
            <a:off x="2546350" y="3436938"/>
            <a:ext cx="2447925" cy="1590675"/>
            <a:chOff x="2483768" y="4149080"/>
            <a:chExt cx="2448272" cy="1591445"/>
          </a:xfrm>
        </p:grpSpPr>
        <p:sp>
          <p:nvSpPr>
            <p:cNvPr id="19462" name="Explosion 2 2">
              <a:extLst>
                <a:ext uri="{FF2B5EF4-FFF2-40B4-BE49-F238E27FC236}">
                  <a16:creationId xmlns:a16="http://schemas.microsoft.com/office/drawing/2014/main" id="{7DFE55A4-59FA-CA4C-CB2F-566211E35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768" y="4149080"/>
              <a:ext cx="2448272" cy="1591445"/>
            </a:xfrm>
            <a:prstGeom prst="irregularSeal2">
              <a:avLst/>
            </a:prstGeom>
            <a:solidFill>
              <a:srgbClr val="FFC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463" name="Rectangle 1">
              <a:extLst>
                <a:ext uri="{FF2B5EF4-FFF2-40B4-BE49-F238E27FC236}">
                  <a16:creationId xmlns:a16="http://schemas.microsoft.com/office/drawing/2014/main" id="{9A10ADAF-4A45-8149-D09D-E581E637C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347" y="4713971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/>
                <a:t>Choc papa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H 1 2010 2011">
  <a:themeElements>
    <a:clrScheme name="">
      <a:dk1>
        <a:srgbClr val="000000"/>
      </a:dk1>
      <a:lt1>
        <a:srgbClr val="99FFBB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D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 1 2010 2011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HH 1 2010 2011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 1 2010 2011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Settings\POCHON_E\Bureau\Diaporamas\Diapo HH 2010 2011\HH 1 2010 2011.ppt</Template>
  <TotalTime>6748</TotalTime>
  <Words>4845</Words>
  <Application>Microsoft Office PowerPoint</Application>
  <PresentationFormat>Affichage à l'écran (4:3)</PresentationFormat>
  <Paragraphs>1046</Paragraphs>
  <Slides>86</Slides>
  <Notes>80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7" baseType="lpstr">
      <vt:lpstr>MS PGothic</vt:lpstr>
      <vt:lpstr>Arial</vt:lpstr>
      <vt:lpstr>Arial Narrow</vt:lpstr>
      <vt:lpstr>Bookman Old Style</vt:lpstr>
      <vt:lpstr>Calibri</vt:lpstr>
      <vt:lpstr>Symbol</vt:lpstr>
      <vt:lpstr>Tahoma</vt:lpstr>
      <vt:lpstr>Tempus Sans ITC</vt:lpstr>
      <vt:lpstr>Times New Roman</vt:lpstr>
      <vt:lpstr>Wingdings</vt:lpstr>
      <vt:lpstr>HH 1 2010 2011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ARNICA grossesse</vt:lpstr>
      <vt:lpstr>ARNICA accouchement</vt:lpstr>
      <vt:lpstr>ARNICA post-partum</vt:lpstr>
      <vt:lpstr>ARNICA et ses complémentaires</vt:lpstr>
      <vt:lpstr>Présentation PowerPoint</vt:lpstr>
      <vt:lpstr>Présentation PowerPoint</vt:lpstr>
      <vt:lpstr>Présentation PowerPoint</vt:lpstr>
      <vt:lpstr>Cicatrisation chéloïde</vt:lpstr>
      <vt:lpstr>Présentation PowerPoint</vt:lpstr>
      <vt:lpstr>Médicaments de jonction cutanéo-muqueuse</vt:lpstr>
      <vt:lpstr>Présentation PowerPoint</vt:lpstr>
      <vt:lpstr>Médicaments organiques de la cicatrisation</vt:lpstr>
      <vt:lpstr>Présentation PowerPoint</vt:lpstr>
      <vt:lpstr>Suppuration aiguë : Hepar sulfur</vt:lpstr>
      <vt:lpstr>Présentation PowerPoint</vt:lpstr>
      <vt:lpstr>Présentation PowerPoint</vt:lpstr>
      <vt:lpstr>Quiz : la constipation</vt:lpstr>
      <vt:lpstr>Constipation : problème de contenu</vt:lpstr>
      <vt:lpstr>Hémorroïdes et fissures anales  diagnostic différentiel</vt:lpstr>
      <vt:lpstr>Présentation PowerPoint</vt:lpstr>
      <vt:lpstr>Hémorroïdes sans fissure très douloureuses/volumineuses</vt:lpstr>
      <vt:lpstr>Fissure anale seule</vt:lpstr>
      <vt:lpstr>Hémorroïdes : constitutions et MRC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25 juillet 2013, ANSM   Bromocriptine et inhibition de la lactation =  rapport bénéfice risque non favorable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CAS CLINIQUE</vt:lpstr>
      <vt:lpstr>CAS CLINIQUE</vt:lpstr>
      <vt:lpstr>Présentation PowerPoint</vt:lpstr>
      <vt:lpstr>Présentation PowerPoint</vt:lpstr>
      <vt:lpstr>Présentation PowerPoint</vt:lpstr>
      <vt:lpstr>APIS MELLIFICA grossesse</vt:lpstr>
      <vt:lpstr>APIS MELLIFICA accouchement</vt:lpstr>
      <vt:lpstr>APIS MELLIFICA bébé</vt:lpstr>
      <vt:lpstr>APIS MELLIFICA et ses complémentaires</vt:lpstr>
      <vt:lpstr>Présentation PowerPoint</vt:lpstr>
      <vt:lpstr>Présentation PowerPoint</vt:lpstr>
      <vt:lpstr>BELLADONNA grossesse</vt:lpstr>
      <vt:lpstr>BELLADONNA post-partum</vt:lpstr>
      <vt:lpstr>BELLADONNA bébé</vt:lpstr>
      <vt:lpstr>BELLADONNA modalités</vt:lpstr>
      <vt:lpstr>BELLADONNA et ses complémentaires</vt:lpstr>
      <vt:lpstr>Présentation PowerPoint</vt:lpstr>
      <vt:lpstr>Présentation PowerPoint</vt:lpstr>
      <vt:lpstr>PULSATILLA grossesse</vt:lpstr>
      <vt:lpstr>Présentation PowerPoint</vt:lpstr>
      <vt:lpstr>PULSATILLA et ses complémentaires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BOIRON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Homéopathie</dc:title>
  <dc:creator>POCHON Elodie</dc:creator>
  <cp:lastModifiedBy>BRESCH Marion</cp:lastModifiedBy>
  <cp:revision>824</cp:revision>
  <cp:lastPrinted>2020-12-18T14:43:06Z</cp:lastPrinted>
  <dcterms:created xsi:type="dcterms:W3CDTF">2009-03-05T11:38:14Z</dcterms:created>
  <dcterms:modified xsi:type="dcterms:W3CDTF">2024-10-31T09:11:07Z</dcterms:modified>
</cp:coreProperties>
</file>