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0" r:id="rId2"/>
    <p:sldMasterId id="2147483718" r:id="rId3"/>
  </p:sldMasterIdLst>
  <p:notesMasterIdLst>
    <p:notesMasterId r:id="rId171"/>
  </p:notesMasterIdLst>
  <p:handoutMasterIdLst>
    <p:handoutMasterId r:id="rId172"/>
  </p:handoutMasterIdLst>
  <p:sldIdLst>
    <p:sldId id="652" r:id="rId4"/>
    <p:sldId id="668" r:id="rId5"/>
    <p:sldId id="514" r:id="rId6"/>
    <p:sldId id="518" r:id="rId7"/>
    <p:sldId id="614" r:id="rId8"/>
    <p:sldId id="519" r:id="rId9"/>
    <p:sldId id="523" r:id="rId10"/>
    <p:sldId id="525" r:id="rId11"/>
    <p:sldId id="526" r:id="rId12"/>
    <p:sldId id="527" r:id="rId13"/>
    <p:sldId id="559" r:id="rId14"/>
    <p:sldId id="521" r:id="rId15"/>
    <p:sldId id="615" r:id="rId16"/>
    <p:sldId id="599" r:id="rId17"/>
    <p:sldId id="600" r:id="rId18"/>
    <p:sldId id="613" r:id="rId19"/>
    <p:sldId id="549" r:id="rId20"/>
    <p:sldId id="550" r:id="rId21"/>
    <p:sldId id="552" r:id="rId22"/>
    <p:sldId id="554" r:id="rId23"/>
    <p:sldId id="556" r:id="rId24"/>
    <p:sldId id="565" r:id="rId25"/>
    <p:sldId id="571" r:id="rId26"/>
    <p:sldId id="616" r:id="rId27"/>
    <p:sldId id="568" r:id="rId28"/>
    <p:sldId id="657" r:id="rId29"/>
    <p:sldId id="666" r:id="rId30"/>
    <p:sldId id="569" r:id="rId31"/>
    <p:sldId id="570" r:id="rId32"/>
    <p:sldId id="653" r:id="rId33"/>
    <p:sldId id="654" r:id="rId34"/>
    <p:sldId id="655" r:id="rId35"/>
    <p:sldId id="656" r:id="rId36"/>
    <p:sldId id="624" r:id="rId37"/>
    <p:sldId id="566" r:id="rId38"/>
    <p:sldId id="572" r:id="rId39"/>
    <p:sldId id="617" r:id="rId40"/>
    <p:sldId id="618" r:id="rId41"/>
    <p:sldId id="620" r:id="rId42"/>
    <p:sldId id="641" r:id="rId43"/>
    <p:sldId id="612" r:id="rId44"/>
    <p:sldId id="610" r:id="rId45"/>
    <p:sldId id="604" r:id="rId46"/>
    <p:sldId id="605" r:id="rId47"/>
    <p:sldId id="621" r:id="rId48"/>
    <p:sldId id="607" r:id="rId49"/>
    <p:sldId id="611" r:id="rId50"/>
    <p:sldId id="608" r:id="rId51"/>
    <p:sldId id="609" r:id="rId52"/>
    <p:sldId id="635" r:id="rId53"/>
    <p:sldId id="642" r:id="rId54"/>
    <p:sldId id="636" r:id="rId55"/>
    <p:sldId id="637" r:id="rId56"/>
    <p:sldId id="640" r:id="rId57"/>
    <p:sldId id="638" r:id="rId58"/>
    <p:sldId id="639" r:id="rId59"/>
    <p:sldId id="560" r:id="rId60"/>
    <p:sldId id="561" r:id="rId61"/>
    <p:sldId id="564" r:id="rId62"/>
    <p:sldId id="580" r:id="rId63"/>
    <p:sldId id="581" r:id="rId64"/>
    <p:sldId id="583" r:id="rId65"/>
    <p:sldId id="582" r:id="rId66"/>
    <p:sldId id="584" r:id="rId67"/>
    <p:sldId id="585" r:id="rId68"/>
    <p:sldId id="587" r:id="rId69"/>
    <p:sldId id="522" r:id="rId70"/>
    <p:sldId id="546" r:id="rId71"/>
    <p:sldId id="547" r:id="rId72"/>
    <p:sldId id="267" r:id="rId73"/>
    <p:sldId id="541" r:id="rId74"/>
    <p:sldId id="659" r:id="rId75"/>
    <p:sldId id="542" r:id="rId76"/>
    <p:sldId id="588" r:id="rId77"/>
    <p:sldId id="529" r:id="rId78"/>
    <p:sldId id="530" r:id="rId79"/>
    <p:sldId id="667" r:id="rId80"/>
    <p:sldId id="277" r:id="rId81"/>
    <p:sldId id="633" r:id="rId82"/>
    <p:sldId id="634" r:id="rId83"/>
    <p:sldId id="446" r:id="rId84"/>
    <p:sldId id="489" r:id="rId85"/>
    <p:sldId id="447" r:id="rId86"/>
    <p:sldId id="469" r:id="rId87"/>
    <p:sldId id="455" r:id="rId88"/>
    <p:sldId id="316" r:id="rId89"/>
    <p:sldId id="317" r:id="rId90"/>
    <p:sldId id="318" r:id="rId91"/>
    <p:sldId id="321" r:id="rId92"/>
    <p:sldId id="322" r:id="rId93"/>
    <p:sldId id="323" r:id="rId94"/>
    <p:sldId id="661" r:id="rId95"/>
    <p:sldId id="329" r:id="rId96"/>
    <p:sldId id="330" r:id="rId97"/>
    <p:sldId id="662" r:id="rId98"/>
    <p:sldId id="333" r:id="rId99"/>
    <p:sldId id="334" r:id="rId100"/>
    <p:sldId id="335" r:id="rId101"/>
    <p:sldId id="336" r:id="rId102"/>
    <p:sldId id="337" r:id="rId103"/>
    <p:sldId id="421" r:id="rId104"/>
    <p:sldId id="340" r:id="rId105"/>
    <p:sldId id="341" r:id="rId106"/>
    <p:sldId id="422" r:id="rId107"/>
    <p:sldId id="493" r:id="rId108"/>
    <p:sldId id="344" r:id="rId109"/>
    <p:sldId id="345" r:id="rId110"/>
    <p:sldId id="346" r:id="rId111"/>
    <p:sldId id="347" r:id="rId112"/>
    <p:sldId id="348" r:id="rId113"/>
    <p:sldId id="485" r:id="rId114"/>
    <p:sldId id="486" r:id="rId115"/>
    <p:sldId id="487" r:id="rId116"/>
    <p:sldId id="488" r:id="rId117"/>
    <p:sldId id="663" r:id="rId118"/>
    <p:sldId id="470" r:id="rId119"/>
    <p:sldId id="494" r:id="rId120"/>
    <p:sldId id="497" r:id="rId121"/>
    <p:sldId id="498" r:id="rId122"/>
    <p:sldId id="499" r:id="rId123"/>
    <p:sldId id="501" r:id="rId124"/>
    <p:sldId id="625" r:id="rId125"/>
    <p:sldId id="472" r:id="rId126"/>
    <p:sldId id="643" r:id="rId127"/>
    <p:sldId id="648" r:id="rId128"/>
    <p:sldId id="649" r:id="rId129"/>
    <p:sldId id="645" r:id="rId130"/>
    <p:sldId id="650" r:id="rId131"/>
    <p:sldId id="651" r:id="rId132"/>
    <p:sldId id="646" r:id="rId133"/>
    <p:sldId id="433" r:id="rId134"/>
    <p:sldId id="391" r:id="rId135"/>
    <p:sldId id="393" r:id="rId136"/>
    <p:sldId id="484" r:id="rId137"/>
    <p:sldId id="423" r:id="rId138"/>
    <p:sldId id="424" r:id="rId139"/>
    <p:sldId id="425" r:id="rId140"/>
    <p:sldId id="426" r:id="rId141"/>
    <p:sldId id="427" r:id="rId142"/>
    <p:sldId id="428" r:id="rId143"/>
    <p:sldId id="429" r:id="rId144"/>
    <p:sldId id="430" r:id="rId145"/>
    <p:sldId id="431" r:id="rId146"/>
    <p:sldId id="432" r:id="rId147"/>
    <p:sldId id="476" r:id="rId148"/>
    <p:sldId id="477" r:id="rId149"/>
    <p:sldId id="478" r:id="rId150"/>
    <p:sldId id="479" r:id="rId151"/>
    <p:sldId id="626" r:id="rId152"/>
    <p:sldId id="627" r:id="rId153"/>
    <p:sldId id="628" r:id="rId154"/>
    <p:sldId id="629" r:id="rId155"/>
    <p:sldId id="630" r:id="rId156"/>
    <p:sldId id="631" r:id="rId157"/>
    <p:sldId id="632" r:id="rId158"/>
    <p:sldId id="434" r:id="rId159"/>
    <p:sldId id="435" r:id="rId160"/>
    <p:sldId id="436" r:id="rId161"/>
    <p:sldId id="480" r:id="rId162"/>
    <p:sldId id="481" r:id="rId163"/>
    <p:sldId id="482" r:id="rId164"/>
    <p:sldId id="483" r:id="rId165"/>
    <p:sldId id="440" r:id="rId166"/>
    <p:sldId id="441" r:id="rId167"/>
    <p:sldId id="442" r:id="rId168"/>
    <p:sldId id="443" r:id="rId169"/>
    <p:sldId id="444" r:id="rId170"/>
  </p:sldIdLst>
  <p:sldSz cx="9144000" cy="6858000" type="screen4x3"/>
  <p:notesSz cx="7099300" cy="10234613"/>
  <p:defaultTextStyle>
    <a:defPPr>
      <a:defRPr lang="fr-FR"/>
    </a:defPPr>
    <a:lvl1pPr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84">
          <p15:clr>
            <a:srgbClr val="A4A3A4"/>
          </p15:clr>
        </p15:guide>
        <p15:guide id="2" pos="288">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66"/>
    <a:srgbClr val="FF6600"/>
    <a:srgbClr val="FFFFFF"/>
    <a:srgbClr val="FF3300"/>
    <a:srgbClr val="FFCC99"/>
    <a:srgbClr val="FF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1776" autoAdjust="0"/>
  </p:normalViewPr>
  <p:slideViewPr>
    <p:cSldViewPr showGuides="1">
      <p:cViewPr varScale="1">
        <p:scale>
          <a:sx n="88" d="100"/>
          <a:sy n="88" d="100"/>
        </p:scale>
        <p:origin x="2202" y="66"/>
      </p:cViewPr>
      <p:guideLst>
        <p:guide orient="horz" pos="384"/>
        <p:guide pos="288"/>
      </p:guideLst>
    </p:cSldViewPr>
  </p:slideViewPr>
  <p:notesTextViewPr>
    <p:cViewPr>
      <p:scale>
        <a:sx n="100" d="100"/>
        <a:sy n="100" d="100"/>
      </p:scale>
      <p:origin x="0" y="0"/>
    </p:cViewPr>
  </p:notesTextViewPr>
  <p:sorterViewPr>
    <p:cViewPr>
      <p:scale>
        <a:sx n="135" d="100"/>
        <a:sy n="135" d="100"/>
      </p:scale>
      <p:origin x="0" y="-3456"/>
    </p:cViewPr>
  </p:sorterViewPr>
  <p:notesViewPr>
    <p:cSldViewPr showGuides="1">
      <p:cViewPr varScale="1">
        <p:scale>
          <a:sx n="76" d="100"/>
          <a:sy n="76" d="100"/>
        </p:scale>
        <p:origin x="3954" y="102"/>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notesMaster" Target="notesMasters/notesMaster1.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2" Type="http://schemas.openxmlformats.org/officeDocument/2006/relationships/handoutMaster" Target="handoutMasters/handout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viewProps" Target="view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theme" Target="theme/theme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tableStyles" Target="tableStyles.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a:extLst>
              <a:ext uri="{FF2B5EF4-FFF2-40B4-BE49-F238E27FC236}">
                <a16:creationId xmlns:a16="http://schemas.microsoft.com/office/drawing/2014/main" id="{30DF1113-F583-8CB0-64FC-651306CC6D56}"/>
              </a:ext>
            </a:extLst>
          </p:cNvPr>
          <p:cNvSpPr>
            <a:spLocks noGrp="1" noChangeArrowheads="1"/>
          </p:cNvSpPr>
          <p:nvPr>
            <p:ph type="hdr" sz="quarter"/>
          </p:nvPr>
        </p:nvSpPr>
        <p:spPr bwMode="auto">
          <a:xfrm>
            <a:off x="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Times New Roman" pitchFamily="18" charset="0"/>
                <a:ea typeface="+mn-ea"/>
              </a:defRPr>
            </a:lvl1pPr>
          </a:lstStyle>
          <a:p>
            <a:pPr>
              <a:defRPr/>
            </a:pPr>
            <a:endParaRPr lang="fr-FR"/>
          </a:p>
        </p:txBody>
      </p:sp>
      <p:sp>
        <p:nvSpPr>
          <p:cNvPr id="40963" name="Rectangle 1027">
            <a:extLst>
              <a:ext uri="{FF2B5EF4-FFF2-40B4-BE49-F238E27FC236}">
                <a16:creationId xmlns:a16="http://schemas.microsoft.com/office/drawing/2014/main" id="{2699D488-427B-5604-C4ED-532A318ABF97}"/>
              </a:ext>
            </a:extLst>
          </p:cNvPr>
          <p:cNvSpPr>
            <a:spLocks noGrp="1" noChangeArrowheads="1"/>
          </p:cNvSpPr>
          <p:nvPr>
            <p:ph type="dt" idx="1"/>
          </p:nvPr>
        </p:nvSpPr>
        <p:spPr bwMode="auto">
          <a:xfrm>
            <a:off x="403860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a typeface="ＭＳ Ｐゴシック" panose="020B0600070205080204" pitchFamily="34" charset="-128"/>
              </a:defRPr>
            </a:lvl1pPr>
          </a:lstStyle>
          <a:p>
            <a:pPr>
              <a:defRPr/>
            </a:pPr>
            <a:fld id="{97D60202-BCD8-458A-927C-F7396830BAE6}" type="datetime1">
              <a:rPr lang="fr-FR" altLang="fr-FR"/>
              <a:pPr>
                <a:defRPr/>
              </a:pPr>
              <a:t>31/10/2024</a:t>
            </a:fld>
            <a:endParaRPr lang="fr-FR" altLang="fr-FR"/>
          </a:p>
        </p:txBody>
      </p:sp>
      <p:sp>
        <p:nvSpPr>
          <p:cNvPr id="6148" name="Rectangle 1028">
            <a:extLst>
              <a:ext uri="{FF2B5EF4-FFF2-40B4-BE49-F238E27FC236}">
                <a16:creationId xmlns:a16="http://schemas.microsoft.com/office/drawing/2014/main" id="{171E48C5-5476-4E9A-B82C-CB2FABCCCB32}"/>
              </a:ext>
            </a:extLst>
          </p:cNvPr>
          <p:cNvSpPr>
            <a:spLocks noGrp="1" noRot="1" noChangeAspect="1" noChangeArrowheads="1" noTextEdit="1"/>
          </p:cNvSpPr>
          <p:nvPr>
            <p:ph type="sldImg" idx="2"/>
          </p:nvPr>
        </p:nvSpPr>
        <p:spPr bwMode="auto">
          <a:xfrm>
            <a:off x="1041400" y="762000"/>
            <a:ext cx="50800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1029">
            <a:extLst>
              <a:ext uri="{FF2B5EF4-FFF2-40B4-BE49-F238E27FC236}">
                <a16:creationId xmlns:a16="http://schemas.microsoft.com/office/drawing/2014/main" id="{3B0012A0-E618-0C85-C25D-2C99A2372750}"/>
              </a:ext>
            </a:extLst>
          </p:cNvPr>
          <p:cNvSpPr>
            <a:spLocks noGrp="1" noChangeArrowheads="1"/>
          </p:cNvSpPr>
          <p:nvPr>
            <p:ph type="body" sz="quarter" idx="3"/>
          </p:nvPr>
        </p:nvSpPr>
        <p:spPr bwMode="auto">
          <a:xfrm>
            <a:off x="914400" y="4876800"/>
            <a:ext cx="5257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40966" name="Rectangle 1030">
            <a:extLst>
              <a:ext uri="{FF2B5EF4-FFF2-40B4-BE49-F238E27FC236}">
                <a16:creationId xmlns:a16="http://schemas.microsoft.com/office/drawing/2014/main" id="{E1D9E9A8-3D3C-8EFD-7577-FAC6213ACD9E}"/>
              </a:ext>
            </a:extLst>
          </p:cNvPr>
          <p:cNvSpPr>
            <a:spLocks noGrp="1" noChangeArrowheads="1"/>
          </p:cNvSpPr>
          <p:nvPr>
            <p:ph type="ftr" sz="quarter" idx="4"/>
          </p:nvPr>
        </p:nvSpPr>
        <p:spPr bwMode="auto">
          <a:xfrm>
            <a:off x="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Times New Roman" pitchFamily="18" charset="0"/>
                <a:ea typeface="+mn-ea"/>
              </a:defRPr>
            </a:lvl1pPr>
          </a:lstStyle>
          <a:p>
            <a:pPr>
              <a:defRPr/>
            </a:pPr>
            <a:endParaRPr lang="fr-FR"/>
          </a:p>
        </p:txBody>
      </p:sp>
      <p:sp>
        <p:nvSpPr>
          <p:cNvPr id="40967" name="Rectangle 1031">
            <a:extLst>
              <a:ext uri="{FF2B5EF4-FFF2-40B4-BE49-F238E27FC236}">
                <a16:creationId xmlns:a16="http://schemas.microsoft.com/office/drawing/2014/main" id="{13D43DBC-99E2-93C7-DFD2-E0E0B8DC6DB4}"/>
              </a:ext>
            </a:extLst>
          </p:cNvPr>
          <p:cNvSpPr>
            <a:spLocks noGrp="1" noChangeArrowheads="1"/>
          </p:cNvSpPr>
          <p:nvPr>
            <p:ph type="sldNum" sz="quarter" idx="5"/>
          </p:nvPr>
        </p:nvSpPr>
        <p:spPr bwMode="auto">
          <a:xfrm>
            <a:off x="403860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BB95930F-A709-4C4E-9282-B469F3C2593D}"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107"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2E2F9B8E-BE51-F7DC-5815-0B807A140BF4}"/>
              </a:ext>
            </a:extLst>
          </p:cNvPr>
          <p:cNvSpPr>
            <a:spLocks noGrp="1" noRot="1" noChangeAspect="1" noChangeArrowheads="1" noTextEdit="1"/>
          </p:cNvSpPr>
          <p:nvPr>
            <p:ph type="sldImg"/>
          </p:nvPr>
        </p:nvSpPr>
        <p:spPr>
          <a:xfrm>
            <a:off x="992188" y="768350"/>
            <a:ext cx="5114925" cy="3836988"/>
          </a:xfrm>
          <a:ln/>
        </p:spPr>
      </p:sp>
      <p:sp>
        <p:nvSpPr>
          <p:cNvPr id="8195" name="Espace réservé des commentaires 2">
            <a:extLst>
              <a:ext uri="{FF2B5EF4-FFF2-40B4-BE49-F238E27FC236}">
                <a16:creationId xmlns:a16="http://schemas.microsoft.com/office/drawing/2014/main" id="{55987D67-59B3-49BE-7181-9BBCF74E3C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8196" name="Espace réservé du numéro de diapositive 3">
            <a:extLst>
              <a:ext uri="{FF2B5EF4-FFF2-40B4-BE49-F238E27FC236}">
                <a16:creationId xmlns:a16="http://schemas.microsoft.com/office/drawing/2014/main" id="{77236177-7094-7AC5-E49C-8E1AD6940F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906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90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90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90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376EC49-221D-4A6A-BD5E-17AC3728C270}" type="slidenum">
              <a:rPr lang="fr-FR" altLang="fr-FR" sz="1300">
                <a:latin typeface="Times New Roman" panose="02020603050405020304" pitchFamily="18" charset="0"/>
              </a:rPr>
              <a:pPr>
                <a:spcBef>
                  <a:spcPct val="0"/>
                </a:spcBef>
              </a:pPr>
              <a:t>1</a:t>
            </a:fld>
            <a:endParaRPr lang="fr-FR" altLang="fr-FR" sz="13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D12265E-1599-B1C3-3920-11CF3B3C297D}"/>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63ADFEA3-0999-A603-8331-2BBD3125E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3F1BA2A2-F374-FA44-2CEB-A3EE14C91432}"/>
              </a:ext>
            </a:extLst>
          </p:cNvPr>
          <p:cNvSpPr>
            <a:spLocks noGrp="1" noRot="1" noChangeAspect="1" noChangeArrowheads="1" noTextEdit="1"/>
          </p:cNvSpPr>
          <p:nvPr>
            <p:ph type="sldImg"/>
          </p:nvPr>
        </p:nvSpPr>
        <p:spPr>
          <a:ln/>
        </p:spPr>
      </p:sp>
      <p:sp>
        <p:nvSpPr>
          <p:cNvPr id="243715" name="Rectangle 3">
            <a:extLst>
              <a:ext uri="{FF2B5EF4-FFF2-40B4-BE49-F238E27FC236}">
                <a16:creationId xmlns:a16="http://schemas.microsoft.com/office/drawing/2014/main" id="{DE29C12F-4B3E-4E08-ABDB-088C7DF89D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16A31315-1558-0E06-A003-AA270236ACCF}"/>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0CE2B9C7-0AA6-59ED-455C-3E4CF2C976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0EF287E4-0C3D-D876-47EC-FF57E9C664BA}"/>
              </a:ext>
            </a:extLst>
          </p:cNvPr>
          <p:cNvSpPr>
            <a:spLocks noGrp="1" noRot="1" noChangeAspect="1" noChangeArrowheads="1" noTextEdit="1"/>
          </p:cNvSpPr>
          <p:nvPr>
            <p:ph type="sldImg"/>
          </p:nvPr>
        </p:nvSpPr>
        <p:spPr>
          <a:ln/>
        </p:spPr>
      </p:sp>
      <p:sp>
        <p:nvSpPr>
          <p:cNvPr id="247811" name="Rectangle 3">
            <a:extLst>
              <a:ext uri="{FF2B5EF4-FFF2-40B4-BE49-F238E27FC236}">
                <a16:creationId xmlns:a16="http://schemas.microsoft.com/office/drawing/2014/main" id="{F6E05561-97E0-39D6-572E-4853C855DF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F6DD8B6A-8135-299E-CE37-BAF754CAB25D}"/>
              </a:ext>
            </a:extLst>
          </p:cNvPr>
          <p:cNvSpPr>
            <a:spLocks noGrp="1" noRot="1" noChangeAspect="1" noChangeArrowheads="1" noTextEdit="1"/>
          </p:cNvSpPr>
          <p:nvPr>
            <p:ph type="sldImg"/>
          </p:nvPr>
        </p:nvSpPr>
        <p:spPr>
          <a:ln/>
        </p:spPr>
      </p:sp>
      <p:sp>
        <p:nvSpPr>
          <p:cNvPr id="249859" name="Rectangle 3">
            <a:extLst>
              <a:ext uri="{FF2B5EF4-FFF2-40B4-BE49-F238E27FC236}">
                <a16:creationId xmlns:a16="http://schemas.microsoft.com/office/drawing/2014/main" id="{924B3D55-2F80-440B-AA9C-1347B5127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0CA8E694-5829-59D1-E267-1BC99B13DA56}"/>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6436A837-3A28-544C-1A91-399112D921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59EDAC81-DFE2-0589-5940-29E4E61E8F49}"/>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07D9EAE9-213D-2F8D-0045-73BD2D71A0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3F3C9C86-7542-A17F-42BE-6819FB9BF8D6}"/>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5EAD7494-3D66-AC4E-453F-A91F6BBA58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1D8712B1-9F8D-645A-5F5D-BB737A4A64B1}"/>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id="{A7641771-706F-BB83-8346-24D151228F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D0FD36C8-6C1D-5A32-F7B5-349BB5301F93}"/>
              </a:ext>
            </a:extLst>
          </p:cNvPr>
          <p:cNvSpPr>
            <a:spLocks noGrp="1" noRot="1" noChangeAspect="1" noChangeArrowheads="1" noTextEdit="1"/>
          </p:cNvSpPr>
          <p:nvPr>
            <p:ph type="sldImg"/>
          </p:nvPr>
        </p:nvSpPr>
        <p:spPr>
          <a:ln/>
        </p:spPr>
      </p:sp>
      <p:sp>
        <p:nvSpPr>
          <p:cNvPr id="260099" name="Rectangle 3">
            <a:extLst>
              <a:ext uri="{FF2B5EF4-FFF2-40B4-BE49-F238E27FC236}">
                <a16:creationId xmlns:a16="http://schemas.microsoft.com/office/drawing/2014/main" id="{3DBC7A88-ED89-3F44-05CA-15ECAF2966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A2D0DCED-6744-2A29-77C6-7DC578C41791}"/>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C0172C07-DC0A-4093-BB3B-082851BEDE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93233FE-4B4B-319A-690A-E3A952357AC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37E361D0-AB38-64B6-8348-B80BBFD5BC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929A8947-8B09-C13B-D9BC-1AF6BC62F0B2}"/>
              </a:ext>
            </a:extLst>
          </p:cNvPr>
          <p:cNvSpPr>
            <a:spLocks noGrp="1" noRot="1" noChangeAspect="1" noChangeArrowheads="1" noTextEdit="1"/>
          </p:cNvSpPr>
          <p:nvPr>
            <p:ph type="sldImg"/>
          </p:nvPr>
        </p:nvSpPr>
        <p:spPr>
          <a:ln/>
        </p:spPr>
      </p:sp>
      <p:sp>
        <p:nvSpPr>
          <p:cNvPr id="264195" name="Rectangle 3">
            <a:extLst>
              <a:ext uri="{FF2B5EF4-FFF2-40B4-BE49-F238E27FC236}">
                <a16:creationId xmlns:a16="http://schemas.microsoft.com/office/drawing/2014/main" id="{C9E8B95A-1156-CE93-2701-8B390AD1F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C1516699-4759-C765-4E58-4CF6E835E269}"/>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C3CCED96-9EF9-0F95-E88B-6EDFE105B5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C10C043B-2ED6-B78C-93B7-0B31573D5253}"/>
              </a:ext>
            </a:extLst>
          </p:cNvPr>
          <p:cNvSpPr>
            <a:spLocks noGrp="1" noRot="1" noChangeAspect="1" noChangeArrowheads="1" noTextEdit="1"/>
          </p:cNvSpPr>
          <p:nvPr>
            <p:ph type="sldImg"/>
          </p:nvPr>
        </p:nvSpPr>
        <p:spPr>
          <a:ln/>
        </p:spPr>
      </p:sp>
      <p:sp>
        <p:nvSpPr>
          <p:cNvPr id="268291" name="Rectangle 3">
            <a:extLst>
              <a:ext uri="{FF2B5EF4-FFF2-40B4-BE49-F238E27FC236}">
                <a16:creationId xmlns:a16="http://schemas.microsoft.com/office/drawing/2014/main" id="{F23CEC56-5A33-A746-D9A8-E53E8BAA9B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DC071CF6-F318-23A7-424C-D76061EE74D3}"/>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17224F29-8A28-6DC7-CAF5-9D8230A733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07920940-D202-1F84-7608-3CBC72CF1052}"/>
              </a:ext>
            </a:extLst>
          </p:cNvPr>
          <p:cNvSpPr>
            <a:spLocks noGrp="1" noRot="1" noChangeAspect="1" noChangeArrowheads="1" noTextEdit="1"/>
          </p:cNvSpPr>
          <p:nvPr>
            <p:ph type="sldImg"/>
          </p:nvPr>
        </p:nvSpPr>
        <p:spPr>
          <a:ln/>
        </p:spPr>
      </p:sp>
      <p:sp>
        <p:nvSpPr>
          <p:cNvPr id="272387" name="Rectangle 3">
            <a:extLst>
              <a:ext uri="{FF2B5EF4-FFF2-40B4-BE49-F238E27FC236}">
                <a16:creationId xmlns:a16="http://schemas.microsoft.com/office/drawing/2014/main" id="{29E193CE-CC4B-D924-BF02-DBA22E4198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96961F04-1729-3945-1E8B-6537C62A83DA}"/>
              </a:ext>
            </a:extLst>
          </p:cNvPr>
          <p:cNvSpPr>
            <a:spLocks noGrp="1" noRot="1" noChangeAspect="1" noChangeArrowheads="1" noTextEdit="1"/>
          </p:cNvSpPr>
          <p:nvPr>
            <p:ph type="sldImg"/>
          </p:nvPr>
        </p:nvSpPr>
        <p:spPr>
          <a:ln/>
        </p:spPr>
      </p:sp>
      <p:sp>
        <p:nvSpPr>
          <p:cNvPr id="274435" name="Rectangle 3">
            <a:extLst>
              <a:ext uri="{FF2B5EF4-FFF2-40B4-BE49-F238E27FC236}">
                <a16:creationId xmlns:a16="http://schemas.microsoft.com/office/drawing/2014/main" id="{826EC927-3492-1426-D12C-F468480934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12E534DD-904E-126F-2754-844ED4CC28B4}"/>
              </a:ext>
            </a:extLst>
          </p:cNvPr>
          <p:cNvSpPr>
            <a:spLocks noGrp="1" noRot="1" noChangeAspect="1" noChangeArrowheads="1" noTextEdit="1"/>
          </p:cNvSpPr>
          <p:nvPr>
            <p:ph type="sldImg"/>
          </p:nvPr>
        </p:nvSpPr>
        <p:spPr>
          <a:ln/>
        </p:spPr>
      </p:sp>
      <p:sp>
        <p:nvSpPr>
          <p:cNvPr id="276483" name="Rectangle 3">
            <a:extLst>
              <a:ext uri="{FF2B5EF4-FFF2-40B4-BE49-F238E27FC236}">
                <a16:creationId xmlns:a16="http://schemas.microsoft.com/office/drawing/2014/main" id="{A95921E5-4B7F-B716-96EC-D98462C55D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4FE16A1B-1FE3-2509-7609-C9A943169DC7}"/>
              </a:ext>
            </a:extLst>
          </p:cNvPr>
          <p:cNvSpPr>
            <a:spLocks noGrp="1" noRot="1" noChangeAspect="1" noChangeArrowheads="1" noTextEdit="1"/>
          </p:cNvSpPr>
          <p:nvPr>
            <p:ph type="sldImg"/>
          </p:nvPr>
        </p:nvSpPr>
        <p:spPr>
          <a:ln/>
        </p:spPr>
      </p:sp>
      <p:sp>
        <p:nvSpPr>
          <p:cNvPr id="278531" name="Rectangle 3">
            <a:extLst>
              <a:ext uri="{FF2B5EF4-FFF2-40B4-BE49-F238E27FC236}">
                <a16:creationId xmlns:a16="http://schemas.microsoft.com/office/drawing/2014/main" id="{C1716C0B-1EFA-165F-EC13-0F7762732C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2EB0AACB-AA59-A766-C103-6982CD8677B5}"/>
              </a:ext>
            </a:extLst>
          </p:cNvPr>
          <p:cNvSpPr>
            <a:spLocks noGrp="1" noRot="1" noChangeAspect="1" noChangeArrowheads="1" noTextEdit="1"/>
          </p:cNvSpPr>
          <p:nvPr>
            <p:ph type="sldImg"/>
          </p:nvPr>
        </p:nvSpPr>
        <p:spPr>
          <a:ln/>
        </p:spPr>
      </p:sp>
      <p:sp>
        <p:nvSpPr>
          <p:cNvPr id="280579" name="Rectangle 3">
            <a:extLst>
              <a:ext uri="{FF2B5EF4-FFF2-40B4-BE49-F238E27FC236}">
                <a16:creationId xmlns:a16="http://schemas.microsoft.com/office/drawing/2014/main" id="{61C0D86E-FF0E-2C70-16BB-66CC8E0420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CE93AE30-3B27-763B-8E98-25844EF1813B}"/>
              </a:ext>
            </a:extLst>
          </p:cNvPr>
          <p:cNvSpPr>
            <a:spLocks noGrp="1" noRot="1" noChangeAspect="1" noChangeArrowheads="1" noTextEdit="1"/>
          </p:cNvSpPr>
          <p:nvPr>
            <p:ph type="sldImg"/>
          </p:nvPr>
        </p:nvSpPr>
        <p:spPr>
          <a:ln/>
        </p:spPr>
      </p:sp>
      <p:sp>
        <p:nvSpPr>
          <p:cNvPr id="282627" name="Rectangle 3">
            <a:extLst>
              <a:ext uri="{FF2B5EF4-FFF2-40B4-BE49-F238E27FC236}">
                <a16:creationId xmlns:a16="http://schemas.microsoft.com/office/drawing/2014/main" id="{C6F27561-68C8-6685-F0F5-8BAFBAE12E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1608943-252F-6672-8288-776357359A6D}"/>
              </a:ext>
            </a:extLst>
          </p:cNvPr>
          <p:cNvSpPr>
            <a:spLocks noGrp="1" noRot="1" noChangeAspect="1" noChangeArrowheads="1" noTextEdit="1"/>
          </p:cNvSpPr>
          <p:nvPr>
            <p:ph type="sldImg"/>
          </p:nvPr>
        </p:nvSpPr>
        <p:spPr>
          <a:xfrm>
            <a:off x="992188" y="768350"/>
            <a:ext cx="5114925" cy="3836988"/>
          </a:xfrm>
          <a:ln/>
        </p:spPr>
      </p:sp>
      <p:sp>
        <p:nvSpPr>
          <p:cNvPr id="31747" name="Rectangle 3">
            <a:extLst>
              <a:ext uri="{FF2B5EF4-FFF2-40B4-BE49-F238E27FC236}">
                <a16:creationId xmlns:a16="http://schemas.microsoft.com/office/drawing/2014/main" id="{E61D89A5-0405-53B8-1D69-76ADB30C1D29}"/>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02526974-C0F3-D6B4-8203-C6EBEFDB9D01}"/>
              </a:ext>
            </a:extLst>
          </p:cNvPr>
          <p:cNvSpPr>
            <a:spLocks noGrp="1" noRot="1" noChangeAspect="1" noChangeArrowheads="1" noTextEdit="1"/>
          </p:cNvSpPr>
          <p:nvPr>
            <p:ph type="sldImg"/>
          </p:nvPr>
        </p:nvSpPr>
        <p:spPr>
          <a:ln/>
        </p:spPr>
      </p:sp>
      <p:sp>
        <p:nvSpPr>
          <p:cNvPr id="284675" name="Rectangle 3">
            <a:extLst>
              <a:ext uri="{FF2B5EF4-FFF2-40B4-BE49-F238E27FC236}">
                <a16:creationId xmlns:a16="http://schemas.microsoft.com/office/drawing/2014/main" id="{4E90CF6E-BEFB-D06A-C492-B6C01EAE98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B17F3432-4B94-F8CD-855E-9FC65BE89553}"/>
              </a:ext>
            </a:extLst>
          </p:cNvPr>
          <p:cNvSpPr>
            <a:spLocks noGrp="1" noRot="1" noChangeAspect="1" noChangeArrowheads="1" noTextEdit="1"/>
          </p:cNvSpPr>
          <p:nvPr>
            <p:ph type="sldImg"/>
          </p:nvPr>
        </p:nvSpPr>
        <p:spPr>
          <a:ln/>
        </p:spPr>
      </p:sp>
      <p:sp>
        <p:nvSpPr>
          <p:cNvPr id="286723" name="Rectangle 3">
            <a:extLst>
              <a:ext uri="{FF2B5EF4-FFF2-40B4-BE49-F238E27FC236}">
                <a16:creationId xmlns:a16="http://schemas.microsoft.com/office/drawing/2014/main" id="{249D3BBB-C36F-8C2E-CE39-17CC4971A7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80B12C9B-671B-325D-61E9-5FCC1C144603}"/>
              </a:ext>
            </a:extLst>
          </p:cNvPr>
          <p:cNvSpPr>
            <a:spLocks noGrp="1" noRot="1" noChangeAspect="1" noChangeArrowheads="1" noTextEdit="1"/>
          </p:cNvSpPr>
          <p:nvPr>
            <p:ph type="sldImg"/>
          </p:nvPr>
        </p:nvSpPr>
        <p:spPr>
          <a:ln/>
        </p:spPr>
      </p:sp>
      <p:sp>
        <p:nvSpPr>
          <p:cNvPr id="288771" name="Rectangle 3">
            <a:extLst>
              <a:ext uri="{FF2B5EF4-FFF2-40B4-BE49-F238E27FC236}">
                <a16:creationId xmlns:a16="http://schemas.microsoft.com/office/drawing/2014/main" id="{99F933AF-2D8E-C461-9994-810E9D31BF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3D6FDCC2-5D4D-BE58-9790-6C3DFE4CA7B2}"/>
              </a:ext>
            </a:extLst>
          </p:cNvPr>
          <p:cNvSpPr>
            <a:spLocks noGrp="1" noRot="1" noChangeAspect="1" noChangeArrowheads="1" noTextEdit="1"/>
          </p:cNvSpPr>
          <p:nvPr>
            <p:ph type="sldImg"/>
          </p:nvPr>
        </p:nvSpPr>
        <p:spPr>
          <a:ln/>
        </p:spPr>
      </p:sp>
      <p:sp>
        <p:nvSpPr>
          <p:cNvPr id="290819" name="Rectangle 3">
            <a:extLst>
              <a:ext uri="{FF2B5EF4-FFF2-40B4-BE49-F238E27FC236}">
                <a16:creationId xmlns:a16="http://schemas.microsoft.com/office/drawing/2014/main" id="{513964F2-6EA0-00F2-1665-A3C0106C44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091EA74C-1AF1-ED51-B80D-621C79FD9910}"/>
              </a:ext>
            </a:extLst>
          </p:cNvPr>
          <p:cNvSpPr>
            <a:spLocks noGrp="1" noRot="1" noChangeAspect="1" noChangeArrowheads="1" noTextEdit="1"/>
          </p:cNvSpPr>
          <p:nvPr>
            <p:ph type="sldImg"/>
          </p:nvPr>
        </p:nvSpPr>
        <p:spPr>
          <a:ln/>
        </p:spPr>
      </p:sp>
      <p:sp>
        <p:nvSpPr>
          <p:cNvPr id="292867" name="Rectangle 3">
            <a:extLst>
              <a:ext uri="{FF2B5EF4-FFF2-40B4-BE49-F238E27FC236}">
                <a16:creationId xmlns:a16="http://schemas.microsoft.com/office/drawing/2014/main" id="{B03FD8EC-EB16-D30A-860D-8F33FBA763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60199157-A52D-0CED-FD4E-C00C66B60D33}"/>
              </a:ext>
            </a:extLst>
          </p:cNvPr>
          <p:cNvSpPr>
            <a:spLocks noGrp="1" noRot="1" noChangeAspect="1" noChangeArrowheads="1" noTextEdit="1"/>
          </p:cNvSpPr>
          <p:nvPr>
            <p:ph type="sldImg"/>
          </p:nvPr>
        </p:nvSpPr>
        <p:spPr>
          <a:ln/>
        </p:spPr>
      </p:sp>
      <p:sp>
        <p:nvSpPr>
          <p:cNvPr id="294915" name="Rectangle 3">
            <a:extLst>
              <a:ext uri="{FF2B5EF4-FFF2-40B4-BE49-F238E27FC236}">
                <a16:creationId xmlns:a16="http://schemas.microsoft.com/office/drawing/2014/main" id="{615EE078-D319-4323-8EF8-0FA4AC1353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443316F9-FEEE-4104-5C2F-B95DB606734B}"/>
              </a:ext>
            </a:extLst>
          </p:cNvPr>
          <p:cNvSpPr>
            <a:spLocks noGrp="1" noRot="1" noChangeAspect="1" noChangeArrowheads="1" noTextEdit="1"/>
          </p:cNvSpPr>
          <p:nvPr>
            <p:ph type="sldImg"/>
          </p:nvPr>
        </p:nvSpPr>
        <p:spPr>
          <a:ln/>
        </p:spPr>
      </p:sp>
      <p:sp>
        <p:nvSpPr>
          <p:cNvPr id="296963" name="Rectangle 3">
            <a:extLst>
              <a:ext uri="{FF2B5EF4-FFF2-40B4-BE49-F238E27FC236}">
                <a16:creationId xmlns:a16="http://schemas.microsoft.com/office/drawing/2014/main" id="{FF747FF6-CAED-43D9-2399-62CE7260CE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29839750-B3D5-68B6-11C9-55ACAB35D96C}"/>
              </a:ext>
            </a:extLst>
          </p:cNvPr>
          <p:cNvSpPr>
            <a:spLocks noGrp="1" noRot="1" noChangeAspect="1" noChangeArrowheads="1" noTextEdit="1"/>
          </p:cNvSpPr>
          <p:nvPr>
            <p:ph type="sldImg"/>
          </p:nvPr>
        </p:nvSpPr>
        <p:spPr>
          <a:ln/>
        </p:spPr>
      </p:sp>
      <p:sp>
        <p:nvSpPr>
          <p:cNvPr id="299011" name="Rectangle 3">
            <a:extLst>
              <a:ext uri="{FF2B5EF4-FFF2-40B4-BE49-F238E27FC236}">
                <a16:creationId xmlns:a16="http://schemas.microsoft.com/office/drawing/2014/main" id="{12F2E655-E462-3323-2F97-8777B05D85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3B16692D-0E30-A803-3ADA-BFC978E1713F}"/>
              </a:ext>
            </a:extLst>
          </p:cNvPr>
          <p:cNvSpPr>
            <a:spLocks noGrp="1" noRot="1" noChangeAspect="1" noChangeArrowheads="1" noTextEdit="1"/>
          </p:cNvSpPr>
          <p:nvPr>
            <p:ph type="sldImg"/>
          </p:nvPr>
        </p:nvSpPr>
        <p:spPr>
          <a:ln/>
        </p:spPr>
      </p:sp>
      <p:sp>
        <p:nvSpPr>
          <p:cNvPr id="301059" name="Rectangle 3">
            <a:extLst>
              <a:ext uri="{FF2B5EF4-FFF2-40B4-BE49-F238E27FC236}">
                <a16:creationId xmlns:a16="http://schemas.microsoft.com/office/drawing/2014/main" id="{B21601A5-C908-EE48-B1CA-C5681744CA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E890800B-3957-680C-E12D-4ACB08780EED}"/>
              </a:ext>
            </a:extLst>
          </p:cNvPr>
          <p:cNvSpPr>
            <a:spLocks noGrp="1" noRot="1" noChangeAspect="1" noChangeArrowheads="1" noTextEdit="1"/>
          </p:cNvSpPr>
          <p:nvPr>
            <p:ph type="sldImg"/>
          </p:nvPr>
        </p:nvSpPr>
        <p:spPr>
          <a:ln/>
        </p:spPr>
      </p:sp>
      <p:sp>
        <p:nvSpPr>
          <p:cNvPr id="303107" name="Rectangle 3">
            <a:extLst>
              <a:ext uri="{FF2B5EF4-FFF2-40B4-BE49-F238E27FC236}">
                <a16:creationId xmlns:a16="http://schemas.microsoft.com/office/drawing/2014/main" id="{56A110B4-435F-CBFE-187F-C2A15BDA0B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2AD215F-4D10-A0C2-3F1A-7041FA6FA563}"/>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2C45C383-C19E-EF0E-0359-042AF4671C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1AB683D0-89E2-A9D8-413E-A0F099C16295}"/>
              </a:ext>
            </a:extLst>
          </p:cNvPr>
          <p:cNvSpPr>
            <a:spLocks noGrp="1" noRot="1" noChangeAspect="1" noChangeArrowheads="1" noTextEdit="1"/>
          </p:cNvSpPr>
          <p:nvPr>
            <p:ph type="sldImg"/>
          </p:nvPr>
        </p:nvSpPr>
        <p:spPr>
          <a:ln/>
        </p:spPr>
      </p:sp>
      <p:sp>
        <p:nvSpPr>
          <p:cNvPr id="305155" name="Rectangle 3">
            <a:extLst>
              <a:ext uri="{FF2B5EF4-FFF2-40B4-BE49-F238E27FC236}">
                <a16:creationId xmlns:a16="http://schemas.microsoft.com/office/drawing/2014/main" id="{12796550-B494-983F-012E-A4CA87E7A5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0709DC06-F5A2-EDF9-6997-2EDD2A98980A}"/>
              </a:ext>
            </a:extLst>
          </p:cNvPr>
          <p:cNvSpPr>
            <a:spLocks noGrp="1" noRot="1" noChangeAspect="1" noChangeArrowheads="1" noTextEdit="1"/>
          </p:cNvSpPr>
          <p:nvPr>
            <p:ph type="sldImg"/>
          </p:nvPr>
        </p:nvSpPr>
        <p:spPr>
          <a:ln/>
        </p:spPr>
      </p:sp>
      <p:sp>
        <p:nvSpPr>
          <p:cNvPr id="307203" name="Rectangle 3">
            <a:extLst>
              <a:ext uri="{FF2B5EF4-FFF2-40B4-BE49-F238E27FC236}">
                <a16:creationId xmlns:a16="http://schemas.microsoft.com/office/drawing/2014/main" id="{3A8B48E4-47D2-4057-C7CF-686FCA3CBA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0919487C-C442-7A24-82EA-843381367E1D}"/>
              </a:ext>
            </a:extLst>
          </p:cNvPr>
          <p:cNvSpPr>
            <a:spLocks noGrp="1" noRot="1" noChangeAspect="1" noChangeArrowheads="1" noTextEdit="1"/>
          </p:cNvSpPr>
          <p:nvPr>
            <p:ph type="sldImg"/>
          </p:nvPr>
        </p:nvSpPr>
        <p:spPr>
          <a:ln/>
        </p:spPr>
      </p:sp>
      <p:sp>
        <p:nvSpPr>
          <p:cNvPr id="309251" name="Rectangle 3">
            <a:extLst>
              <a:ext uri="{FF2B5EF4-FFF2-40B4-BE49-F238E27FC236}">
                <a16:creationId xmlns:a16="http://schemas.microsoft.com/office/drawing/2014/main" id="{A982D9E7-FDC8-BD30-1DE6-5E8249AD96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A22A7C8C-2C1B-A251-832A-5EC8F84EA49F}"/>
              </a:ext>
            </a:extLst>
          </p:cNvPr>
          <p:cNvSpPr>
            <a:spLocks noGrp="1" noRot="1" noChangeAspect="1" noChangeArrowheads="1" noTextEdit="1"/>
          </p:cNvSpPr>
          <p:nvPr>
            <p:ph type="sldImg"/>
          </p:nvPr>
        </p:nvSpPr>
        <p:spPr>
          <a:ln/>
        </p:spPr>
      </p:sp>
      <p:sp>
        <p:nvSpPr>
          <p:cNvPr id="311299" name="Rectangle 3">
            <a:extLst>
              <a:ext uri="{FF2B5EF4-FFF2-40B4-BE49-F238E27FC236}">
                <a16:creationId xmlns:a16="http://schemas.microsoft.com/office/drawing/2014/main" id="{D38384E7-81AB-20F2-86C3-5D9B92C527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536968DA-BA47-4EE9-5592-738686CDF224}"/>
              </a:ext>
            </a:extLst>
          </p:cNvPr>
          <p:cNvSpPr>
            <a:spLocks noGrp="1" noRot="1" noChangeAspect="1" noChangeArrowheads="1" noTextEdit="1"/>
          </p:cNvSpPr>
          <p:nvPr>
            <p:ph type="sldImg"/>
          </p:nvPr>
        </p:nvSpPr>
        <p:spPr>
          <a:ln/>
        </p:spPr>
      </p:sp>
      <p:sp>
        <p:nvSpPr>
          <p:cNvPr id="313347" name="Rectangle 3">
            <a:extLst>
              <a:ext uri="{FF2B5EF4-FFF2-40B4-BE49-F238E27FC236}">
                <a16:creationId xmlns:a16="http://schemas.microsoft.com/office/drawing/2014/main" id="{D136F7DA-6D05-6162-1E3A-2F490AA48A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482BCFED-DC8B-8691-C6BF-FF84805C8744}"/>
              </a:ext>
            </a:extLst>
          </p:cNvPr>
          <p:cNvSpPr>
            <a:spLocks noGrp="1" noRot="1" noChangeAspect="1" noChangeArrowheads="1" noTextEdit="1"/>
          </p:cNvSpPr>
          <p:nvPr>
            <p:ph type="sldImg"/>
          </p:nvPr>
        </p:nvSpPr>
        <p:spPr>
          <a:ln/>
        </p:spPr>
      </p:sp>
      <p:sp>
        <p:nvSpPr>
          <p:cNvPr id="315395" name="Rectangle 3">
            <a:extLst>
              <a:ext uri="{FF2B5EF4-FFF2-40B4-BE49-F238E27FC236}">
                <a16:creationId xmlns:a16="http://schemas.microsoft.com/office/drawing/2014/main" id="{0CFFC53C-AD3C-34E7-F24B-C03FA0FEC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FD336B8-434F-339C-0E0E-C3E16F871502}"/>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F7943361-127D-CA63-1C23-C63DB7C8B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8E93F8B-BFC6-392A-3427-9D90755AE151}"/>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140C97B5-B7A7-5490-FBF7-ED51764774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58EBD1E-638E-7F09-0DAC-022CECD1229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3FE4F51C-8A71-E895-BCE0-8DB23E833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2C61211-67A7-67C4-C545-6F7692068602}"/>
              </a:ext>
            </a:extLst>
          </p:cNvPr>
          <p:cNvSpPr>
            <a:spLocks noGrp="1" noRot="1" noChangeAspect="1" noChangeArrowheads="1" noTextEdit="1"/>
          </p:cNvSpPr>
          <p:nvPr>
            <p:ph type="sldImg"/>
          </p:nvPr>
        </p:nvSpPr>
        <p:spPr>
          <a:xfrm>
            <a:off x="992188" y="768350"/>
            <a:ext cx="5114925" cy="3836988"/>
          </a:xfrm>
          <a:ln/>
        </p:spPr>
      </p:sp>
      <p:sp>
        <p:nvSpPr>
          <p:cNvPr id="63491" name="Rectangle 3">
            <a:extLst>
              <a:ext uri="{FF2B5EF4-FFF2-40B4-BE49-F238E27FC236}">
                <a16:creationId xmlns:a16="http://schemas.microsoft.com/office/drawing/2014/main" id="{6E581082-943E-6D76-8108-9454D20F1E37}"/>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72AB0D4-B482-66DC-56C0-B8EE36A311F9}"/>
              </a:ext>
            </a:extLst>
          </p:cNvPr>
          <p:cNvSpPr>
            <a:spLocks noGrp="1" noRot="1" noChangeAspect="1" noChangeArrowheads="1" noTextEdit="1"/>
          </p:cNvSpPr>
          <p:nvPr>
            <p:ph type="sldImg"/>
          </p:nvPr>
        </p:nvSpPr>
        <p:spPr>
          <a:xfrm>
            <a:off x="992188" y="768350"/>
            <a:ext cx="5114925" cy="3836988"/>
          </a:xfrm>
          <a:ln/>
        </p:spPr>
      </p:sp>
      <p:sp>
        <p:nvSpPr>
          <p:cNvPr id="65539" name="Rectangle 3">
            <a:extLst>
              <a:ext uri="{FF2B5EF4-FFF2-40B4-BE49-F238E27FC236}">
                <a16:creationId xmlns:a16="http://schemas.microsoft.com/office/drawing/2014/main" id="{433C8B1B-131B-D3E9-7169-5EB701ADF5E7}"/>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Sepia a été vu en J1 et J2. seule la partie gynéco est nouvelle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9C1437-4C0D-D78A-467D-40277E86589B}"/>
              </a:ext>
            </a:extLst>
          </p:cNvPr>
          <p:cNvSpPr>
            <a:spLocks noGrp="1" noRot="1" noChangeAspect="1" noChangeArrowheads="1" noTextEdit="1"/>
          </p:cNvSpPr>
          <p:nvPr>
            <p:ph type="sldImg"/>
          </p:nvPr>
        </p:nvSpPr>
        <p:spPr>
          <a:xfrm>
            <a:off x="992188" y="766763"/>
            <a:ext cx="5114925" cy="3836987"/>
          </a:xfrm>
          <a:ln/>
        </p:spPr>
      </p:sp>
      <p:sp>
        <p:nvSpPr>
          <p:cNvPr id="67587" name="Rectangle 3">
            <a:extLst>
              <a:ext uri="{FF2B5EF4-FFF2-40B4-BE49-F238E27FC236}">
                <a16:creationId xmlns:a16="http://schemas.microsoft.com/office/drawing/2014/main" id="{33472467-0745-5297-2833-ED4AC72BE8DC}"/>
              </a:ext>
            </a:extLst>
          </p:cNvPr>
          <p:cNvSpPr>
            <a:spLocks noGrp="1" noChangeArrowheads="1"/>
          </p:cNvSpPr>
          <p:nvPr>
            <p:ph type="body" idx="1"/>
          </p:nvPr>
        </p:nvSpPr>
        <p:spPr>
          <a:xfrm>
            <a:off x="946150" y="4860925"/>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50" tIns="47376" rIns="94750" bIns="47376"/>
          <a:lstStyle/>
          <a:p>
            <a:r>
              <a:rPr lang="fr-FR" altLang="fr-FR">
                <a:latin typeface="Calibri" panose="020F0502020204030204" pitchFamily="34" charset="0"/>
              </a:rPr>
              <a:t>NB à l’attention des enseignants : Sépia a déjà été vu en J1 + un rappel en J2. Ici, seule la partie gynéco est nouvelle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B2A1B4C-BCAF-ED6B-3CCD-98CD73269197}"/>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0E9D3442-0961-DBFD-6FFE-A26F35ABE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108DFB9-F907-5C8D-0701-4769F161A863}"/>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97D1A6CD-C4F7-8FE2-BDAC-1E0897C9DA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8DCD76F-D3D7-8EA5-32AF-D6188FD5F434}"/>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683103CF-3B7D-3840-0C37-3C96366A28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98E8D2D-5886-68B3-546C-7854577DB63F}"/>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70CA857B-4F1A-7F66-F8B0-3837B7B4E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E5AC03A-64A7-5943-6E4E-5086CB2D3FC9}"/>
              </a:ext>
            </a:extLst>
          </p:cNvPr>
          <p:cNvSpPr>
            <a:spLocks noGrp="1" noRot="1" noChangeAspect="1" noChangeArrowheads="1" noTextEdit="1"/>
          </p:cNvSpPr>
          <p:nvPr>
            <p:ph type="sldImg"/>
          </p:nvPr>
        </p:nvSpPr>
        <p:spPr>
          <a:xfrm>
            <a:off x="992188" y="768350"/>
            <a:ext cx="5114925" cy="3836988"/>
          </a:xfrm>
          <a:ln/>
        </p:spPr>
      </p:sp>
      <p:sp>
        <p:nvSpPr>
          <p:cNvPr id="75779" name="Rectangle 3">
            <a:extLst>
              <a:ext uri="{FF2B5EF4-FFF2-40B4-BE49-F238E27FC236}">
                <a16:creationId xmlns:a16="http://schemas.microsoft.com/office/drawing/2014/main" id="{071BE7DD-BB77-D779-8764-4F92EA4EBB10}"/>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B423511-C941-EF80-3B03-7C330DD30611}"/>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4D22CEC-8189-D852-BE2C-FB0DEEEE48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B801F2E1-DC87-7813-B4E0-173158DC4AF1}"/>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0C03A7E-DBAA-7892-AC7F-DE20E5B817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A1E8243-7DC3-AC5F-D4C4-2C4DB7C8F7B2}"/>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4D1660D1-E2E6-06F7-5206-9CDF358636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2C8546B-DAE7-D53F-68F4-3E395537C0D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FDF3E830-F35F-61C3-0D58-B813123662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2DE14A1-7A5D-4FF2-108D-E7270AFEF61F}"/>
              </a:ext>
            </a:extLst>
          </p:cNvPr>
          <p:cNvSpPr>
            <a:spLocks noGrp="1" noRot="1" noChangeAspect="1" noChangeArrowheads="1" noTextEdit="1"/>
          </p:cNvSpPr>
          <p:nvPr>
            <p:ph type="sldImg"/>
          </p:nvPr>
        </p:nvSpPr>
        <p:spPr>
          <a:xfrm>
            <a:off x="992188" y="768350"/>
            <a:ext cx="5114925" cy="3836988"/>
          </a:xfrm>
          <a:ln/>
        </p:spPr>
      </p:sp>
      <p:sp>
        <p:nvSpPr>
          <p:cNvPr id="86019" name="Rectangle 3">
            <a:extLst>
              <a:ext uri="{FF2B5EF4-FFF2-40B4-BE49-F238E27FC236}">
                <a16:creationId xmlns:a16="http://schemas.microsoft.com/office/drawing/2014/main" id="{04BAD4E0-F12A-E028-7DD5-D89F48ED364E}"/>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3954240-4FAE-1A97-83E3-842CEDBA74E9}"/>
              </a:ext>
            </a:extLst>
          </p:cNvPr>
          <p:cNvSpPr>
            <a:spLocks noGrp="1" noRot="1" noChangeAspect="1" noChangeArrowheads="1" noTextEdit="1"/>
          </p:cNvSpPr>
          <p:nvPr>
            <p:ph type="sldImg"/>
          </p:nvPr>
        </p:nvSpPr>
        <p:spPr>
          <a:xfrm>
            <a:off x="992188" y="768350"/>
            <a:ext cx="5114925" cy="3836988"/>
          </a:xfrm>
          <a:ln/>
        </p:spPr>
      </p:sp>
      <p:sp>
        <p:nvSpPr>
          <p:cNvPr id="88067" name="Rectangle 3">
            <a:extLst>
              <a:ext uri="{FF2B5EF4-FFF2-40B4-BE49-F238E27FC236}">
                <a16:creationId xmlns:a16="http://schemas.microsoft.com/office/drawing/2014/main" id="{6764CAB8-A0B4-89B1-4DAD-C00D4D66EC6A}"/>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Sepia a été vu en J1 et J2. seule la partie gynéco est nouvelle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29DB45B-9FC5-7AF0-37B7-A6E10641FE73}"/>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FD2A3C94-FE8B-606D-9A65-32B81A6A1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417CF0D6-3737-3361-8F51-6D78AF4D82B0}"/>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BEFBAD96-587D-7821-DCA8-45E95CC0E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C42415A-D6D1-3425-FB49-1DC4E7B36DC3}"/>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0E75DAA0-683B-27EB-8FBA-E12B3D2420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39C7190-C179-F89E-6EAC-B426F9827609}"/>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40114490-2AB6-260E-ECEE-B9460BC78C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F92844A-FCF1-B6F1-E777-9BF0F13E037E}"/>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4FA249D1-CCFF-2707-A81C-D9A96D9AF9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F6D90BE-EE39-DC68-25CD-579876CE62DE}"/>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B1C314E5-71BB-5501-91C4-12D2415BED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55EC7964-39A3-64AD-6679-B8DF167B553C}"/>
              </a:ext>
            </a:extLst>
          </p:cNvPr>
          <p:cNvSpPr>
            <a:spLocks noGrp="1" noRot="1" noChangeAspect="1" noChangeArrowheads="1" noTextEdit="1"/>
          </p:cNvSpPr>
          <p:nvPr>
            <p:ph type="sldImg"/>
          </p:nvPr>
        </p:nvSpPr>
        <p:spPr>
          <a:xfrm>
            <a:off x="992188" y="768350"/>
            <a:ext cx="5114925" cy="3836988"/>
          </a:xfrm>
          <a:ln/>
        </p:spPr>
      </p:sp>
      <p:sp>
        <p:nvSpPr>
          <p:cNvPr id="100355" name="Rectangle 3">
            <a:extLst>
              <a:ext uri="{FF2B5EF4-FFF2-40B4-BE49-F238E27FC236}">
                <a16:creationId xmlns:a16="http://schemas.microsoft.com/office/drawing/2014/main" id="{246A7B14-DFC2-6EC5-1044-DB8C04529296}"/>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5F3D7297-CBBF-A7E0-DD87-75E7DF512C08}"/>
              </a:ext>
            </a:extLst>
          </p:cNvPr>
          <p:cNvSpPr>
            <a:spLocks noGrp="1" noRot="1" noChangeAspect="1" noChangeArrowheads="1" noTextEdit="1"/>
          </p:cNvSpPr>
          <p:nvPr>
            <p:ph type="sldImg"/>
          </p:nvPr>
        </p:nvSpPr>
        <p:spPr>
          <a:xfrm>
            <a:off x="992188" y="768350"/>
            <a:ext cx="5114925" cy="3836988"/>
          </a:xfrm>
          <a:ln/>
        </p:spPr>
      </p:sp>
      <p:sp>
        <p:nvSpPr>
          <p:cNvPr id="102403" name="Rectangle 3">
            <a:extLst>
              <a:ext uri="{FF2B5EF4-FFF2-40B4-BE49-F238E27FC236}">
                <a16:creationId xmlns:a16="http://schemas.microsoft.com/office/drawing/2014/main" id="{140CE25E-93F4-1D3A-16B9-5C84733A4F56}"/>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73AB8D6-C389-8E44-EEB8-387B8C32D313}"/>
              </a:ext>
            </a:extLst>
          </p:cNvPr>
          <p:cNvSpPr>
            <a:spLocks noGrp="1" noRot="1" noChangeAspect="1" noChangeArrowheads="1" noTextEdit="1"/>
          </p:cNvSpPr>
          <p:nvPr>
            <p:ph type="sldImg"/>
          </p:nvPr>
        </p:nvSpPr>
        <p:spPr>
          <a:xfrm>
            <a:off x="992188" y="768350"/>
            <a:ext cx="5114925" cy="3836988"/>
          </a:xfrm>
          <a:ln/>
        </p:spPr>
      </p:sp>
      <p:sp>
        <p:nvSpPr>
          <p:cNvPr id="104451" name="Rectangle 3">
            <a:extLst>
              <a:ext uri="{FF2B5EF4-FFF2-40B4-BE49-F238E27FC236}">
                <a16:creationId xmlns:a16="http://schemas.microsoft.com/office/drawing/2014/main" id="{33C2705A-82B0-6ACE-D1DB-D84DAA84F6C6}"/>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Demander à une sage-femme de faire l’ordonnance</a:t>
            </a:r>
          </a:p>
          <a:p>
            <a:r>
              <a:rPr lang="fr-FR" altLang="fr-FR">
                <a:latin typeface="Calibri" panose="020F0502020204030204" pitchFamily="34" charset="0"/>
              </a:rPr>
              <a:t>Choix du médicament</a:t>
            </a:r>
          </a:p>
          <a:p>
            <a:r>
              <a:rPr lang="fr-FR" altLang="fr-FR">
                <a:latin typeface="Calibri" panose="020F0502020204030204" pitchFamily="34" charset="0"/>
              </a:rPr>
              <a:t>Choix des dilutions</a:t>
            </a:r>
          </a:p>
          <a:p>
            <a:r>
              <a:rPr lang="fr-FR" altLang="fr-FR">
                <a:latin typeface="Calibri" panose="020F0502020204030204" pitchFamily="34" charset="0"/>
              </a:rPr>
              <a:t>Faire préciser quand prendre les médicaments dans la journée</a:t>
            </a:r>
          </a:p>
          <a:p>
            <a:r>
              <a:rPr lang="fr-FR" altLang="fr-FR">
                <a:latin typeface="Calibri" panose="020F0502020204030204" pitchFamily="34" charset="0"/>
              </a:rPr>
              <a:t>Pas de solution unique…</a:t>
            </a:r>
          </a:p>
          <a:p>
            <a:endParaRPr lang="fr-FR" altLang="fr-FR">
              <a:latin typeface="Calibri" panose="020F0502020204030204" pitchFamily="34" charset="0"/>
            </a:endParaRPr>
          </a:p>
          <a:p>
            <a:r>
              <a:rPr lang="fr-FR" altLang="fr-FR">
                <a:latin typeface="Calibri" panose="020F0502020204030204" pitchFamily="34" charset="0"/>
              </a:rPr>
              <a:t>Aborder le traitement de terrain</a:t>
            </a:r>
          </a:p>
          <a:p>
            <a:endParaRPr lang="fr-FR" altLang="fr-FR">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A45DF04-7083-840A-2E36-E7B5F575A426}"/>
              </a:ext>
            </a:extLst>
          </p:cNvPr>
          <p:cNvSpPr>
            <a:spLocks noGrp="1" noRot="1" noChangeAspect="1" noChangeArrowheads="1" noTextEdit="1"/>
          </p:cNvSpPr>
          <p:nvPr>
            <p:ph type="sldImg"/>
          </p:nvPr>
        </p:nvSpPr>
        <p:spPr>
          <a:xfrm>
            <a:off x="992188" y="768350"/>
            <a:ext cx="5114925" cy="3836988"/>
          </a:xfrm>
          <a:ln/>
        </p:spPr>
      </p:sp>
      <p:sp>
        <p:nvSpPr>
          <p:cNvPr id="106499" name="Rectangle 3">
            <a:extLst>
              <a:ext uri="{FF2B5EF4-FFF2-40B4-BE49-F238E27FC236}">
                <a16:creationId xmlns:a16="http://schemas.microsoft.com/office/drawing/2014/main" id="{7515637A-17EC-5799-28AF-295C22540898}"/>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88FA145E-243C-B207-A2C7-D65CCA059637}"/>
              </a:ext>
            </a:extLst>
          </p:cNvPr>
          <p:cNvSpPr>
            <a:spLocks noGrp="1" noRot="1" noChangeAspect="1" noChangeArrowheads="1" noTextEdit="1"/>
          </p:cNvSpPr>
          <p:nvPr>
            <p:ph type="sldImg"/>
          </p:nvPr>
        </p:nvSpPr>
        <p:spPr>
          <a:xfrm>
            <a:off x="992188" y="768350"/>
            <a:ext cx="5114925" cy="3836988"/>
          </a:xfrm>
          <a:ln/>
        </p:spPr>
      </p:sp>
      <p:sp>
        <p:nvSpPr>
          <p:cNvPr id="108547" name="Rectangle 3">
            <a:extLst>
              <a:ext uri="{FF2B5EF4-FFF2-40B4-BE49-F238E27FC236}">
                <a16:creationId xmlns:a16="http://schemas.microsoft.com/office/drawing/2014/main" id="{2FBCBBDA-4B9E-34E2-0817-734B0D61C221}"/>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5A07F05-0DD3-9044-F55B-F69F242BD2D3}"/>
              </a:ext>
            </a:extLst>
          </p:cNvPr>
          <p:cNvSpPr>
            <a:spLocks noGrp="1" noRot="1" noChangeAspect="1" noChangeArrowheads="1" noTextEdit="1"/>
          </p:cNvSpPr>
          <p:nvPr>
            <p:ph type="sldImg"/>
          </p:nvPr>
        </p:nvSpPr>
        <p:spPr>
          <a:xfrm>
            <a:off x="992188" y="768350"/>
            <a:ext cx="5114925" cy="3836988"/>
          </a:xfrm>
          <a:ln/>
        </p:spPr>
      </p:sp>
      <p:sp>
        <p:nvSpPr>
          <p:cNvPr id="15363" name="Rectangle 3">
            <a:extLst>
              <a:ext uri="{FF2B5EF4-FFF2-40B4-BE49-F238E27FC236}">
                <a16:creationId xmlns:a16="http://schemas.microsoft.com/office/drawing/2014/main" id="{DCDE3986-6D9A-6EF2-C800-3BA433DD802D}"/>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2DEF06F7-D391-E6D9-E3DA-F5DB5ACA532F}"/>
              </a:ext>
            </a:extLst>
          </p:cNvPr>
          <p:cNvSpPr>
            <a:spLocks noGrp="1" noRot="1" noChangeAspect="1" noChangeArrowheads="1" noTextEdit="1"/>
          </p:cNvSpPr>
          <p:nvPr>
            <p:ph type="sldImg"/>
          </p:nvPr>
        </p:nvSpPr>
        <p:spPr>
          <a:xfrm>
            <a:off x="992188" y="768350"/>
            <a:ext cx="5114925" cy="3836988"/>
          </a:xfrm>
          <a:ln/>
        </p:spPr>
      </p:sp>
      <p:sp>
        <p:nvSpPr>
          <p:cNvPr id="110595" name="Rectangle 3">
            <a:extLst>
              <a:ext uri="{FF2B5EF4-FFF2-40B4-BE49-F238E27FC236}">
                <a16:creationId xmlns:a16="http://schemas.microsoft.com/office/drawing/2014/main" id="{25123397-FDF9-4AFA-12BD-EA25A964895A}"/>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C18F5EE-FDC4-A103-3E5C-6C61BB814F07}"/>
              </a:ext>
            </a:extLst>
          </p:cNvPr>
          <p:cNvSpPr>
            <a:spLocks noGrp="1" noRot="1" noChangeAspect="1" noChangeArrowheads="1" noTextEdit="1"/>
          </p:cNvSpPr>
          <p:nvPr>
            <p:ph type="sldImg"/>
          </p:nvPr>
        </p:nvSpPr>
        <p:spPr>
          <a:xfrm>
            <a:off x="992188" y="768350"/>
            <a:ext cx="5114925" cy="3836988"/>
          </a:xfrm>
          <a:ln/>
        </p:spPr>
      </p:sp>
      <p:sp>
        <p:nvSpPr>
          <p:cNvPr id="112643" name="Rectangle 3">
            <a:extLst>
              <a:ext uri="{FF2B5EF4-FFF2-40B4-BE49-F238E27FC236}">
                <a16:creationId xmlns:a16="http://schemas.microsoft.com/office/drawing/2014/main" id="{7FCEA9F6-8FF4-8DA1-145F-19671CE1846F}"/>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Demander à une sage-femme de faire l’ordonnance</a:t>
            </a:r>
          </a:p>
          <a:p>
            <a:endParaRPr lang="fr-FR" altLang="fr-FR">
              <a:latin typeface="Calibri" panose="020F0502020204030204" pitchFamily="34" charset="0"/>
            </a:endParaRPr>
          </a:p>
          <a:p>
            <a:r>
              <a:rPr lang="fr-FR" altLang="fr-FR">
                <a:latin typeface="Calibri" panose="020F0502020204030204" pitchFamily="34" charset="0"/>
              </a:rPr>
              <a:t>Choix du médicament</a:t>
            </a:r>
          </a:p>
          <a:p>
            <a:r>
              <a:rPr lang="fr-FR" altLang="fr-FR">
                <a:latin typeface="Calibri" panose="020F0502020204030204" pitchFamily="34" charset="0"/>
              </a:rPr>
              <a:t>Choix des dilutions</a:t>
            </a:r>
          </a:p>
          <a:p>
            <a:endParaRPr lang="fr-FR" altLang="fr-FR">
              <a:latin typeface="Calibri" panose="020F0502020204030204" pitchFamily="34" charset="0"/>
            </a:endParaRPr>
          </a:p>
          <a:p>
            <a:r>
              <a:rPr lang="fr-FR" altLang="fr-FR">
                <a:latin typeface="Calibri" panose="020F0502020204030204" pitchFamily="34" charset="0"/>
              </a:rPr>
              <a:t>Faire préciser quand prendre les médicaments dans la journée</a:t>
            </a:r>
          </a:p>
          <a:p>
            <a:endParaRPr lang="fr-FR" altLang="fr-FR">
              <a:latin typeface="Calibri" panose="020F0502020204030204" pitchFamily="34" charset="0"/>
            </a:endParaRPr>
          </a:p>
          <a:p>
            <a:r>
              <a:rPr lang="fr-FR" altLang="fr-FR">
                <a:latin typeface="Calibri" panose="020F0502020204030204" pitchFamily="34" charset="0"/>
              </a:rPr>
              <a:t>Pas de solution unique…</a:t>
            </a:r>
          </a:p>
          <a:p>
            <a:endParaRPr lang="fr-FR" altLang="fr-FR">
              <a:latin typeface="Calibri" panose="020F0502020204030204" pitchFamily="34" charset="0"/>
            </a:endParaRPr>
          </a:p>
          <a:p>
            <a:r>
              <a:rPr lang="fr-FR" altLang="fr-FR">
                <a:latin typeface="Calibri" panose="020F0502020204030204" pitchFamily="34" charset="0"/>
              </a:rPr>
              <a:t>Aborder le traitement de terrain</a:t>
            </a:r>
          </a:p>
          <a:p>
            <a:endParaRPr lang="fr-FR" altLang="fr-FR">
              <a:latin typeface="Calibri" panose="020F0502020204030204" pitchFamily="34" charset="0"/>
            </a:endParaRPr>
          </a:p>
          <a:p>
            <a:r>
              <a:rPr lang="fr-FR" altLang="fr-FR">
                <a:latin typeface="Calibri" panose="020F0502020204030204" pitchFamily="34" charset="0"/>
              </a:rPr>
              <a:t>Revoir la matière médicale de Sepia  vue dans J1</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F6C92078-4331-E2D2-7526-0EFD44B90B9F}"/>
              </a:ext>
            </a:extLst>
          </p:cNvPr>
          <p:cNvSpPr>
            <a:spLocks noGrp="1" noRot="1" noChangeAspect="1" noChangeArrowheads="1" noTextEdit="1"/>
          </p:cNvSpPr>
          <p:nvPr>
            <p:ph type="sldImg"/>
          </p:nvPr>
        </p:nvSpPr>
        <p:spPr>
          <a:xfrm>
            <a:off x="992188" y="768350"/>
            <a:ext cx="5114925" cy="3836988"/>
          </a:xfrm>
          <a:ln/>
        </p:spPr>
      </p:sp>
      <p:sp>
        <p:nvSpPr>
          <p:cNvPr id="114691" name="Rectangle 3">
            <a:extLst>
              <a:ext uri="{FF2B5EF4-FFF2-40B4-BE49-F238E27FC236}">
                <a16:creationId xmlns:a16="http://schemas.microsoft.com/office/drawing/2014/main" id="{E870AC33-08C1-6472-1D14-4029D84D2C4E}"/>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5848C1-283F-D6F8-6B38-53CCD9BC492A}"/>
              </a:ext>
            </a:extLst>
          </p:cNvPr>
          <p:cNvSpPr>
            <a:spLocks noGrp="1" noRot="1" noChangeAspect="1" noChangeArrowheads="1" noTextEdit="1"/>
          </p:cNvSpPr>
          <p:nvPr>
            <p:ph type="sldImg"/>
          </p:nvPr>
        </p:nvSpPr>
        <p:spPr>
          <a:xfrm>
            <a:off x="992188" y="768350"/>
            <a:ext cx="5114925" cy="3836988"/>
          </a:xfrm>
          <a:ln/>
        </p:spPr>
      </p:sp>
      <p:sp>
        <p:nvSpPr>
          <p:cNvPr id="116739" name="Rectangle 3">
            <a:extLst>
              <a:ext uri="{FF2B5EF4-FFF2-40B4-BE49-F238E27FC236}">
                <a16:creationId xmlns:a16="http://schemas.microsoft.com/office/drawing/2014/main" id="{3873B06D-995D-93C9-046E-07B654ABD21C}"/>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91F71BBF-192E-E5E2-AC09-75F76A613054}"/>
              </a:ext>
            </a:extLst>
          </p:cNvPr>
          <p:cNvSpPr>
            <a:spLocks noGrp="1" noRot="1" noChangeAspect="1" noChangeArrowheads="1" noTextEdit="1"/>
          </p:cNvSpPr>
          <p:nvPr>
            <p:ph type="sldImg"/>
          </p:nvPr>
        </p:nvSpPr>
        <p:spPr>
          <a:xfrm>
            <a:off x="992188" y="768350"/>
            <a:ext cx="5114925" cy="3836988"/>
          </a:xfrm>
          <a:ln/>
        </p:spPr>
      </p:sp>
      <p:sp>
        <p:nvSpPr>
          <p:cNvPr id="118787" name="Rectangle 3">
            <a:extLst>
              <a:ext uri="{FF2B5EF4-FFF2-40B4-BE49-F238E27FC236}">
                <a16:creationId xmlns:a16="http://schemas.microsoft.com/office/drawing/2014/main" id="{7847D59A-494E-1EAE-F071-F7C82601CFE6}"/>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Demander à une sage-femme de faire l’ordonnance</a:t>
            </a:r>
          </a:p>
          <a:p>
            <a:endParaRPr lang="fr-FR" altLang="fr-FR">
              <a:latin typeface="Calibri" panose="020F0502020204030204" pitchFamily="34" charset="0"/>
            </a:endParaRPr>
          </a:p>
          <a:p>
            <a:r>
              <a:rPr lang="fr-FR" altLang="fr-FR">
                <a:latin typeface="Calibri" panose="020F0502020204030204" pitchFamily="34" charset="0"/>
              </a:rPr>
              <a:t>Choix du médicament</a:t>
            </a:r>
          </a:p>
          <a:p>
            <a:r>
              <a:rPr lang="fr-FR" altLang="fr-FR">
                <a:latin typeface="Calibri" panose="020F0502020204030204" pitchFamily="34" charset="0"/>
              </a:rPr>
              <a:t>Choix des dilutions</a:t>
            </a:r>
          </a:p>
          <a:p>
            <a:endParaRPr lang="fr-FR" altLang="fr-FR">
              <a:latin typeface="Calibri" panose="020F0502020204030204" pitchFamily="34" charset="0"/>
            </a:endParaRPr>
          </a:p>
          <a:p>
            <a:r>
              <a:rPr lang="fr-FR" altLang="fr-FR">
                <a:latin typeface="Calibri" panose="020F0502020204030204" pitchFamily="34" charset="0"/>
              </a:rPr>
              <a:t>Faire préciser quand prendre les médicaments dans la journée</a:t>
            </a:r>
          </a:p>
          <a:p>
            <a:endParaRPr lang="fr-FR" altLang="fr-FR">
              <a:latin typeface="Calibri" panose="020F0502020204030204" pitchFamily="34" charset="0"/>
            </a:endParaRPr>
          </a:p>
          <a:p>
            <a:r>
              <a:rPr lang="fr-FR" altLang="fr-FR">
                <a:latin typeface="Calibri" panose="020F0502020204030204" pitchFamily="34" charset="0"/>
              </a:rPr>
              <a:t>Pas de solution unique…</a:t>
            </a:r>
          </a:p>
          <a:p>
            <a:endParaRPr lang="fr-FR" altLang="fr-FR">
              <a:latin typeface="Calibri" panose="020F0502020204030204" pitchFamily="34" charset="0"/>
            </a:endParaRPr>
          </a:p>
          <a:p>
            <a:r>
              <a:rPr lang="fr-FR" altLang="fr-FR">
                <a:latin typeface="Calibri" panose="020F0502020204030204" pitchFamily="34" charset="0"/>
              </a:rPr>
              <a:t>Aborder le traitement de terrain</a:t>
            </a:r>
          </a:p>
          <a:p>
            <a:endParaRPr lang="fr-FR" altLang="fr-FR">
              <a:latin typeface="Calibri" panose="020F0502020204030204" pitchFamily="34" charset="0"/>
            </a:endParaRPr>
          </a:p>
          <a:p>
            <a:r>
              <a:rPr lang="fr-FR" altLang="fr-FR">
                <a:latin typeface="Calibri" panose="020F0502020204030204" pitchFamily="34" charset="0"/>
              </a:rPr>
              <a:t>Revoir la matière médicale de Sepia  vue dans J1</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46C04E6-6CCC-5BAE-E0F7-BF861453142F}"/>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ECFEC022-4484-CADC-392C-0297762E30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B3B303E4-AC9D-6D53-D180-5CA1D8CF2C40}"/>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B36FE6B-B800-CFD4-15C0-AE04BDC58B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381F0A1C-89E3-39A4-B458-9E7312FD722B}"/>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EDE8634B-340D-452A-327D-E6A605B4C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e l'image des diapositives 1">
            <a:extLst>
              <a:ext uri="{FF2B5EF4-FFF2-40B4-BE49-F238E27FC236}">
                <a16:creationId xmlns:a16="http://schemas.microsoft.com/office/drawing/2014/main" id="{81A036D3-9591-F753-E596-FD8B08CE98B6}"/>
              </a:ext>
            </a:extLst>
          </p:cNvPr>
          <p:cNvSpPr>
            <a:spLocks noGrp="1" noRot="1" noChangeAspect="1" noChangeArrowheads="1" noTextEdit="1"/>
          </p:cNvSpPr>
          <p:nvPr>
            <p:ph type="sldImg"/>
          </p:nvPr>
        </p:nvSpPr>
        <p:spPr>
          <a:ln/>
        </p:spPr>
      </p:sp>
      <p:sp>
        <p:nvSpPr>
          <p:cNvPr id="126979" name="Espace réservé des notes 2">
            <a:extLst>
              <a:ext uri="{FF2B5EF4-FFF2-40B4-BE49-F238E27FC236}">
                <a16:creationId xmlns:a16="http://schemas.microsoft.com/office/drawing/2014/main" id="{4918735C-4CE2-C15E-5A6A-5FEC4E40F4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Cf annexes Matière médicale comparée :</a:t>
            </a:r>
          </a:p>
        </p:txBody>
      </p:sp>
      <p:sp>
        <p:nvSpPr>
          <p:cNvPr id="126980" name="Espace réservé du numéro de diapositive 3">
            <a:extLst>
              <a:ext uri="{FF2B5EF4-FFF2-40B4-BE49-F238E27FC236}">
                <a16:creationId xmlns:a16="http://schemas.microsoft.com/office/drawing/2014/main" id="{4C3F0031-2042-8D83-E08F-F7FAF2D4B3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fld id="{53E02DFC-C4DB-42B8-A99E-336E9E543925}" type="slidenum">
              <a:rPr lang="fr-FR" altLang="fr-FR" b="0"/>
              <a:pPr/>
              <a:t>70</a:t>
            </a:fld>
            <a:endParaRPr lang="fr-FR" altLang="fr-FR" b="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image des diapositives 1">
            <a:extLst>
              <a:ext uri="{FF2B5EF4-FFF2-40B4-BE49-F238E27FC236}">
                <a16:creationId xmlns:a16="http://schemas.microsoft.com/office/drawing/2014/main" id="{A0895E92-DEAF-6547-B0B1-99B40E1B9B2A}"/>
              </a:ext>
            </a:extLst>
          </p:cNvPr>
          <p:cNvSpPr>
            <a:spLocks noGrp="1" noRot="1" noChangeAspect="1" noTextEdit="1"/>
          </p:cNvSpPr>
          <p:nvPr>
            <p:ph type="sldImg"/>
          </p:nvPr>
        </p:nvSpPr>
        <p:spPr>
          <a:ln/>
        </p:spPr>
      </p:sp>
      <p:sp>
        <p:nvSpPr>
          <p:cNvPr id="135171" name="Espace réservé des commentaires 2">
            <a:extLst>
              <a:ext uri="{FF2B5EF4-FFF2-40B4-BE49-F238E27FC236}">
                <a16:creationId xmlns:a16="http://schemas.microsoft.com/office/drawing/2014/main" id="{35B6B075-3351-639C-85D0-0E93C02208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
        <p:nvSpPr>
          <p:cNvPr id="135172" name="Espace réservé du numéro de diapositive 3">
            <a:extLst>
              <a:ext uri="{FF2B5EF4-FFF2-40B4-BE49-F238E27FC236}">
                <a16:creationId xmlns:a16="http://schemas.microsoft.com/office/drawing/2014/main" id="{44AD0905-0917-21E1-F5EB-89D7B0BC30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fld id="{F0C262C3-19AB-4DAB-AD0C-6765294DB520}" type="slidenum">
              <a:rPr lang="fr-FR" altLang="fr-FR" b="0"/>
              <a:pPr/>
              <a:t>77</a:t>
            </a:fld>
            <a:endParaRPr lang="fr-FR" altLang="fr-F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1593102-7362-B581-00A1-8111B1958547}"/>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53791064-847A-140B-3AA4-A416632AC3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6C785978-2A74-05A1-C941-86C39CB24863}"/>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D23A39D2-0063-55FA-4D60-BC39CA43F0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CD27F7AA-9464-7268-C44A-5AE669EC6F82}"/>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1B565077-BEBB-E1EB-B838-E7EB3CF20E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Les SF n’ont pas le droit de prescription en homéo pour les nnés. Les écoles de la FFSH délivrent ici une information</a:t>
            </a:r>
          </a:p>
          <a:p>
            <a:pPr eaLnBrk="1" hangingPunct="1">
              <a:spcBef>
                <a:spcPct val="0"/>
              </a:spcBef>
            </a:pPr>
            <a:r>
              <a:rPr lang="fr-FR" altLang="fr-FR" u="sng">
                <a:latin typeface="Calibri" panose="020F0502020204030204" pitchFamily="34" charset="0"/>
              </a:rPr>
              <a:t>http://www.ordre-sages-femmes.fr/NET/fr/document/2/partie_extranet/news_data/droit_de_prescription/medicaments/la_sagefemme_peutelle_prescrire_de_lhomeopathie__/index.htm</a:t>
            </a:r>
            <a:endParaRPr lang="fr-FR" altLang="fr-FR">
              <a:latin typeface="Calibri" panose="020F0502020204030204" pitchFamily="34" charset="0"/>
            </a:endParaRPr>
          </a:p>
          <a:p>
            <a:endParaRPr lang="fr-FR" altLang="fr-FR">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78FBDF19-5DFC-32DB-C252-E546D5A88B9E}"/>
              </a:ext>
            </a:extLst>
          </p:cNvPr>
          <p:cNvSpPr>
            <a:spLocks noGrp="1" noRot="1" noChangeAspect="1" noChangeArrowheads="1" noTextEdit="1"/>
          </p:cNvSpPr>
          <p:nvPr>
            <p:ph type="sldImg"/>
          </p:nvPr>
        </p:nvSpPr>
        <p:spPr>
          <a:xfrm>
            <a:off x="992188" y="768350"/>
            <a:ext cx="5114925" cy="3836988"/>
          </a:xfrm>
          <a:ln/>
        </p:spPr>
      </p:sp>
      <p:sp>
        <p:nvSpPr>
          <p:cNvPr id="141315" name="Rectangle 3">
            <a:extLst>
              <a:ext uri="{FF2B5EF4-FFF2-40B4-BE49-F238E27FC236}">
                <a16:creationId xmlns:a16="http://schemas.microsoft.com/office/drawing/2014/main" id="{FE6CDAFF-A6EF-7BF0-7143-11E353B06F5A}"/>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B358FC4A-0A07-AB01-32CD-868C0315D8B6}"/>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C02EBF47-12EC-3DCF-972A-D20BD59261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A4A237D-E879-8146-682C-D2D2F8F37245}"/>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6E24A67E-8058-20DF-0CFB-66AC54CAD6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B1150F98-136B-BE49-AB83-EBFEE5BADFEC}"/>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2F1B4569-940A-E697-9815-6BA2117924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477DBD9C-27A6-44F1-3BC5-8515E6B5D2BE}"/>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81833783-4B6D-9846-A189-9221372399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Arnica  MM Deltombe</a:t>
            </a:r>
          </a:p>
          <a:p>
            <a:r>
              <a:rPr lang="fr-FR" altLang="fr-FR">
                <a:latin typeface="Calibri" panose="020F0502020204030204" pitchFamily="34" charset="0"/>
              </a:rPr>
              <a:t>visage rouge nez blanc, mains et avant-bras froids</a:t>
            </a:r>
          </a:p>
          <a:p>
            <a:r>
              <a:rPr lang="fr-FR" altLang="fr-FR">
                <a:latin typeface="Calibri" panose="020F0502020204030204" pitchFamily="34" charset="0"/>
              </a:rPr>
              <a:t>Nné hypersomniaque et hypotonique</a:t>
            </a:r>
          </a:p>
          <a:p>
            <a:r>
              <a:rPr lang="fr-FR" altLang="fr-FR">
                <a:latin typeface="Calibri" panose="020F0502020204030204" pitchFamily="34" charset="0"/>
              </a:rPr>
              <a:t>Crie et pleure au moindre contact même léger</a:t>
            </a:r>
          </a:p>
          <a:p>
            <a:r>
              <a:rPr lang="fr-FR" altLang="fr-FR">
                <a:latin typeface="Calibri" panose="020F0502020204030204" pitchFamily="34" charset="0"/>
              </a:rPr>
              <a:t>Ecchymoses, BSS, céphalhématome, Hgie conjonctivale</a:t>
            </a:r>
          </a:p>
          <a:p>
            <a:r>
              <a:rPr lang="fr-FR" altLang="fr-FR">
                <a:latin typeface="Calibri" panose="020F0502020204030204" pitchFamily="34" charset="0"/>
              </a:rPr>
              <a:t>Succion déficiente, inappétence pour le lait</a:t>
            </a:r>
          </a:p>
          <a:p>
            <a:r>
              <a:rPr lang="fr-FR" altLang="fr-FR">
                <a:latin typeface="Calibri" panose="020F0502020204030204" pitchFamily="34" charset="0"/>
              </a:rPr>
              <a:t>Sommeil avec myoclonies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0D862500-9E8B-7BC1-7246-79B52AA67B8E}"/>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A461C414-7A3F-B059-26EE-997B9EB05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797F4B28-24C9-96EF-AA5A-4FDDE72C5609}"/>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4F512FF5-D662-C0D3-B904-1B9193746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5E6E6FB1-41BA-AEE2-B555-C372D60473CC}"/>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F4ED0C6A-0045-622E-44D8-E41020052D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80BFB28-7AF3-1922-CA7B-92C7203A794D}"/>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66FC4AF6-C716-5FFC-D8DC-0C360E7057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C2616D4F-93D4-1E09-B63B-6A1F4F6F0ED2}"/>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8F138373-0B0F-7236-CEAF-26DC9F2765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397EE223-9A8B-C742-E105-80DF7BC93569}"/>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8DFD77BF-BF79-7668-F0A4-42C62762A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46030701-7385-F42C-150F-9F95DA63C931}"/>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F53E55A8-E8E6-FDD2-46AF-B606B2FA45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448CF6E2-EE61-9580-4E87-B5BB298AB768}"/>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13E17544-10DF-C517-97C4-B1C989DED9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image des diapositives 1">
            <a:extLst>
              <a:ext uri="{FF2B5EF4-FFF2-40B4-BE49-F238E27FC236}">
                <a16:creationId xmlns:a16="http://schemas.microsoft.com/office/drawing/2014/main" id="{6DE942BF-8401-E40D-EA3A-B5DD6A9EF381}"/>
              </a:ext>
            </a:extLst>
          </p:cNvPr>
          <p:cNvSpPr>
            <a:spLocks noGrp="1" noRot="1" noChangeAspect="1" noChangeArrowheads="1" noTextEdit="1"/>
          </p:cNvSpPr>
          <p:nvPr>
            <p:ph type="sldImg"/>
          </p:nvPr>
        </p:nvSpPr>
        <p:spPr>
          <a:ln/>
        </p:spPr>
      </p:sp>
      <p:sp>
        <p:nvSpPr>
          <p:cNvPr id="165891" name="Espace réservé des notes 2">
            <a:extLst>
              <a:ext uri="{FF2B5EF4-FFF2-40B4-BE49-F238E27FC236}">
                <a16:creationId xmlns:a16="http://schemas.microsoft.com/office/drawing/2014/main" id="{2CE1AD73-8E13-4435-3BD2-B6AFCB0A1B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Iris</a:t>
            </a:r>
          </a:p>
          <a:p>
            <a:r>
              <a:rPr lang="fr-FR" altLang="fr-FR">
                <a:latin typeface="Calibri" panose="020F0502020204030204" pitchFamily="34" charset="0"/>
              </a:rPr>
              <a:t>Sulf ac acidité qui agace les dents</a:t>
            </a:r>
          </a:p>
          <a:p>
            <a:r>
              <a:rPr lang="fr-FR" altLang="fr-FR">
                <a:latin typeface="Calibri" panose="020F0502020204030204" pitchFamily="34" charset="0"/>
              </a:rPr>
              <a:t>Robinia spasme gastrique</a:t>
            </a:r>
          </a:p>
        </p:txBody>
      </p:sp>
      <p:sp>
        <p:nvSpPr>
          <p:cNvPr id="165892" name="Espace réservé du numéro de diapositive 3">
            <a:extLst>
              <a:ext uri="{FF2B5EF4-FFF2-40B4-BE49-F238E27FC236}">
                <a16:creationId xmlns:a16="http://schemas.microsoft.com/office/drawing/2014/main" id="{2A490D1E-A27E-C510-45CE-6FF9451B6C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fld id="{6008BC86-084F-42B6-8D14-46CD85F67628}" type="slidenum">
              <a:rPr lang="fr-FR" altLang="fr-FR" b="0"/>
              <a:pPr/>
              <a:t>92</a:t>
            </a:fld>
            <a:endParaRPr lang="fr-FR" altLang="fr-FR" b="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803EBCAD-1115-91AF-73E9-5EA95B0CEFB3}"/>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0EE51F32-CF9D-09F9-E1CA-75096E97F7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872BED5E-555C-4F3D-08C9-47870549C09C}"/>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6106D3D1-8B88-9954-E775-A576710B71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8968904A-12AF-D3E3-B55E-19C2A2595E8D}"/>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90E65401-263B-70DC-E890-505B39F401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BB4CA8D0-280D-9D17-39D3-2336430BC391}"/>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3AD5B7CE-C112-6C13-C5DA-11D5B82389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OGE = Organes génitaux externes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943B89AE-C768-98CD-9D7C-8E7362DB31A9}"/>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BCC723EE-B3CC-EBB3-E1DE-F1F667D68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87D34E6-EB26-1A5E-11FC-AE0688A10B90}"/>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AF3B4EB2-AC32-1E56-79A1-7FFA5BCB87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BC08B49F-F6E0-CC9A-D757-E3C1D10671E9}"/>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7C91B5B9-4A9C-1985-3F53-41334E264A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912FC8A8-70A4-D945-995A-FFDC5F8ACB6E}"/>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45161ECF-A7AD-1BD3-D9AE-B07D556139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D945B400-42A1-A760-D52B-BA4A73ABA5DA}"/>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21CAC533-6BC3-7430-2935-22C37A9BB5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0E6DFE6F-07E0-6FBE-39FA-D8A67E46E910}"/>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C160F5DF-38C9-DD34-750E-7E3B7F5821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5EF0E0EC-1BC1-82A3-F467-208608C1E177}"/>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DE9FE601-3FFB-AD70-75C1-1E958EA5C1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FE96C892-FF24-5E8C-38D5-4300A4C03B36}"/>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28620CAE-57A4-7D16-9CF3-7C16CB2B2F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altLang="fr-FR" sz="1800" b="1">
                <a:solidFill>
                  <a:srgbClr val="000000"/>
                </a:solidFill>
                <a:latin typeface="Times New Roman" panose="02020603050405020304" pitchFamily="18" charset="0"/>
              </a:rPr>
              <a:t>Veratrum </a:t>
            </a:r>
            <a:endParaRPr lang="fr-FR" altLang="fr-FR" sz="1800">
              <a:latin typeface="Arial" panose="020B0604020202020204" pitchFamily="34" charset="0"/>
            </a:endParaRPr>
          </a:p>
          <a:p>
            <a:pPr>
              <a:spcBef>
                <a:spcPct val="0"/>
              </a:spcBef>
            </a:pPr>
            <a:r>
              <a:rPr lang="fr-FR" altLang="fr-FR" sz="1800" b="1">
                <a:solidFill>
                  <a:srgbClr val="000000"/>
                </a:solidFill>
                <a:latin typeface="Times New Roman" panose="02020603050405020304" pitchFamily="18" charset="0"/>
              </a:rPr>
              <a:t>album</a:t>
            </a:r>
            <a:endParaRPr lang="fr-FR" altLang="fr-FR" sz="1800">
              <a:latin typeface="Arial" panose="020B0604020202020204" pitchFamily="34" charset="0"/>
            </a:endParaRPr>
          </a:p>
          <a:p>
            <a:pPr>
              <a:spcBef>
                <a:spcPct val="0"/>
              </a:spcBef>
            </a:pPr>
            <a:r>
              <a:rPr lang="fr-FR" altLang="fr-FR" sz="1800">
                <a:solidFill>
                  <a:srgbClr val="000000"/>
                </a:solidFill>
                <a:latin typeface="Times New Roman" panose="02020603050405020304" pitchFamily="18" charset="0"/>
              </a:rPr>
              <a:t>Coliques en soirée avec sueurs</a:t>
            </a:r>
            <a:endParaRPr lang="fr-FR" altLang="fr-FR" sz="1800">
              <a:latin typeface="Arial" panose="020B0604020202020204" pitchFamily="34" charset="0"/>
            </a:endParaRPr>
          </a:p>
          <a:p>
            <a:pPr>
              <a:spcBef>
                <a:spcPct val="0"/>
              </a:spcBef>
            </a:pPr>
            <a:r>
              <a:rPr lang="fr-FR" altLang="fr-FR" sz="1800">
                <a:solidFill>
                  <a:srgbClr val="000000"/>
                </a:solidFill>
                <a:latin typeface="Times New Roman" panose="02020603050405020304" pitchFamily="18" charset="0"/>
              </a:rPr>
              <a:t>Boisson chaude, chaleur</a:t>
            </a:r>
            <a:endParaRPr lang="fr-FR" altLang="fr-FR" sz="1800">
              <a:latin typeface="Arial" panose="020B0604020202020204" pitchFamily="34" charset="0"/>
            </a:endParaRPr>
          </a:p>
          <a:p>
            <a:pPr>
              <a:spcBef>
                <a:spcPct val="0"/>
              </a:spcBef>
            </a:pPr>
            <a:r>
              <a:rPr lang="fr-FR" altLang="fr-FR" sz="1800">
                <a:solidFill>
                  <a:srgbClr val="000000"/>
                </a:solidFill>
                <a:latin typeface="Times New Roman" panose="02020603050405020304" pitchFamily="18" charset="0"/>
              </a:rPr>
              <a:t>Peau froide, syndrome de manque</a:t>
            </a:r>
            <a:endParaRPr lang="fr-FR" altLang="fr-FR" sz="1800">
              <a:latin typeface="Arial" panose="020B0604020202020204" pitchFamily="34" charset="0"/>
            </a:endParaRPr>
          </a:p>
          <a:p>
            <a:pPr>
              <a:spcBef>
                <a:spcPct val="0"/>
              </a:spcBef>
            </a:pPr>
            <a:r>
              <a:rPr lang="fr-FR" altLang="fr-FR" sz="1800">
                <a:solidFill>
                  <a:srgbClr val="000000"/>
                </a:solidFill>
                <a:latin typeface="Times New Roman" panose="02020603050405020304" pitchFamily="18" charset="0"/>
              </a:rPr>
              <a:t>Soif de boissons acides</a:t>
            </a:r>
            <a:endParaRPr lang="fr-FR" altLang="fr-FR" sz="1800">
              <a:latin typeface="Arial" panose="020B0604020202020204" pitchFamily="34" charset="0"/>
            </a:endParaRPr>
          </a:p>
          <a:p>
            <a:r>
              <a:rPr lang="fr-FR" altLang="fr-FR">
                <a:latin typeface="Calibri" panose="020F0502020204030204" pitchFamily="34" charset="0"/>
              </a:rPr>
              <a:t>Chamomilla &lt;colère, bruit &gt;bercement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1C825D30-7801-EABF-E035-E5521D3BDE5C}"/>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9A5AB87C-DE6C-338A-8664-3F46EBD2AC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886D834F-307E-C02C-C5AA-68A9872C6C9B}"/>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54E6AADF-A939-FAF2-73D8-759337B42D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4CC1EAE7-E744-28DA-A0E9-E0E9D29C0F99}"/>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1AAAC10E-750D-B8C4-1AD1-960F849E27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9851F321-1790-90CD-7EA0-5A3C81A271BF}"/>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0E8B5CF6-3FA1-FB44-9C07-62D4C884A0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6F3BDFA-B047-94D5-913E-CC05AC0A5F9D}"/>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977267B5-F9AC-D9E4-2682-7865BDF660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2DAEB8A6-A72B-2352-26EC-C4C766C9F00C}"/>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CE44A819-3F00-E118-AC5D-34C1D5436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8628C01A-D40F-01D2-D311-F748242239BA}"/>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18CBFB1E-02F5-20CF-5348-7A09B8D48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77ABAC2C-E3C6-A311-9EC9-52D3F7A3A52E}"/>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93E3366E-96D5-C6B8-B544-B1834DF990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D67530E4-B844-9959-D50C-AE07127FA346}"/>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id="{22047E77-18CD-D291-B234-9249D92DCF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528D5817-90EF-137B-3BB0-4B0456E43223}"/>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94A5DBBD-05A8-73CC-64C9-2431C924CD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2470DC52-61D6-7147-7EB1-90AAABEC0420}"/>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C70F6D41-B749-5AB1-2820-5319DFEBD9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A6C0F09E-A0C2-414D-CAAE-EE542725E525}"/>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9391A61E-6988-63B5-D479-89627F6B06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74C4AC5F-4A79-8A3A-1000-82D9F98AABE4}"/>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223779A0-B023-D96D-757D-AE937F7B12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334B63B9-AA59-E789-25D4-814ACC15D972}"/>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AF8BC5F1-EBFF-5557-6A84-F9964AEFB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4F287BDE-7F08-687D-174C-76C1C59F767C}"/>
              </a:ext>
            </a:extLst>
          </p:cNvPr>
          <p:cNvSpPr>
            <a:spLocks noGrp="1" noRot="1" noChangeAspect="1" noChangeArrowheads="1" noTextEdit="1"/>
          </p:cNvSpPr>
          <p:nvPr>
            <p:ph type="sldImg"/>
          </p:nvPr>
        </p:nvSpPr>
        <p:spPr>
          <a:ln/>
        </p:spPr>
      </p:sp>
      <p:sp>
        <p:nvSpPr>
          <p:cNvPr id="219139" name="Rectangle 3">
            <a:extLst>
              <a:ext uri="{FF2B5EF4-FFF2-40B4-BE49-F238E27FC236}">
                <a16:creationId xmlns:a16="http://schemas.microsoft.com/office/drawing/2014/main" id="{B6AAF6C8-4150-0DAA-B682-36892B4514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1D30FE8-4BAC-3A19-5C25-310080C1740F}"/>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F0927579-6084-9198-CC57-6B18AA1D11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28B157D7-3354-D99F-1503-425956AFA7F1}"/>
              </a:ext>
            </a:extLst>
          </p:cNvPr>
          <p:cNvSpPr>
            <a:spLocks noGrp="1" noRot="1" noChangeAspect="1" noChangeArrowheads="1" noTextEdit="1"/>
          </p:cNvSpPr>
          <p:nvPr>
            <p:ph type="sldImg"/>
          </p:nvPr>
        </p:nvSpPr>
        <p:spPr>
          <a:ln/>
        </p:spPr>
      </p:sp>
      <p:sp>
        <p:nvSpPr>
          <p:cNvPr id="221187" name="Rectangle 3">
            <a:extLst>
              <a:ext uri="{FF2B5EF4-FFF2-40B4-BE49-F238E27FC236}">
                <a16:creationId xmlns:a16="http://schemas.microsoft.com/office/drawing/2014/main" id="{1878AD73-240B-655B-3F27-F4C1F77C11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905F5C2C-52E5-76B0-882D-92B0AD32CF2B}"/>
              </a:ext>
            </a:extLst>
          </p:cNvPr>
          <p:cNvSpPr>
            <a:spLocks noGrp="1" noRot="1" noChangeAspect="1" noChangeArrowheads="1" noTextEdit="1"/>
          </p:cNvSpPr>
          <p:nvPr>
            <p:ph type="sldImg"/>
          </p:nvPr>
        </p:nvSpPr>
        <p:spPr>
          <a:ln/>
        </p:spPr>
      </p:sp>
      <p:sp>
        <p:nvSpPr>
          <p:cNvPr id="223235" name="Rectangle 3">
            <a:extLst>
              <a:ext uri="{FF2B5EF4-FFF2-40B4-BE49-F238E27FC236}">
                <a16:creationId xmlns:a16="http://schemas.microsoft.com/office/drawing/2014/main" id="{80165A0E-C5A4-7E66-372C-E8818D5EC4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E7540C0E-A1A0-CCB0-CD8C-83DDEC7297EF}"/>
              </a:ext>
            </a:extLst>
          </p:cNvPr>
          <p:cNvSpPr>
            <a:spLocks noGrp="1" noRot="1" noChangeAspect="1" noChangeArrowheads="1" noTextEdit="1"/>
          </p:cNvSpPr>
          <p:nvPr>
            <p:ph type="sldImg"/>
          </p:nvPr>
        </p:nvSpPr>
        <p:spPr>
          <a:xfrm>
            <a:off x="992188" y="768350"/>
            <a:ext cx="5114925" cy="3836988"/>
          </a:xfrm>
          <a:ln/>
        </p:spPr>
      </p:sp>
      <p:sp>
        <p:nvSpPr>
          <p:cNvPr id="225283" name="Rectangle 3">
            <a:extLst>
              <a:ext uri="{FF2B5EF4-FFF2-40B4-BE49-F238E27FC236}">
                <a16:creationId xmlns:a16="http://schemas.microsoft.com/office/drawing/2014/main" id="{37A3B32B-1A6B-C738-52C7-40C2F4B0FACA}"/>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9E3838EB-5F39-FA31-179F-747EB9C0779B}"/>
              </a:ext>
            </a:extLst>
          </p:cNvPr>
          <p:cNvSpPr>
            <a:spLocks noGrp="1" noRot="1" noChangeAspect="1" noChangeArrowheads="1" noTextEdit="1"/>
          </p:cNvSpPr>
          <p:nvPr>
            <p:ph type="sldImg"/>
          </p:nvPr>
        </p:nvSpPr>
        <p:spPr>
          <a:ln/>
        </p:spPr>
      </p:sp>
      <p:sp>
        <p:nvSpPr>
          <p:cNvPr id="227331" name="Rectangle 3">
            <a:extLst>
              <a:ext uri="{FF2B5EF4-FFF2-40B4-BE49-F238E27FC236}">
                <a16:creationId xmlns:a16="http://schemas.microsoft.com/office/drawing/2014/main" id="{CCEAECE9-320A-5813-BEC4-F8B71A95F6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ce réservé de l'image des diapositives 1">
            <a:extLst>
              <a:ext uri="{FF2B5EF4-FFF2-40B4-BE49-F238E27FC236}">
                <a16:creationId xmlns:a16="http://schemas.microsoft.com/office/drawing/2014/main" id="{132575B6-4FA9-0A2D-82B8-7507936DCE66}"/>
              </a:ext>
            </a:extLst>
          </p:cNvPr>
          <p:cNvSpPr>
            <a:spLocks noGrp="1" noRot="1" noChangeAspect="1" noChangeArrowheads="1" noTextEdit="1"/>
          </p:cNvSpPr>
          <p:nvPr>
            <p:ph type="sldImg"/>
          </p:nvPr>
        </p:nvSpPr>
        <p:spPr>
          <a:ln/>
        </p:spPr>
      </p:sp>
      <p:sp>
        <p:nvSpPr>
          <p:cNvPr id="229379" name="Espace réservé des commentaires 2">
            <a:extLst>
              <a:ext uri="{FF2B5EF4-FFF2-40B4-BE49-F238E27FC236}">
                <a16:creationId xmlns:a16="http://schemas.microsoft.com/office/drawing/2014/main" id="{2645798C-DEB6-FC0A-1CF2-A23E9791C4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Calibri" panose="020F0502020204030204" pitchFamily="34" charset="0"/>
              </a:rPr>
              <a:t>Retard de croissance intra utérin</a:t>
            </a:r>
          </a:p>
        </p:txBody>
      </p:sp>
      <p:sp>
        <p:nvSpPr>
          <p:cNvPr id="229380" name="Espace réservé du numéro de diapositive 3">
            <a:extLst>
              <a:ext uri="{FF2B5EF4-FFF2-40B4-BE49-F238E27FC236}">
                <a16:creationId xmlns:a16="http://schemas.microsoft.com/office/drawing/2014/main" id="{CEF8EB02-3869-864C-7F04-15C5EEED7C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fld id="{07A24903-ED50-4F22-83C5-47D26CCD1597}" type="slidenum">
              <a:rPr lang="fr-FR" altLang="fr-FR" b="0"/>
              <a:pPr/>
              <a:t>124</a:t>
            </a:fld>
            <a:endParaRPr lang="fr-FR" altLang="fr-FR" b="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ABFC967C-A277-7584-B344-7453BC4B1143}"/>
              </a:ext>
            </a:extLst>
          </p:cNvPr>
          <p:cNvSpPr>
            <a:spLocks noGrp="1" noRot="1" noChangeAspect="1" noChangeArrowheads="1" noTextEdit="1"/>
          </p:cNvSpPr>
          <p:nvPr>
            <p:ph type="sldImg"/>
          </p:nvPr>
        </p:nvSpPr>
        <p:spPr>
          <a:xfrm>
            <a:off x="992188" y="768350"/>
            <a:ext cx="5114925" cy="3836988"/>
          </a:xfrm>
          <a:ln/>
        </p:spPr>
      </p:sp>
      <p:sp>
        <p:nvSpPr>
          <p:cNvPr id="231427" name="Rectangle 3">
            <a:extLst>
              <a:ext uri="{FF2B5EF4-FFF2-40B4-BE49-F238E27FC236}">
                <a16:creationId xmlns:a16="http://schemas.microsoft.com/office/drawing/2014/main" id="{06991BF8-96E1-582A-C6A3-379853E26841}"/>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630ED540-3A12-D640-CDB2-E55CBE2ED44E}"/>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B05CDE33-F53F-AE50-17EE-9A94F5731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3DB71ADA-E000-8AD8-2D40-82A6B98D1351}"/>
              </a:ext>
            </a:extLst>
          </p:cNvPr>
          <p:cNvSpPr>
            <a:spLocks noGrp="1" noRot="1" noChangeAspect="1" noChangeArrowheads="1" noTextEdit="1"/>
          </p:cNvSpPr>
          <p:nvPr>
            <p:ph type="sldImg"/>
          </p:nvPr>
        </p:nvSpPr>
        <p:spPr>
          <a:xfrm>
            <a:off x="992188" y="768350"/>
            <a:ext cx="5114925" cy="3836988"/>
          </a:xfrm>
          <a:ln/>
        </p:spPr>
      </p:sp>
      <p:sp>
        <p:nvSpPr>
          <p:cNvPr id="236547" name="Rectangle 3">
            <a:extLst>
              <a:ext uri="{FF2B5EF4-FFF2-40B4-BE49-F238E27FC236}">
                <a16:creationId xmlns:a16="http://schemas.microsoft.com/office/drawing/2014/main" id="{C7F51F45-16BD-8556-2036-873D0D63385E}"/>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D10F9B78-166A-9D6C-3A43-6C3E51D2F8EE}"/>
              </a:ext>
            </a:extLst>
          </p:cNvPr>
          <p:cNvSpPr>
            <a:spLocks noGrp="1" noRot="1" noChangeAspect="1" noChangeArrowheads="1" noTextEdit="1"/>
          </p:cNvSpPr>
          <p:nvPr>
            <p:ph type="sldImg"/>
          </p:nvPr>
        </p:nvSpPr>
        <p:spPr>
          <a:ln/>
        </p:spPr>
      </p:sp>
      <p:sp>
        <p:nvSpPr>
          <p:cNvPr id="238595" name="Rectangle 3">
            <a:extLst>
              <a:ext uri="{FF2B5EF4-FFF2-40B4-BE49-F238E27FC236}">
                <a16:creationId xmlns:a16="http://schemas.microsoft.com/office/drawing/2014/main" id="{1291BF4F-C3AA-B7B5-CA3E-4EB376885A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BAD22797-9BE2-51B2-97A3-CFF458A550E4}"/>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D2BA5DC8-4D71-4136-E940-431419FEDC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vert="horz"/>
          <a:lstStyle/>
          <a:p>
            <a:r>
              <a:rPr lang="fr-FR"/>
              <a:t>Cliquez et modifiez le titre</a:t>
            </a:r>
          </a:p>
        </p:txBody>
      </p:sp>
      <p:sp>
        <p:nvSpPr>
          <p:cNvPr id="3" name="Sous-titr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66642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vert="horz"/>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485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57596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u contenu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4183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9860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Tree>
    <p:extLst>
      <p:ext uri="{BB962C8B-B14F-4D97-AF65-F5344CB8AC3E}">
        <p14:creationId xmlns:p14="http://schemas.microsoft.com/office/powerpoint/2010/main" val="132592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80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89CBEA-F2EE-6D04-8C8E-DBF05AFC8AF5}"/>
              </a:ext>
            </a:extLst>
          </p:cNvPr>
          <p:cNvSpPr>
            <a:spLocks noGrp="1"/>
          </p:cNvSpPr>
          <p:nvPr>
            <p:ph type="dt" sz="half" idx="10"/>
          </p:nvPr>
        </p:nvSpPr>
        <p:spPr>
          <a:xfrm>
            <a:off x="628650" y="6356350"/>
            <a:ext cx="2057400" cy="365125"/>
          </a:xfrm>
          <a:prstGeom prst="rect">
            <a:avLst/>
          </a:prstGeom>
        </p:spPr>
        <p:txBody>
          <a:bodyPr/>
          <a:lstStyle>
            <a:lvl1pPr>
              <a:defRPr>
                <a:ea typeface="ＭＳ Ｐゴシック" panose="020B0600070205080204" pitchFamily="34" charset="-128"/>
              </a:defRPr>
            </a:lvl1pPr>
          </a:lstStyle>
          <a:p>
            <a:pPr>
              <a:defRPr/>
            </a:pPr>
            <a:fld id="{090EF6B8-8E49-474C-8D25-896F265D4690}" type="datetimeFigureOut">
              <a:rPr lang="fr-FR"/>
              <a:pPr>
                <a:defRPr/>
              </a:pPr>
              <a:t>31/10/2024</a:t>
            </a:fld>
            <a:endParaRPr lang="fr-FR"/>
          </a:p>
        </p:txBody>
      </p:sp>
      <p:sp>
        <p:nvSpPr>
          <p:cNvPr id="3" name="Espace réservé du pied de page 2">
            <a:extLst>
              <a:ext uri="{FF2B5EF4-FFF2-40B4-BE49-F238E27FC236}">
                <a16:creationId xmlns:a16="http://schemas.microsoft.com/office/drawing/2014/main" id="{C10D8F79-CD04-2965-EC2B-F8157AAC5FD5}"/>
              </a:ext>
            </a:extLst>
          </p:cNvPr>
          <p:cNvSpPr>
            <a:spLocks noGrp="1"/>
          </p:cNvSpPr>
          <p:nvPr>
            <p:ph type="ftr" sz="quarter" idx="11"/>
          </p:nvPr>
        </p:nvSpPr>
        <p:spPr>
          <a:xfrm>
            <a:off x="3028950" y="6356350"/>
            <a:ext cx="3086100" cy="365125"/>
          </a:xfrm>
          <a:prstGeom prst="rect">
            <a:avLst/>
          </a:prstGeom>
        </p:spPr>
        <p:txBody>
          <a:bodyPr/>
          <a:lstStyle>
            <a:lvl1pPr>
              <a:defRPr>
                <a:ea typeface="ＭＳ Ｐゴシック" panose="020B0600070205080204" pitchFamily="34" charset="-128"/>
              </a:defRPr>
            </a:lvl1pPr>
          </a:lstStyle>
          <a:p>
            <a:pPr>
              <a:defRPr/>
            </a:pPr>
            <a:endParaRPr lang="fr-FR"/>
          </a:p>
        </p:txBody>
      </p:sp>
      <p:sp>
        <p:nvSpPr>
          <p:cNvPr id="4" name="Espace réservé du numéro de diapositive 3">
            <a:extLst>
              <a:ext uri="{FF2B5EF4-FFF2-40B4-BE49-F238E27FC236}">
                <a16:creationId xmlns:a16="http://schemas.microsoft.com/office/drawing/2014/main" id="{A93CFFFE-5718-9338-F6FD-00FFC42854E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2B346F2-9C76-4814-B313-467872339066}" type="slidenum">
              <a:rPr lang="fr-FR" altLang="fr-FR"/>
              <a:pPr/>
              <a:t>‹N°›</a:t>
            </a:fld>
            <a:endParaRPr lang="fr-FR" altLang="fr-FR"/>
          </a:p>
        </p:txBody>
      </p:sp>
    </p:spTree>
    <p:extLst>
      <p:ext uri="{BB962C8B-B14F-4D97-AF65-F5344CB8AC3E}">
        <p14:creationId xmlns:p14="http://schemas.microsoft.com/office/powerpoint/2010/main" val="197162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16C901B-9B74-C703-5380-4A7508813C80}"/>
              </a:ext>
            </a:extLst>
          </p:cNvPr>
          <p:cNvSpPr>
            <a:spLocks noGrp="1"/>
          </p:cNvSpPr>
          <p:nvPr>
            <p:ph type="dt" sz="half" idx="10"/>
          </p:nvPr>
        </p:nvSpPr>
        <p:spPr>
          <a:xfrm>
            <a:off x="628650" y="6356350"/>
            <a:ext cx="2057400" cy="365125"/>
          </a:xfrm>
          <a:prstGeom prst="rect">
            <a:avLst/>
          </a:prstGeom>
        </p:spPr>
        <p:txBody>
          <a:bodyPr/>
          <a:lstStyle>
            <a:lvl1pPr>
              <a:defRPr>
                <a:ea typeface="ＭＳ Ｐゴシック" panose="020B0600070205080204" pitchFamily="34" charset="-128"/>
              </a:defRPr>
            </a:lvl1pPr>
          </a:lstStyle>
          <a:p>
            <a:pPr>
              <a:defRPr/>
            </a:pPr>
            <a:fld id="{5B6B82DE-BC03-43D6-855C-84485816AF38}" type="datetimeFigureOut">
              <a:rPr lang="fr-FR"/>
              <a:pPr>
                <a:defRPr/>
              </a:pPr>
              <a:t>31/10/2024</a:t>
            </a:fld>
            <a:endParaRPr lang="fr-FR"/>
          </a:p>
        </p:txBody>
      </p:sp>
      <p:sp>
        <p:nvSpPr>
          <p:cNvPr id="3" name="Espace réservé du pied de page 2">
            <a:extLst>
              <a:ext uri="{FF2B5EF4-FFF2-40B4-BE49-F238E27FC236}">
                <a16:creationId xmlns:a16="http://schemas.microsoft.com/office/drawing/2014/main" id="{C4386FD1-1DCE-F6F3-CE0B-903177BD2109}"/>
              </a:ext>
            </a:extLst>
          </p:cNvPr>
          <p:cNvSpPr>
            <a:spLocks noGrp="1"/>
          </p:cNvSpPr>
          <p:nvPr>
            <p:ph type="ftr" sz="quarter" idx="11"/>
          </p:nvPr>
        </p:nvSpPr>
        <p:spPr>
          <a:xfrm>
            <a:off x="3028950" y="6356350"/>
            <a:ext cx="3086100" cy="365125"/>
          </a:xfrm>
          <a:prstGeom prst="rect">
            <a:avLst/>
          </a:prstGeom>
        </p:spPr>
        <p:txBody>
          <a:bodyPr/>
          <a:lstStyle>
            <a:lvl1pPr>
              <a:defRPr>
                <a:ea typeface="ＭＳ Ｐゴシック" panose="020B0600070205080204" pitchFamily="34" charset="-128"/>
              </a:defRPr>
            </a:lvl1pPr>
          </a:lstStyle>
          <a:p>
            <a:pPr>
              <a:defRPr/>
            </a:pPr>
            <a:endParaRPr lang="fr-FR"/>
          </a:p>
        </p:txBody>
      </p:sp>
      <p:sp>
        <p:nvSpPr>
          <p:cNvPr id="4" name="Espace réservé du numéro de diapositive 3">
            <a:extLst>
              <a:ext uri="{FF2B5EF4-FFF2-40B4-BE49-F238E27FC236}">
                <a16:creationId xmlns:a16="http://schemas.microsoft.com/office/drawing/2014/main" id="{C2CFAF9A-6C74-BD79-5E7F-A1EA7D67079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85D9454-2DB7-4FC8-B39B-F8BD3BA827F2}" type="slidenum">
              <a:rPr lang="fr-FR" altLang="fr-FR"/>
              <a:pPr/>
              <a:t>‹N°›</a:t>
            </a:fld>
            <a:endParaRPr lang="fr-FR" altLang="fr-FR"/>
          </a:p>
        </p:txBody>
      </p:sp>
    </p:spTree>
    <p:extLst>
      <p:ext uri="{BB962C8B-B14F-4D97-AF65-F5344CB8AC3E}">
        <p14:creationId xmlns:p14="http://schemas.microsoft.com/office/powerpoint/2010/main" val="399266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6" descr="rond 1">
            <a:extLst>
              <a:ext uri="{FF2B5EF4-FFF2-40B4-BE49-F238E27FC236}">
                <a16:creationId xmlns:a16="http://schemas.microsoft.com/office/drawing/2014/main" id="{B7BC0F63-C898-F39D-4D97-4E68AD2FFD8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680450" y="6443663"/>
            <a:ext cx="50006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Rectangle 3">
            <a:extLst>
              <a:ext uri="{FF2B5EF4-FFF2-40B4-BE49-F238E27FC236}">
                <a16:creationId xmlns:a16="http://schemas.microsoft.com/office/drawing/2014/main" id="{2042E160-8CC7-BF21-210A-38176A99B6C5}"/>
              </a:ext>
            </a:extLst>
          </p:cNvPr>
          <p:cNvSpPr>
            <a:spLocks noChangeArrowheads="1"/>
          </p:cNvSpPr>
          <p:nvPr userDrawn="1"/>
        </p:nvSpPr>
        <p:spPr bwMode="auto">
          <a:xfrm>
            <a:off x="193675" y="6629400"/>
            <a:ext cx="1495602" cy="169277"/>
          </a:xfrm>
          <a:prstGeom prst="rect">
            <a:avLst/>
          </a:prstGeom>
          <a:noFill/>
          <a:ln w="9525">
            <a:noFill/>
            <a:miter lim="800000"/>
            <a:headEnd/>
            <a:tailEnd/>
          </a:ln>
        </p:spPr>
        <p:txBody>
          <a:bodyPr wrap="none" lIns="0" tIns="0" rIns="0" bIns="0">
            <a:spAutoFit/>
          </a:bodyPr>
          <a:lstStyle>
            <a:lvl1pPr>
              <a:defRPr b="1">
                <a:solidFill>
                  <a:schemeClr val="tx1"/>
                </a:solidFill>
                <a:latin typeface="Times New Roman" panose="02020603050405020304" pitchFamily="18" charset="0"/>
                <a:ea typeface="ＭＳ Ｐゴシック" panose="020B0600070205080204" pitchFamily="34" charset="-128"/>
              </a:defRPr>
            </a:lvl1pPr>
            <a:lvl2pPr marL="37931725" indent="-37474525">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sz="1100" dirty="0">
                <a:solidFill>
                  <a:srgbClr val="FF9933"/>
                </a:solidFill>
              </a:rPr>
              <a:t>PERINAT 5 – </a:t>
            </a:r>
            <a:r>
              <a:rPr lang="fr-FR" altLang="fr-FR" sz="1100" b="1" dirty="0">
                <a:solidFill>
                  <a:srgbClr val="FF9933"/>
                </a:solidFill>
                <a:ea typeface="ＭＳ Ｐゴシック" panose="020B0600070205080204" pitchFamily="34" charset="-128"/>
              </a:rPr>
              <a:t>2024-2025</a:t>
            </a:r>
            <a:endParaRPr lang="fr-FR" altLang="fr-FR" sz="1000" dirty="0">
              <a:solidFill>
                <a:srgbClr val="FF9933"/>
              </a:solidFill>
            </a:endParaRPr>
          </a:p>
        </p:txBody>
      </p:sp>
      <p:sp>
        <p:nvSpPr>
          <p:cNvPr id="165893" name="Text Box 5">
            <a:extLst>
              <a:ext uri="{FF2B5EF4-FFF2-40B4-BE49-F238E27FC236}">
                <a16:creationId xmlns:a16="http://schemas.microsoft.com/office/drawing/2014/main" id="{39291CAB-914B-CA7D-E651-4FD1A227B6E1}"/>
              </a:ext>
            </a:extLst>
          </p:cNvPr>
          <p:cNvSpPr txBox="1">
            <a:spLocks noChangeArrowheads="1"/>
          </p:cNvSpPr>
          <p:nvPr userDrawn="1"/>
        </p:nvSpPr>
        <p:spPr bwMode="auto">
          <a:xfrm>
            <a:off x="8382000" y="6461125"/>
            <a:ext cx="762000" cy="396875"/>
          </a:xfrm>
          <a:prstGeom prst="rect">
            <a:avLst/>
          </a:prstGeom>
          <a:noFill/>
          <a:ln w="9525">
            <a:noFill/>
            <a:miter lim="800000"/>
            <a:headEnd/>
            <a:tailEnd/>
          </a:ln>
          <a:effec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spcBef>
                <a:spcPct val="50000"/>
              </a:spcBef>
            </a:pPr>
            <a:fld id="{842B9E80-A6AC-468C-A3A0-65A2EFB3FC9B}" type="slidenum">
              <a:rPr lang="fr-FR" altLang="fr-FR" sz="2000" b="0"/>
              <a:pPr algn="r">
                <a:spcBef>
                  <a:spcPct val="50000"/>
                </a:spcBef>
              </a:pPr>
              <a:t>‹N°›</a:t>
            </a:fld>
            <a:endParaRPr lang="fr-FR" altLang="fr-FR" sz="2000" b="0"/>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Times New Roman" pitchFamily="-107" charset="0"/>
          <a:ea typeface="MS PGothic" panose="020B0600070205080204" pitchFamily="34" charset="-128"/>
        </a:defRPr>
      </a:lvl5pPr>
      <a:lvl6pPr marL="457200" algn="ctr" rtl="0" eaLnBrk="0" fontAlgn="base" hangingPunct="0">
        <a:spcBef>
          <a:spcPct val="0"/>
        </a:spcBef>
        <a:spcAft>
          <a:spcPct val="0"/>
        </a:spcAft>
        <a:defRPr sz="4400">
          <a:solidFill>
            <a:schemeClr val="tx2"/>
          </a:solidFill>
          <a:latin typeface="Times New Roman" pitchFamily="-107" charset="0"/>
        </a:defRPr>
      </a:lvl6pPr>
      <a:lvl7pPr marL="914400" algn="ctr" rtl="0" eaLnBrk="0" fontAlgn="base" hangingPunct="0">
        <a:spcBef>
          <a:spcPct val="0"/>
        </a:spcBef>
        <a:spcAft>
          <a:spcPct val="0"/>
        </a:spcAft>
        <a:defRPr sz="4400">
          <a:solidFill>
            <a:schemeClr val="tx2"/>
          </a:solidFill>
          <a:latin typeface="Times New Roman" pitchFamily="-107" charset="0"/>
        </a:defRPr>
      </a:lvl7pPr>
      <a:lvl8pPr marL="1371600" algn="ctr" rtl="0" eaLnBrk="0" fontAlgn="base" hangingPunct="0">
        <a:spcBef>
          <a:spcPct val="0"/>
        </a:spcBef>
        <a:spcAft>
          <a:spcPct val="0"/>
        </a:spcAft>
        <a:defRPr sz="4400">
          <a:solidFill>
            <a:schemeClr val="tx2"/>
          </a:solidFill>
          <a:latin typeface="Times New Roman" pitchFamily="-107" charset="0"/>
        </a:defRPr>
      </a:lvl8pPr>
      <a:lvl9pPr marL="1828800" algn="ctr" rtl="0" eaLnBrk="0" fontAlgn="base" hangingPunct="0">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75A5B7E8-D355-A42E-6502-239983A8DA28}"/>
              </a:ext>
            </a:extLst>
          </p:cNvPr>
          <p:cNvSpPr>
            <a:spLocks noChangeArrowheads="1"/>
          </p:cNvSpPr>
          <p:nvPr userDrawn="1"/>
        </p:nvSpPr>
        <p:spPr bwMode="auto">
          <a:xfrm>
            <a:off x="0" y="0"/>
            <a:ext cx="9144000" cy="6858000"/>
          </a:xfrm>
          <a:prstGeom prst="rect">
            <a:avLst/>
          </a:prstGeom>
          <a:solidFill>
            <a:srgbClr val="FF6600">
              <a:alpha val="50195"/>
            </a:srgbClr>
          </a:solidFill>
          <a:ln>
            <a:noFill/>
          </a:ln>
          <a:effectLst/>
        </p:spPr>
        <p:txBody>
          <a:bodyPr wrap="none" anchor="ctr"/>
          <a:lstStyle>
            <a:lvl1pPr>
              <a:defRPr b="1">
                <a:solidFill>
                  <a:schemeClr val="tx1"/>
                </a:solidFill>
                <a:latin typeface="Times New Roman" panose="02020603050405020304" pitchFamily="18" charset="0"/>
                <a:ea typeface="ＭＳ Ｐゴシック" panose="020B0600070205080204" pitchFamily="34" charset="-128"/>
              </a:defRPr>
            </a:lvl1pPr>
            <a:lvl2pPr marL="742950" indent="-285750">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fr-FR" altLang="fr-FR"/>
          </a:p>
        </p:txBody>
      </p:sp>
      <p:sp>
        <p:nvSpPr>
          <p:cNvPr id="8" name="Rectangle 4">
            <a:extLst>
              <a:ext uri="{FF2B5EF4-FFF2-40B4-BE49-F238E27FC236}">
                <a16:creationId xmlns:a16="http://schemas.microsoft.com/office/drawing/2014/main" id="{834CCF82-F2FC-CF9F-5913-7BB4AC5E4ABE}"/>
              </a:ext>
            </a:extLst>
          </p:cNvPr>
          <p:cNvSpPr txBox="1">
            <a:spLocks noChangeArrowheads="1"/>
          </p:cNvSpPr>
          <p:nvPr userDrawn="1"/>
        </p:nvSpPr>
        <p:spPr bwMode="auto">
          <a:xfrm>
            <a:off x="2343150" y="682625"/>
            <a:ext cx="4114800" cy="114300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fr-FR" altLang="fr-FR" b="0" dirty="0">
                <a:solidFill>
                  <a:srgbClr val="FFFFFF"/>
                </a:solidFill>
              </a:rPr>
              <a:t>CAS CLINIQUE</a:t>
            </a:r>
          </a:p>
        </p:txBody>
      </p:sp>
      <p:pic>
        <p:nvPicPr>
          <p:cNvPr id="2052" name="Picture 6" descr="MC900434854[1]">
            <a:extLst>
              <a:ext uri="{FF2B5EF4-FFF2-40B4-BE49-F238E27FC236}">
                <a16:creationId xmlns:a16="http://schemas.microsoft.com/office/drawing/2014/main" id="{B1D7B974-45EB-F815-F908-7C6B82BA526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8272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a:extLst>
              <a:ext uri="{FF2B5EF4-FFF2-40B4-BE49-F238E27FC236}">
                <a16:creationId xmlns:a16="http://schemas.microsoft.com/office/drawing/2014/main" id="{F64FC2D8-F9EA-CD87-582E-B6A71E3FF489}"/>
              </a:ext>
            </a:extLst>
          </p:cNvPr>
          <p:cNvSpPr txBox="1">
            <a:spLocks noChangeArrowheads="1"/>
          </p:cNvSpPr>
          <p:nvPr userDrawn="1"/>
        </p:nvSpPr>
        <p:spPr bwMode="auto">
          <a:xfrm>
            <a:off x="8382000" y="6461125"/>
            <a:ext cx="762000" cy="396875"/>
          </a:xfrm>
          <a:prstGeom prst="rect">
            <a:avLst/>
          </a:prstGeom>
          <a:noFill/>
          <a:ln w="9525">
            <a:noFill/>
            <a:miter lim="800000"/>
            <a:headEnd/>
            <a:tailEnd/>
          </a:ln>
          <a:effec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spcBef>
                <a:spcPct val="50000"/>
              </a:spcBef>
            </a:pPr>
            <a:fld id="{779635F5-13FE-498C-BC6A-919DA66933B6}" type="slidenum">
              <a:rPr lang="fr-FR" altLang="fr-FR" sz="2000" b="0"/>
              <a:pPr algn="r">
                <a:spcBef>
                  <a:spcPct val="50000"/>
                </a:spcBef>
              </a:pPr>
              <a:t>‹N°›</a:t>
            </a:fld>
            <a:endParaRPr lang="fr-FR" altLang="fr-FR" sz="2000" b="0"/>
          </a:p>
        </p:txBody>
      </p:sp>
    </p:spTree>
  </p:cSld>
  <p:clrMap bg1="lt1" tx1="dk1" bg2="lt2" tx2="dk2" accent1="accent1" accent2="accent2" accent3="accent3" accent4="accent4" accent5="accent5" accent6="accent6" hlink="hlink" folHlink="folHlink"/>
  <p:sldLayoutIdLst>
    <p:sldLayoutId id="214748394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6E7B6EDE-A3E2-201A-3AD2-85978D7A067E}"/>
              </a:ext>
            </a:extLst>
          </p:cNvPr>
          <p:cNvSpPr>
            <a:spLocks noChangeArrowheads="1"/>
          </p:cNvSpPr>
          <p:nvPr userDrawn="1"/>
        </p:nvSpPr>
        <p:spPr bwMode="auto">
          <a:xfrm>
            <a:off x="0" y="0"/>
            <a:ext cx="9144000" cy="6858000"/>
          </a:xfrm>
          <a:prstGeom prst="rect">
            <a:avLst/>
          </a:prstGeom>
          <a:solidFill>
            <a:srgbClr val="FF6600">
              <a:alpha val="50195"/>
            </a:srgbClr>
          </a:solidFill>
          <a:ln>
            <a:noFill/>
          </a:ln>
          <a:effectLst/>
        </p:spPr>
        <p:txBody>
          <a:bodyPr wrap="none" anchor="ctr"/>
          <a:lstStyle>
            <a:lvl1pPr>
              <a:defRPr b="1">
                <a:solidFill>
                  <a:schemeClr val="tx1"/>
                </a:solidFill>
                <a:latin typeface="Times New Roman" panose="02020603050405020304" pitchFamily="18" charset="0"/>
                <a:ea typeface="ＭＳ Ｐゴシック" panose="020B0600070205080204" pitchFamily="34" charset="-128"/>
              </a:defRPr>
            </a:lvl1pPr>
            <a:lvl2pPr marL="742950" indent="-285750">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fr-FR" altLang="fr-FR"/>
          </a:p>
        </p:txBody>
      </p:sp>
      <p:sp>
        <p:nvSpPr>
          <p:cNvPr id="12" name="Text Box 5">
            <a:extLst>
              <a:ext uri="{FF2B5EF4-FFF2-40B4-BE49-F238E27FC236}">
                <a16:creationId xmlns:a16="http://schemas.microsoft.com/office/drawing/2014/main" id="{0C65EC2C-B5F0-6D1B-E4EC-BE78D8770912}"/>
              </a:ext>
            </a:extLst>
          </p:cNvPr>
          <p:cNvSpPr txBox="1">
            <a:spLocks noChangeArrowheads="1"/>
          </p:cNvSpPr>
          <p:nvPr userDrawn="1"/>
        </p:nvSpPr>
        <p:spPr bwMode="auto">
          <a:xfrm>
            <a:off x="8382000" y="6461125"/>
            <a:ext cx="762000" cy="396875"/>
          </a:xfrm>
          <a:prstGeom prst="rect">
            <a:avLst/>
          </a:prstGeom>
          <a:noFill/>
          <a:ln w="9525">
            <a:noFill/>
            <a:miter lim="800000"/>
            <a:headEnd/>
            <a:tailEnd/>
          </a:ln>
          <a:effec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spcBef>
                <a:spcPct val="50000"/>
              </a:spcBef>
            </a:pPr>
            <a:fld id="{A90CEC28-DFD6-4843-8FBE-905A4AF45C4D}" type="slidenum">
              <a:rPr lang="fr-FR" altLang="fr-FR" sz="2000" b="0"/>
              <a:pPr algn="r">
                <a:spcBef>
                  <a:spcPct val="50000"/>
                </a:spcBef>
              </a:pPr>
              <a:t>‹N°›</a:t>
            </a:fld>
            <a:endParaRPr lang="fr-FR" altLang="fr-FR" sz="2000" b="0"/>
          </a:p>
        </p:txBody>
      </p:sp>
    </p:spTree>
  </p:cSld>
  <p:clrMap bg1="lt1" tx1="dk1" bg2="lt2" tx2="dk2" accent1="accent1" accent2="accent2" accent3="accent3" accent4="accent4" accent5="accent5" accent6="accent6" hlink="hlink" folHlink="folHlink"/>
  <p:sldLayoutIdLst>
    <p:sldLayoutId id="2147483950"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file:///C:\Documents%20and%20Settings\pochon_e\Local%20Settings\Temporary%20Internet%20Files\OLK49\P&#233;rinat%205%202015-2016.ppt"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slide" Target="slide68.xml"/><Relationship Id="rId4" Type="http://schemas.openxmlformats.org/officeDocument/2006/relationships/hyperlink" Target="http://www.choisirsacontraception.fr/"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fr.wrs.yahoo.com/_ylt=A0WTf2xnR21LSHEAt8xlAQx.;_ylu=X3oDMTBpc2VvdmQ2BHBvcwM3BHNlYwNzcgR2dGlkAw--/SIG=1f0ap4jf6/EXP=1265539303/**http:/fr.images.search.yahoo.com/images/view?back=http://fr.images.search.yahoo.com/search/images?_adv_prop=image&amp;va=mirena&amp;fr=yfp-t-703&amp;w=136&amp;h=207&amp;imgurl=www.dr-miller.com/Bilder/Mirena.jpg&amp;rurl=http://www.dr-miller.com/IUD.html&amp;size=2k&amp;name=Mirena+jpg&amp;p=mirena&amp;oid=0124cf9d1cd88ff6&amp;fr2=&amp;no=7&amp;tt=13866&amp;sigr=111mu2dk1&amp;sigi=113aqlh7r&amp;sigb=12mk9f5ge&amp;type=JPG" TargetMode="External"/><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e 7">
            <a:extLst>
              <a:ext uri="{FF2B5EF4-FFF2-40B4-BE49-F238E27FC236}">
                <a16:creationId xmlns:a16="http://schemas.microsoft.com/office/drawing/2014/main" id="{3B201858-C276-520D-A2C7-B211752ED0D9}"/>
              </a:ext>
            </a:extLst>
          </p:cNvPr>
          <p:cNvGrpSpPr>
            <a:grpSpLocks/>
          </p:cNvGrpSpPr>
          <p:nvPr/>
        </p:nvGrpSpPr>
        <p:grpSpPr bwMode="auto">
          <a:xfrm>
            <a:off x="284163" y="1235075"/>
            <a:ext cx="434975" cy="4248150"/>
            <a:chOff x="336542" y="-135310"/>
            <a:chExt cx="486995" cy="4655577"/>
          </a:xfrm>
        </p:grpSpPr>
        <p:sp>
          <p:nvSpPr>
            <p:cNvPr id="4" name="Organigramme : Données 3">
              <a:extLst>
                <a:ext uri="{FF2B5EF4-FFF2-40B4-BE49-F238E27FC236}">
                  <a16:creationId xmlns:a16="http://schemas.microsoft.com/office/drawing/2014/main" id="{5CF3ED3F-6192-1C6D-9348-080E32B94434}"/>
                </a:ext>
              </a:extLst>
            </p:cNvPr>
            <p:cNvSpPr/>
            <p:nvPr/>
          </p:nvSpPr>
          <p:spPr>
            <a:xfrm rot="3042745" flipV="1">
              <a:off x="-627316" y="913861"/>
              <a:ext cx="2500025" cy="401682"/>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Organigramme : Données 8">
              <a:extLst>
                <a:ext uri="{FF2B5EF4-FFF2-40B4-BE49-F238E27FC236}">
                  <a16:creationId xmlns:a16="http://schemas.microsoft.com/office/drawing/2014/main" id="{C8746B1B-DD19-59DA-171E-8F72B29B8257}"/>
                </a:ext>
              </a:extLst>
            </p:cNvPr>
            <p:cNvSpPr/>
            <p:nvPr/>
          </p:nvSpPr>
          <p:spPr>
            <a:xfrm rot="3042745" flipV="1">
              <a:off x="-711759" y="1422739"/>
              <a:ext cx="2498284" cy="401682"/>
            </a:xfrm>
            <a:prstGeom prst="flowChartInputOutpu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0" name="Organigramme : Données 9">
              <a:extLst>
                <a:ext uri="{FF2B5EF4-FFF2-40B4-BE49-F238E27FC236}">
                  <a16:creationId xmlns:a16="http://schemas.microsoft.com/office/drawing/2014/main" id="{4D16CBE5-3CF0-D0F2-B376-C806CC6B05BF}"/>
                </a:ext>
              </a:extLst>
            </p:cNvPr>
            <p:cNvSpPr/>
            <p:nvPr/>
          </p:nvSpPr>
          <p:spPr>
            <a:xfrm rot="18557255">
              <a:off x="-626446" y="2478768"/>
              <a:ext cx="2498284" cy="401682"/>
            </a:xfrm>
            <a:prstGeom prst="flowChartInputOut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Organigramme : Données 10">
              <a:extLst>
                <a:ext uri="{FF2B5EF4-FFF2-40B4-BE49-F238E27FC236}">
                  <a16:creationId xmlns:a16="http://schemas.microsoft.com/office/drawing/2014/main" id="{50593B53-1E12-E20B-A285-9C5943BF7273}"/>
                </a:ext>
              </a:extLst>
            </p:cNvPr>
            <p:cNvSpPr/>
            <p:nvPr/>
          </p:nvSpPr>
          <p:spPr>
            <a:xfrm rot="18557255">
              <a:off x="-630870" y="3069414"/>
              <a:ext cx="2500023" cy="401682"/>
            </a:xfrm>
            <a:prstGeom prst="flowChartInputOutpu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grpSp>
      <p:sp>
        <p:nvSpPr>
          <p:cNvPr id="12" name="Rectangle 11">
            <a:extLst>
              <a:ext uri="{FF2B5EF4-FFF2-40B4-BE49-F238E27FC236}">
                <a16:creationId xmlns:a16="http://schemas.microsoft.com/office/drawing/2014/main" id="{D1419CEA-0E1A-1D66-397E-500DE39041CB}"/>
              </a:ext>
            </a:extLst>
          </p:cNvPr>
          <p:cNvSpPr/>
          <p:nvPr/>
        </p:nvSpPr>
        <p:spPr>
          <a:xfrm>
            <a:off x="1619250" y="2479675"/>
            <a:ext cx="6553200" cy="1863725"/>
          </a:xfrm>
          <a:prstGeom prst="wedge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defRPr/>
            </a:pPr>
            <a:r>
              <a:rPr lang="fr-FR" altLang="fr-FR" sz="3200" dirty="0">
                <a:solidFill>
                  <a:srgbClr val="FFFFFF"/>
                </a:solidFill>
                <a:cs typeface="Arial" panose="020B0604020202020204" pitchFamily="34" charset="0"/>
              </a:rPr>
              <a:t>Homéopathie en périnatalogie</a:t>
            </a:r>
          </a:p>
          <a:p>
            <a:pPr algn="ctr">
              <a:defRPr/>
            </a:pPr>
            <a:endParaRPr lang="fr-FR" altLang="fr-FR" dirty="0">
              <a:solidFill>
                <a:srgbClr val="FFFFFF"/>
              </a:solidFill>
            </a:endParaRPr>
          </a:p>
          <a:p>
            <a:pPr algn="ctr">
              <a:defRPr/>
            </a:pPr>
            <a:r>
              <a:rPr lang="fr-FR" altLang="fr-FR" sz="4400" dirty="0">
                <a:solidFill>
                  <a:srgbClr val="FFFFFF"/>
                </a:solidFill>
                <a:cs typeface="Arial" panose="020B0604020202020204" pitchFamily="34" charset="0"/>
              </a:rPr>
              <a:t>5</a:t>
            </a:r>
            <a:r>
              <a:rPr lang="fr-FR" altLang="fr-FR" sz="3200" dirty="0">
                <a:solidFill>
                  <a:srgbClr val="FFFFFF"/>
                </a:solidFill>
                <a:cs typeface="Arial" panose="020B0604020202020204" pitchFamily="34" charset="0"/>
              </a:rPr>
              <a:t> </a:t>
            </a:r>
          </a:p>
        </p:txBody>
      </p:sp>
      <p:sp>
        <p:nvSpPr>
          <p:cNvPr id="4100" name="Text Box 2">
            <a:extLst>
              <a:ext uri="{FF2B5EF4-FFF2-40B4-BE49-F238E27FC236}">
                <a16:creationId xmlns:a16="http://schemas.microsoft.com/office/drawing/2014/main" id="{A4879284-1D57-8148-E074-554875A8BDFC}"/>
              </a:ext>
            </a:extLst>
          </p:cNvPr>
          <p:cNvSpPr txBox="1">
            <a:spLocks noChangeArrowheads="1"/>
          </p:cNvSpPr>
          <p:nvPr/>
        </p:nvSpPr>
        <p:spPr bwMode="auto">
          <a:xfrm>
            <a:off x="1547813" y="5194300"/>
            <a:ext cx="6797675" cy="708025"/>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fr-FR" altLang="fr-FR" sz="2000" dirty="0">
                <a:latin typeface="+mn-lt"/>
              </a:rPr>
              <a:t>L’enseignement est interactif </a:t>
            </a:r>
          </a:p>
          <a:p>
            <a:pPr>
              <a:defRPr/>
            </a:pPr>
            <a:r>
              <a:rPr lang="fr-FR" altLang="fr-FR" sz="2000" dirty="0">
                <a:latin typeface="+mn-lt"/>
              </a:rPr>
              <a:t>et suppose une pré-lecture du diaporama avant les cours</a:t>
            </a:r>
          </a:p>
        </p:txBody>
      </p:sp>
      <p:pic>
        <p:nvPicPr>
          <p:cNvPr id="7173" name="Image 14">
            <a:extLst>
              <a:ext uri="{FF2B5EF4-FFF2-40B4-BE49-F238E27FC236}">
                <a16:creationId xmlns:a16="http://schemas.microsoft.com/office/drawing/2014/main" id="{C78DA65F-ED8E-9AB4-4059-315CD95FD0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938" y="269875"/>
            <a:ext cx="4827587"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9CCCBDC-1208-2041-7E82-6A42F4CAEF88}"/>
              </a:ext>
            </a:extLst>
          </p:cNvPr>
          <p:cNvSpPr>
            <a:spLocks noChangeArrowheads="1"/>
          </p:cNvSpPr>
          <p:nvPr/>
        </p:nvSpPr>
        <p:spPr bwMode="auto">
          <a:xfrm>
            <a:off x="533400" y="798513"/>
            <a:ext cx="79168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         Tuberculinique</a:t>
            </a:r>
          </a:p>
          <a:p>
            <a:pPr eaLnBrk="1" hangingPunct="1"/>
            <a:r>
              <a:rPr lang="fr-FR" altLang="fr-FR" sz="2400" b="0" i="1">
                <a:solidFill>
                  <a:srgbClr val="FF9933"/>
                </a:solidFill>
              </a:rPr>
              <a:t>Inflammation pulmonaire – Sclérose pulmonaire – Epuisement</a:t>
            </a:r>
            <a:endParaRPr lang="fr-FR" altLang="fr-FR" sz="2400" b="0">
              <a:solidFill>
                <a:srgbClr val="FF9933"/>
              </a:solidFill>
            </a:endParaRPr>
          </a:p>
        </p:txBody>
      </p:sp>
      <p:sp>
        <p:nvSpPr>
          <p:cNvPr id="24579" name="Text Box 4">
            <a:extLst>
              <a:ext uri="{FF2B5EF4-FFF2-40B4-BE49-F238E27FC236}">
                <a16:creationId xmlns:a16="http://schemas.microsoft.com/office/drawing/2014/main" id="{268D6A54-35B5-D181-9DE1-FF4492FD67B4}"/>
              </a:ext>
            </a:extLst>
          </p:cNvPr>
          <p:cNvSpPr txBox="1">
            <a:spLocks noChangeArrowheads="1"/>
          </p:cNvSpPr>
          <p:nvPr/>
        </p:nvSpPr>
        <p:spPr bwMode="auto">
          <a:xfrm>
            <a:off x="838200" y="28956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24580" name="Text Box 5">
            <a:extLst>
              <a:ext uri="{FF2B5EF4-FFF2-40B4-BE49-F238E27FC236}">
                <a16:creationId xmlns:a16="http://schemas.microsoft.com/office/drawing/2014/main" id="{2BB47EE2-AC08-7429-86BB-FF3FD23BF3BF}"/>
              </a:ext>
            </a:extLst>
          </p:cNvPr>
          <p:cNvSpPr txBox="1">
            <a:spLocks noChangeArrowheads="1"/>
          </p:cNvSpPr>
          <p:nvPr/>
        </p:nvSpPr>
        <p:spPr bwMode="auto">
          <a:xfrm>
            <a:off x="533400" y="1774825"/>
            <a:ext cx="83820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Sujet jeune, frilosité, adénopathie.</a:t>
            </a:r>
          </a:p>
          <a:p>
            <a:pPr eaLnBrk="1" hangingPunct="1"/>
            <a:r>
              <a:rPr lang="fr-FR" altLang="fr-FR" sz="2400" b="0"/>
              <a:t>Cystites répétées infectieuses ou interstitielles.</a:t>
            </a:r>
          </a:p>
          <a:p>
            <a:pPr eaLnBrk="1" hangingPunct="1"/>
            <a:r>
              <a:rPr lang="fr-FR" altLang="fr-FR" sz="2400" b="0"/>
              <a:t>Vulvo-vaginites avec fatigue, leucorrhées non irritantes, traînantes.</a:t>
            </a:r>
          </a:p>
          <a:p>
            <a:pPr eaLnBrk="1" hangingPunct="1"/>
            <a:r>
              <a:rPr lang="fr-FR" altLang="fr-FR" sz="2400" b="0"/>
              <a:t>Infections virales avec réactions ganglionnaires (herpès...).</a:t>
            </a:r>
          </a:p>
          <a:p>
            <a:pPr eaLnBrk="1" hangingPunct="1"/>
            <a:r>
              <a:rPr lang="fr-FR" altLang="fr-FR" sz="2400" b="0"/>
              <a:t>Infections gynécologiques traînantes (abcès, bartholinites...).</a:t>
            </a:r>
          </a:p>
          <a:p>
            <a:pPr eaLnBrk="1" hangingPunct="1"/>
            <a:r>
              <a:rPr lang="fr-FR" altLang="fr-FR" sz="2400" b="0"/>
              <a:t>Dysménorrhée de la jeune-fille avec fatigue.</a:t>
            </a:r>
          </a:p>
          <a:p>
            <a:pPr eaLnBrk="1" hangingPunct="1"/>
            <a:r>
              <a:rPr lang="fr-FR" altLang="fr-FR" sz="2400" b="0"/>
              <a:t>Ménorragies avec fatigue.</a:t>
            </a:r>
          </a:p>
          <a:p>
            <a:pPr eaLnBrk="1" hangingPunct="1"/>
            <a:r>
              <a:rPr lang="fr-FR" altLang="fr-FR" sz="2400" b="0"/>
              <a:t>Déminéralisation : ostéopénie, ostéoporose.</a:t>
            </a:r>
          </a:p>
          <a:p>
            <a:pPr eaLnBrk="1" hangingPunct="1"/>
            <a:endParaRPr lang="fr-FR" altLang="fr-FR" sz="2400" b="0"/>
          </a:p>
          <a:p>
            <a:pPr eaLnBrk="1" hangingPunct="1"/>
            <a:r>
              <a:rPr lang="fr-FR" altLang="fr-FR" sz="2400" b="0"/>
              <a:t>Ex : </a:t>
            </a:r>
            <a:r>
              <a:rPr lang="fr-FR" altLang="fr-FR" sz="2400"/>
              <a:t>Pulsatilla</a:t>
            </a:r>
            <a:r>
              <a:rPr lang="fr-FR" altLang="fr-FR" sz="2400" b="0"/>
              <a:t>, </a:t>
            </a:r>
            <a:r>
              <a:rPr lang="fr-FR" altLang="fr-FR" sz="2400"/>
              <a:t>Natrum muriaticum</a:t>
            </a:r>
            <a:r>
              <a:rPr lang="fr-FR" altLang="fr-FR" sz="2400" b="0"/>
              <a:t>, </a:t>
            </a:r>
            <a:r>
              <a:rPr lang="fr-FR" altLang="fr-FR" sz="2400"/>
              <a:t>Phosphorus</a:t>
            </a:r>
            <a:r>
              <a:rPr lang="fr-FR" altLang="fr-FR" sz="2400" b="0"/>
              <a:t>, </a:t>
            </a:r>
            <a:r>
              <a:rPr lang="fr-FR" altLang="fr-FR" sz="2400"/>
              <a:t>Tuberculinum</a:t>
            </a:r>
            <a:r>
              <a:rPr lang="fr-FR" altLang="fr-FR" sz="2400" b="0"/>
              <a:t>, </a:t>
            </a:r>
            <a:r>
              <a:rPr lang="fr-FR" altLang="fr-FR" sz="2400"/>
              <a:t>Silicea</a:t>
            </a:r>
          </a:p>
        </p:txBody>
      </p:sp>
      <p:pic>
        <p:nvPicPr>
          <p:cNvPr id="24581" name="Picture 6" descr="flèche">
            <a:extLst>
              <a:ext uri="{FF2B5EF4-FFF2-40B4-BE49-F238E27FC236}">
                <a16:creationId xmlns:a16="http://schemas.microsoft.com/office/drawing/2014/main" id="{54BB097F-9D6A-9629-A0DA-EEB6EA384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8763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54">
            <a:extLst>
              <a:ext uri="{FF2B5EF4-FFF2-40B4-BE49-F238E27FC236}">
                <a16:creationId xmlns:a16="http://schemas.microsoft.com/office/drawing/2014/main" id="{F8D82FD9-856A-F555-250D-D06FB50E5011}"/>
              </a:ext>
            </a:extLst>
          </p:cNvPr>
          <p:cNvSpPr txBox="1">
            <a:spLocks noChangeArrowheads="1"/>
          </p:cNvSpPr>
          <p:nvPr/>
        </p:nvSpPr>
        <p:spPr bwMode="auto">
          <a:xfrm>
            <a:off x="495300" y="1066800"/>
            <a:ext cx="8305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t>Calcarea carbonica </a:t>
            </a:r>
            <a:r>
              <a:rPr lang="fr-FR" altLang="fr-FR" sz="2400" b="0"/>
              <a:t>: supporte très bien plusieurs jours sans aller à la selle ; gros bébé moite sentant l'aigre. </a:t>
            </a:r>
          </a:p>
          <a:p>
            <a:pPr eaLnBrk="1" hangingPunct="1"/>
            <a:endParaRPr lang="fr-FR" altLang="fr-FR" sz="2400" b="0"/>
          </a:p>
          <a:p>
            <a:pPr eaLnBrk="1" hangingPunct="1"/>
            <a:r>
              <a:rPr lang="fr-FR" altLang="fr-FR" sz="2400"/>
              <a:t>Graphites </a:t>
            </a:r>
            <a:r>
              <a:rPr lang="fr-FR" altLang="fr-FR" sz="2400" b="0"/>
              <a:t>: selles volumineuses, gluantes, douloureuses car fissures à l'anus. </a:t>
            </a:r>
          </a:p>
          <a:p>
            <a:pPr eaLnBrk="1" hangingPunct="1"/>
            <a:endParaRPr lang="fr-FR" altLang="fr-FR" sz="2400" b="0"/>
          </a:p>
          <a:p>
            <a:pPr eaLnBrk="1" hangingPunct="1"/>
            <a:r>
              <a:rPr lang="fr-FR" altLang="fr-FR" sz="2400"/>
              <a:t>Natrum muriaticum </a:t>
            </a:r>
            <a:r>
              <a:rPr lang="fr-FR" altLang="fr-FR" sz="2400" b="0"/>
              <a:t>: petites selles sèches et dures ; soif importante. </a:t>
            </a:r>
          </a:p>
          <a:p>
            <a:pPr eaLnBrk="1" hangingPunct="1"/>
            <a:endParaRPr lang="fr-FR" altLang="fr-FR" sz="2400" b="0"/>
          </a:p>
          <a:p>
            <a:pPr eaLnBrk="1" hangingPunct="1"/>
            <a:r>
              <a:rPr lang="fr-FR" altLang="fr-FR" sz="2400"/>
              <a:t>Silicea </a:t>
            </a:r>
            <a:r>
              <a:rPr lang="fr-FR" altLang="fr-FR" sz="2400" b="0"/>
              <a:t>: selles qui sortent de l'anus et y rentrent partiellement. </a:t>
            </a:r>
          </a:p>
          <a:p>
            <a:pPr eaLnBrk="1" hangingPunct="1"/>
            <a:endParaRPr lang="fr-FR" altLang="fr-FR" sz="2400" b="0"/>
          </a:p>
          <a:p>
            <a:pPr eaLnBrk="1" hangingPunct="1"/>
            <a:r>
              <a:rPr lang="fr-FR" altLang="fr-FR" sz="2400"/>
              <a:t>Alumina </a:t>
            </a:r>
            <a:r>
              <a:rPr lang="fr-FR" altLang="fr-FR" sz="2400" b="0"/>
              <a:t>: en cas d'échec des précédents.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63" name="Group 39">
            <a:extLst>
              <a:ext uri="{FF2B5EF4-FFF2-40B4-BE49-F238E27FC236}">
                <a16:creationId xmlns:a16="http://schemas.microsoft.com/office/drawing/2014/main" id="{BDAB8455-C237-DC64-356C-210DBC5AD5D0}"/>
              </a:ext>
            </a:extLst>
          </p:cNvPr>
          <p:cNvGraphicFramePr>
            <a:graphicFrameLocks noGrp="1"/>
          </p:cNvGraphicFramePr>
          <p:nvPr/>
        </p:nvGraphicFramePr>
        <p:xfrm>
          <a:off x="228600" y="609600"/>
          <a:ext cx="8821738" cy="5702300"/>
        </p:xfrm>
        <a:graphic>
          <a:graphicData uri="http://schemas.openxmlformats.org/drawingml/2006/table">
            <a:tbl>
              <a:tblPr/>
              <a:tblGrid>
                <a:gridCol w="2032000">
                  <a:extLst>
                    <a:ext uri="{9D8B030D-6E8A-4147-A177-3AD203B41FA5}">
                      <a16:colId xmlns:a16="http://schemas.microsoft.com/office/drawing/2014/main" val="20000"/>
                    </a:ext>
                  </a:extLst>
                </a:gridCol>
                <a:gridCol w="3260725">
                  <a:extLst>
                    <a:ext uri="{9D8B030D-6E8A-4147-A177-3AD203B41FA5}">
                      <a16:colId xmlns:a16="http://schemas.microsoft.com/office/drawing/2014/main" val="20001"/>
                    </a:ext>
                  </a:extLst>
                </a:gridCol>
                <a:gridCol w="3529013">
                  <a:extLst>
                    <a:ext uri="{9D8B030D-6E8A-4147-A177-3AD203B41FA5}">
                      <a16:colId xmlns:a16="http://schemas.microsoft.com/office/drawing/2014/main" val="20002"/>
                    </a:ext>
                  </a:extLst>
                </a:gridCol>
              </a:tblGrid>
              <a:tr h="1310732">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Nux</a:t>
                      </a:r>
                      <a:r>
                        <a:rPr kumimoji="0" lang="fr-FR" altLang="fr-FR" sz="20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20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vomica</a:t>
                      </a:r>
                      <a:endParaRPr kumimoji="0" lang="fr-FR" altLang="fr-FR" sz="20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Faux besoins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Efforts d’exonération avec cris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Evacuation incomplète</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Réveil à 4h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Impatient </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091">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Lycopodium</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Pas de besoin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Le lait donne la diarrhée</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Braillard et crampon</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4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Calcarea carbonica</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Bien supportée plusieurs jours</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Gros bébé moite et d’odeur aigre</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784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Graphites</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Selles volumineuses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Gluantes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Fissures </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04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Natrum muriaticum</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Selles petites, sèches, dures</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Soif ++</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7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Silicea</a:t>
                      </a:r>
                      <a:endParaRPr kumimoji="0" lang="fr-FR" altLang="fr-FR" sz="20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Selles à ressort</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6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Alumina</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Si échec des précédents</a:t>
                      </a:r>
                    </a:p>
                  </a:txBody>
                  <a:tcPr marT="45723" marB="4572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a:extLst>
              <a:ext uri="{FF2B5EF4-FFF2-40B4-BE49-F238E27FC236}">
                <a16:creationId xmlns:a16="http://schemas.microsoft.com/office/drawing/2014/main" id="{10AF2F6D-ABAD-9941-3F9B-E6150B3D6784}"/>
              </a:ext>
            </a:extLst>
          </p:cNvPr>
          <p:cNvSpPr>
            <a:spLocks noGrp="1" noChangeArrowheads="1"/>
          </p:cNvSpPr>
          <p:nvPr>
            <p:ph type="body" idx="4294967295"/>
          </p:nvPr>
        </p:nvSpPr>
        <p:spPr bwMode="auto">
          <a:xfrm>
            <a:off x="457200" y="1828800"/>
            <a:ext cx="8229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50000"/>
              </a:spcBef>
              <a:buFontTx/>
              <a:buNone/>
            </a:pPr>
            <a:r>
              <a:rPr lang="fr-FR" altLang="fr-FR" sz="2400"/>
              <a:t>Se définissent comme des manifestations douloureuses survenant chez le tout petit enfant, se manifestant par des cris intenses et qui n'ont pas de substratum organique patent. Ces crises apparaissent vers le 10</a:t>
            </a:r>
            <a:r>
              <a:rPr lang="fr-FR" altLang="fr-FR" sz="2400" baseline="30000"/>
              <a:t>ème</a:t>
            </a:r>
            <a:r>
              <a:rPr lang="fr-FR" altLang="fr-FR" sz="2400"/>
              <a:t> jour et disparaissent vers 4 mois. Elles surviennent dans la plupart des cas le soir, après 17 heures, et sont accompagnées d'agitation, de pâleur ou de rougeur du visage, avec émission de gaz intestinaux. </a:t>
            </a:r>
          </a:p>
          <a:p>
            <a:pPr marL="0" indent="0">
              <a:spcBef>
                <a:spcPct val="50000"/>
              </a:spcBef>
              <a:buFontTx/>
              <a:buNone/>
            </a:pPr>
            <a:r>
              <a:rPr lang="fr-FR" altLang="fr-FR" sz="2400"/>
              <a:t>Beaucoup d'hypothèses (psychologiques, chronobiologiques, biochimiques…) ont été avancées pour tenter d'expliquer ce trouble, fréquent, gênant, mais bénin. </a:t>
            </a:r>
          </a:p>
        </p:txBody>
      </p:sp>
      <p:sp>
        <p:nvSpPr>
          <p:cNvPr id="184323" name="Rectangle 6">
            <a:extLst>
              <a:ext uri="{FF2B5EF4-FFF2-40B4-BE49-F238E27FC236}">
                <a16:creationId xmlns:a16="http://schemas.microsoft.com/office/drawing/2014/main" id="{4B6E0C75-C623-74C2-B81F-D6426F7DC0DE}"/>
              </a:ext>
            </a:extLst>
          </p:cNvPr>
          <p:cNvSpPr>
            <a:spLocks noChangeArrowheads="1"/>
          </p:cNvSpPr>
          <p:nvPr/>
        </p:nvSpPr>
        <p:spPr bwMode="auto">
          <a:xfrm>
            <a:off x="457200" y="838200"/>
            <a:ext cx="382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coliques du premier âge</a:t>
            </a:r>
          </a:p>
        </p:txBody>
      </p:sp>
      <p:pic>
        <p:nvPicPr>
          <p:cNvPr id="184324" name="Picture 4" descr="flèche">
            <a:extLst>
              <a:ext uri="{FF2B5EF4-FFF2-40B4-BE49-F238E27FC236}">
                <a16:creationId xmlns:a16="http://schemas.microsoft.com/office/drawing/2014/main" id="{AD6768EE-3E58-4C4C-5F78-83581CC8B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8858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a:extLst>
              <a:ext uri="{FF2B5EF4-FFF2-40B4-BE49-F238E27FC236}">
                <a16:creationId xmlns:a16="http://schemas.microsoft.com/office/drawing/2014/main" id="{B0C35B8A-3470-B665-0112-BA72F698CE11}"/>
              </a:ext>
            </a:extLst>
          </p:cNvPr>
          <p:cNvSpPr>
            <a:spLocks noGrp="1" noChangeArrowheads="1"/>
          </p:cNvSpPr>
          <p:nvPr>
            <p:ph type="body" idx="4294967295"/>
          </p:nvPr>
        </p:nvSpPr>
        <p:spPr bwMode="auto">
          <a:xfrm>
            <a:off x="736600" y="914400"/>
            <a:ext cx="8407400" cy="525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2075" indent="-92075">
              <a:spcBef>
                <a:spcPct val="50000"/>
              </a:spcBef>
              <a:buClr>
                <a:srgbClr val="FF6600"/>
              </a:buClr>
              <a:buSzPct val="80000"/>
              <a:buFont typeface="Wingdings" panose="05000000000000000000" pitchFamily="2" charset="2"/>
              <a:buChar char="ü"/>
            </a:pPr>
            <a:r>
              <a:rPr lang="fr-FR" altLang="fr-FR" sz="2400"/>
              <a:t> Ne jamais laisser l'enfant crier</a:t>
            </a:r>
          </a:p>
          <a:p>
            <a:pPr marL="92075" indent="-92075">
              <a:spcBef>
                <a:spcPct val="50000"/>
              </a:spcBef>
              <a:buClr>
                <a:srgbClr val="FF6600"/>
              </a:buClr>
              <a:buSzPct val="80000"/>
              <a:buFont typeface="Wingdings" panose="05000000000000000000" pitchFamily="2" charset="2"/>
              <a:buChar char="ü"/>
            </a:pPr>
            <a:r>
              <a:rPr lang="fr-FR" altLang="fr-FR" sz="2400"/>
              <a:t> Tenter de connaître les motifs des cris : </a:t>
            </a:r>
          </a:p>
          <a:p>
            <a:pPr marL="352425" lvl="1" indent="-80963">
              <a:spcBef>
                <a:spcPct val="0"/>
              </a:spcBef>
              <a:buClr>
                <a:srgbClr val="FF6600"/>
              </a:buClr>
              <a:buSzPct val="80000"/>
              <a:buFont typeface="Wingdings" panose="05000000000000000000" pitchFamily="2" charset="2"/>
              <a:buNone/>
            </a:pPr>
            <a:r>
              <a:rPr lang="fr-FR" altLang="fr-FR" sz="2400"/>
              <a:t>Faim du bébé, désir de nourriture.</a:t>
            </a:r>
          </a:p>
          <a:p>
            <a:pPr marL="352425" lvl="1" indent="-80963">
              <a:spcBef>
                <a:spcPct val="0"/>
              </a:spcBef>
              <a:buClr>
                <a:srgbClr val="FF6600"/>
              </a:buClr>
              <a:buSzPct val="80000"/>
              <a:buFont typeface="Wingdings" panose="05000000000000000000" pitchFamily="2" charset="2"/>
              <a:buNone/>
            </a:pPr>
            <a:r>
              <a:rPr lang="fr-FR" altLang="fr-FR" sz="2400"/>
              <a:t>Désir de succion sans faim.</a:t>
            </a:r>
          </a:p>
          <a:p>
            <a:pPr marL="352425" lvl="1" indent="-80963">
              <a:spcBef>
                <a:spcPct val="0"/>
              </a:spcBef>
              <a:buClr>
                <a:srgbClr val="FF6600"/>
              </a:buClr>
              <a:buSzPct val="80000"/>
              <a:buFont typeface="Wingdings" panose="05000000000000000000" pitchFamily="2" charset="2"/>
              <a:buNone/>
            </a:pPr>
            <a:r>
              <a:rPr lang="fr-FR" altLang="fr-FR" sz="2400"/>
              <a:t>Désir d'être pris dans les bras.</a:t>
            </a:r>
          </a:p>
          <a:p>
            <a:pPr marL="352425" lvl="1" indent="-80963">
              <a:spcBef>
                <a:spcPct val="0"/>
              </a:spcBef>
              <a:buClr>
                <a:srgbClr val="FF6600"/>
              </a:buClr>
              <a:buSzPct val="80000"/>
              <a:buFont typeface="Wingdings" panose="05000000000000000000" pitchFamily="2" charset="2"/>
              <a:buNone/>
            </a:pPr>
            <a:r>
              <a:rPr lang="fr-FR" altLang="fr-FR" sz="2400"/>
              <a:t>Ennui ; désir de stimulations : musique, chant, caresses... </a:t>
            </a:r>
          </a:p>
          <a:p>
            <a:pPr marL="352425" lvl="1" indent="-80963">
              <a:spcBef>
                <a:spcPct val="0"/>
              </a:spcBef>
              <a:buClr>
                <a:srgbClr val="FF6600"/>
              </a:buClr>
              <a:buSzPct val="80000"/>
              <a:buFont typeface="Wingdings" panose="05000000000000000000" pitchFamily="2" charset="2"/>
              <a:buNone/>
            </a:pPr>
            <a:r>
              <a:rPr lang="fr-FR" altLang="fr-FR" sz="2400"/>
              <a:t>Fatigue : désire dormir.</a:t>
            </a:r>
          </a:p>
          <a:p>
            <a:pPr marL="352425" lvl="1" indent="-80963">
              <a:spcBef>
                <a:spcPct val="0"/>
              </a:spcBef>
              <a:buClr>
                <a:srgbClr val="FF6600"/>
              </a:buClr>
              <a:buSzPct val="80000"/>
              <a:buFont typeface="Wingdings" panose="05000000000000000000" pitchFamily="2" charset="2"/>
              <a:buNone/>
            </a:pPr>
            <a:r>
              <a:rPr lang="fr-FR" altLang="fr-FR" sz="2400"/>
              <a:t>Fesses « sales » : désire être changé.</a:t>
            </a:r>
          </a:p>
          <a:p>
            <a:pPr marL="92075" indent="-92075">
              <a:spcBef>
                <a:spcPct val="50000"/>
              </a:spcBef>
              <a:buClr>
                <a:srgbClr val="FF6600"/>
              </a:buClr>
              <a:buSzPct val="80000"/>
              <a:buFont typeface="Wingdings" panose="05000000000000000000" pitchFamily="2" charset="2"/>
              <a:buChar char="ü"/>
            </a:pPr>
            <a:r>
              <a:rPr lang="fr-FR" altLang="fr-FR" sz="2400"/>
              <a:t> Si les cris sont continus plus de 5 minutes après essai d'une des possibilités précédentes, en essayer une autre.</a:t>
            </a:r>
          </a:p>
          <a:p>
            <a:pPr marL="92075" indent="-92075">
              <a:spcBef>
                <a:spcPct val="50000"/>
              </a:spcBef>
              <a:buClr>
                <a:srgbClr val="FF6600"/>
              </a:buClr>
              <a:buSzPct val="80000"/>
              <a:buFont typeface="Wingdings" panose="05000000000000000000" pitchFamily="2" charset="2"/>
              <a:buChar char="ü"/>
            </a:pPr>
            <a:r>
              <a:rPr lang="fr-FR" altLang="fr-FR" sz="2400"/>
              <a:t> Vérifier que le bébé n'est pas « sur-nourri ».</a:t>
            </a:r>
          </a:p>
          <a:p>
            <a:pPr marL="92075" indent="-92075">
              <a:spcBef>
                <a:spcPct val="50000"/>
              </a:spcBef>
              <a:buClr>
                <a:srgbClr val="FF6600"/>
              </a:buClr>
              <a:buSzPct val="80000"/>
              <a:buFont typeface="Wingdings" panose="05000000000000000000" pitchFamily="2" charset="2"/>
              <a:buChar char="ü"/>
            </a:pPr>
            <a:r>
              <a:rPr lang="fr-FR" altLang="fr-FR" sz="2400"/>
              <a:t> Vérifier qu'il n'est par « sur-stimulé ». </a:t>
            </a:r>
          </a:p>
        </p:txBody>
      </p:sp>
      <p:sp>
        <p:nvSpPr>
          <p:cNvPr id="186371" name="Rectangle 6">
            <a:extLst>
              <a:ext uri="{FF2B5EF4-FFF2-40B4-BE49-F238E27FC236}">
                <a16:creationId xmlns:a16="http://schemas.microsoft.com/office/drawing/2014/main" id="{D988F1B6-250F-A655-B048-B8406481C0AA}"/>
              </a:ext>
            </a:extLst>
          </p:cNvPr>
          <p:cNvSpPr>
            <a:spLocks noChangeArrowheads="1"/>
          </p:cNvSpPr>
          <p:nvPr/>
        </p:nvSpPr>
        <p:spPr bwMode="auto">
          <a:xfrm>
            <a:off x="406400" y="457200"/>
            <a:ext cx="438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Les coliques : mesures générales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79" name="Group 59">
            <a:extLst>
              <a:ext uri="{FF2B5EF4-FFF2-40B4-BE49-F238E27FC236}">
                <a16:creationId xmlns:a16="http://schemas.microsoft.com/office/drawing/2014/main" id="{3B9026EE-843D-2AA1-C775-F8CD325ACA53}"/>
              </a:ext>
            </a:extLst>
          </p:cNvPr>
          <p:cNvGraphicFramePr>
            <a:graphicFrameLocks noGrp="1"/>
          </p:cNvGraphicFramePr>
          <p:nvPr/>
        </p:nvGraphicFramePr>
        <p:xfrm>
          <a:off x="85725" y="15875"/>
          <a:ext cx="8982075" cy="6613525"/>
        </p:xfrm>
        <a:graphic>
          <a:graphicData uri="http://schemas.openxmlformats.org/drawingml/2006/table">
            <a:tbl>
              <a:tblPr/>
              <a:tblGrid>
                <a:gridCol w="1676400">
                  <a:extLst>
                    <a:ext uri="{9D8B030D-6E8A-4147-A177-3AD203B41FA5}">
                      <a16:colId xmlns:a16="http://schemas.microsoft.com/office/drawing/2014/main" val="20000"/>
                    </a:ext>
                  </a:extLst>
                </a:gridCol>
                <a:gridCol w="2047875">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91436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Colocynthis</a:t>
                      </a:r>
                      <a:endPar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Suite de colère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&gt; Plié en 2 ou pression forte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Bébé irritable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Colère ou indignation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Mère pendant la grossesse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072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Arsenicum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album</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1h du matin</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&gt; Pression,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chaleur locale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Bébé anxieux</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Parents : asthme, eczéma</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36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Veratrum</a:t>
                      </a:r>
                      <a:r>
                        <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album</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Coliques en soirée avec sueurs</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Boisson chaude, chaleur</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Peau froide, syndrome de manque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Soif de boissons acides</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5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Staphysagria</a:t>
                      </a:r>
                      <a:endPar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Suite de colère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&gt; Après sommeil</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Infection urinaire de la grossesse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Geste chirurgical pour naissance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Chamomilla</a:t>
                      </a:r>
                      <a:endPar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pPr>
                      <a:endParaRPr kumimoji="0" lang="fr-FR" altLang="fr-FR" sz="1800" b="0" i="0" u="none" strike="noStrike" kern="1200" cap="none" normalizeH="0" baseline="0" dirty="0">
                        <a:ln>
                          <a:noFill/>
                        </a:ln>
                        <a:solidFill>
                          <a:schemeClr val="tx1"/>
                        </a:solidFill>
                        <a:effectLst/>
                        <a:latin typeface="Times New Roman" panose="02020603050405020304" pitchFamily="18" charset="0"/>
                        <a:ea typeface="ＭＳ Ｐゴシック" panose="020B0600070205080204" pitchFamily="34" charset="-128"/>
                        <a:cs typeface="+mn-cs"/>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fr-FR" altLang="fr-FR" sz="1800" b="0" i="0" u="none" strike="noStrike" kern="1200" cap="none" normalizeH="0" baseline="0" dirty="0">
                          <a:ln>
                            <a:noFill/>
                          </a:ln>
                          <a:solidFill>
                            <a:schemeClr val="tx1"/>
                          </a:solidFill>
                          <a:effectLst/>
                          <a:latin typeface="Times New Roman" panose="02020603050405020304" pitchFamily="18" charset="0"/>
                          <a:ea typeface="ＭＳ Ｐゴシック" panose="020B0600070205080204" pitchFamily="34" charset="-128"/>
                          <a:cs typeface="+mn-cs"/>
                        </a:rPr>
                        <a:t>&lt; colère, bruit</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pPr>
                      <a:r>
                        <a:rPr kumimoji="0" lang="fr-FR" altLang="fr-FR" sz="1800" b="0" i="0" u="none" strike="noStrike" kern="1200" cap="none" normalizeH="0" baseline="0" dirty="0">
                          <a:ln>
                            <a:noFill/>
                          </a:ln>
                          <a:solidFill>
                            <a:schemeClr val="tx1"/>
                          </a:solidFill>
                          <a:effectLst/>
                          <a:latin typeface="Times New Roman" panose="02020603050405020304" pitchFamily="18" charset="0"/>
                          <a:ea typeface="ＭＳ Ｐゴシック" panose="020B0600070205080204" pitchFamily="34" charset="-128"/>
                          <a:cs typeface="+mn-cs"/>
                        </a:rPr>
                        <a:t>&gt; bercement</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rgbClr val="00B050"/>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36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Natrum sulfuricum</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Ballonnement et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gargouillis douloureux</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Suite de trauma obstétrical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Sursaut au + petit bruit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Diarrhée matinale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50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Dioscorea</a:t>
                      </a: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&gt; En se penchant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en arrière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005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Carbo vegetabilis</a:t>
                      </a: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Ballonnement + pâleur</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Renvois tardifs</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Suite souffrance néo-natale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Jambes froides jusqu’aux genoux</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4005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Magnesia carbonica</a:t>
                      </a: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Pendant repas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Diarrhée acide verte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BB se plie, se recroqueville</a:t>
                      </a: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8" marB="4570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3" descr="sous-titre">
            <a:extLst>
              <a:ext uri="{FF2B5EF4-FFF2-40B4-BE49-F238E27FC236}">
                <a16:creationId xmlns:a16="http://schemas.microsoft.com/office/drawing/2014/main" id="{0E2E22CE-DF16-C3C3-CFC1-0B62FB610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450"/>
            <a:ext cx="4495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Text Box 3">
            <a:extLst>
              <a:ext uri="{FF2B5EF4-FFF2-40B4-BE49-F238E27FC236}">
                <a16:creationId xmlns:a16="http://schemas.microsoft.com/office/drawing/2014/main" id="{038852F6-5E97-DE28-153C-CD151474F883}"/>
              </a:ext>
            </a:extLst>
          </p:cNvPr>
          <p:cNvSpPr txBox="1">
            <a:spLocks noChangeArrowheads="1"/>
          </p:cNvSpPr>
          <p:nvPr/>
        </p:nvSpPr>
        <p:spPr bwMode="auto">
          <a:xfrm>
            <a:off x="2555875" y="150813"/>
            <a:ext cx="6337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LES RYTHMES</a:t>
            </a:r>
            <a:endParaRPr lang="fr-FR" altLang="fr-FR"/>
          </a:p>
        </p:txBody>
      </p:sp>
      <p:sp>
        <p:nvSpPr>
          <p:cNvPr id="190468" name="Rectangle 7">
            <a:extLst>
              <a:ext uri="{FF2B5EF4-FFF2-40B4-BE49-F238E27FC236}">
                <a16:creationId xmlns:a16="http://schemas.microsoft.com/office/drawing/2014/main" id="{375F6DE2-44FE-E41E-371F-889B0F68C4EF}"/>
              </a:ext>
            </a:extLst>
          </p:cNvPr>
          <p:cNvSpPr>
            <a:spLocks noChangeArrowheads="1"/>
          </p:cNvSpPr>
          <p:nvPr/>
        </p:nvSpPr>
        <p:spPr bwMode="auto">
          <a:xfrm>
            <a:off x="457200" y="1050925"/>
            <a:ext cx="32131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Le sommeil</a:t>
            </a:r>
          </a:p>
        </p:txBody>
      </p:sp>
      <p:sp>
        <p:nvSpPr>
          <p:cNvPr id="190469" name="Rectangle 6">
            <a:extLst>
              <a:ext uri="{FF2B5EF4-FFF2-40B4-BE49-F238E27FC236}">
                <a16:creationId xmlns:a16="http://schemas.microsoft.com/office/drawing/2014/main" id="{8D298066-3DF9-2110-5FF3-42009EFAF9D2}"/>
              </a:ext>
            </a:extLst>
          </p:cNvPr>
          <p:cNvSpPr>
            <a:spLocks noChangeArrowheads="1"/>
          </p:cNvSpPr>
          <p:nvPr/>
        </p:nvSpPr>
        <p:spPr bwMode="auto">
          <a:xfrm>
            <a:off x="406400" y="1828800"/>
            <a:ext cx="8356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400" b="0"/>
              <a:t>Si le sommeil est reconnu comme un besoin fondamental de l'être humain, c'est en raison des phénomènes physiologiques qui le jalonnent. </a:t>
            </a:r>
          </a:p>
          <a:p>
            <a:pPr>
              <a:spcBef>
                <a:spcPct val="50000"/>
              </a:spcBef>
            </a:pPr>
            <a:r>
              <a:rPr lang="fr-FR" altLang="fr-FR" sz="2400" b="0"/>
              <a:t>Le « système mélatonine », hormone permettant le calage de nos rythmes sur l'alternance jour-nuit et sécrétée la nuit, la structure du sommeil, le « système endorphines », tout cela est immature chez le bébé.</a:t>
            </a:r>
          </a:p>
          <a:p>
            <a:pPr>
              <a:spcBef>
                <a:spcPct val="50000"/>
              </a:spcBef>
            </a:pPr>
            <a:r>
              <a:rPr lang="fr-FR" altLang="fr-FR" sz="2400" b="0"/>
              <a:t>C'est dire s'il est fondamental de préserver le sommeil de celui-ci, pour son bien-être physique et psychologique, afin de permettre une bonne acquisition de ces mécanismes biologiques fondamentaux.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a:extLst>
              <a:ext uri="{FF2B5EF4-FFF2-40B4-BE49-F238E27FC236}">
                <a16:creationId xmlns:a16="http://schemas.microsoft.com/office/drawing/2014/main" id="{036D4129-DAFF-1498-1F25-FB52FB54BEB5}"/>
              </a:ext>
            </a:extLst>
          </p:cNvPr>
          <p:cNvSpPr>
            <a:spLocks noGrp="1" noChangeArrowheads="1"/>
          </p:cNvSpPr>
          <p:nvPr>
            <p:ph type="body" idx="4294967295"/>
          </p:nvPr>
        </p:nvSpPr>
        <p:spPr bwMode="auto">
          <a:xfrm>
            <a:off x="479425" y="914400"/>
            <a:ext cx="84582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a:t>Pulsatilla </a:t>
            </a:r>
            <a:br>
              <a:rPr lang="fr-FR" altLang="fr-FR" sz="2400" b="1"/>
            </a:br>
            <a:r>
              <a:rPr lang="fr-FR" altLang="fr-FR" sz="2400"/>
              <a:t>Nouveau-nés très attachés à leur mère, ayant besoin d’être peau contre peau pour s'endormir. Aggravation par la chaleur, avec besoin de se découvrir, ce qui les réveille et engendre des pleurs qui sont améliorés constamment par la présence de la maman. </a:t>
            </a:r>
          </a:p>
          <a:p>
            <a:pPr marL="0" indent="0">
              <a:spcBef>
                <a:spcPct val="0"/>
              </a:spcBef>
              <a:buFontTx/>
              <a:buNone/>
            </a:pPr>
            <a:endParaRPr lang="fr-FR" altLang="fr-FR" sz="2400" b="1"/>
          </a:p>
          <a:p>
            <a:pPr marL="0" indent="0">
              <a:spcBef>
                <a:spcPct val="0"/>
              </a:spcBef>
              <a:buFontTx/>
              <a:buNone/>
            </a:pPr>
            <a:r>
              <a:rPr lang="fr-FR" altLang="fr-FR" sz="2400" b="1"/>
              <a:t>Lachesis </a:t>
            </a:r>
            <a:br>
              <a:rPr lang="fr-FR" altLang="fr-FR" sz="2400" b="1"/>
            </a:br>
            <a:r>
              <a:rPr lang="fr-FR" altLang="fr-FR" sz="2400"/>
              <a:t>Nouveau-nés excités, coléreux, refusant le coucher. Réveils en pleurs dans la nuit, peu améliorés par la présence de la mère. Mauvais réveil, le matin comme à la sieste. </a:t>
            </a:r>
          </a:p>
          <a:p>
            <a:pPr marL="0" indent="0">
              <a:spcBef>
                <a:spcPct val="0"/>
              </a:spcBef>
              <a:buFontTx/>
              <a:buNone/>
            </a:pPr>
            <a:endParaRPr lang="fr-FR" altLang="fr-FR" sz="2400" b="1"/>
          </a:p>
          <a:p>
            <a:pPr marL="0" indent="0">
              <a:spcBef>
                <a:spcPct val="0"/>
              </a:spcBef>
              <a:buFontTx/>
              <a:buNone/>
            </a:pPr>
            <a:r>
              <a:rPr lang="fr-FR" altLang="fr-FR" sz="2400" b="1"/>
              <a:t>Medorrhinum </a:t>
            </a:r>
            <a:br>
              <a:rPr lang="fr-FR" altLang="fr-FR" sz="2400" b="1"/>
            </a:br>
            <a:r>
              <a:rPr lang="fr-FR" altLang="fr-FR" sz="2400"/>
              <a:t>Le bébé est gai le soir, ne voulant pas dormir. Dort très tôt à 4 pattes, les fesses en l'air, et se balance d'avant en arrière. Très mauvais réveil. </a:t>
            </a:r>
          </a:p>
        </p:txBody>
      </p:sp>
      <p:sp>
        <p:nvSpPr>
          <p:cNvPr id="192515" name="Rectangle 6">
            <a:extLst>
              <a:ext uri="{FF2B5EF4-FFF2-40B4-BE49-F238E27FC236}">
                <a16:creationId xmlns:a16="http://schemas.microsoft.com/office/drawing/2014/main" id="{0647870F-2F35-2FBC-3EF3-A70C01B01A2F}"/>
              </a:ext>
            </a:extLst>
          </p:cNvPr>
          <p:cNvSpPr>
            <a:spLocks noChangeArrowheads="1"/>
          </p:cNvSpPr>
          <p:nvPr/>
        </p:nvSpPr>
        <p:spPr bwMode="auto">
          <a:xfrm>
            <a:off x="533400" y="304800"/>
            <a:ext cx="4129088" cy="45720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Troubles de l’endormissement</a:t>
            </a:r>
          </a:p>
        </p:txBody>
      </p:sp>
      <p:pic>
        <p:nvPicPr>
          <p:cNvPr id="192516" name="Picture 4" descr="flèche">
            <a:extLst>
              <a:ext uri="{FF2B5EF4-FFF2-40B4-BE49-F238E27FC236}">
                <a16:creationId xmlns:a16="http://schemas.microsoft.com/office/drawing/2014/main" id="{C11356D6-0C49-E0EF-1B9A-141062FF5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810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4">
            <a:extLst>
              <a:ext uri="{FF2B5EF4-FFF2-40B4-BE49-F238E27FC236}">
                <a16:creationId xmlns:a16="http://schemas.microsoft.com/office/drawing/2014/main" id="{D181A81A-849C-E05E-1682-A9C56DEECFE2}"/>
              </a:ext>
            </a:extLst>
          </p:cNvPr>
          <p:cNvSpPr>
            <a:spLocks noChangeArrowheads="1"/>
          </p:cNvSpPr>
          <p:nvPr/>
        </p:nvSpPr>
        <p:spPr bwMode="auto">
          <a:xfrm>
            <a:off x="427038" y="1066800"/>
            <a:ext cx="8458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t>Chamomilla </a:t>
            </a:r>
            <a:br>
              <a:rPr lang="fr-FR" altLang="fr-FR" sz="2400" b="0"/>
            </a:br>
            <a:r>
              <a:rPr lang="fr-FR" altLang="fr-FR" sz="2400" b="0"/>
              <a:t>Réveils entre 20h et 00h ; colères terribles, où il ne se calme que porté et promené dans les bras de la mère. </a:t>
            </a:r>
          </a:p>
          <a:p>
            <a:pPr eaLnBrk="1" hangingPunct="1"/>
            <a:endParaRPr lang="fr-FR" altLang="fr-FR" sz="2400" b="0"/>
          </a:p>
          <a:p>
            <a:pPr eaLnBrk="1" hangingPunct="1"/>
            <a:r>
              <a:rPr lang="fr-FR" altLang="fr-FR" sz="2400"/>
              <a:t>Coffea </a:t>
            </a:r>
            <a:br>
              <a:rPr lang="fr-FR" altLang="fr-FR" sz="2400"/>
            </a:br>
            <a:r>
              <a:rPr lang="fr-FR" altLang="fr-FR" sz="2400" b="0"/>
              <a:t>Excité par les émotions joyeuses de l’entourage. Doit dormir dans une chambre, seul, sous peine de ne pouvoir s'endormir. Bébé « éponge ».</a:t>
            </a:r>
          </a:p>
          <a:p>
            <a:pPr eaLnBrk="1" hangingPunct="1"/>
            <a:endParaRPr lang="fr-FR" altLang="fr-FR" sz="2400" b="0"/>
          </a:p>
          <a:p>
            <a:pPr eaLnBrk="1" hangingPunct="1"/>
            <a:r>
              <a:rPr lang="fr-FR" altLang="fr-FR" sz="2400"/>
              <a:t>Sulfur </a:t>
            </a:r>
            <a:br>
              <a:rPr lang="fr-FR" altLang="fr-FR" sz="2400"/>
            </a:br>
            <a:r>
              <a:rPr lang="fr-FR" altLang="fr-FR" sz="2400" b="0"/>
              <a:t>Aggravé par la chaleur du lit, et se découvre. </a:t>
            </a:r>
          </a:p>
          <a:p>
            <a:pPr eaLnBrk="1" hangingPunct="1"/>
            <a:r>
              <a:rPr lang="fr-FR" altLang="fr-FR" sz="2400" b="0"/>
              <a:t>Toujours en forme, ne supporte pas l'inaction forcée du sommeil.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5">
            <a:extLst>
              <a:ext uri="{FF2B5EF4-FFF2-40B4-BE49-F238E27FC236}">
                <a16:creationId xmlns:a16="http://schemas.microsoft.com/office/drawing/2014/main" id="{C2EDA34B-CC31-4789-B462-48556987DE52}"/>
              </a:ext>
            </a:extLst>
          </p:cNvPr>
          <p:cNvSpPr>
            <a:spLocks noGrp="1" noChangeArrowheads="1"/>
          </p:cNvSpPr>
          <p:nvPr>
            <p:ph type="body" idx="4294967295"/>
          </p:nvPr>
        </p:nvSpPr>
        <p:spPr bwMode="auto">
          <a:xfrm>
            <a:off x="414338" y="957263"/>
            <a:ext cx="7962900" cy="304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Les causes de réveil nocturne peuvent être d'origines extrêmement variées. La toux, la douleur (RGO ++…), la faim, la soif, la chaleur, le froid, le bruit peuvent à eux seuls réveiller un nouveau-né et demandent des mesures appropriées. </a:t>
            </a:r>
          </a:p>
          <a:p>
            <a:pPr marL="0" indent="0">
              <a:spcBef>
                <a:spcPct val="0"/>
              </a:spcBef>
              <a:buFontTx/>
              <a:buNone/>
            </a:pPr>
            <a:endParaRPr lang="fr-FR" altLang="fr-FR" sz="2400"/>
          </a:p>
          <a:p>
            <a:pPr marL="0" indent="0">
              <a:spcBef>
                <a:spcPct val="0"/>
              </a:spcBef>
              <a:buFontTx/>
              <a:buNone/>
            </a:pPr>
            <a:r>
              <a:rPr lang="fr-FR" altLang="fr-FR" sz="2400"/>
              <a:t>Mais aussi, ils peuvent révéler déjà le besoin d'une présence ou de lumière, pour apaiser une angoisse débutante une frayeur mal contrôlée par la mère au cours de la grossesse. </a:t>
            </a:r>
          </a:p>
        </p:txBody>
      </p:sp>
      <p:sp>
        <p:nvSpPr>
          <p:cNvPr id="196611" name="Rectangle 6">
            <a:extLst>
              <a:ext uri="{FF2B5EF4-FFF2-40B4-BE49-F238E27FC236}">
                <a16:creationId xmlns:a16="http://schemas.microsoft.com/office/drawing/2014/main" id="{6076009A-2B61-B1EA-BBDB-F6ADE3C86112}"/>
              </a:ext>
            </a:extLst>
          </p:cNvPr>
          <p:cNvSpPr>
            <a:spLocks noChangeArrowheads="1"/>
          </p:cNvSpPr>
          <p:nvPr/>
        </p:nvSpPr>
        <p:spPr bwMode="auto">
          <a:xfrm>
            <a:off x="895350" y="257175"/>
            <a:ext cx="3457575" cy="45720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réveils nocturnes</a:t>
            </a:r>
          </a:p>
        </p:txBody>
      </p:sp>
      <p:sp>
        <p:nvSpPr>
          <p:cNvPr id="196612" name="Rectangle 7">
            <a:extLst>
              <a:ext uri="{FF2B5EF4-FFF2-40B4-BE49-F238E27FC236}">
                <a16:creationId xmlns:a16="http://schemas.microsoft.com/office/drawing/2014/main" id="{233B9227-FDB9-EE97-74C6-51F1D6EFCF1E}"/>
              </a:ext>
            </a:extLst>
          </p:cNvPr>
          <p:cNvSpPr>
            <a:spLocks noChangeArrowheads="1"/>
          </p:cNvSpPr>
          <p:nvPr/>
        </p:nvSpPr>
        <p:spPr bwMode="auto">
          <a:xfrm>
            <a:off x="390525" y="4752975"/>
            <a:ext cx="84201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t>Chamomilla</a:t>
            </a:r>
            <a:br>
              <a:rPr lang="fr-FR" altLang="fr-FR" sz="2400" b="0"/>
            </a:br>
            <a:r>
              <a:rPr lang="fr-FR" altLang="fr-FR" sz="2400" b="0"/>
              <a:t>Réveils avant minuit ; colères améliorées par les mouvements (promenade en poussette, en voiture…). </a:t>
            </a:r>
          </a:p>
          <a:p>
            <a:endParaRPr lang="fr-FR" altLang="fr-FR" sz="2400" b="0"/>
          </a:p>
        </p:txBody>
      </p:sp>
      <p:sp>
        <p:nvSpPr>
          <p:cNvPr id="196613" name="Rectangle 8">
            <a:extLst>
              <a:ext uri="{FF2B5EF4-FFF2-40B4-BE49-F238E27FC236}">
                <a16:creationId xmlns:a16="http://schemas.microsoft.com/office/drawing/2014/main" id="{B8689B07-039F-CE58-44E3-CD97C3C927C0}"/>
              </a:ext>
            </a:extLst>
          </p:cNvPr>
          <p:cNvSpPr>
            <a:spLocks noChangeArrowheads="1"/>
          </p:cNvSpPr>
          <p:nvPr/>
        </p:nvSpPr>
        <p:spPr bwMode="auto">
          <a:xfrm>
            <a:off x="457200" y="429577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Quelques repères</a:t>
            </a:r>
          </a:p>
        </p:txBody>
      </p:sp>
      <p:pic>
        <p:nvPicPr>
          <p:cNvPr id="196614" name="Picture 7" descr="flèche">
            <a:extLst>
              <a:ext uri="{FF2B5EF4-FFF2-40B4-BE49-F238E27FC236}">
                <a16:creationId xmlns:a16="http://schemas.microsoft.com/office/drawing/2014/main" id="{4B244DC0-B26C-6A82-BE80-84402A1FD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33337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a:extLst>
              <a:ext uri="{FF2B5EF4-FFF2-40B4-BE49-F238E27FC236}">
                <a16:creationId xmlns:a16="http://schemas.microsoft.com/office/drawing/2014/main" id="{F7BF6AD9-1A56-0D12-1810-D2CEF29662C4}"/>
              </a:ext>
            </a:extLst>
          </p:cNvPr>
          <p:cNvSpPr>
            <a:spLocks noGrp="1" noChangeArrowheads="1"/>
          </p:cNvSpPr>
          <p:nvPr>
            <p:ph type="body" idx="4294967295"/>
          </p:nvPr>
        </p:nvSpPr>
        <p:spPr bwMode="auto">
          <a:xfrm>
            <a:off x="457200" y="654050"/>
            <a:ext cx="82296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a:t>Belladonna</a:t>
            </a:r>
            <a:br>
              <a:rPr lang="fr-FR" altLang="fr-FR" sz="2400"/>
            </a:br>
            <a:r>
              <a:rPr lang="fr-FR" altLang="fr-FR" sz="2400"/>
              <a:t>Insomnie chez des bébés qui ont grande envie de s'endormir ; sursauts en s'endormant ou pendant le sommeil.</a:t>
            </a:r>
          </a:p>
          <a:p>
            <a:pPr marL="0" indent="0">
              <a:spcBef>
                <a:spcPct val="0"/>
              </a:spcBef>
              <a:buFontTx/>
              <a:buNone/>
            </a:pPr>
            <a:endParaRPr lang="fr-FR" altLang="fr-FR" sz="2400"/>
          </a:p>
          <a:p>
            <a:pPr marL="0" indent="0">
              <a:spcBef>
                <a:spcPct val="0"/>
              </a:spcBef>
              <a:buFontTx/>
              <a:buNone/>
            </a:pPr>
            <a:r>
              <a:rPr lang="fr-FR" altLang="fr-FR" sz="2400" b="1"/>
              <a:t>Arsenicum album</a:t>
            </a:r>
            <a:br>
              <a:rPr lang="fr-FR" altLang="fr-FR" sz="2400"/>
            </a:br>
            <a:r>
              <a:rPr lang="fr-FR" altLang="fr-FR" sz="2400"/>
              <a:t>Anxiété vers 1 heure du matin ; peur du noir.</a:t>
            </a:r>
          </a:p>
          <a:p>
            <a:pPr marL="0" indent="0">
              <a:spcBef>
                <a:spcPct val="0"/>
              </a:spcBef>
              <a:buFontTx/>
              <a:buNone/>
            </a:pPr>
            <a:endParaRPr lang="fr-FR" altLang="fr-FR" sz="2400"/>
          </a:p>
          <a:p>
            <a:pPr marL="0" indent="0" eaLnBrk="1" hangingPunct="1">
              <a:spcBef>
                <a:spcPct val="0"/>
              </a:spcBef>
              <a:buFontTx/>
              <a:buNone/>
            </a:pPr>
            <a:r>
              <a:rPr lang="fr-FR" altLang="fr-FR" sz="2400" b="1"/>
              <a:t>Borax</a:t>
            </a:r>
            <a:br>
              <a:rPr lang="fr-FR" altLang="fr-FR" sz="2400"/>
            </a:br>
            <a:r>
              <a:rPr lang="fr-FR" altLang="fr-FR" sz="2400"/>
              <a:t>Aggravation par l’excitation sensorielle et le vertige.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Zincum</a:t>
            </a:r>
            <a:r>
              <a:rPr lang="fr-FR" altLang="fr-FR" sz="2400"/>
              <a:t> </a:t>
            </a:r>
            <a:br>
              <a:rPr lang="fr-FR" altLang="fr-FR" sz="2400"/>
            </a:br>
            <a:r>
              <a:rPr lang="fr-FR" altLang="fr-FR" sz="2400"/>
              <a:t>Hypersensibilité au bruit.</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Luesinum</a:t>
            </a:r>
            <a:br>
              <a:rPr lang="fr-FR" altLang="fr-FR" sz="2400"/>
            </a:br>
            <a:r>
              <a:rPr lang="fr-FR" altLang="fr-FR" sz="2400"/>
              <a:t>Peur de la nuit.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5">
            <a:extLst>
              <a:ext uri="{FF2B5EF4-FFF2-40B4-BE49-F238E27FC236}">
                <a16:creationId xmlns:a16="http://schemas.microsoft.com/office/drawing/2014/main" id="{F6E2223B-46DA-DA6E-D8DE-837AA040EED7}"/>
              </a:ext>
            </a:extLst>
          </p:cNvPr>
          <p:cNvSpPr txBox="1">
            <a:spLocks noChangeArrowheads="1"/>
          </p:cNvSpPr>
          <p:nvPr/>
        </p:nvSpPr>
        <p:spPr bwMode="auto">
          <a:xfrm>
            <a:off x="533400" y="1752600"/>
            <a:ext cx="8153400" cy="3416300"/>
          </a:xfrm>
          <a:prstGeom prst="rect">
            <a:avLst/>
          </a:prstGeom>
          <a:noFill/>
          <a:ln>
            <a:noFill/>
          </a:ln>
          <a:effectLst/>
        </p:spPr>
        <p:txBody>
          <a:bodyPr>
            <a:spAutoFit/>
          </a:bodyPr>
          <a:lstStyle>
            <a:lvl1pPr>
              <a:defRPr b="1">
                <a:solidFill>
                  <a:schemeClr val="tx1"/>
                </a:solidFill>
                <a:latin typeface="Times New Roman" panose="02020603050405020304" pitchFamily="18" charset="0"/>
                <a:ea typeface="ＭＳ Ｐゴシック" panose="020B0600070205080204" pitchFamily="34" charset="-128"/>
              </a:defRPr>
            </a:lvl1pPr>
            <a:lvl2pPr marL="742950" indent="-285750">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fr-FR" altLang="fr-FR" sz="2400" b="0" dirty="0"/>
              <a:t>Patiente âgée ou usée (toxiques, médicaments…), faiblesse, irritabilité, frustration.</a:t>
            </a:r>
          </a:p>
          <a:p>
            <a:pPr eaLnBrk="1" hangingPunct="1">
              <a:defRPr/>
            </a:pPr>
            <a:r>
              <a:rPr lang="fr-FR" altLang="fr-FR" sz="2400" b="0" dirty="0"/>
              <a:t>Fibromes indurés.</a:t>
            </a:r>
          </a:p>
          <a:p>
            <a:pPr eaLnBrk="1" hangingPunct="1">
              <a:defRPr/>
            </a:pPr>
            <a:r>
              <a:rPr lang="fr-FR" altLang="fr-FR" sz="2400" b="0" dirty="0"/>
              <a:t>Nodules du sein.</a:t>
            </a:r>
          </a:p>
          <a:p>
            <a:pPr eaLnBrk="1" hangingPunct="1">
              <a:defRPr/>
            </a:pPr>
            <a:r>
              <a:rPr lang="fr-FR" altLang="fr-FR" sz="2400" b="0" dirty="0"/>
              <a:t>Ménorragies de sang sombre.</a:t>
            </a:r>
          </a:p>
          <a:p>
            <a:pPr eaLnBrk="1" hangingPunct="1">
              <a:defRPr/>
            </a:pPr>
            <a:r>
              <a:rPr lang="fr-FR" altLang="fr-FR" sz="2400" b="0" dirty="0"/>
              <a:t>Varices, ulcères variqueux.</a:t>
            </a:r>
          </a:p>
          <a:p>
            <a:pPr eaLnBrk="1" hangingPunct="1">
              <a:defRPr/>
            </a:pPr>
            <a:endParaRPr lang="fr-FR" altLang="fr-FR" sz="2400" b="0" dirty="0"/>
          </a:p>
          <a:p>
            <a:pPr eaLnBrk="1" hangingPunct="1">
              <a:defRPr/>
            </a:pPr>
            <a:r>
              <a:rPr lang="fr-FR" altLang="fr-FR" sz="2400" b="0" dirty="0"/>
              <a:t>Ex : </a:t>
            </a:r>
            <a:r>
              <a:rPr lang="fr-FR" altLang="fr-FR" sz="2200" dirty="0">
                <a:latin typeface="+mj-lt"/>
              </a:rPr>
              <a:t>Calcarea </a:t>
            </a:r>
            <a:r>
              <a:rPr lang="fr-FR" altLang="fr-FR" sz="2200" dirty="0" err="1">
                <a:latin typeface="+mj-lt"/>
              </a:rPr>
              <a:t>fluorica</a:t>
            </a:r>
            <a:r>
              <a:rPr lang="fr-FR" altLang="fr-FR" sz="2400" b="0" dirty="0"/>
              <a:t>, </a:t>
            </a:r>
            <a:r>
              <a:rPr lang="fr-FR" altLang="fr-FR" sz="2200" dirty="0" err="1">
                <a:latin typeface="+mj-lt"/>
              </a:rPr>
              <a:t>Fluoricum</a:t>
            </a:r>
            <a:r>
              <a:rPr lang="fr-FR" altLang="fr-FR" sz="2200" dirty="0">
                <a:latin typeface="+mj-lt"/>
              </a:rPr>
              <a:t> acidum</a:t>
            </a:r>
            <a:r>
              <a:rPr lang="fr-FR" altLang="fr-FR" sz="2400" b="0" dirty="0"/>
              <a:t>, </a:t>
            </a:r>
            <a:r>
              <a:rPr lang="fr-FR" altLang="fr-FR" sz="2200" dirty="0">
                <a:latin typeface="+mj-lt"/>
              </a:rPr>
              <a:t>Causticum</a:t>
            </a:r>
            <a:r>
              <a:rPr lang="fr-FR" altLang="fr-FR" sz="2400" b="0" dirty="0"/>
              <a:t>, </a:t>
            </a:r>
            <a:r>
              <a:rPr lang="fr-FR" altLang="fr-FR" sz="2200" dirty="0">
                <a:latin typeface="+mj-lt"/>
              </a:rPr>
              <a:t>Luesinum</a:t>
            </a:r>
            <a:r>
              <a:rPr lang="fr-FR" altLang="fr-FR" sz="2400" b="0" dirty="0"/>
              <a:t>, </a:t>
            </a:r>
            <a:r>
              <a:rPr lang="fr-FR" altLang="fr-FR" sz="2200" b="0" dirty="0">
                <a:latin typeface="+mj-lt"/>
              </a:rPr>
              <a:t>les mercures</a:t>
            </a:r>
            <a:r>
              <a:rPr lang="fr-FR" altLang="fr-FR" sz="2400" b="0" dirty="0"/>
              <a:t>, </a:t>
            </a:r>
            <a:r>
              <a:rPr lang="fr-FR" altLang="fr-FR" sz="2200" b="0" dirty="0">
                <a:latin typeface="+mj-lt"/>
              </a:rPr>
              <a:t>les acides</a:t>
            </a:r>
            <a:r>
              <a:rPr lang="fr-FR" altLang="fr-FR" sz="2400" b="0" dirty="0"/>
              <a:t>, les venins de serpent (</a:t>
            </a:r>
            <a:r>
              <a:rPr lang="fr-FR" altLang="fr-FR" sz="2200" dirty="0">
                <a:latin typeface="+mj-lt"/>
              </a:rPr>
              <a:t>Lachesis</a:t>
            </a:r>
            <a:r>
              <a:rPr lang="fr-FR" altLang="fr-FR" sz="2400" b="0" dirty="0"/>
              <a:t>)</a:t>
            </a:r>
            <a:endParaRPr lang="fr-FR" altLang="fr-FR" sz="2400" b="0" i="1" dirty="0"/>
          </a:p>
        </p:txBody>
      </p:sp>
      <p:sp>
        <p:nvSpPr>
          <p:cNvPr id="26627" name="Rectangle 7">
            <a:extLst>
              <a:ext uri="{FF2B5EF4-FFF2-40B4-BE49-F238E27FC236}">
                <a16:creationId xmlns:a16="http://schemas.microsoft.com/office/drawing/2014/main" id="{707E8247-12EE-9CCE-8B2B-07DF1E8A7192}"/>
              </a:ext>
            </a:extLst>
          </p:cNvPr>
          <p:cNvSpPr>
            <a:spLocks noChangeArrowheads="1"/>
          </p:cNvSpPr>
          <p:nvPr/>
        </p:nvSpPr>
        <p:spPr bwMode="auto">
          <a:xfrm>
            <a:off x="455613" y="793750"/>
            <a:ext cx="5257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	Luétique</a:t>
            </a:r>
          </a:p>
          <a:p>
            <a:pPr eaLnBrk="1" hangingPunct="1"/>
            <a:r>
              <a:rPr lang="fr-FR" altLang="fr-FR" sz="2400" b="0" i="1">
                <a:solidFill>
                  <a:srgbClr val="FF9933"/>
                </a:solidFill>
              </a:rPr>
              <a:t>Inflammation – Ulcération – Sclérose </a:t>
            </a:r>
          </a:p>
        </p:txBody>
      </p:sp>
      <p:pic>
        <p:nvPicPr>
          <p:cNvPr id="26628" name="Picture 6" descr="flèche">
            <a:extLst>
              <a:ext uri="{FF2B5EF4-FFF2-40B4-BE49-F238E27FC236}">
                <a16:creationId xmlns:a16="http://schemas.microsoft.com/office/drawing/2014/main" id="{7494C855-D912-5F1E-2A63-638C10BF0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8763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4">
            <a:extLst>
              <a:ext uri="{FF2B5EF4-FFF2-40B4-BE49-F238E27FC236}">
                <a16:creationId xmlns:a16="http://schemas.microsoft.com/office/drawing/2014/main" id="{A178E4AA-D155-2C98-1893-C6AA5E71FEB1}"/>
              </a:ext>
            </a:extLst>
          </p:cNvPr>
          <p:cNvSpPr>
            <a:spLocks noChangeArrowheads="1"/>
          </p:cNvSpPr>
          <p:nvPr/>
        </p:nvSpPr>
        <p:spPr bwMode="auto">
          <a:xfrm>
            <a:off x="457200" y="1708150"/>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905000" algn="l"/>
              </a:tabLst>
              <a:defRPr b="1">
                <a:solidFill>
                  <a:schemeClr val="tx1"/>
                </a:solidFill>
                <a:latin typeface="Times New Roman" panose="02020603050405020304" pitchFamily="18" charset="0"/>
                <a:ea typeface="MS PGothic" panose="020B0600070205080204" pitchFamily="34" charset="-128"/>
              </a:defRPr>
            </a:lvl1pPr>
            <a:lvl2pPr marL="37931725" indent="-37474525">
              <a:tabLst>
                <a:tab pos="1905000"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905000"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905000"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905000"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905000"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905000"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905000"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905000" algn="l"/>
              </a:tabLs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 Suites de » chez la mère allaitante</a:t>
            </a:r>
          </a:p>
          <a:p>
            <a:pPr eaLnBrk="1" hangingPunct="1"/>
            <a:r>
              <a:rPr lang="fr-FR" altLang="fr-FR" sz="2400"/>
              <a:t>Ignatia</a:t>
            </a:r>
            <a:r>
              <a:rPr lang="fr-FR" altLang="fr-FR" sz="2400" b="0"/>
              <a:t> suite de contrariété.</a:t>
            </a:r>
          </a:p>
          <a:p>
            <a:pPr eaLnBrk="1" hangingPunct="1"/>
            <a:r>
              <a:rPr lang="fr-FR" altLang="fr-FR" sz="2400"/>
              <a:t>Colocynthis</a:t>
            </a:r>
            <a:r>
              <a:rPr lang="fr-FR" altLang="fr-FR" sz="2400" b="0"/>
              <a:t> suite de colère. </a:t>
            </a:r>
          </a:p>
        </p:txBody>
      </p:sp>
      <p:sp>
        <p:nvSpPr>
          <p:cNvPr id="200707" name="Rectangle 6">
            <a:extLst>
              <a:ext uri="{FF2B5EF4-FFF2-40B4-BE49-F238E27FC236}">
                <a16:creationId xmlns:a16="http://schemas.microsoft.com/office/drawing/2014/main" id="{3D3A83F1-9232-2C4A-780E-CDA6B8145DCD}"/>
              </a:ext>
            </a:extLst>
          </p:cNvPr>
          <p:cNvSpPr>
            <a:spLocks noGrp="1" noChangeArrowheads="1"/>
          </p:cNvSpPr>
          <p:nvPr>
            <p:ph type="body" idx="4294967295"/>
          </p:nvPr>
        </p:nvSpPr>
        <p:spPr bwMode="auto">
          <a:xfrm>
            <a:off x="444500" y="3730625"/>
            <a:ext cx="8153400" cy="2060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50000"/>
              </a:spcBef>
              <a:buFontTx/>
              <a:buNone/>
            </a:pPr>
            <a:r>
              <a:rPr lang="fr-FR" altLang="fr-FR" sz="2400"/>
              <a:t>De nombreux médicaments homéopathiques peuvent couvrir les diverses possibilités de troubles du sommeil du nouveau-né. </a:t>
            </a:r>
          </a:p>
          <a:p>
            <a:pPr marL="0" indent="0">
              <a:spcBef>
                <a:spcPct val="50000"/>
              </a:spcBef>
              <a:buFontTx/>
              <a:buNone/>
            </a:pPr>
            <a:r>
              <a:rPr lang="fr-FR" altLang="fr-FR" sz="2400"/>
              <a:t>Ils seront déterminés en appliquant les règles traditionnelles pour le diagnostic et la prescription du médicament homéopathique.</a:t>
            </a:r>
          </a:p>
        </p:txBody>
      </p:sp>
      <p:sp>
        <p:nvSpPr>
          <p:cNvPr id="200708" name="Rectangle 7">
            <a:extLst>
              <a:ext uri="{FF2B5EF4-FFF2-40B4-BE49-F238E27FC236}">
                <a16:creationId xmlns:a16="http://schemas.microsoft.com/office/drawing/2014/main" id="{DC16C541-2968-07E8-5A1F-61753A433E50}"/>
              </a:ext>
            </a:extLst>
          </p:cNvPr>
          <p:cNvSpPr>
            <a:spLocks noChangeArrowheads="1"/>
          </p:cNvSpPr>
          <p:nvPr/>
        </p:nvSpPr>
        <p:spPr bwMode="auto">
          <a:xfrm>
            <a:off x="444500" y="327342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Conclusion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6">
            <a:extLst>
              <a:ext uri="{FF2B5EF4-FFF2-40B4-BE49-F238E27FC236}">
                <a16:creationId xmlns:a16="http://schemas.microsoft.com/office/drawing/2014/main" id="{B732BB27-AE63-78EC-CBB3-447D9B359D1D}"/>
              </a:ext>
            </a:extLst>
          </p:cNvPr>
          <p:cNvSpPr>
            <a:spLocks noGrp="1" noChangeArrowheads="1"/>
          </p:cNvSpPr>
          <p:nvPr>
            <p:ph type="body" idx="4294967295"/>
          </p:nvPr>
        </p:nvSpPr>
        <p:spPr bwMode="auto">
          <a:xfrm>
            <a:off x="482600" y="1828800"/>
            <a:ext cx="83566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0000"/>
              </a:lnSpc>
              <a:buFontTx/>
              <a:buNone/>
              <a:tabLst>
                <a:tab pos="2424113" algn="l"/>
              </a:tabLst>
            </a:pPr>
            <a:r>
              <a:rPr lang="fr-FR" altLang="fr-FR" sz="2400" u="sng">
                <a:solidFill>
                  <a:srgbClr val="FF9933"/>
                </a:solidFill>
              </a:rPr>
              <a:t>Interrogatoire</a:t>
            </a:r>
          </a:p>
          <a:p>
            <a:pPr marL="0" indent="0">
              <a:lnSpc>
                <a:spcPct val="80000"/>
              </a:lnSpc>
              <a:buFontTx/>
              <a:buNone/>
              <a:tabLst>
                <a:tab pos="2424113" algn="l"/>
              </a:tabLst>
            </a:pPr>
            <a:r>
              <a:rPr lang="fr-FR" altLang="fr-FR" sz="2400"/>
              <a:t>Comment le nouveau-né pleure</a:t>
            </a:r>
          </a:p>
          <a:p>
            <a:pPr marL="0" indent="0">
              <a:lnSpc>
                <a:spcPct val="80000"/>
              </a:lnSpc>
              <a:buFontTx/>
              <a:buNone/>
              <a:tabLst>
                <a:tab pos="2424113" algn="l"/>
              </a:tabLst>
            </a:pPr>
            <a:r>
              <a:rPr lang="fr-FR" altLang="fr-FR" sz="2400"/>
              <a:t>	Type de cri </a:t>
            </a:r>
          </a:p>
          <a:p>
            <a:pPr marL="0" indent="0">
              <a:lnSpc>
                <a:spcPct val="80000"/>
              </a:lnSpc>
              <a:buFontTx/>
              <a:buNone/>
              <a:tabLst>
                <a:tab pos="2424113" algn="l"/>
              </a:tabLst>
            </a:pPr>
            <a:r>
              <a:rPr lang="fr-FR" altLang="fr-FR" sz="2400"/>
              <a:t>            	Douleur : début, fin, paroxysmes</a:t>
            </a:r>
          </a:p>
          <a:p>
            <a:pPr marL="0" indent="0">
              <a:lnSpc>
                <a:spcPct val="80000"/>
              </a:lnSpc>
              <a:buFontTx/>
              <a:buNone/>
              <a:tabLst>
                <a:tab pos="2424113" algn="l"/>
              </a:tabLst>
            </a:pPr>
            <a:r>
              <a:rPr lang="fr-FR" altLang="fr-FR" sz="2400"/>
              <a:t>            	Inconfort </a:t>
            </a:r>
          </a:p>
          <a:p>
            <a:pPr marL="0" indent="0">
              <a:lnSpc>
                <a:spcPct val="80000"/>
              </a:lnSpc>
              <a:buFontTx/>
              <a:buNone/>
              <a:tabLst>
                <a:tab pos="2424113" algn="l"/>
              </a:tabLst>
            </a:pPr>
            <a:r>
              <a:rPr lang="fr-FR" altLang="fr-FR" sz="2400"/>
              <a:t>           	Gêne le sommeil : endormissement, réveil</a:t>
            </a:r>
          </a:p>
          <a:p>
            <a:pPr marL="0" indent="0">
              <a:lnSpc>
                <a:spcPct val="80000"/>
              </a:lnSpc>
              <a:buFontTx/>
              <a:buNone/>
              <a:tabLst>
                <a:tab pos="2424113" algn="l"/>
              </a:tabLst>
            </a:pPr>
            <a:r>
              <a:rPr lang="fr-FR" altLang="fr-FR" sz="2400"/>
              <a:t>           	Localisation (ventre, dents)</a:t>
            </a:r>
          </a:p>
          <a:p>
            <a:pPr marL="0" indent="0">
              <a:lnSpc>
                <a:spcPct val="80000"/>
              </a:lnSpc>
              <a:buFontTx/>
              <a:buNone/>
              <a:tabLst>
                <a:tab pos="2424113" algn="l"/>
              </a:tabLst>
            </a:pPr>
            <a:r>
              <a:rPr lang="fr-FR" altLang="fr-FR" sz="2400"/>
              <a:t>Horaires : 	Par rapport à la pendule</a:t>
            </a:r>
          </a:p>
          <a:p>
            <a:pPr marL="0" indent="0">
              <a:lnSpc>
                <a:spcPct val="80000"/>
              </a:lnSpc>
              <a:buFontTx/>
              <a:buNone/>
              <a:tabLst>
                <a:tab pos="2424113" algn="l"/>
              </a:tabLst>
            </a:pPr>
            <a:r>
              <a:rPr lang="fr-FR" altLang="fr-FR" sz="2400"/>
              <a:t>                   	Par rapport à l’alimentation</a:t>
            </a:r>
          </a:p>
          <a:p>
            <a:pPr marL="0" indent="0">
              <a:lnSpc>
                <a:spcPct val="80000"/>
              </a:lnSpc>
              <a:buFontTx/>
              <a:buNone/>
              <a:tabLst>
                <a:tab pos="2424113" algn="l"/>
              </a:tabLst>
            </a:pPr>
            <a:r>
              <a:rPr lang="fr-FR" altLang="fr-FR" sz="2400"/>
              <a:t>                   	Par rapport à un événement récurrent</a:t>
            </a:r>
          </a:p>
          <a:p>
            <a:pPr marL="0" indent="0">
              <a:lnSpc>
                <a:spcPct val="80000"/>
              </a:lnSpc>
              <a:buFontTx/>
              <a:buNone/>
              <a:tabLst>
                <a:tab pos="2424113" algn="l"/>
              </a:tabLst>
            </a:pPr>
            <a:r>
              <a:rPr lang="fr-FR" altLang="fr-FR" sz="2400"/>
              <a:t>Modalités :	Aggravation</a:t>
            </a:r>
          </a:p>
          <a:p>
            <a:pPr marL="0" indent="0">
              <a:lnSpc>
                <a:spcPct val="80000"/>
              </a:lnSpc>
              <a:buFontTx/>
              <a:buNone/>
              <a:tabLst>
                <a:tab pos="2424113" algn="l"/>
              </a:tabLst>
            </a:pPr>
            <a:r>
              <a:rPr lang="fr-FR" altLang="fr-FR" sz="2400"/>
              <a:t>                      	Amélioration</a:t>
            </a:r>
          </a:p>
        </p:txBody>
      </p:sp>
      <p:sp>
        <p:nvSpPr>
          <p:cNvPr id="202755" name="Rectangle 19">
            <a:extLst>
              <a:ext uri="{FF2B5EF4-FFF2-40B4-BE49-F238E27FC236}">
                <a16:creationId xmlns:a16="http://schemas.microsoft.com/office/drawing/2014/main" id="{84D32565-382B-8A93-F918-00E073192321}"/>
              </a:ext>
            </a:extLst>
          </p:cNvPr>
          <p:cNvSpPr>
            <a:spLocks noChangeArrowheads="1"/>
          </p:cNvSpPr>
          <p:nvPr/>
        </p:nvSpPr>
        <p:spPr bwMode="auto">
          <a:xfrm>
            <a:off x="457200" y="609600"/>
            <a:ext cx="3763963"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Les pleurs</a:t>
            </a:r>
            <a:endParaRPr lang="fr-FR" altLang="fr-FR"/>
          </a:p>
        </p:txBody>
      </p:sp>
      <p:pic>
        <p:nvPicPr>
          <p:cNvPr id="202756" name="Picture 8" descr="flèche">
            <a:extLst>
              <a:ext uri="{FF2B5EF4-FFF2-40B4-BE49-F238E27FC236}">
                <a16:creationId xmlns:a16="http://schemas.microsoft.com/office/drawing/2014/main" id="{61A271EF-3854-BD33-12EE-F7E430423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764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
            <a:extLst>
              <a:ext uri="{FF2B5EF4-FFF2-40B4-BE49-F238E27FC236}">
                <a16:creationId xmlns:a16="http://schemas.microsoft.com/office/drawing/2014/main" id="{CFC15948-9067-5FF2-424C-EB9A58A8792F}"/>
              </a:ext>
            </a:extLst>
          </p:cNvPr>
          <p:cNvSpPr>
            <a:spLocks noChangeArrowheads="1"/>
          </p:cNvSpPr>
          <p:nvPr/>
        </p:nvSpPr>
        <p:spPr bwMode="auto">
          <a:xfrm>
            <a:off x="461963" y="762000"/>
            <a:ext cx="7696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1436688" algn="l"/>
              </a:tabLst>
              <a:defRPr b="1">
                <a:solidFill>
                  <a:schemeClr val="tx1"/>
                </a:solidFill>
                <a:latin typeface="Times New Roman" panose="02020603050405020304" pitchFamily="18" charset="0"/>
                <a:ea typeface="MS PGothic" panose="020B0600070205080204" pitchFamily="34" charset="-128"/>
              </a:defRPr>
            </a:lvl1pPr>
            <a:lvl2pPr marL="37931725" indent="-37474525">
              <a:tabLst>
                <a:tab pos="1436688"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436688"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436688"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436688"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436688"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436688"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436688"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436688" algn="l"/>
              </a:tabLs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Signes d’accompagnement : </a:t>
            </a:r>
          </a:p>
          <a:p>
            <a:pPr eaLnBrk="1" hangingPunct="1"/>
            <a:r>
              <a:rPr lang="fr-FR" altLang="fr-FR" sz="2400" b="0"/>
              <a:t>	Digestifs (RGO, ballonnement)</a:t>
            </a:r>
          </a:p>
          <a:p>
            <a:pPr eaLnBrk="1" hangingPunct="1"/>
            <a:r>
              <a:rPr lang="fr-FR" altLang="fr-FR" sz="2400" b="0"/>
              <a:t>                	Comportementaux (colère, besoin de compagnie)</a:t>
            </a:r>
          </a:p>
          <a:p>
            <a:pPr eaLnBrk="1" hangingPunct="1"/>
            <a:r>
              <a:rPr lang="fr-FR" altLang="fr-FR" sz="2400" b="0"/>
              <a:t>                	Inflammatoires (salivation)</a:t>
            </a:r>
          </a:p>
          <a:p>
            <a:pPr eaLnBrk="1" hangingPunct="1"/>
            <a:r>
              <a:rPr lang="fr-FR" altLang="fr-FR" sz="2400" b="0"/>
              <a:t>                	Spasmes </a:t>
            </a:r>
          </a:p>
          <a:p>
            <a:pPr eaLnBrk="1" hangingPunct="1"/>
            <a:r>
              <a:rPr lang="fr-FR" altLang="fr-FR" sz="2400" b="0"/>
              <a:t>                	Teint</a:t>
            </a:r>
          </a:p>
          <a:p>
            <a:pPr eaLnBrk="1" hangingPunct="1"/>
            <a:r>
              <a:rPr lang="fr-FR" altLang="fr-FR" sz="2400" b="0"/>
              <a:t>                 	Tonus </a:t>
            </a:r>
          </a:p>
          <a:p>
            <a:pPr eaLnBrk="1" hangingPunct="1"/>
            <a:r>
              <a:rPr lang="fr-FR" altLang="fr-FR" sz="2400" b="0"/>
              <a:t>Suite de : depuis quand ?</a:t>
            </a:r>
          </a:p>
          <a:p>
            <a:pPr eaLnBrk="1" hangingPunct="1"/>
            <a:r>
              <a:rPr lang="fr-FR" altLang="fr-FR" sz="2400" b="0"/>
              <a:t>                  	Changement alimentaire </a:t>
            </a:r>
          </a:p>
          <a:p>
            <a:pPr eaLnBrk="1" hangingPunct="1"/>
            <a:r>
              <a:rPr lang="fr-FR" altLang="fr-FR" sz="2400" b="0"/>
              <a:t>                  	Apparition d’un RGO</a:t>
            </a:r>
          </a:p>
          <a:p>
            <a:pPr eaLnBrk="1" hangingPunct="1"/>
            <a:r>
              <a:rPr lang="fr-FR" altLang="fr-FR" sz="2400" b="0"/>
              <a:t>                  	Suite de maladie</a:t>
            </a:r>
          </a:p>
          <a:p>
            <a:pPr eaLnBrk="1" hangingPunct="1"/>
            <a:r>
              <a:rPr lang="fr-FR" altLang="fr-FR" sz="2400" b="0"/>
              <a:t>                  	Changement de mode de garde</a:t>
            </a:r>
          </a:p>
          <a:p>
            <a:pPr eaLnBrk="1" hangingPunct="1"/>
            <a:r>
              <a:rPr lang="fr-FR" altLang="fr-FR" sz="2400" b="0"/>
              <a:t>                  	Déménagement, dépaysement</a:t>
            </a:r>
          </a:p>
          <a:p>
            <a:pPr eaLnBrk="1" hangingPunct="1"/>
            <a:r>
              <a:rPr lang="fr-FR" altLang="fr-FR" sz="2400" b="0"/>
              <a:t>Association avec la constitution</a:t>
            </a:r>
          </a:p>
          <a:p>
            <a:pPr eaLnBrk="1" hangingPunct="1"/>
            <a:r>
              <a:rPr lang="fr-FR" altLang="fr-FR" sz="2400" b="0"/>
              <a:t>	 avec la diathèse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DD1A17ED-5059-A1D8-0A84-CC1C3658CDFD}"/>
              </a:ext>
            </a:extLst>
          </p:cNvPr>
          <p:cNvSpPr>
            <a:spLocks noChangeArrowheads="1"/>
          </p:cNvSpPr>
          <p:nvPr/>
        </p:nvSpPr>
        <p:spPr bwMode="auto">
          <a:xfrm>
            <a:off x="228600" y="1873250"/>
            <a:ext cx="8915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&gt; Par le bercement </a:t>
            </a:r>
            <a:r>
              <a:rPr lang="fr-FR" altLang="fr-FR" sz="2400" b="0">
                <a:solidFill>
                  <a:srgbClr val="FF9933"/>
                </a:solidFill>
                <a:sym typeface="ZapfDingbats" charset="2"/>
              </a:rPr>
              <a:t></a:t>
            </a:r>
            <a:r>
              <a:rPr lang="fr-FR" altLang="fr-FR" sz="2400" b="0"/>
              <a:t> </a:t>
            </a:r>
            <a:r>
              <a:rPr lang="fr-FR" altLang="fr-FR" sz="2400"/>
              <a:t>Chamomilla</a:t>
            </a:r>
          </a:p>
          <a:p>
            <a:pPr eaLnBrk="1" hangingPunct="1"/>
            <a:r>
              <a:rPr lang="fr-FR" altLang="fr-FR" sz="2400" b="0"/>
              <a:t>&gt; Par pression forte </a:t>
            </a:r>
            <a:r>
              <a:rPr lang="fr-FR" altLang="fr-FR" sz="2400" b="0">
                <a:solidFill>
                  <a:srgbClr val="FF9933"/>
                </a:solidFill>
                <a:sym typeface="ZapfDingbats" charset="2"/>
              </a:rPr>
              <a:t></a:t>
            </a:r>
            <a:r>
              <a:rPr lang="fr-FR" altLang="fr-FR" sz="2400" b="0"/>
              <a:t> </a:t>
            </a:r>
            <a:r>
              <a:rPr lang="fr-FR" altLang="fr-FR" sz="2400"/>
              <a:t>Bryonia</a:t>
            </a:r>
          </a:p>
          <a:p>
            <a:pPr eaLnBrk="1" hangingPunct="1"/>
            <a:r>
              <a:rPr lang="fr-FR" altLang="fr-FR" sz="2400" b="0"/>
              <a:t>&gt; Par posture jambes fléchies </a:t>
            </a:r>
            <a:r>
              <a:rPr lang="fr-FR" altLang="fr-FR" sz="2400" b="0">
                <a:solidFill>
                  <a:srgbClr val="FF9933"/>
                </a:solidFill>
                <a:sym typeface="ZapfDingbats" charset="2"/>
              </a:rPr>
              <a:t></a:t>
            </a:r>
            <a:r>
              <a:rPr lang="fr-FR" altLang="fr-FR" sz="2400" b="0"/>
              <a:t> </a:t>
            </a:r>
            <a:r>
              <a:rPr lang="fr-FR" altLang="fr-FR" sz="2400"/>
              <a:t>Colocynthis, Magnesia phosphorica</a:t>
            </a:r>
          </a:p>
          <a:p>
            <a:pPr eaLnBrk="1" hangingPunct="1"/>
            <a:r>
              <a:rPr lang="fr-FR" altLang="fr-FR" sz="2400" b="0"/>
              <a:t>&gt; Par hyperextension </a:t>
            </a:r>
            <a:r>
              <a:rPr lang="fr-FR" altLang="fr-FR" sz="2400" b="0">
                <a:solidFill>
                  <a:srgbClr val="FF9933"/>
                </a:solidFill>
                <a:sym typeface="ZapfDingbats" charset="2"/>
              </a:rPr>
              <a:t></a:t>
            </a:r>
            <a:r>
              <a:rPr lang="fr-FR" altLang="fr-FR" sz="2400"/>
              <a:t> Dioscorea</a:t>
            </a:r>
            <a:r>
              <a:rPr lang="fr-FR" altLang="fr-FR" sz="2400" b="0"/>
              <a:t> </a:t>
            </a:r>
            <a:r>
              <a:rPr lang="fr-FR" altLang="fr-FR" sz="2400"/>
              <a:t>villosa</a:t>
            </a:r>
          </a:p>
          <a:p>
            <a:pPr eaLnBrk="1" hangingPunct="1"/>
            <a:r>
              <a:rPr lang="fr-FR" altLang="fr-FR" sz="2400" b="0"/>
              <a:t>&gt; Par vomissement ou selle </a:t>
            </a:r>
            <a:r>
              <a:rPr lang="fr-FR" altLang="fr-FR" sz="2400" b="0">
                <a:solidFill>
                  <a:srgbClr val="FF9933"/>
                </a:solidFill>
                <a:sym typeface="ZapfDingbats" charset="2"/>
              </a:rPr>
              <a:t></a:t>
            </a:r>
            <a:r>
              <a:rPr lang="fr-FR" altLang="fr-FR" sz="2400"/>
              <a:t> Nux vomica</a:t>
            </a:r>
          </a:p>
          <a:p>
            <a:pPr eaLnBrk="1" hangingPunct="1"/>
            <a:endParaRPr lang="fr-FR" altLang="fr-FR" sz="2400" b="0"/>
          </a:p>
          <a:p>
            <a:pPr eaLnBrk="1" hangingPunct="1"/>
            <a:r>
              <a:rPr lang="fr-FR" altLang="fr-FR" sz="2400" b="0"/>
              <a:t>avec visage rouge et nez blanc </a:t>
            </a:r>
            <a:r>
              <a:rPr lang="fr-FR" altLang="fr-FR" sz="2400" b="0">
                <a:solidFill>
                  <a:srgbClr val="FF9933"/>
                </a:solidFill>
                <a:sym typeface="ZapfDingbats" charset="2"/>
              </a:rPr>
              <a:t></a:t>
            </a:r>
            <a:r>
              <a:rPr lang="fr-FR" altLang="fr-FR" sz="2400"/>
              <a:t> Arnica</a:t>
            </a:r>
          </a:p>
          <a:p>
            <a:pPr eaLnBrk="1" hangingPunct="1"/>
            <a:r>
              <a:rPr lang="fr-FR" altLang="fr-FR" sz="2400" b="0"/>
              <a:t>avec posture rigide et chaleur irradiante </a:t>
            </a:r>
            <a:r>
              <a:rPr lang="fr-FR" altLang="fr-FR" sz="2400" b="0">
                <a:solidFill>
                  <a:srgbClr val="FF9933"/>
                </a:solidFill>
                <a:sym typeface="ZapfDingbats" charset="2"/>
              </a:rPr>
              <a:t></a:t>
            </a:r>
            <a:r>
              <a:rPr lang="fr-FR" altLang="fr-FR" sz="2400"/>
              <a:t> Belladonna</a:t>
            </a:r>
          </a:p>
        </p:txBody>
      </p:sp>
      <p:pic>
        <p:nvPicPr>
          <p:cNvPr id="206851" name="Picture 8" descr="flèche">
            <a:extLst>
              <a:ext uri="{FF2B5EF4-FFF2-40B4-BE49-F238E27FC236}">
                <a16:creationId xmlns:a16="http://schemas.microsoft.com/office/drawing/2014/main" id="{B464B01A-4B3A-0C0E-0225-EC51032E9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661988"/>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2" name="Rectangle 1">
            <a:extLst>
              <a:ext uri="{FF2B5EF4-FFF2-40B4-BE49-F238E27FC236}">
                <a16:creationId xmlns:a16="http://schemas.microsoft.com/office/drawing/2014/main" id="{304615BE-83C1-14E2-2D96-AB36D7B3156E}"/>
              </a:ext>
            </a:extLst>
          </p:cNvPr>
          <p:cNvSpPr>
            <a:spLocks noChangeArrowheads="1"/>
          </p:cNvSpPr>
          <p:nvPr/>
        </p:nvSpPr>
        <p:spPr bwMode="auto">
          <a:xfrm>
            <a:off x="457200" y="596900"/>
            <a:ext cx="541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Bébé qui donne le sentiment de souffrir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2A301430-5389-E378-35CF-906AE922F1B5}"/>
              </a:ext>
            </a:extLst>
          </p:cNvPr>
          <p:cNvSpPr>
            <a:spLocks noChangeArrowheads="1"/>
          </p:cNvSpPr>
          <p:nvPr/>
        </p:nvSpPr>
        <p:spPr bwMode="auto">
          <a:xfrm>
            <a:off x="457200" y="188913"/>
            <a:ext cx="8382000" cy="6248400"/>
          </a:xfrm>
          <a:prstGeom prst="rect">
            <a:avLst/>
          </a:prstGeom>
          <a:noFill/>
          <a:ln>
            <a:noFill/>
          </a:ln>
        </p:spPr>
        <p:txBody>
          <a:bodyPr anchor="ctr">
            <a:spAutoFit/>
          </a:bodyPr>
          <a:lstStyle>
            <a:lvl1pPr>
              <a:tabLst>
                <a:tab pos="3671888" algn="l"/>
              </a:tabLst>
              <a:defRPr b="1">
                <a:solidFill>
                  <a:schemeClr val="tx1"/>
                </a:solidFill>
                <a:latin typeface="Times New Roman" panose="02020603050405020304" pitchFamily="18" charset="0"/>
                <a:ea typeface="ＭＳ Ｐゴシック" panose="020B0600070205080204" pitchFamily="34" charset="-128"/>
              </a:defRPr>
            </a:lvl1pPr>
            <a:lvl2pPr marL="37931725" indent="-37474525">
              <a:tabLst>
                <a:tab pos="3671888" algn="l"/>
              </a:tabLst>
              <a:defRPr b="1">
                <a:solidFill>
                  <a:schemeClr val="tx1"/>
                </a:solidFill>
                <a:latin typeface="Times New Roman" panose="02020603050405020304" pitchFamily="18" charset="0"/>
                <a:ea typeface="ＭＳ Ｐゴシック" panose="020B0600070205080204" pitchFamily="34" charset="-128"/>
              </a:defRPr>
            </a:lvl2pPr>
            <a:lvl3pPr marL="1143000" indent="-228600">
              <a:tabLst>
                <a:tab pos="3671888" algn="l"/>
              </a:tabLst>
              <a:defRPr b="1">
                <a:solidFill>
                  <a:schemeClr val="tx1"/>
                </a:solidFill>
                <a:latin typeface="Times New Roman" panose="02020603050405020304" pitchFamily="18" charset="0"/>
                <a:ea typeface="ＭＳ Ｐゴシック" panose="020B0600070205080204" pitchFamily="34" charset="-128"/>
              </a:defRPr>
            </a:lvl3pPr>
            <a:lvl4pPr marL="1600200" indent="-228600">
              <a:tabLst>
                <a:tab pos="3671888" algn="l"/>
              </a:tabLst>
              <a:defRPr b="1">
                <a:solidFill>
                  <a:schemeClr val="tx1"/>
                </a:solidFill>
                <a:latin typeface="Times New Roman" panose="02020603050405020304" pitchFamily="18" charset="0"/>
                <a:ea typeface="ＭＳ Ｐゴシック" panose="020B0600070205080204" pitchFamily="34" charset="-128"/>
              </a:defRPr>
            </a:lvl4pPr>
            <a:lvl5pPr marL="2057400" indent="-228600">
              <a:tabLst>
                <a:tab pos="3671888" algn="l"/>
              </a:tabLst>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671888" algn="l"/>
              </a:tabLs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671888" algn="l"/>
              </a:tabLs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671888" algn="l"/>
              </a:tabLs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671888" algn="l"/>
              </a:tabLs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fr-FR" altLang="fr-FR" sz="2400" u="sng" dirty="0">
                <a:solidFill>
                  <a:srgbClr val="FF9933"/>
                </a:solidFill>
              </a:rPr>
              <a:t>Douleurs des gencives</a:t>
            </a:r>
          </a:p>
          <a:p>
            <a:pPr eaLnBrk="1" hangingPunct="1">
              <a:defRPr/>
            </a:pPr>
            <a:r>
              <a:rPr lang="fr-FR" altLang="fr-FR" sz="2400" dirty="0"/>
              <a:t>Apis</a:t>
            </a:r>
            <a:r>
              <a:rPr lang="fr-FR" altLang="fr-FR" sz="2400" b="0" dirty="0"/>
              <a:t>                                    	si salivation</a:t>
            </a:r>
          </a:p>
          <a:p>
            <a:pPr eaLnBrk="1" hangingPunct="1">
              <a:spcBef>
                <a:spcPts val="600"/>
              </a:spcBef>
              <a:defRPr/>
            </a:pPr>
            <a:r>
              <a:rPr lang="fr-FR" altLang="fr-FR" sz="2400" dirty="0"/>
              <a:t>Belladonna</a:t>
            </a:r>
            <a:r>
              <a:rPr lang="fr-FR" altLang="fr-FR" sz="2400" b="0" dirty="0"/>
              <a:t>                   	si inflammation et fièvre  </a:t>
            </a:r>
          </a:p>
          <a:p>
            <a:pPr eaLnBrk="1" hangingPunct="1">
              <a:spcBef>
                <a:spcPts val="600"/>
              </a:spcBef>
              <a:defRPr/>
            </a:pPr>
            <a:r>
              <a:rPr lang="fr-FR" altLang="fr-FR" sz="2400" dirty="0"/>
              <a:t>Chamomilla</a:t>
            </a:r>
            <a:r>
              <a:rPr lang="fr-FR" altLang="fr-FR" sz="2400" b="0" dirty="0"/>
              <a:t>                  	si douleur névralgique avec 	comportement agité et agressif</a:t>
            </a:r>
          </a:p>
          <a:p>
            <a:pPr eaLnBrk="1" hangingPunct="1">
              <a:spcBef>
                <a:spcPts val="600"/>
              </a:spcBef>
              <a:defRPr/>
            </a:pPr>
            <a:r>
              <a:rPr lang="fr-FR" altLang="fr-FR" sz="2400" dirty="0"/>
              <a:t>Hypericum perforatum</a:t>
            </a:r>
            <a:r>
              <a:rPr lang="fr-FR" altLang="fr-FR" sz="2400" b="0" dirty="0"/>
              <a:t>	si névralgie</a:t>
            </a:r>
          </a:p>
          <a:p>
            <a:pPr eaLnBrk="1" hangingPunct="1">
              <a:spcBef>
                <a:spcPts val="600"/>
              </a:spcBef>
              <a:defRPr/>
            </a:pPr>
            <a:r>
              <a:rPr lang="fr-FR" altLang="fr-FR" sz="2400" dirty="0"/>
              <a:t>Arnica</a:t>
            </a:r>
            <a:r>
              <a:rPr lang="fr-FR" altLang="fr-FR" sz="2400" b="0" dirty="0"/>
              <a:t>                             	si douleur</a:t>
            </a:r>
          </a:p>
          <a:p>
            <a:pPr eaLnBrk="1" hangingPunct="1">
              <a:defRPr/>
            </a:pPr>
            <a:endParaRPr lang="fr-FR" altLang="fr-FR" sz="2400" b="0" dirty="0"/>
          </a:p>
          <a:p>
            <a:pPr eaLnBrk="1" hangingPunct="1">
              <a:defRPr/>
            </a:pPr>
            <a:r>
              <a:rPr lang="fr-FR" altLang="fr-FR" sz="2400" b="0" i="1" dirty="0">
                <a:solidFill>
                  <a:srgbClr val="FF9933"/>
                </a:solidFill>
              </a:rPr>
              <a:t>Mais aussi</a:t>
            </a:r>
          </a:p>
          <a:p>
            <a:pPr marL="3676650" indent="-3676650" eaLnBrk="1" hangingPunct="1">
              <a:spcBef>
                <a:spcPts val="600"/>
              </a:spcBef>
              <a:defRPr/>
            </a:pPr>
            <a:r>
              <a:rPr lang="fr-FR" altLang="fr-FR" sz="2400" dirty="0"/>
              <a:t>Calcarea carbonica</a:t>
            </a:r>
            <a:r>
              <a:rPr lang="fr-FR" altLang="fr-FR" sz="2400" b="0" dirty="0"/>
              <a:t>	constitution, dentition retardée lente et douloureuse</a:t>
            </a:r>
          </a:p>
          <a:p>
            <a:pPr eaLnBrk="1" hangingPunct="1">
              <a:spcBef>
                <a:spcPts val="600"/>
              </a:spcBef>
              <a:defRPr/>
            </a:pPr>
            <a:r>
              <a:rPr lang="fr-FR" altLang="fr-FR" sz="2400" dirty="0" err="1"/>
              <a:t>Veratrum</a:t>
            </a:r>
            <a:r>
              <a:rPr lang="fr-FR" altLang="fr-FR" sz="2400" dirty="0"/>
              <a:t> album </a:t>
            </a:r>
            <a:r>
              <a:rPr lang="fr-FR" altLang="fr-FR" sz="2400" b="0" dirty="0"/>
              <a:t>	sueurs froides front, </a:t>
            </a:r>
          </a:p>
          <a:p>
            <a:pPr eaLnBrk="1" hangingPunct="1">
              <a:defRPr/>
            </a:pPr>
            <a:r>
              <a:rPr lang="fr-FR" altLang="fr-FR" sz="2400" b="0" dirty="0"/>
              <a:t>                                          	douleurs abdominales</a:t>
            </a:r>
          </a:p>
          <a:p>
            <a:pPr eaLnBrk="1" hangingPunct="1">
              <a:spcBef>
                <a:spcPts val="600"/>
              </a:spcBef>
              <a:defRPr/>
            </a:pPr>
            <a:r>
              <a:rPr lang="fr-FR" altLang="fr-FR" sz="2400" dirty="0"/>
              <a:t>Carbo vegetabilis </a:t>
            </a:r>
            <a:r>
              <a:rPr lang="fr-FR" altLang="fr-FR" sz="2400" b="0" dirty="0"/>
              <a:t>	altération état général</a:t>
            </a:r>
          </a:p>
          <a:p>
            <a:pPr eaLnBrk="1" hangingPunct="1">
              <a:spcBef>
                <a:spcPts val="600"/>
              </a:spcBef>
              <a:defRPr/>
            </a:pPr>
            <a:r>
              <a:rPr lang="fr-FR" altLang="fr-FR" sz="2400" dirty="0" err="1"/>
              <a:t>Rheum</a:t>
            </a:r>
            <a:r>
              <a:rPr lang="fr-FR" altLang="fr-FR" sz="2400" b="0" dirty="0"/>
              <a:t> 	diarrhée acide et érythème fessier</a:t>
            </a:r>
          </a:p>
        </p:txBody>
      </p:sp>
      <p:pic>
        <p:nvPicPr>
          <p:cNvPr id="208899" name="Picture 6" descr="flèche">
            <a:extLst>
              <a:ext uri="{FF2B5EF4-FFF2-40B4-BE49-F238E27FC236}">
                <a16:creationId xmlns:a16="http://schemas.microsoft.com/office/drawing/2014/main" id="{19892630-4178-0DB5-AD18-40BBD8DDA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2762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ZoneTexte 1">
            <a:extLst>
              <a:ext uri="{FF2B5EF4-FFF2-40B4-BE49-F238E27FC236}">
                <a16:creationId xmlns:a16="http://schemas.microsoft.com/office/drawing/2014/main" id="{A498632A-D2EC-3617-6CE8-A3BE6A75E800}"/>
              </a:ext>
            </a:extLst>
          </p:cNvPr>
          <p:cNvSpPr txBox="1">
            <a:spLocks noChangeArrowheads="1"/>
          </p:cNvSpPr>
          <p:nvPr/>
        </p:nvSpPr>
        <p:spPr bwMode="auto">
          <a:xfrm>
            <a:off x="914400" y="1066800"/>
            <a:ext cx="2970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t>Allium cepa composé</a:t>
            </a:r>
          </a:p>
        </p:txBody>
      </p:sp>
      <p:sp>
        <p:nvSpPr>
          <p:cNvPr id="210947" name="ZoneTexte 5">
            <a:extLst>
              <a:ext uri="{FF2B5EF4-FFF2-40B4-BE49-F238E27FC236}">
                <a16:creationId xmlns:a16="http://schemas.microsoft.com/office/drawing/2014/main" id="{2A30283B-DA8F-6BF5-5216-5CE7DF87BAE9}"/>
              </a:ext>
            </a:extLst>
          </p:cNvPr>
          <p:cNvSpPr txBox="1">
            <a:spLocks noChangeArrowheads="1"/>
          </p:cNvSpPr>
          <p:nvPr/>
        </p:nvSpPr>
        <p:spPr bwMode="auto">
          <a:xfrm>
            <a:off x="889000" y="1676400"/>
            <a:ext cx="396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t>Allium cepa 3CH</a:t>
            </a:r>
          </a:p>
          <a:p>
            <a:r>
              <a:rPr lang="fr-FR" altLang="fr-FR" sz="2400" b="0"/>
              <a:t>Belladonna 3CH, </a:t>
            </a:r>
          </a:p>
          <a:p>
            <a:r>
              <a:rPr lang="fr-FR" altLang="fr-FR" sz="2400" b="0"/>
              <a:t>Euphrasia officinalis 3CH</a:t>
            </a:r>
          </a:p>
          <a:p>
            <a:r>
              <a:rPr lang="fr-FR" altLang="fr-FR" sz="2400" b="0"/>
              <a:t>Mercurius dulcis 3CH </a:t>
            </a:r>
          </a:p>
          <a:p>
            <a:r>
              <a:rPr lang="fr-FR" altLang="fr-FR" sz="2400" b="0"/>
              <a:t>Hydrastis canadensis 3CH</a:t>
            </a:r>
          </a:p>
          <a:p>
            <a:r>
              <a:rPr lang="fr-FR" altLang="fr-FR" sz="2400" b="0"/>
              <a:t>Kalium bichromicum 3CH </a:t>
            </a:r>
          </a:p>
          <a:p>
            <a:r>
              <a:rPr lang="fr-FR" altLang="fr-FR" sz="2400" b="0"/>
              <a:t>Sambucus nigra 3CH</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4">
            <a:extLst>
              <a:ext uri="{FF2B5EF4-FFF2-40B4-BE49-F238E27FC236}">
                <a16:creationId xmlns:a16="http://schemas.microsoft.com/office/drawing/2014/main" id="{746B4297-629E-3D98-DE08-6DFB58BF6B15}"/>
              </a:ext>
            </a:extLst>
          </p:cNvPr>
          <p:cNvSpPr>
            <a:spLocks noChangeArrowheads="1"/>
          </p:cNvSpPr>
          <p:nvPr/>
        </p:nvSpPr>
        <p:spPr bwMode="auto">
          <a:xfrm>
            <a:off x="5257800" y="1676400"/>
            <a:ext cx="3048000" cy="44735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lnSpc>
                <a:spcPct val="120000"/>
              </a:lnSpc>
            </a:pPr>
            <a:r>
              <a:rPr lang="fr-FR" altLang="fr-FR" sz="2400">
                <a:solidFill>
                  <a:srgbClr val="FFFFFF"/>
                </a:solidFill>
              </a:rPr>
              <a:t>Apis</a:t>
            </a:r>
          </a:p>
          <a:p>
            <a:pPr algn="ctr">
              <a:lnSpc>
                <a:spcPct val="120000"/>
              </a:lnSpc>
            </a:pPr>
            <a:r>
              <a:rPr lang="fr-FR" altLang="fr-FR" sz="2400">
                <a:solidFill>
                  <a:srgbClr val="FFFFFF"/>
                </a:solidFill>
              </a:rPr>
              <a:t>Arnica </a:t>
            </a:r>
          </a:p>
          <a:p>
            <a:pPr algn="ctr">
              <a:lnSpc>
                <a:spcPct val="120000"/>
              </a:lnSpc>
            </a:pPr>
            <a:r>
              <a:rPr lang="fr-FR" altLang="fr-FR" sz="2400">
                <a:solidFill>
                  <a:srgbClr val="FFFFFF"/>
                </a:solidFill>
              </a:rPr>
              <a:t>Carbo vegetabilis</a:t>
            </a:r>
          </a:p>
          <a:p>
            <a:pPr algn="ctr">
              <a:lnSpc>
                <a:spcPct val="120000"/>
              </a:lnSpc>
            </a:pPr>
            <a:r>
              <a:rPr lang="fr-FR" altLang="fr-FR" sz="2400">
                <a:solidFill>
                  <a:srgbClr val="FFFFFF"/>
                </a:solidFill>
              </a:rPr>
              <a:t>Crotalus</a:t>
            </a:r>
          </a:p>
          <a:p>
            <a:pPr algn="ctr">
              <a:lnSpc>
                <a:spcPct val="120000"/>
              </a:lnSpc>
            </a:pPr>
            <a:r>
              <a:rPr lang="fr-FR" altLang="fr-FR" sz="2400">
                <a:solidFill>
                  <a:srgbClr val="FFFFFF"/>
                </a:solidFill>
              </a:rPr>
              <a:t>Echinacea</a:t>
            </a:r>
          </a:p>
          <a:p>
            <a:pPr algn="ctr">
              <a:lnSpc>
                <a:spcPct val="120000"/>
              </a:lnSpc>
            </a:pPr>
            <a:r>
              <a:rPr lang="fr-FR" altLang="fr-FR" sz="2400">
                <a:solidFill>
                  <a:srgbClr val="FFFFFF"/>
                </a:solidFill>
              </a:rPr>
              <a:t>Natrum sulfuricum</a:t>
            </a:r>
          </a:p>
          <a:p>
            <a:pPr algn="ctr">
              <a:lnSpc>
                <a:spcPct val="120000"/>
              </a:lnSpc>
            </a:pPr>
            <a:r>
              <a:rPr lang="fr-FR" altLang="fr-FR" sz="2400">
                <a:solidFill>
                  <a:srgbClr val="FFFFFF"/>
                </a:solidFill>
              </a:rPr>
              <a:t>Nux vomica</a:t>
            </a:r>
          </a:p>
          <a:p>
            <a:pPr algn="ctr">
              <a:lnSpc>
                <a:spcPct val="120000"/>
              </a:lnSpc>
            </a:pPr>
            <a:r>
              <a:rPr lang="fr-FR" altLang="fr-FR" sz="2400">
                <a:solidFill>
                  <a:srgbClr val="FFFFFF"/>
                </a:solidFill>
              </a:rPr>
              <a:t>Opium</a:t>
            </a:r>
          </a:p>
          <a:p>
            <a:pPr algn="ctr">
              <a:lnSpc>
                <a:spcPct val="120000"/>
              </a:lnSpc>
            </a:pPr>
            <a:r>
              <a:rPr lang="fr-FR" altLang="fr-FR" sz="2400">
                <a:solidFill>
                  <a:srgbClr val="FFFFFF"/>
                </a:solidFill>
              </a:rPr>
              <a:t>Phosphorus</a:t>
            </a:r>
          </a:p>
          <a:p>
            <a:pPr algn="ctr">
              <a:lnSpc>
                <a:spcPct val="120000"/>
              </a:lnSpc>
            </a:pPr>
            <a:r>
              <a:rPr lang="fr-FR" altLang="fr-FR" sz="2400">
                <a:solidFill>
                  <a:srgbClr val="FFFFFF"/>
                </a:solidFill>
              </a:rPr>
              <a:t>Sepia</a:t>
            </a:r>
          </a:p>
        </p:txBody>
      </p:sp>
      <p:sp>
        <p:nvSpPr>
          <p:cNvPr id="211971" name="Rectangle 5">
            <a:extLst>
              <a:ext uri="{FF2B5EF4-FFF2-40B4-BE49-F238E27FC236}">
                <a16:creationId xmlns:a16="http://schemas.microsoft.com/office/drawing/2014/main" id="{FCD05B1B-A276-7D05-54D7-BC3E32B319BD}"/>
              </a:ext>
            </a:extLst>
          </p:cNvPr>
          <p:cNvSpPr>
            <a:spLocks noChangeArrowheads="1"/>
          </p:cNvSpPr>
          <p:nvPr/>
        </p:nvSpPr>
        <p:spPr bwMode="auto">
          <a:xfrm>
            <a:off x="5410200" y="990600"/>
            <a:ext cx="264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solidFill>
                  <a:srgbClr val="FF9933"/>
                </a:solidFill>
              </a:rPr>
              <a:t>La trousse du bébé</a:t>
            </a:r>
          </a:p>
        </p:txBody>
      </p:sp>
      <p:grpSp>
        <p:nvGrpSpPr>
          <p:cNvPr id="211972" name="Group 7">
            <a:extLst>
              <a:ext uri="{FF2B5EF4-FFF2-40B4-BE49-F238E27FC236}">
                <a16:creationId xmlns:a16="http://schemas.microsoft.com/office/drawing/2014/main" id="{A02613E7-E2E1-FEE8-576F-F434D0133825}"/>
              </a:ext>
            </a:extLst>
          </p:cNvPr>
          <p:cNvGrpSpPr>
            <a:grpSpLocks/>
          </p:cNvGrpSpPr>
          <p:nvPr/>
        </p:nvGrpSpPr>
        <p:grpSpPr bwMode="auto">
          <a:xfrm>
            <a:off x="990600" y="4648200"/>
            <a:ext cx="1524000" cy="1143000"/>
            <a:chOff x="4464" y="406"/>
            <a:chExt cx="1056" cy="719"/>
          </a:xfrm>
        </p:grpSpPr>
        <p:pic>
          <p:nvPicPr>
            <p:cNvPr id="211974" name="Picture 8" descr="trousse-médicale">
              <a:extLst>
                <a:ext uri="{FF2B5EF4-FFF2-40B4-BE49-F238E27FC236}">
                  <a16:creationId xmlns:a16="http://schemas.microsoft.com/office/drawing/2014/main" id="{B120D3B7-1904-98B0-6CB8-B633A4678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406"/>
              <a:ext cx="105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1975" name="Group 9">
              <a:extLst>
                <a:ext uri="{FF2B5EF4-FFF2-40B4-BE49-F238E27FC236}">
                  <a16:creationId xmlns:a16="http://schemas.microsoft.com/office/drawing/2014/main" id="{F447006C-8993-C844-B39A-D363019AC6D8}"/>
                </a:ext>
              </a:extLst>
            </p:cNvPr>
            <p:cNvGrpSpPr>
              <a:grpSpLocks/>
            </p:cNvGrpSpPr>
            <p:nvPr/>
          </p:nvGrpSpPr>
          <p:grpSpPr bwMode="auto">
            <a:xfrm>
              <a:off x="4848" y="624"/>
              <a:ext cx="336" cy="336"/>
              <a:chOff x="528" y="240"/>
              <a:chExt cx="480" cy="432"/>
            </a:xfrm>
          </p:grpSpPr>
          <p:sp>
            <p:nvSpPr>
              <p:cNvPr id="211976" name="Oval 10">
                <a:extLst>
                  <a:ext uri="{FF2B5EF4-FFF2-40B4-BE49-F238E27FC236}">
                    <a16:creationId xmlns:a16="http://schemas.microsoft.com/office/drawing/2014/main" id="{F62B024B-3FB9-CF93-8BD8-8C29645C3156}"/>
                  </a:ext>
                </a:extLst>
              </p:cNvPr>
              <p:cNvSpPr>
                <a:spLocks noChangeArrowheads="1"/>
              </p:cNvSpPr>
              <p:nvPr/>
            </p:nvSpPr>
            <p:spPr bwMode="auto">
              <a:xfrm>
                <a:off x="528" y="240"/>
                <a:ext cx="480" cy="432"/>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11977" name="AutoShape 11">
                <a:extLst>
                  <a:ext uri="{FF2B5EF4-FFF2-40B4-BE49-F238E27FC236}">
                    <a16:creationId xmlns:a16="http://schemas.microsoft.com/office/drawing/2014/main" id="{9B7D6BBF-BB7B-7774-35A5-19146915EE06}"/>
                  </a:ext>
                </a:extLst>
              </p:cNvPr>
              <p:cNvSpPr>
                <a:spLocks noChangeArrowheads="1"/>
              </p:cNvSpPr>
              <p:nvPr/>
            </p:nvSpPr>
            <p:spPr bwMode="auto">
              <a:xfrm>
                <a:off x="624" y="336"/>
                <a:ext cx="288" cy="240"/>
              </a:xfrm>
              <a:prstGeom prst="plus">
                <a:avLst>
                  <a:gd name="adj" fmla="val 34375"/>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grpSp>
      </p:grpSp>
      <p:pic>
        <p:nvPicPr>
          <p:cNvPr id="211973" name="Picture 12" descr="nounours-médecin">
            <a:extLst>
              <a:ext uri="{FF2B5EF4-FFF2-40B4-BE49-F238E27FC236}">
                <a16:creationId xmlns:a16="http://schemas.microsoft.com/office/drawing/2014/main" id="{F8C78D6B-7CE5-2EBE-A0E1-27F628A29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35671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a:extLst>
              <a:ext uri="{FF2B5EF4-FFF2-40B4-BE49-F238E27FC236}">
                <a16:creationId xmlns:a16="http://schemas.microsoft.com/office/drawing/2014/main" id="{C22ADDCB-36AD-1183-6024-21880E6763B4}"/>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214019" name="Picture 3" descr="sous-titre">
            <a:extLst>
              <a:ext uri="{FF2B5EF4-FFF2-40B4-BE49-F238E27FC236}">
                <a16:creationId xmlns:a16="http://schemas.microsoft.com/office/drawing/2014/main" id="{DC41BE0A-0EAF-AC2D-BBDF-A4CDFB990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Text Box 3">
            <a:extLst>
              <a:ext uri="{FF2B5EF4-FFF2-40B4-BE49-F238E27FC236}">
                <a16:creationId xmlns:a16="http://schemas.microsoft.com/office/drawing/2014/main" id="{236D2B3B-2FCB-E543-C9A7-73DAF38DC6B1}"/>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Espace réservé du contenu 2">
            <a:extLst>
              <a:ext uri="{FF2B5EF4-FFF2-40B4-BE49-F238E27FC236}">
                <a16:creationId xmlns:a16="http://schemas.microsoft.com/office/drawing/2014/main" id="{EEE1FFDB-3AA8-EAC3-33DD-A4E3BB8B39EA}"/>
              </a:ext>
            </a:extLst>
          </p:cNvPr>
          <p:cNvSpPr>
            <a:spLocks noGrp="1"/>
          </p:cNvSpPr>
          <p:nvPr>
            <p:ph idx="4294967295"/>
          </p:nvPr>
        </p:nvSpPr>
        <p:spPr bwMode="auto">
          <a:xfrm>
            <a:off x="363538" y="3733800"/>
            <a:ext cx="8229600" cy="2509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b="1" i="1"/>
              <a:t>Médicament de Psore </a:t>
            </a:r>
          </a:p>
          <a:p>
            <a:pPr marL="0" indent="0">
              <a:lnSpc>
                <a:spcPct val="90000"/>
              </a:lnSpc>
              <a:buFontTx/>
              <a:buNone/>
              <a:tabLst>
                <a:tab pos="1876425" algn="l"/>
              </a:tabLst>
            </a:pPr>
            <a:r>
              <a:rPr lang="fr-FR" altLang="fr-FR" sz="2400" b="1" i="1"/>
              <a:t>Morphotype</a:t>
            </a:r>
            <a:r>
              <a:rPr lang="fr-FR" altLang="fr-FR" sz="2400" i="1"/>
              <a:t> : carbonique, bréviligne, os courts et trapus, bébé avec grosse tête et fontanelles ouvertes</a:t>
            </a:r>
          </a:p>
          <a:p>
            <a:pPr marL="0" indent="0">
              <a:lnSpc>
                <a:spcPct val="90000"/>
              </a:lnSpc>
              <a:buFontTx/>
              <a:buNone/>
              <a:tabLst>
                <a:tab pos="1876425" algn="l"/>
              </a:tabLst>
            </a:pPr>
            <a:r>
              <a:rPr lang="fr-FR" altLang="fr-FR" sz="2400" b="1" i="1"/>
              <a:t>Comportement</a:t>
            </a:r>
            <a:r>
              <a:rPr lang="fr-FR" altLang="fr-FR" sz="2400" i="1"/>
              <a:t> : lent, peureux, asthénique, passif</a:t>
            </a:r>
          </a:p>
          <a:p>
            <a:pPr marL="0" indent="0">
              <a:lnSpc>
                <a:spcPct val="90000"/>
              </a:lnSpc>
              <a:buFontTx/>
              <a:buNone/>
              <a:tabLst>
                <a:tab pos="1876425" algn="l"/>
              </a:tabLst>
            </a:pPr>
            <a:r>
              <a:rPr lang="fr-FR" altLang="fr-FR" sz="2400" b="1" i="1"/>
              <a:t>Alimentation</a:t>
            </a:r>
            <a:r>
              <a:rPr lang="fr-FR" altLang="fr-FR" sz="2400" i="1"/>
              <a:t> : appétit augmenté et incontrôlable, désir d’aliments insipides (lait, pommes de terre..) ou de substances non comestibles (terre, craie…)</a:t>
            </a:r>
          </a:p>
        </p:txBody>
      </p:sp>
      <p:sp>
        <p:nvSpPr>
          <p:cNvPr id="216067" name="Oval 3">
            <a:extLst>
              <a:ext uri="{FF2B5EF4-FFF2-40B4-BE49-F238E27FC236}">
                <a16:creationId xmlns:a16="http://schemas.microsoft.com/office/drawing/2014/main" id="{0D59485A-C3CE-6095-BD96-3C90EA1B5EF5}"/>
              </a:ext>
            </a:extLst>
          </p:cNvPr>
          <p:cNvSpPr>
            <a:spLocks noChangeArrowheads="1"/>
          </p:cNvSpPr>
          <p:nvPr/>
        </p:nvSpPr>
        <p:spPr bwMode="auto">
          <a:xfrm>
            <a:off x="-180975" y="-458788"/>
            <a:ext cx="3457575" cy="2058988"/>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216068" name="Titre 1">
            <a:extLst>
              <a:ext uri="{FF2B5EF4-FFF2-40B4-BE49-F238E27FC236}">
                <a16:creationId xmlns:a16="http://schemas.microsoft.com/office/drawing/2014/main" id="{79D71394-2992-AB05-135F-ED07168651F8}"/>
              </a:ext>
            </a:extLst>
          </p:cNvPr>
          <p:cNvSpPr>
            <a:spLocks/>
          </p:cNvSpPr>
          <p:nvPr/>
        </p:nvSpPr>
        <p:spPr bwMode="auto">
          <a:xfrm>
            <a:off x="331788" y="76200"/>
            <a:ext cx="2563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a:solidFill>
                  <a:srgbClr val="FFFFFF"/>
                </a:solidFill>
                <a:cs typeface="Arial" panose="020B0604020202020204" pitchFamily="34" charset="0"/>
              </a:rPr>
              <a:t>CALCAREA CARBONICA</a:t>
            </a:r>
          </a:p>
          <a:p>
            <a:pPr algn="ctr"/>
            <a:r>
              <a:rPr lang="fr-FR" altLang="fr-FR" sz="2800">
                <a:solidFill>
                  <a:srgbClr val="FFFFFF"/>
                </a:solidFill>
                <a:cs typeface="Arial" panose="020B0604020202020204" pitchFamily="34" charset="0"/>
              </a:rPr>
              <a:t>OSTREARUM</a:t>
            </a:r>
          </a:p>
        </p:txBody>
      </p:sp>
      <p:sp>
        <p:nvSpPr>
          <p:cNvPr id="216069" name="Rectangle 8">
            <a:extLst>
              <a:ext uri="{FF2B5EF4-FFF2-40B4-BE49-F238E27FC236}">
                <a16:creationId xmlns:a16="http://schemas.microsoft.com/office/drawing/2014/main" id="{D807E6F8-061E-83F8-6DFF-5E627101F1C6}"/>
              </a:ext>
            </a:extLst>
          </p:cNvPr>
          <p:cNvSpPr>
            <a:spLocks noChangeArrowheads="1"/>
          </p:cNvSpPr>
          <p:nvPr/>
        </p:nvSpPr>
        <p:spPr bwMode="auto">
          <a:xfrm>
            <a:off x="457200" y="2616200"/>
            <a:ext cx="5170488" cy="860425"/>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a:t>
            </a:r>
          </a:p>
          <a:p>
            <a:pPr eaLnBrk="1" hangingPunct="1"/>
            <a:r>
              <a:rPr lang="fr-FR" altLang="fr-FR" sz="2400">
                <a:cs typeface="Arial" panose="020B0604020202020204" pitchFamily="34" charset="0"/>
              </a:rPr>
              <a:t>Peur, lenteur, acidité du tube digestif</a:t>
            </a:r>
          </a:p>
        </p:txBody>
      </p:sp>
      <p:sp>
        <p:nvSpPr>
          <p:cNvPr id="216070" name="Rectangle 9">
            <a:extLst>
              <a:ext uri="{FF2B5EF4-FFF2-40B4-BE49-F238E27FC236}">
                <a16:creationId xmlns:a16="http://schemas.microsoft.com/office/drawing/2014/main" id="{3DD4AC40-37CD-8BEF-93DC-F118129D21B7}"/>
              </a:ext>
            </a:extLst>
          </p:cNvPr>
          <p:cNvSpPr>
            <a:spLocks noChangeArrowheads="1"/>
          </p:cNvSpPr>
          <p:nvPr/>
        </p:nvSpPr>
        <p:spPr bwMode="auto">
          <a:xfrm>
            <a:off x="5638800" y="1905000"/>
            <a:ext cx="32369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r>
              <a:rPr lang="fr-FR" altLang="fr-FR" sz="2000" b="0" i="1">
                <a:solidFill>
                  <a:schemeClr val="bg2"/>
                </a:solidFill>
                <a:cs typeface="Arial" panose="020B0604020202020204" pitchFamily="34" charset="0"/>
              </a:rPr>
              <a:t>Calcaire d’huître </a:t>
            </a:r>
          </a:p>
          <a:p>
            <a:pPr algn="r"/>
            <a:r>
              <a:rPr lang="fr-FR" altLang="fr-FR" sz="2000" b="0" i="1">
                <a:solidFill>
                  <a:schemeClr val="bg2"/>
                </a:solidFill>
                <a:cs typeface="Arial" panose="020B0604020202020204" pitchFamily="34" charset="0"/>
              </a:rPr>
              <a:t>Carbonate de calcium CaCO</a:t>
            </a:r>
            <a:r>
              <a:rPr lang="fr-FR" altLang="fr-FR" sz="2000" b="0" i="1" baseline="-25000">
                <a:solidFill>
                  <a:schemeClr val="bg2"/>
                </a:solidFill>
                <a:cs typeface="Arial" panose="020B0604020202020204" pitchFamily="34" charset="0"/>
              </a:rPr>
              <a:t>3</a:t>
            </a:r>
          </a:p>
        </p:txBody>
      </p:sp>
      <p:grpSp>
        <p:nvGrpSpPr>
          <p:cNvPr id="216071" name="Group 16">
            <a:extLst>
              <a:ext uri="{FF2B5EF4-FFF2-40B4-BE49-F238E27FC236}">
                <a16:creationId xmlns:a16="http://schemas.microsoft.com/office/drawing/2014/main" id="{8ACB34E8-6C35-A03F-14AE-8A21D2DD9F28}"/>
              </a:ext>
            </a:extLst>
          </p:cNvPr>
          <p:cNvGrpSpPr>
            <a:grpSpLocks/>
          </p:cNvGrpSpPr>
          <p:nvPr/>
        </p:nvGrpSpPr>
        <p:grpSpPr bwMode="auto">
          <a:xfrm>
            <a:off x="6248400" y="0"/>
            <a:ext cx="2895600" cy="2057400"/>
            <a:chOff x="3936" y="0"/>
            <a:chExt cx="1824" cy="1296"/>
          </a:xfrm>
        </p:grpSpPr>
        <p:pic>
          <p:nvPicPr>
            <p:cNvPr id="216072" name="Picture 14" descr="ingredient-c556-l-hun%EF%BF%BDtre">
              <a:extLst>
                <a:ext uri="{FF2B5EF4-FFF2-40B4-BE49-F238E27FC236}">
                  <a16:creationId xmlns:a16="http://schemas.microsoft.com/office/drawing/2014/main" id="{9945B0E9-747F-AA2C-9E37-9E30B4D43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0"/>
              <a:ext cx="1824"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73" name="Rectangle 15">
              <a:extLst>
                <a:ext uri="{FF2B5EF4-FFF2-40B4-BE49-F238E27FC236}">
                  <a16:creationId xmlns:a16="http://schemas.microsoft.com/office/drawing/2014/main" id="{6DAE51DD-9B77-1C49-A67B-3445D5A97907}"/>
                </a:ext>
              </a:extLst>
            </p:cNvPr>
            <p:cNvSpPr>
              <a:spLocks noChangeArrowheads="1"/>
            </p:cNvSpPr>
            <p:nvPr/>
          </p:nvSpPr>
          <p:spPr bwMode="auto">
            <a:xfrm>
              <a:off x="5616" y="0"/>
              <a:ext cx="144" cy="12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gr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re 1">
            <a:extLst>
              <a:ext uri="{FF2B5EF4-FFF2-40B4-BE49-F238E27FC236}">
                <a16:creationId xmlns:a16="http://schemas.microsoft.com/office/drawing/2014/main" id="{2E253268-ABF0-92CF-71ED-CC598F88E8A0}"/>
              </a:ext>
            </a:extLst>
          </p:cNvPr>
          <p:cNvSpPr>
            <a:spLocks noGrp="1"/>
          </p:cNvSpPr>
          <p:nvPr>
            <p:ph type="title" idx="4294967295"/>
          </p:nvPr>
        </p:nvSpPr>
        <p:spPr bwMode="auto">
          <a:xfrm>
            <a:off x="609600" y="1295400"/>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000" u="sng">
                <a:solidFill>
                  <a:srgbClr val="FF9933"/>
                </a:solidFill>
              </a:rPr>
              <a:t>CALCAREA CARB</a:t>
            </a:r>
            <a:r>
              <a:rPr lang="fr-FR" altLang="fr-FR" sz="2400" u="sng">
                <a:solidFill>
                  <a:srgbClr val="FF9933"/>
                </a:solidFill>
              </a:rPr>
              <a:t> et grossesse</a:t>
            </a:r>
          </a:p>
        </p:txBody>
      </p:sp>
      <p:sp>
        <p:nvSpPr>
          <p:cNvPr id="218115" name="Espace réservé du contenu 2">
            <a:extLst>
              <a:ext uri="{FF2B5EF4-FFF2-40B4-BE49-F238E27FC236}">
                <a16:creationId xmlns:a16="http://schemas.microsoft.com/office/drawing/2014/main" id="{187CE35C-E038-1251-CCAF-F4BD926DDBEA}"/>
              </a:ext>
            </a:extLst>
          </p:cNvPr>
          <p:cNvSpPr>
            <a:spLocks noGrp="1"/>
          </p:cNvSpPr>
          <p:nvPr>
            <p:ph idx="4294967295"/>
          </p:nvPr>
        </p:nvSpPr>
        <p:spPr bwMode="auto">
          <a:xfrm>
            <a:off x="533400" y="1649413"/>
            <a:ext cx="8229600" cy="1398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Acidité de tout le tube digestif (nausée, gastrite, éructations, diarrhée)</a:t>
            </a:r>
          </a:p>
          <a:p>
            <a:pPr marL="0" indent="0">
              <a:buFontTx/>
              <a:buNone/>
            </a:pPr>
            <a:r>
              <a:rPr lang="fr-FR" altLang="fr-FR" sz="2400"/>
              <a:t>Insomnie d’endormissement, réveils nocturnes, rêves de mort</a:t>
            </a:r>
          </a:p>
          <a:p>
            <a:pPr marL="0" indent="0">
              <a:buFontTx/>
              <a:buNone/>
            </a:pPr>
            <a:endParaRPr lang="fr-FR" altLang="fr-FR" sz="2400"/>
          </a:p>
        </p:txBody>
      </p:sp>
      <p:sp>
        <p:nvSpPr>
          <p:cNvPr id="218116" name="Espace réservé du contenu 2">
            <a:extLst>
              <a:ext uri="{FF2B5EF4-FFF2-40B4-BE49-F238E27FC236}">
                <a16:creationId xmlns:a16="http://schemas.microsoft.com/office/drawing/2014/main" id="{7F0A3C84-32D8-D293-C6F5-5859F41C501E}"/>
              </a:ext>
            </a:extLst>
          </p:cNvPr>
          <p:cNvSpPr>
            <a:spLocks/>
          </p:cNvSpPr>
          <p:nvPr/>
        </p:nvSpPr>
        <p:spPr bwMode="auto">
          <a:xfrm>
            <a:off x="533400" y="3751263"/>
            <a:ext cx="850741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cs typeface="Arial" panose="020B0604020202020204" pitchFamily="34" charset="0"/>
              </a:rPr>
              <a:t>Post-partum : cicatrisation lente des petites plaies</a:t>
            </a:r>
          </a:p>
          <a:p>
            <a:r>
              <a:rPr lang="fr-FR" altLang="fr-FR" sz="2400" b="0">
                <a:cs typeface="Arial" panose="020B0604020202020204" pitchFamily="34" charset="0"/>
              </a:rPr>
              <a:t>Allaitement : tendance à l’hypergalactie, aide au sevrage</a:t>
            </a:r>
          </a:p>
        </p:txBody>
      </p:sp>
      <p:sp>
        <p:nvSpPr>
          <p:cNvPr id="218117" name="Titre 1">
            <a:extLst>
              <a:ext uri="{FF2B5EF4-FFF2-40B4-BE49-F238E27FC236}">
                <a16:creationId xmlns:a16="http://schemas.microsoft.com/office/drawing/2014/main" id="{02304480-BD5F-3B30-72AE-EBCD0C1D3D09}"/>
              </a:ext>
            </a:extLst>
          </p:cNvPr>
          <p:cNvSpPr>
            <a:spLocks/>
          </p:cNvSpPr>
          <p:nvPr/>
        </p:nvSpPr>
        <p:spPr bwMode="auto">
          <a:xfrm>
            <a:off x="544513" y="3368675"/>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000" b="0" u="sng">
                <a:solidFill>
                  <a:srgbClr val="FF9933"/>
                </a:solidFill>
              </a:rPr>
              <a:t>CALCAREA CARB</a:t>
            </a:r>
            <a:r>
              <a:rPr lang="fr-FR" altLang="fr-FR" sz="2400" b="0" u="sng">
                <a:solidFill>
                  <a:srgbClr val="FF9933"/>
                </a:solidFill>
              </a:rPr>
              <a:t> et post-partum</a:t>
            </a:r>
          </a:p>
        </p:txBody>
      </p:sp>
      <p:pic>
        <p:nvPicPr>
          <p:cNvPr id="218118" name="Picture 7" descr="flèche">
            <a:extLst>
              <a:ext uri="{FF2B5EF4-FFF2-40B4-BE49-F238E27FC236}">
                <a16:creationId xmlns:a16="http://schemas.microsoft.com/office/drawing/2014/main" id="{46394414-DAD1-D636-721F-127B102DE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295400"/>
            <a:ext cx="360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9" name="Picture 8" descr="flèche">
            <a:extLst>
              <a:ext uri="{FF2B5EF4-FFF2-40B4-BE49-F238E27FC236}">
                <a16:creationId xmlns:a16="http://schemas.microsoft.com/office/drawing/2014/main" id="{684BDE68-70B7-AA72-081E-783A926F6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099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ous-titre">
            <a:extLst>
              <a:ext uri="{FF2B5EF4-FFF2-40B4-BE49-F238E27FC236}">
                <a16:creationId xmlns:a16="http://schemas.microsoft.com/office/drawing/2014/main" id="{A6EB0B78-9B11-A025-BB0D-2B3783076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450"/>
            <a:ext cx="701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05EA8E36-95B2-87AF-8C89-14461D7DD45D}"/>
              </a:ext>
            </a:extLst>
          </p:cNvPr>
          <p:cNvSpPr txBox="1">
            <a:spLocks noChangeArrowheads="1"/>
          </p:cNvSpPr>
          <p:nvPr/>
        </p:nvSpPr>
        <p:spPr bwMode="auto">
          <a:xfrm>
            <a:off x="1905000" y="258763"/>
            <a:ext cx="6858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LA REGULATION DU CYCLE</a:t>
            </a:r>
            <a:endParaRPr lang="fr-FR" altLang="fr-FR"/>
          </a:p>
        </p:txBody>
      </p:sp>
      <p:sp>
        <p:nvSpPr>
          <p:cNvPr id="28676" name="Text Box 4">
            <a:extLst>
              <a:ext uri="{FF2B5EF4-FFF2-40B4-BE49-F238E27FC236}">
                <a16:creationId xmlns:a16="http://schemas.microsoft.com/office/drawing/2014/main" id="{F7E495A8-B4E8-623E-5DFB-80EBEEA4264F}"/>
              </a:ext>
            </a:extLst>
          </p:cNvPr>
          <p:cNvSpPr txBox="1">
            <a:spLocks noChangeArrowheads="1"/>
          </p:cNvSpPr>
          <p:nvPr/>
        </p:nvSpPr>
        <p:spPr bwMode="auto">
          <a:xfrm>
            <a:off x="914400" y="1905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28677" name="Text Box 5">
            <a:extLst>
              <a:ext uri="{FF2B5EF4-FFF2-40B4-BE49-F238E27FC236}">
                <a16:creationId xmlns:a16="http://schemas.microsoft.com/office/drawing/2014/main" id="{718DFEE5-3CC5-B8CC-494F-994B62E34C0B}"/>
              </a:ext>
            </a:extLst>
          </p:cNvPr>
          <p:cNvSpPr txBox="1">
            <a:spLocks noChangeArrowheads="1"/>
          </p:cNvSpPr>
          <p:nvPr/>
        </p:nvSpPr>
        <p:spPr bwMode="auto">
          <a:xfrm>
            <a:off x="533400" y="1524000"/>
            <a:ext cx="82296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Défini par un ensemble de symptômes survenant avant les règles (toujours en deuxième période du cycle) et se terminant avec l’arrivée ou la fin des règles, et se répétant au moins deux cycles consécutifs.</a:t>
            </a:r>
          </a:p>
          <a:p>
            <a:pPr eaLnBrk="1" hangingPunct="1"/>
            <a:endParaRPr lang="fr-FR" altLang="fr-FR" sz="2400" b="0"/>
          </a:p>
          <a:p>
            <a:pPr eaLnBrk="1" hangingPunct="1"/>
            <a:r>
              <a:rPr lang="fr-FR" altLang="fr-FR" sz="2400" b="0">
                <a:sym typeface="Helvetica Light" charset="0"/>
              </a:rPr>
              <a:t>Congestifs :   		Mastodynies</a:t>
            </a:r>
          </a:p>
          <a:p>
            <a:pPr eaLnBrk="1" hangingPunct="1"/>
            <a:r>
              <a:rPr lang="fr-FR" altLang="fr-FR" sz="2400" b="0">
                <a:sym typeface="Helvetica Light" charset="0"/>
              </a:rPr>
              <a:t>                      		Douleurs pelviennes </a:t>
            </a:r>
          </a:p>
          <a:p>
            <a:pPr eaLnBrk="1" hangingPunct="1"/>
            <a:r>
              <a:rPr lang="fr-FR" altLang="fr-FR" sz="2400" b="0">
                <a:sym typeface="Helvetica Light" charset="0"/>
              </a:rPr>
              <a:t>                      		Ballonnements et troubles digestifs</a:t>
            </a:r>
          </a:p>
          <a:p>
            <a:pPr eaLnBrk="1" hangingPunct="1"/>
            <a:r>
              <a:rPr lang="fr-FR" altLang="fr-FR" sz="2400" b="0">
                <a:sym typeface="Helvetica Light" charset="0"/>
              </a:rPr>
              <a:t>                      		Œdèmes avec prise de poids</a:t>
            </a:r>
          </a:p>
          <a:p>
            <a:pPr eaLnBrk="1" hangingPunct="1"/>
            <a:endParaRPr lang="fr-FR" altLang="fr-FR" sz="1600" b="0">
              <a:sym typeface="Helvetica Light" charset="0"/>
            </a:endParaRPr>
          </a:p>
          <a:p>
            <a:pPr eaLnBrk="1" hangingPunct="1"/>
            <a:r>
              <a:rPr lang="fr-FR" altLang="fr-FR" sz="2400" b="0">
                <a:sym typeface="Helvetica Light" charset="0"/>
              </a:rPr>
              <a:t>Extra-pelviens : 	Migraines                        </a:t>
            </a:r>
          </a:p>
          <a:p>
            <a:pPr eaLnBrk="1" hangingPunct="1"/>
            <a:r>
              <a:rPr lang="fr-FR" altLang="fr-FR" sz="2400" b="0">
                <a:sym typeface="Helvetica Light" charset="0"/>
              </a:rPr>
              <a:t>		   	Troubles de l'humeur </a:t>
            </a:r>
            <a:endParaRPr lang="fr-FR" altLang="fr-FR" sz="2400" b="0" u="sng">
              <a:sym typeface="Helvetica Light" charset="0"/>
            </a:endParaRPr>
          </a:p>
          <a:p>
            <a:pPr eaLnBrk="1" hangingPunct="1"/>
            <a:r>
              <a:rPr lang="fr-FR" altLang="fr-FR" sz="2400" b="0">
                <a:sym typeface="Helvetica Light" charset="0"/>
              </a:rPr>
              <a:t>		    	Asthénie, insomnie</a:t>
            </a:r>
          </a:p>
          <a:p>
            <a:pPr eaLnBrk="1" hangingPunct="1"/>
            <a:r>
              <a:rPr lang="fr-FR" altLang="fr-FR" sz="2400" b="0">
                <a:sym typeface="Helvetica Light" charset="0"/>
              </a:rPr>
              <a:t>                            	Problèmes de peau, ORL</a:t>
            </a:r>
            <a:endParaRPr lang="fr-FR" altLang="fr-FR" sz="2400" b="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29CD5452-78F2-D462-A935-DF026C5615CC}"/>
              </a:ext>
            </a:extLst>
          </p:cNvPr>
          <p:cNvSpPr>
            <a:spLocks noChangeArrowheads="1"/>
          </p:cNvSpPr>
          <p:nvPr/>
        </p:nvSpPr>
        <p:spPr bwMode="auto">
          <a:xfrm>
            <a:off x="533400" y="685800"/>
            <a:ext cx="83820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300" b="0"/>
              <a:t>Nourrisson à la tête ronde ou carrée, à la fontanelle antérieure large et persistante, un thorax court et évasé, des membres courts. Sa croissance staturale est lente ; il présente volontiers un érythème fessier et une acidité de tout le tube digestif. La dentition est tardive et difficile. La transpiration est abondante. L’eczéma est fréquent. C'est le "bon gros père", végétatif et digestif.</a:t>
            </a:r>
          </a:p>
          <a:p>
            <a:pPr eaLnBrk="1" hangingPunct="1"/>
            <a:r>
              <a:rPr lang="fr-FR" altLang="fr-FR" sz="2300" b="0"/>
              <a:t>Sur le plan développement psycho-affectif, il est peu éveillé dans les 1</a:t>
            </a:r>
            <a:r>
              <a:rPr lang="fr-FR" altLang="fr-FR" sz="2300" b="0" baseline="30000"/>
              <a:t>ers</a:t>
            </a:r>
            <a:r>
              <a:rPr lang="fr-FR" altLang="fr-FR" sz="2300" b="0"/>
              <a:t> mois, il sera particulièrement prudent, en retard dans l'acquisition de la marche autonome. S'effrayant facilement, il redoute les nuits et la solitude, préférant les bras de sa mère, ressentant avec acuité l'étape dite de « l'angoisse du 9</a:t>
            </a:r>
            <a:r>
              <a:rPr lang="fr-FR" altLang="fr-FR" sz="2300" b="0" baseline="30000"/>
              <a:t>ème</a:t>
            </a:r>
            <a:r>
              <a:rPr lang="fr-FR" altLang="fr-FR" sz="2300" b="0"/>
              <a:t> mois ». Il s'adapte mal au bruit, à la lumière vive, à la chaleur et aux froids excessifs. Ses rythmes sont remarquablement stables, mais s’il subit des « stress » forts ou répétitifs (en particulier la séparation d'avec sa mère), les perturbations engendrées seront elles aussi difficiles à réparer. Bébé au sommeil léger, agité, souvent insomniaque.</a:t>
            </a:r>
            <a:endParaRPr lang="fr-FR" altLang="fr-FR" sz="2300" b="0">
              <a:cs typeface="Arial" panose="020B0604020202020204" pitchFamily="34" charset="0"/>
            </a:endParaRPr>
          </a:p>
        </p:txBody>
      </p:sp>
      <p:sp>
        <p:nvSpPr>
          <p:cNvPr id="220163" name="Rectangle 8">
            <a:extLst>
              <a:ext uri="{FF2B5EF4-FFF2-40B4-BE49-F238E27FC236}">
                <a16:creationId xmlns:a16="http://schemas.microsoft.com/office/drawing/2014/main" id="{4DE5B22C-04BD-21B0-983A-91AA9E5D51BF}"/>
              </a:ext>
            </a:extLst>
          </p:cNvPr>
          <p:cNvSpPr>
            <a:spLocks noChangeArrowheads="1"/>
          </p:cNvSpPr>
          <p:nvPr/>
        </p:nvSpPr>
        <p:spPr bwMode="auto">
          <a:xfrm>
            <a:off x="468313" y="152400"/>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000" b="0" u="sng">
                <a:solidFill>
                  <a:srgbClr val="FF9933"/>
                </a:solidFill>
                <a:cs typeface="Arial" panose="020B0604020202020204" pitchFamily="34" charset="0"/>
              </a:rPr>
              <a:t>CALCAREA CARBONICA</a:t>
            </a:r>
            <a:r>
              <a:rPr lang="fr-FR" altLang="fr-FR" sz="2400" b="0" u="sng">
                <a:solidFill>
                  <a:srgbClr val="FF9933"/>
                </a:solidFill>
                <a:cs typeface="Arial" panose="020B0604020202020204" pitchFamily="34" charset="0"/>
              </a:rPr>
              <a:t> </a:t>
            </a:r>
            <a:r>
              <a:rPr lang="fr-FR" altLang="fr-FR" sz="2400" b="0" u="sng">
                <a:solidFill>
                  <a:srgbClr val="FF9933"/>
                </a:solidFill>
              </a:rPr>
              <a:t>bébé</a:t>
            </a:r>
            <a:endParaRPr lang="fr-FR" altLang="fr-FR" sz="2400" b="0" u="sng">
              <a:solidFill>
                <a:srgbClr val="FF9933"/>
              </a:solidFill>
              <a:cs typeface="Arial" panose="020B0604020202020204" pitchFamily="34" charset="0"/>
            </a:endParaRPr>
          </a:p>
        </p:txBody>
      </p:sp>
      <p:pic>
        <p:nvPicPr>
          <p:cNvPr id="220164" name="Picture 4" descr="flèche">
            <a:extLst>
              <a:ext uri="{FF2B5EF4-FFF2-40B4-BE49-F238E27FC236}">
                <a16:creationId xmlns:a16="http://schemas.microsoft.com/office/drawing/2014/main" id="{88F95DB9-D946-136F-C4C0-8F06C5C2E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228600"/>
            <a:ext cx="360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48E50DC0-6107-5153-1C44-80CCBE085689}"/>
              </a:ext>
            </a:extLst>
          </p:cNvPr>
          <p:cNvSpPr>
            <a:spLocks noChangeArrowheads="1"/>
          </p:cNvSpPr>
          <p:nvPr/>
        </p:nvSpPr>
        <p:spPr bwMode="auto">
          <a:xfrm>
            <a:off x="468313" y="2214563"/>
            <a:ext cx="6313487"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Aggravation</a:t>
            </a:r>
            <a:endParaRPr lang="fr-FR" altLang="fr-FR" sz="2400" b="0">
              <a:cs typeface="Arial" panose="020B0604020202020204" pitchFamily="34" charset="0"/>
            </a:endParaRPr>
          </a:p>
          <a:p>
            <a:pPr eaLnBrk="1" hangingPunct="1"/>
            <a:r>
              <a:rPr lang="fr-FR" altLang="fr-FR" sz="2400" b="0">
                <a:cs typeface="Arial" panose="020B0604020202020204" pitchFamily="34" charset="0"/>
              </a:rPr>
              <a:t>L’après-midi pour les signes digestifs</a:t>
            </a:r>
          </a:p>
          <a:p>
            <a:pPr eaLnBrk="1" hangingPunct="1"/>
            <a:r>
              <a:rPr lang="fr-FR" altLang="fr-FR" sz="2400" b="0">
                <a:cs typeface="Arial" panose="020B0604020202020204" pitchFamily="34" charset="0"/>
              </a:rPr>
              <a:t>Le matin pour les signes mentaux</a:t>
            </a:r>
          </a:p>
          <a:p>
            <a:pPr eaLnBrk="1" hangingPunct="1"/>
            <a:endParaRPr lang="fr-FR" altLang="fr-FR" sz="2400" b="0">
              <a:cs typeface="Arial" panose="020B0604020202020204" pitchFamily="34" charset="0"/>
            </a:endParaRPr>
          </a:p>
          <a:p>
            <a:pPr eaLnBrk="1" hangingPunct="1"/>
            <a:r>
              <a:rPr lang="fr-FR" altLang="fr-FR" sz="2400">
                <a:cs typeface="Arial" panose="020B0604020202020204" pitchFamily="34" charset="0"/>
              </a:rPr>
              <a:t>Amélioration</a:t>
            </a:r>
            <a:r>
              <a:rPr lang="fr-FR" altLang="fr-FR" sz="2400" b="0">
                <a:cs typeface="Arial" panose="020B0604020202020204" pitchFamily="34" charset="0"/>
              </a:rPr>
              <a:t> </a:t>
            </a:r>
          </a:p>
          <a:p>
            <a:pPr eaLnBrk="1" hangingPunct="1"/>
            <a:r>
              <a:rPr lang="fr-FR" altLang="fr-FR" sz="2400" b="0">
                <a:cs typeface="Arial" panose="020B0604020202020204" pitchFamily="34" charset="0"/>
              </a:rPr>
              <a:t>Au grand air, dans un climat et un temps sec</a:t>
            </a:r>
          </a:p>
          <a:p>
            <a:pPr>
              <a:spcBef>
                <a:spcPct val="50000"/>
              </a:spcBef>
              <a:buFontTx/>
              <a:buChar char="•"/>
            </a:pPr>
            <a:endParaRPr lang="fr-FR" altLang="fr-FR" sz="2400" b="0">
              <a:cs typeface="Arial" panose="020B0604020202020204" pitchFamily="34" charset="0"/>
            </a:endParaRPr>
          </a:p>
        </p:txBody>
      </p:sp>
      <p:sp>
        <p:nvSpPr>
          <p:cNvPr id="222211" name="Rectangle 8">
            <a:extLst>
              <a:ext uri="{FF2B5EF4-FFF2-40B4-BE49-F238E27FC236}">
                <a16:creationId xmlns:a16="http://schemas.microsoft.com/office/drawing/2014/main" id="{E6091703-C701-A2CC-E806-A029C04F6210}"/>
              </a:ext>
            </a:extLst>
          </p:cNvPr>
          <p:cNvSpPr>
            <a:spLocks noChangeArrowheads="1"/>
          </p:cNvSpPr>
          <p:nvPr/>
        </p:nvSpPr>
        <p:spPr bwMode="auto">
          <a:xfrm>
            <a:off x="468313" y="1638300"/>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000" b="0" u="sng">
                <a:solidFill>
                  <a:srgbClr val="FF9933"/>
                </a:solidFill>
                <a:cs typeface="Arial" panose="020B0604020202020204" pitchFamily="34" charset="0"/>
              </a:rPr>
              <a:t>CALCAREA CARBONICA</a:t>
            </a:r>
            <a:r>
              <a:rPr lang="fr-FR" altLang="fr-FR" sz="2400" b="0" u="sng">
                <a:solidFill>
                  <a:srgbClr val="FF9933"/>
                </a:solidFill>
                <a:cs typeface="Arial" panose="020B0604020202020204" pitchFamily="34" charset="0"/>
              </a:rPr>
              <a:t> </a:t>
            </a:r>
            <a:r>
              <a:rPr lang="fr-FR" altLang="fr-FR" sz="2400" b="0" u="sng">
                <a:solidFill>
                  <a:srgbClr val="FF9933"/>
                </a:solidFill>
              </a:rPr>
              <a:t>modalités </a:t>
            </a:r>
            <a:endParaRPr lang="fr-FR" altLang="fr-FR" sz="2400" b="0" u="sng">
              <a:solidFill>
                <a:srgbClr val="FF9933"/>
              </a:solidFill>
              <a:cs typeface="Arial" panose="020B0604020202020204" pitchFamily="34" charset="0"/>
            </a:endParaRPr>
          </a:p>
        </p:txBody>
      </p:sp>
      <p:pic>
        <p:nvPicPr>
          <p:cNvPr id="222212" name="Picture 4" descr="flèche">
            <a:extLst>
              <a:ext uri="{FF2B5EF4-FFF2-40B4-BE49-F238E27FC236}">
                <a16:creationId xmlns:a16="http://schemas.microsoft.com/office/drawing/2014/main" id="{B8AC9454-348B-A778-3F9A-D8C4B453B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a:extLst>
              <a:ext uri="{FF2B5EF4-FFF2-40B4-BE49-F238E27FC236}">
                <a16:creationId xmlns:a16="http://schemas.microsoft.com/office/drawing/2014/main" id="{422DB99A-324D-4226-AA85-53C3403BE043}"/>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224259" name="Picture 3" descr="sous-titre">
            <a:extLst>
              <a:ext uri="{FF2B5EF4-FFF2-40B4-BE49-F238E27FC236}">
                <a16:creationId xmlns:a16="http://schemas.microsoft.com/office/drawing/2014/main" id="{2DBD0CAC-EF16-7D2D-5351-8E7EAE156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0" name="Text Box 3">
            <a:extLst>
              <a:ext uri="{FF2B5EF4-FFF2-40B4-BE49-F238E27FC236}">
                <a16:creationId xmlns:a16="http://schemas.microsoft.com/office/drawing/2014/main" id="{0A76184A-1752-2B27-5A9A-6EB746EF1761}"/>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Espace réservé du contenu 2">
            <a:extLst>
              <a:ext uri="{FF2B5EF4-FFF2-40B4-BE49-F238E27FC236}">
                <a16:creationId xmlns:a16="http://schemas.microsoft.com/office/drawing/2014/main" id="{7CCFDF12-7339-CFA2-E192-88810FF1C90C}"/>
              </a:ext>
            </a:extLst>
          </p:cNvPr>
          <p:cNvSpPr>
            <a:spLocks noGrp="1"/>
          </p:cNvSpPr>
          <p:nvPr>
            <p:ph idx="4294967295"/>
          </p:nvPr>
        </p:nvSpPr>
        <p:spPr bwMode="auto">
          <a:xfrm>
            <a:off x="468313" y="3733800"/>
            <a:ext cx="8520112"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b="1" i="1"/>
              <a:t>Médicament </a:t>
            </a:r>
            <a:r>
              <a:rPr lang="fr-FR" altLang="fr-FR" sz="2400" i="1"/>
              <a:t>: de déminéralisation et de suppurations chroniques.</a:t>
            </a:r>
          </a:p>
          <a:p>
            <a:pPr marL="0" indent="0">
              <a:lnSpc>
                <a:spcPct val="90000"/>
              </a:lnSpc>
              <a:buFontTx/>
              <a:buNone/>
              <a:tabLst>
                <a:tab pos="1876425" algn="l"/>
              </a:tabLst>
            </a:pPr>
            <a:r>
              <a:rPr lang="fr-FR" altLang="fr-FR" sz="2400" b="1" i="1"/>
              <a:t>Morphotype</a:t>
            </a:r>
            <a:r>
              <a:rPr lang="fr-FR" altLang="fr-FR" sz="2400" i="1"/>
              <a:t> : grosse tête et gros ventre, pieds et mains moites.</a:t>
            </a:r>
          </a:p>
          <a:p>
            <a:pPr marL="0" indent="0">
              <a:lnSpc>
                <a:spcPct val="90000"/>
              </a:lnSpc>
              <a:buFontTx/>
              <a:buNone/>
              <a:tabLst>
                <a:tab pos="1876425" algn="l"/>
              </a:tabLst>
            </a:pPr>
            <a:r>
              <a:rPr lang="fr-FR" altLang="fr-FR" sz="2400" b="1" i="1"/>
              <a:t>Comportement</a:t>
            </a:r>
            <a:r>
              <a:rPr lang="fr-FR" altLang="fr-FR" sz="2400" i="1"/>
              <a:t> : pusillanime mais obsessionnelle, antécédent d’anorexie mentale.</a:t>
            </a:r>
          </a:p>
          <a:p>
            <a:pPr marL="0" indent="0">
              <a:lnSpc>
                <a:spcPct val="90000"/>
              </a:lnSpc>
              <a:buFontTx/>
              <a:buNone/>
              <a:tabLst>
                <a:tab pos="1876425" algn="l"/>
              </a:tabLst>
            </a:pPr>
            <a:r>
              <a:rPr lang="fr-FR" altLang="fr-FR" sz="2400" b="1" i="1"/>
              <a:t>Alimentation</a:t>
            </a:r>
            <a:r>
              <a:rPr lang="fr-FR" altLang="fr-FR" sz="2400" i="1"/>
              <a:t> : anorexie mais soif ; désir aliments froids.</a:t>
            </a:r>
          </a:p>
        </p:txBody>
      </p:sp>
      <p:sp>
        <p:nvSpPr>
          <p:cNvPr id="226307" name="Oval 3">
            <a:extLst>
              <a:ext uri="{FF2B5EF4-FFF2-40B4-BE49-F238E27FC236}">
                <a16:creationId xmlns:a16="http://schemas.microsoft.com/office/drawing/2014/main" id="{D7381BA5-42AC-AB80-BE9B-A2FA66BCC93A}"/>
              </a:ext>
            </a:extLst>
          </p:cNvPr>
          <p:cNvSpPr>
            <a:spLocks noChangeArrowheads="1"/>
          </p:cNvSpPr>
          <p:nvPr/>
        </p:nvSpPr>
        <p:spPr bwMode="auto">
          <a:xfrm>
            <a:off x="-180975" y="-458788"/>
            <a:ext cx="30972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226308" name="Titre 1">
            <a:extLst>
              <a:ext uri="{FF2B5EF4-FFF2-40B4-BE49-F238E27FC236}">
                <a16:creationId xmlns:a16="http://schemas.microsoft.com/office/drawing/2014/main" id="{BE81CFE9-2BF0-9D2E-D301-D03237B9B442}"/>
              </a:ext>
            </a:extLst>
          </p:cNvPr>
          <p:cNvSpPr>
            <a:spLocks/>
          </p:cNvSpPr>
          <p:nvPr/>
        </p:nvSpPr>
        <p:spPr bwMode="auto">
          <a:xfrm>
            <a:off x="179388" y="-90488"/>
            <a:ext cx="25209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b="0">
                <a:solidFill>
                  <a:srgbClr val="FFFFFF"/>
                </a:solidFill>
                <a:cs typeface="Arial" panose="020B0604020202020204" pitchFamily="34" charset="0"/>
              </a:rPr>
              <a:t>SILICEA</a:t>
            </a:r>
          </a:p>
        </p:txBody>
      </p:sp>
      <p:sp>
        <p:nvSpPr>
          <p:cNvPr id="226309" name="Rectangle 8">
            <a:extLst>
              <a:ext uri="{FF2B5EF4-FFF2-40B4-BE49-F238E27FC236}">
                <a16:creationId xmlns:a16="http://schemas.microsoft.com/office/drawing/2014/main" id="{882F6411-EB81-E273-675A-D0878FD087DD}"/>
              </a:ext>
            </a:extLst>
          </p:cNvPr>
          <p:cNvSpPr>
            <a:spLocks noChangeArrowheads="1"/>
          </p:cNvSpPr>
          <p:nvPr/>
        </p:nvSpPr>
        <p:spPr bwMode="auto">
          <a:xfrm>
            <a:off x="468313" y="1989138"/>
            <a:ext cx="4789487" cy="122555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troubles de la construction et de la réparation, manque d’élan vital</a:t>
            </a:r>
          </a:p>
        </p:txBody>
      </p:sp>
      <p:sp>
        <p:nvSpPr>
          <p:cNvPr id="226310" name="Rectangle 9">
            <a:extLst>
              <a:ext uri="{FF2B5EF4-FFF2-40B4-BE49-F238E27FC236}">
                <a16:creationId xmlns:a16="http://schemas.microsoft.com/office/drawing/2014/main" id="{B8DBB80E-F4B6-72D2-EFD6-D14024200570}"/>
              </a:ext>
            </a:extLst>
          </p:cNvPr>
          <p:cNvSpPr>
            <a:spLocks noChangeArrowheads="1"/>
          </p:cNvSpPr>
          <p:nvPr/>
        </p:nvSpPr>
        <p:spPr bwMode="auto">
          <a:xfrm>
            <a:off x="5638800" y="29718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sz="2000" b="0" i="1">
                <a:solidFill>
                  <a:schemeClr val="bg2"/>
                </a:solidFill>
                <a:cs typeface="Arial" panose="020B0604020202020204" pitchFamily="34" charset="0"/>
              </a:rPr>
              <a:t>La silice pure de formule SiO</a:t>
            </a:r>
            <a:r>
              <a:rPr lang="fr-FR" altLang="fr-FR" sz="2000" b="0" i="1" baseline="-25000">
                <a:solidFill>
                  <a:schemeClr val="bg2"/>
                </a:solidFill>
                <a:cs typeface="Arial" panose="020B0604020202020204" pitchFamily="34" charset="0"/>
              </a:rPr>
              <a:t>2</a:t>
            </a:r>
          </a:p>
        </p:txBody>
      </p:sp>
      <p:pic>
        <p:nvPicPr>
          <p:cNvPr id="226311" name="Picture 11" descr="41b0c3e1-e782-4257-8046-0d0f52922d8f">
            <a:extLst>
              <a:ext uri="{FF2B5EF4-FFF2-40B4-BE49-F238E27FC236}">
                <a16:creationId xmlns:a16="http://schemas.microsoft.com/office/drawing/2014/main" id="{843274AD-1860-EFD1-7EDD-B649F3094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7200"/>
            <a:ext cx="26670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Espace réservé du contenu 2">
            <a:extLst>
              <a:ext uri="{FF2B5EF4-FFF2-40B4-BE49-F238E27FC236}">
                <a16:creationId xmlns:a16="http://schemas.microsoft.com/office/drawing/2014/main" id="{ECACE2E4-7D7B-99D4-7E35-A9CD8118566A}"/>
              </a:ext>
            </a:extLst>
          </p:cNvPr>
          <p:cNvSpPr>
            <a:spLocks noGrp="1"/>
          </p:cNvSpPr>
          <p:nvPr>
            <p:ph idx="1"/>
          </p:nvPr>
        </p:nvSpPr>
        <p:spPr bwMode="auto">
          <a:xfrm>
            <a:off x="609600" y="914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000" u="sng">
                <a:solidFill>
                  <a:srgbClr val="FF9933"/>
                </a:solidFill>
              </a:rPr>
              <a:t>SILICEA</a:t>
            </a:r>
            <a:r>
              <a:rPr lang="fr-FR" altLang="fr-FR" sz="2400" u="sng">
                <a:solidFill>
                  <a:srgbClr val="FF9933"/>
                </a:solidFill>
              </a:rPr>
              <a:t> grossesse</a:t>
            </a:r>
          </a:p>
          <a:p>
            <a:pPr marL="0" indent="0">
              <a:spcBef>
                <a:spcPct val="0"/>
              </a:spcBef>
              <a:buFontTx/>
              <a:buNone/>
            </a:pPr>
            <a:r>
              <a:rPr lang="fr-FR" altLang="fr-FR" sz="2400"/>
              <a:t>Hypersensibilité aux infections (ORL++). Caries</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SILICEA</a:t>
            </a:r>
            <a:r>
              <a:rPr lang="fr-FR" altLang="fr-FR" sz="2400" u="sng">
                <a:solidFill>
                  <a:srgbClr val="FF9933"/>
                </a:solidFill>
              </a:rPr>
              <a:t> SDC</a:t>
            </a:r>
            <a:r>
              <a:rPr lang="fr-FR" altLang="fr-FR" sz="2400"/>
              <a:t> </a:t>
            </a:r>
          </a:p>
          <a:p>
            <a:pPr marL="0" indent="0">
              <a:spcBef>
                <a:spcPct val="0"/>
              </a:spcBef>
              <a:buFontTx/>
              <a:buNone/>
            </a:pPr>
            <a:r>
              <a:rPr lang="fr-FR" altLang="fr-FR" sz="2400"/>
              <a:t>Intolérance aux fils, désunion des cicatrices.</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SILICEA</a:t>
            </a:r>
            <a:r>
              <a:rPr lang="fr-FR" altLang="fr-FR" sz="2400" u="sng">
                <a:solidFill>
                  <a:srgbClr val="FF9933"/>
                </a:solidFill>
              </a:rPr>
              <a:t> bébé </a:t>
            </a:r>
          </a:p>
          <a:p>
            <a:pPr marL="0" indent="0">
              <a:spcBef>
                <a:spcPct val="0"/>
              </a:spcBef>
              <a:buFontTx/>
              <a:buNone/>
            </a:pPr>
            <a:r>
              <a:rPr lang="fr-FR" altLang="fr-FR" sz="2400"/>
              <a:t>RCIU, séjour en néonat, infection, ne veut pas manger (refuse lait maternel), ne grossit pas.</a:t>
            </a:r>
          </a:p>
          <a:p>
            <a:pPr marL="0" indent="0">
              <a:spcBef>
                <a:spcPct val="0"/>
              </a:spcBef>
              <a:buFontTx/>
              <a:buNone/>
            </a:pPr>
            <a:endParaRPr lang="fr-FR" altLang="fr-FR" sz="2400"/>
          </a:p>
          <a:p>
            <a:pPr marL="0" indent="0">
              <a:spcBef>
                <a:spcPct val="0"/>
              </a:spcBef>
              <a:buFontTx/>
              <a:buNone/>
            </a:pPr>
            <a:r>
              <a:rPr lang="fr-FR" altLang="fr-FR" sz="2400" u="sng">
                <a:solidFill>
                  <a:srgbClr val="FF9933"/>
                </a:solidFill>
              </a:rPr>
              <a:t>Modalités</a:t>
            </a:r>
            <a:r>
              <a:rPr lang="fr-FR" altLang="fr-FR" sz="2400"/>
              <a:t> </a:t>
            </a:r>
          </a:p>
          <a:p>
            <a:pPr marL="0" indent="0">
              <a:spcBef>
                <a:spcPct val="0"/>
              </a:spcBef>
              <a:buFontTx/>
              <a:buNone/>
            </a:pPr>
            <a:r>
              <a:rPr lang="fr-FR" altLang="fr-FR" sz="2400"/>
              <a:t>&lt; froid, &lt;&lt; vaccins</a:t>
            </a:r>
          </a:p>
          <a:p>
            <a:pPr marL="0" indent="0">
              <a:spcBef>
                <a:spcPct val="0"/>
              </a:spcBef>
              <a:buFontTx/>
              <a:buNone/>
            </a:pPr>
            <a:r>
              <a:rPr lang="fr-FR" altLang="fr-FR" sz="2400"/>
              <a:t>&gt; tête enveloppée, chaleur, temps humide</a:t>
            </a:r>
          </a:p>
        </p:txBody>
      </p:sp>
      <p:pic>
        <p:nvPicPr>
          <p:cNvPr id="228355" name="Picture 4" descr="flèche">
            <a:extLst>
              <a:ext uri="{FF2B5EF4-FFF2-40B4-BE49-F238E27FC236}">
                <a16:creationId xmlns:a16="http://schemas.microsoft.com/office/drawing/2014/main" id="{477F34ED-3DFB-8358-0FFA-0CCA1ACA2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255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6" name="Picture 4" descr="flèche">
            <a:extLst>
              <a:ext uri="{FF2B5EF4-FFF2-40B4-BE49-F238E27FC236}">
                <a16:creationId xmlns:a16="http://schemas.microsoft.com/office/drawing/2014/main" id="{571096BD-2BB4-420A-BEFB-2C25C9D78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145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7" name="Picture 4" descr="flèche">
            <a:extLst>
              <a:ext uri="{FF2B5EF4-FFF2-40B4-BE49-F238E27FC236}">
                <a16:creationId xmlns:a16="http://schemas.microsoft.com/office/drawing/2014/main" id="{99265F34-7A47-3052-194D-2CDB4EA97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813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8" name="Picture 4" descr="flèche">
            <a:extLst>
              <a:ext uri="{FF2B5EF4-FFF2-40B4-BE49-F238E27FC236}">
                <a16:creationId xmlns:a16="http://schemas.microsoft.com/office/drawing/2014/main" id="{8350D8AD-A744-56F4-6FE1-506E181C0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053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a:extLst>
              <a:ext uri="{FF2B5EF4-FFF2-40B4-BE49-F238E27FC236}">
                <a16:creationId xmlns:a16="http://schemas.microsoft.com/office/drawing/2014/main" id="{3A6F11B6-CAFD-7749-5D17-84BD6546695D}"/>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230403" name="Picture 3" descr="sous-titre">
            <a:extLst>
              <a:ext uri="{FF2B5EF4-FFF2-40B4-BE49-F238E27FC236}">
                <a16:creationId xmlns:a16="http://schemas.microsoft.com/office/drawing/2014/main" id="{8CDBB1C1-7558-8350-F7D6-F9FF953A8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4" name="Text Box 3">
            <a:extLst>
              <a:ext uri="{FF2B5EF4-FFF2-40B4-BE49-F238E27FC236}">
                <a16:creationId xmlns:a16="http://schemas.microsoft.com/office/drawing/2014/main" id="{7B915D8D-FBF3-13D9-32AC-C85242DEB0ED}"/>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Espace réservé du contenu 2">
            <a:extLst>
              <a:ext uri="{FF2B5EF4-FFF2-40B4-BE49-F238E27FC236}">
                <a16:creationId xmlns:a16="http://schemas.microsoft.com/office/drawing/2014/main" id="{F2594C0F-5160-B297-BEB4-F59137AD2E84}"/>
              </a:ext>
            </a:extLst>
          </p:cNvPr>
          <p:cNvSpPr>
            <a:spLocks noGrp="1"/>
          </p:cNvSpPr>
          <p:nvPr>
            <p:ph idx="4294967295"/>
          </p:nvPr>
        </p:nvSpPr>
        <p:spPr bwMode="auto">
          <a:xfrm>
            <a:off x="444500" y="3810000"/>
            <a:ext cx="7605713" cy="178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b="1" i="1"/>
              <a:t>Morphotype</a:t>
            </a:r>
            <a:r>
              <a:rPr lang="fr-FR" altLang="fr-FR" sz="2400" i="1"/>
              <a:t> : éruptions des plis articulaires</a:t>
            </a:r>
          </a:p>
          <a:p>
            <a:pPr marL="0" indent="0">
              <a:lnSpc>
                <a:spcPct val="90000"/>
              </a:lnSpc>
              <a:buFontTx/>
              <a:buNone/>
              <a:tabLst>
                <a:tab pos="1876425" algn="l"/>
              </a:tabLst>
            </a:pPr>
            <a:r>
              <a:rPr lang="fr-FR" altLang="fr-FR" sz="2400" b="1" i="1"/>
              <a:t>Comportement</a:t>
            </a:r>
            <a:r>
              <a:rPr lang="fr-FR" altLang="fr-FR" sz="2400" i="1"/>
              <a:t> : morose, idées fixes où les mots dépassent la pensée</a:t>
            </a:r>
            <a:r>
              <a:rPr lang="fr-FR" altLang="fr-FR" sz="2400" b="1" i="1"/>
              <a:t> </a:t>
            </a:r>
          </a:p>
          <a:p>
            <a:pPr marL="0" indent="0">
              <a:lnSpc>
                <a:spcPct val="90000"/>
              </a:lnSpc>
              <a:buFontTx/>
              <a:buNone/>
              <a:tabLst>
                <a:tab pos="1876425" algn="l"/>
              </a:tabLst>
            </a:pPr>
            <a:r>
              <a:rPr lang="fr-FR" altLang="fr-FR" sz="2400" b="1" i="1"/>
              <a:t>Alimentation</a:t>
            </a:r>
            <a:r>
              <a:rPr lang="fr-FR" altLang="fr-FR" sz="2400" i="1"/>
              <a:t> : besoin +++ de boissons fraîches</a:t>
            </a:r>
          </a:p>
        </p:txBody>
      </p:sp>
      <p:sp>
        <p:nvSpPr>
          <p:cNvPr id="232451" name="Oval 3">
            <a:extLst>
              <a:ext uri="{FF2B5EF4-FFF2-40B4-BE49-F238E27FC236}">
                <a16:creationId xmlns:a16="http://schemas.microsoft.com/office/drawing/2014/main" id="{BEF3F5B8-4B24-3473-D4A7-50E02B5E2CC4}"/>
              </a:ext>
            </a:extLst>
          </p:cNvPr>
          <p:cNvSpPr>
            <a:spLocks noChangeArrowheads="1"/>
          </p:cNvSpPr>
          <p:nvPr/>
        </p:nvSpPr>
        <p:spPr bwMode="auto">
          <a:xfrm>
            <a:off x="-180975" y="-458788"/>
            <a:ext cx="30972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232452" name="Titre 1">
            <a:extLst>
              <a:ext uri="{FF2B5EF4-FFF2-40B4-BE49-F238E27FC236}">
                <a16:creationId xmlns:a16="http://schemas.microsoft.com/office/drawing/2014/main" id="{5DC3C6CD-0547-86D6-D903-FC06F83545BC}"/>
              </a:ext>
            </a:extLst>
          </p:cNvPr>
          <p:cNvSpPr>
            <a:spLocks/>
          </p:cNvSpPr>
          <p:nvPr/>
        </p:nvSpPr>
        <p:spPr bwMode="auto">
          <a:xfrm>
            <a:off x="179388" y="-90488"/>
            <a:ext cx="264001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b="0">
                <a:solidFill>
                  <a:srgbClr val="FFFFFF"/>
                </a:solidFill>
                <a:cs typeface="Arial" panose="020B0604020202020204" pitchFamily="34" charset="0"/>
              </a:rPr>
              <a:t>CUPRUM METALLICUM</a:t>
            </a:r>
          </a:p>
        </p:txBody>
      </p:sp>
      <p:sp>
        <p:nvSpPr>
          <p:cNvPr id="232453" name="Rectangle 8">
            <a:extLst>
              <a:ext uri="{FF2B5EF4-FFF2-40B4-BE49-F238E27FC236}">
                <a16:creationId xmlns:a16="http://schemas.microsoft.com/office/drawing/2014/main" id="{CEBF0D9A-5713-B5E3-1348-7EE77277C1B4}"/>
              </a:ext>
            </a:extLst>
          </p:cNvPr>
          <p:cNvSpPr>
            <a:spLocks noChangeArrowheads="1"/>
          </p:cNvSpPr>
          <p:nvPr/>
        </p:nvSpPr>
        <p:spPr bwMode="auto">
          <a:xfrm>
            <a:off x="468313" y="1989138"/>
            <a:ext cx="4408487" cy="122555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a:t>
            </a:r>
            <a:r>
              <a:rPr lang="fr-FR" altLang="fr-FR" sz="2400"/>
              <a:t>spasmes et crampes améliorés par une gorgée d’eau froide</a:t>
            </a:r>
          </a:p>
        </p:txBody>
      </p:sp>
      <p:sp>
        <p:nvSpPr>
          <p:cNvPr id="232454" name="Rectangle 9">
            <a:extLst>
              <a:ext uri="{FF2B5EF4-FFF2-40B4-BE49-F238E27FC236}">
                <a16:creationId xmlns:a16="http://schemas.microsoft.com/office/drawing/2014/main" id="{10AA043A-081E-A779-797B-E45CD705EC4A}"/>
              </a:ext>
            </a:extLst>
          </p:cNvPr>
          <p:cNvSpPr>
            <a:spLocks noChangeArrowheads="1"/>
          </p:cNvSpPr>
          <p:nvPr/>
        </p:nvSpPr>
        <p:spPr bwMode="auto">
          <a:xfrm>
            <a:off x="5943600" y="29718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sz="2000" b="0" i="1">
                <a:solidFill>
                  <a:schemeClr val="bg2"/>
                </a:solidFill>
                <a:cs typeface="Arial" panose="020B0604020202020204" pitchFamily="34" charset="0"/>
              </a:rPr>
              <a:t>Le cuivre métallique </a:t>
            </a:r>
            <a:endParaRPr lang="fr-FR" altLang="fr-FR" sz="2000" b="0" i="1" baseline="-25000">
              <a:solidFill>
                <a:schemeClr val="bg2"/>
              </a:solidFill>
              <a:cs typeface="Arial" panose="020B0604020202020204" pitchFamily="34" charset="0"/>
            </a:endParaRPr>
          </a:p>
        </p:txBody>
      </p:sp>
      <p:pic>
        <p:nvPicPr>
          <p:cNvPr id="232455" name="Picture 10" descr="koper-cuprum-metallicum-copper">
            <a:extLst>
              <a:ext uri="{FF2B5EF4-FFF2-40B4-BE49-F238E27FC236}">
                <a16:creationId xmlns:a16="http://schemas.microsoft.com/office/drawing/2014/main" id="{7FF523DD-9410-8382-4F70-23744E00C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57200"/>
            <a:ext cx="25908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Espace réservé du contenu 2">
            <a:extLst>
              <a:ext uri="{FF2B5EF4-FFF2-40B4-BE49-F238E27FC236}">
                <a16:creationId xmlns:a16="http://schemas.microsoft.com/office/drawing/2014/main" id="{D0CA1F0C-AAD2-009B-3F61-16962B6FEE93}"/>
              </a:ext>
            </a:extLst>
          </p:cNvPr>
          <p:cNvSpPr>
            <a:spLocks noGrp="1"/>
          </p:cNvSpPr>
          <p:nvPr>
            <p:ph idx="4294967295"/>
          </p:nvPr>
        </p:nvSpPr>
        <p:spPr bwMode="auto">
          <a:xfrm>
            <a:off x="838200" y="587375"/>
            <a:ext cx="7907338" cy="563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000" u="sng">
                <a:solidFill>
                  <a:srgbClr val="FF9933"/>
                </a:solidFill>
              </a:rPr>
              <a:t>CUPRUM</a:t>
            </a:r>
            <a:r>
              <a:rPr lang="fr-FR" altLang="fr-FR" sz="2400" u="sng">
                <a:solidFill>
                  <a:srgbClr val="FF9933"/>
                </a:solidFill>
              </a:rPr>
              <a:t> grossesse</a:t>
            </a:r>
          </a:p>
          <a:p>
            <a:pPr marL="0" indent="0">
              <a:spcBef>
                <a:spcPct val="0"/>
              </a:spcBef>
              <a:buFontTx/>
              <a:buNone/>
            </a:pPr>
            <a:r>
              <a:rPr lang="fr-FR" altLang="fr-FR" sz="2400"/>
              <a:t>Hypersialorrhée avec goût métallique et crampes ; coliques avec douleur comme un coup de couteau.</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CUPRUM</a:t>
            </a:r>
            <a:r>
              <a:rPr lang="fr-FR" altLang="fr-FR" sz="2400" u="sng">
                <a:solidFill>
                  <a:srgbClr val="FF9933"/>
                </a:solidFill>
              </a:rPr>
              <a:t> SDC</a:t>
            </a:r>
          </a:p>
          <a:p>
            <a:pPr marL="0" indent="0">
              <a:spcBef>
                <a:spcPct val="0"/>
              </a:spcBef>
              <a:buFontTx/>
              <a:buNone/>
            </a:pPr>
            <a:r>
              <a:rPr lang="fr-FR" altLang="fr-FR" sz="2400"/>
              <a:t>Crampes et tranchées.</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CUPRUM</a:t>
            </a:r>
            <a:r>
              <a:rPr lang="fr-FR" altLang="fr-FR" sz="2400" u="sng">
                <a:solidFill>
                  <a:srgbClr val="FF9933"/>
                </a:solidFill>
              </a:rPr>
              <a:t> bébé</a:t>
            </a:r>
          </a:p>
          <a:p>
            <a:pPr marL="0" indent="0">
              <a:spcBef>
                <a:spcPct val="0"/>
              </a:spcBef>
              <a:buFontTx/>
              <a:buNone/>
            </a:pPr>
            <a:r>
              <a:rPr lang="fr-FR" altLang="fr-FR" sz="2400"/>
              <a:t>Hoquet excessif ; coliques ; spasmes commençant par le pouce dans le poing, convulsions, spasme du sanglot</a:t>
            </a:r>
          </a:p>
          <a:p>
            <a:pPr marL="0" indent="0">
              <a:spcBef>
                <a:spcPct val="0"/>
              </a:spcBef>
              <a:buFontTx/>
              <a:buNone/>
            </a:pPr>
            <a:endParaRPr lang="fr-FR" altLang="fr-FR" sz="2400"/>
          </a:p>
          <a:p>
            <a:pPr marL="0" indent="0">
              <a:spcBef>
                <a:spcPct val="0"/>
              </a:spcBef>
              <a:buFontTx/>
              <a:buNone/>
            </a:pPr>
            <a:r>
              <a:rPr lang="fr-FR" altLang="fr-FR" sz="2400" u="sng">
                <a:solidFill>
                  <a:srgbClr val="FF9933"/>
                </a:solidFill>
              </a:rPr>
              <a:t>Modalités</a:t>
            </a:r>
            <a:endParaRPr lang="fr-FR" altLang="fr-FR" sz="2400"/>
          </a:p>
          <a:p>
            <a:pPr marL="0" indent="0">
              <a:spcBef>
                <a:spcPct val="0"/>
              </a:spcBef>
              <a:buFontTx/>
              <a:buNone/>
            </a:pPr>
            <a:r>
              <a:rPr lang="fr-FR" altLang="fr-FR" sz="2400"/>
              <a:t>&lt; au toucher, moindre mouvement, en vomissant</a:t>
            </a:r>
          </a:p>
          <a:p>
            <a:pPr marL="0" indent="0">
              <a:spcBef>
                <a:spcPct val="0"/>
              </a:spcBef>
              <a:buFontTx/>
              <a:buNone/>
            </a:pPr>
            <a:r>
              <a:rPr lang="fr-FR" altLang="fr-FR" sz="2400"/>
              <a:t>&gt; après la selle, en transpirant, en buvant une gorgée d’eau froide.</a:t>
            </a:r>
          </a:p>
        </p:txBody>
      </p:sp>
      <p:pic>
        <p:nvPicPr>
          <p:cNvPr id="234499" name="Picture 4" descr="flèche">
            <a:extLst>
              <a:ext uri="{FF2B5EF4-FFF2-40B4-BE49-F238E27FC236}">
                <a16:creationId xmlns:a16="http://schemas.microsoft.com/office/drawing/2014/main" id="{D15AD619-7EE7-60AB-DD7D-DCF706E8E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31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0" name="Picture 4" descr="flèche">
            <a:extLst>
              <a:ext uri="{FF2B5EF4-FFF2-40B4-BE49-F238E27FC236}">
                <a16:creationId xmlns:a16="http://schemas.microsoft.com/office/drawing/2014/main" id="{D92D28C2-5FBC-07CA-C13A-ABA5A874B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209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1" name="Picture 4" descr="flèche">
            <a:extLst>
              <a:ext uri="{FF2B5EF4-FFF2-40B4-BE49-F238E27FC236}">
                <a16:creationId xmlns:a16="http://schemas.microsoft.com/office/drawing/2014/main" id="{86D8D23F-841A-C0F8-A877-4C16A62E4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448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2" name="Picture 4" descr="flèche">
            <a:extLst>
              <a:ext uri="{FF2B5EF4-FFF2-40B4-BE49-F238E27FC236}">
                <a16:creationId xmlns:a16="http://schemas.microsoft.com/office/drawing/2014/main" id="{1C033BA6-D624-F472-0CD5-1DA35D8D3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117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a:extLst>
              <a:ext uri="{FF2B5EF4-FFF2-40B4-BE49-F238E27FC236}">
                <a16:creationId xmlns:a16="http://schemas.microsoft.com/office/drawing/2014/main" id="{AF080025-CA37-99E6-0519-024F607DB03A}"/>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235523" name="Picture 3" descr="sous-titre">
            <a:extLst>
              <a:ext uri="{FF2B5EF4-FFF2-40B4-BE49-F238E27FC236}">
                <a16:creationId xmlns:a16="http://schemas.microsoft.com/office/drawing/2014/main" id="{88495852-2579-606F-CCE2-E419C1D34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4" name="Text Box 3">
            <a:extLst>
              <a:ext uri="{FF2B5EF4-FFF2-40B4-BE49-F238E27FC236}">
                <a16:creationId xmlns:a16="http://schemas.microsoft.com/office/drawing/2014/main" id="{8B130D9E-EDF8-5343-7444-F0ED3BE0C0CD}"/>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Espace réservé du contenu 2">
            <a:extLst>
              <a:ext uri="{FF2B5EF4-FFF2-40B4-BE49-F238E27FC236}">
                <a16:creationId xmlns:a16="http://schemas.microsoft.com/office/drawing/2014/main" id="{71D9D2FF-0625-86B2-757C-A42343D42FCC}"/>
              </a:ext>
            </a:extLst>
          </p:cNvPr>
          <p:cNvSpPr>
            <a:spLocks noGrp="1"/>
          </p:cNvSpPr>
          <p:nvPr>
            <p:ph idx="4294967295"/>
          </p:nvPr>
        </p:nvSpPr>
        <p:spPr bwMode="auto">
          <a:xfrm>
            <a:off x="452438" y="3522663"/>
            <a:ext cx="5853112" cy="178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b="1" i="1"/>
              <a:t>Comportement</a:t>
            </a:r>
            <a:r>
              <a:rPr lang="fr-FR" altLang="fr-FR" sz="2400" i="1"/>
              <a:t> : en général dominé, parfois tyran domestique</a:t>
            </a:r>
          </a:p>
          <a:p>
            <a:pPr marL="0" indent="0">
              <a:lnSpc>
                <a:spcPct val="90000"/>
              </a:lnSpc>
              <a:buFontTx/>
              <a:buNone/>
              <a:tabLst>
                <a:tab pos="1876425" algn="l"/>
              </a:tabLst>
            </a:pPr>
            <a:r>
              <a:rPr lang="fr-FR" altLang="fr-FR" sz="2400" b="1" i="1"/>
              <a:t>Alimentation</a:t>
            </a:r>
            <a:r>
              <a:rPr lang="fr-FR" altLang="fr-FR" sz="2400" i="1"/>
              <a:t> : ne supporte pas les boissons froides. Mange trop rapidement</a:t>
            </a:r>
          </a:p>
        </p:txBody>
      </p:sp>
      <p:sp>
        <p:nvSpPr>
          <p:cNvPr id="237571" name="Oval 3">
            <a:extLst>
              <a:ext uri="{FF2B5EF4-FFF2-40B4-BE49-F238E27FC236}">
                <a16:creationId xmlns:a16="http://schemas.microsoft.com/office/drawing/2014/main" id="{1ECC51B0-AD3F-2B40-C369-79881B70AA24}"/>
              </a:ext>
            </a:extLst>
          </p:cNvPr>
          <p:cNvSpPr>
            <a:spLocks noChangeArrowheads="1"/>
          </p:cNvSpPr>
          <p:nvPr/>
        </p:nvSpPr>
        <p:spPr bwMode="auto">
          <a:xfrm>
            <a:off x="-180975" y="-458788"/>
            <a:ext cx="30972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237572" name="Titre 1">
            <a:extLst>
              <a:ext uri="{FF2B5EF4-FFF2-40B4-BE49-F238E27FC236}">
                <a16:creationId xmlns:a16="http://schemas.microsoft.com/office/drawing/2014/main" id="{9657F1CF-0721-8ECB-F7FC-5F1189EB2AC8}"/>
              </a:ext>
            </a:extLst>
          </p:cNvPr>
          <p:cNvSpPr>
            <a:spLocks/>
          </p:cNvSpPr>
          <p:nvPr/>
        </p:nvSpPr>
        <p:spPr bwMode="auto">
          <a:xfrm>
            <a:off x="179388" y="-90488"/>
            <a:ext cx="264001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b="0">
                <a:solidFill>
                  <a:srgbClr val="FFFFFF"/>
                </a:solidFill>
                <a:cs typeface="Arial" panose="020B0604020202020204" pitchFamily="34" charset="0"/>
              </a:rPr>
              <a:t>LYCOPODIUM</a:t>
            </a:r>
          </a:p>
          <a:p>
            <a:pPr algn="ctr"/>
            <a:r>
              <a:rPr lang="fr-FR" altLang="fr-FR" sz="2800" b="0">
                <a:solidFill>
                  <a:srgbClr val="FFFFFF"/>
                </a:solidFill>
                <a:cs typeface="Arial" panose="020B0604020202020204" pitchFamily="34" charset="0"/>
              </a:rPr>
              <a:t>CLAVATUM</a:t>
            </a:r>
          </a:p>
        </p:txBody>
      </p:sp>
      <p:sp>
        <p:nvSpPr>
          <p:cNvPr id="237573" name="Rectangle 8">
            <a:extLst>
              <a:ext uri="{FF2B5EF4-FFF2-40B4-BE49-F238E27FC236}">
                <a16:creationId xmlns:a16="http://schemas.microsoft.com/office/drawing/2014/main" id="{832B419D-5DF2-97C1-5743-87CBAD54FD4C}"/>
              </a:ext>
            </a:extLst>
          </p:cNvPr>
          <p:cNvSpPr>
            <a:spLocks noChangeArrowheads="1"/>
          </p:cNvSpPr>
          <p:nvPr/>
        </p:nvSpPr>
        <p:spPr bwMode="auto">
          <a:xfrm>
            <a:off x="468313" y="1989138"/>
            <a:ext cx="4408487" cy="860425"/>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a:t>
            </a:r>
            <a:r>
              <a:rPr lang="fr-FR" altLang="fr-FR" sz="2400" i="1"/>
              <a:t>manque de confiance en soi et somatise</a:t>
            </a:r>
          </a:p>
        </p:txBody>
      </p:sp>
      <p:sp>
        <p:nvSpPr>
          <p:cNvPr id="237574" name="Rectangle 9">
            <a:extLst>
              <a:ext uri="{FF2B5EF4-FFF2-40B4-BE49-F238E27FC236}">
                <a16:creationId xmlns:a16="http://schemas.microsoft.com/office/drawing/2014/main" id="{DCC014B7-25C4-9B47-BF9C-0514E9FAE0D4}"/>
              </a:ext>
            </a:extLst>
          </p:cNvPr>
          <p:cNvSpPr>
            <a:spLocks noChangeArrowheads="1"/>
          </p:cNvSpPr>
          <p:nvPr/>
        </p:nvSpPr>
        <p:spPr bwMode="auto">
          <a:xfrm>
            <a:off x="6400800" y="4191000"/>
            <a:ext cx="2514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sz="2000" b="0" i="1">
                <a:solidFill>
                  <a:schemeClr val="bg2"/>
                </a:solidFill>
                <a:cs typeface="Arial" panose="020B0604020202020204" pitchFamily="34" charset="0"/>
              </a:rPr>
              <a:t>Plante herbacée vivace à tige rampante. Certaines tiges peuvent atteindre 1m de haut. La plante est divisée en épis en forme de marteau</a:t>
            </a:r>
            <a:endParaRPr lang="fr-FR" altLang="fr-FR" sz="2000" b="0" i="1" baseline="-25000">
              <a:solidFill>
                <a:schemeClr val="bg2"/>
              </a:solidFill>
              <a:cs typeface="Arial" panose="020B0604020202020204" pitchFamily="34" charset="0"/>
            </a:endParaRPr>
          </a:p>
        </p:txBody>
      </p:sp>
      <p:pic>
        <p:nvPicPr>
          <p:cNvPr id="237575" name="Picture 10" descr="LycopodiumClavatum">
            <a:extLst>
              <a:ext uri="{FF2B5EF4-FFF2-40B4-BE49-F238E27FC236}">
                <a16:creationId xmlns:a16="http://schemas.microsoft.com/office/drawing/2014/main" id="{EE6E8102-F9CF-73AD-98B7-8036E54AC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152400"/>
            <a:ext cx="25812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C9BC462-8439-695F-D3E7-E8EED9509BC8}"/>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30723" name="Picture 3" descr="sous-titre">
            <a:extLst>
              <a:ext uri="{FF2B5EF4-FFF2-40B4-BE49-F238E27FC236}">
                <a16:creationId xmlns:a16="http://schemas.microsoft.com/office/drawing/2014/main" id="{9F4679B6-0C1F-898E-1041-0D8D28C02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3">
            <a:extLst>
              <a:ext uri="{FF2B5EF4-FFF2-40B4-BE49-F238E27FC236}">
                <a16:creationId xmlns:a16="http://schemas.microsoft.com/office/drawing/2014/main" id="{430F7483-FCE1-1EAC-9D99-D6E1A2F36C35}"/>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Espace réservé du contenu 2">
            <a:extLst>
              <a:ext uri="{FF2B5EF4-FFF2-40B4-BE49-F238E27FC236}">
                <a16:creationId xmlns:a16="http://schemas.microsoft.com/office/drawing/2014/main" id="{79E72C35-A262-EB36-C898-FAF9268077A5}"/>
              </a:ext>
            </a:extLst>
          </p:cNvPr>
          <p:cNvSpPr>
            <a:spLocks noGrp="1"/>
          </p:cNvSpPr>
          <p:nvPr>
            <p:ph idx="4294967295"/>
          </p:nvPr>
        </p:nvSpPr>
        <p:spPr bwMode="auto">
          <a:xfrm>
            <a:off x="914400" y="584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000" u="sng">
                <a:solidFill>
                  <a:srgbClr val="FF9933"/>
                </a:solidFill>
              </a:rPr>
              <a:t>LYCOPODIUM</a:t>
            </a:r>
            <a:r>
              <a:rPr lang="fr-FR" altLang="fr-FR" sz="2400" u="sng">
                <a:solidFill>
                  <a:srgbClr val="FF9933"/>
                </a:solidFill>
              </a:rPr>
              <a:t> grossesse</a:t>
            </a:r>
          </a:p>
          <a:p>
            <a:pPr marL="0" indent="0">
              <a:spcBef>
                <a:spcPct val="0"/>
              </a:spcBef>
              <a:buFontTx/>
              <a:buNone/>
            </a:pPr>
            <a:r>
              <a:rPr lang="fr-FR" altLang="fr-FR" sz="2400"/>
              <a:t>Ballonnement dès le 1</a:t>
            </a:r>
            <a:r>
              <a:rPr lang="fr-FR" altLang="fr-FR" sz="2400" baseline="30000"/>
              <a:t>er</a:t>
            </a:r>
            <a:r>
              <a:rPr lang="fr-FR" altLang="fr-FR" sz="2400"/>
              <a:t> trimestre, fringales puis dysglycémie, sursauts du fœtus, se croit une mauvaise mère</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LYCOPODIUM</a:t>
            </a:r>
            <a:r>
              <a:rPr lang="fr-FR" altLang="fr-FR" sz="2400" u="sng">
                <a:solidFill>
                  <a:srgbClr val="FF9933"/>
                </a:solidFill>
              </a:rPr>
              <a:t> SDC</a:t>
            </a:r>
          </a:p>
          <a:p>
            <a:pPr marL="0" indent="0">
              <a:spcBef>
                <a:spcPct val="0"/>
              </a:spcBef>
              <a:buFontTx/>
              <a:buNone/>
            </a:pPr>
            <a:r>
              <a:rPr lang="fr-FR" altLang="fr-FR" sz="2400"/>
              <a:t>Constipation, alopécie</a:t>
            </a:r>
          </a:p>
          <a:p>
            <a:pPr marL="0" indent="0">
              <a:spcBef>
                <a:spcPct val="0"/>
              </a:spcBef>
              <a:buFontTx/>
              <a:buNone/>
            </a:pPr>
            <a:endParaRPr lang="fr-FR" altLang="fr-FR" sz="2400"/>
          </a:p>
          <a:p>
            <a:pPr marL="0" indent="0">
              <a:spcBef>
                <a:spcPct val="0"/>
              </a:spcBef>
              <a:buFontTx/>
              <a:buNone/>
            </a:pPr>
            <a:r>
              <a:rPr lang="fr-FR" altLang="fr-FR" sz="2000" u="sng">
                <a:solidFill>
                  <a:srgbClr val="FF9933"/>
                </a:solidFill>
              </a:rPr>
              <a:t>LYCOPODIUM</a:t>
            </a:r>
            <a:r>
              <a:rPr lang="fr-FR" altLang="fr-FR" sz="2400" u="sng">
                <a:solidFill>
                  <a:srgbClr val="FF9933"/>
                </a:solidFill>
              </a:rPr>
              <a:t> bébé </a:t>
            </a:r>
          </a:p>
          <a:p>
            <a:pPr marL="0" indent="0">
              <a:spcBef>
                <a:spcPct val="0"/>
              </a:spcBef>
              <a:buFontTx/>
              <a:buNone/>
            </a:pPr>
            <a:r>
              <a:rPr lang="fr-FR" altLang="fr-FR" sz="2400"/>
              <a:t>Hurle de faim et s’endort après quelques gorgées ; coliques et ballonnements ; intolérant à la contradiction…</a:t>
            </a:r>
          </a:p>
          <a:p>
            <a:pPr marL="0" indent="0">
              <a:spcBef>
                <a:spcPct val="0"/>
              </a:spcBef>
              <a:buFontTx/>
              <a:buNone/>
            </a:pPr>
            <a:endParaRPr lang="fr-FR" altLang="fr-FR" sz="2400"/>
          </a:p>
          <a:p>
            <a:pPr marL="0" indent="0">
              <a:spcBef>
                <a:spcPct val="0"/>
              </a:spcBef>
              <a:buFontTx/>
              <a:buNone/>
            </a:pPr>
            <a:r>
              <a:rPr lang="fr-FR" altLang="fr-FR" sz="2400" u="sng">
                <a:solidFill>
                  <a:srgbClr val="FF9933"/>
                </a:solidFill>
              </a:rPr>
              <a:t>Modalités</a:t>
            </a:r>
            <a:r>
              <a:rPr lang="fr-FR" altLang="fr-FR" sz="2400"/>
              <a:t> </a:t>
            </a:r>
          </a:p>
          <a:p>
            <a:pPr marL="0" indent="0">
              <a:spcBef>
                <a:spcPct val="0"/>
              </a:spcBef>
              <a:buFontTx/>
              <a:buNone/>
            </a:pPr>
            <a:r>
              <a:rPr lang="fr-FR" altLang="fr-FR" sz="2400"/>
              <a:t>&lt; 16h-20h, oignons, huîtres, aliments gras </a:t>
            </a:r>
          </a:p>
          <a:p>
            <a:pPr marL="0" indent="0">
              <a:spcBef>
                <a:spcPct val="0"/>
              </a:spcBef>
              <a:buFontTx/>
              <a:buNone/>
            </a:pPr>
            <a:r>
              <a:rPr lang="fr-FR" altLang="fr-FR" sz="2400"/>
              <a:t>&gt; boissons chaudes, plein air, mouvement, en se découvrant la tête</a:t>
            </a:r>
          </a:p>
        </p:txBody>
      </p:sp>
      <p:pic>
        <p:nvPicPr>
          <p:cNvPr id="239619" name="Picture 4" descr="flèche">
            <a:extLst>
              <a:ext uri="{FF2B5EF4-FFF2-40B4-BE49-F238E27FC236}">
                <a16:creationId xmlns:a16="http://schemas.microsoft.com/office/drawing/2014/main" id="{F9082E66-C82B-D71C-78B3-D4B61B2CC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6969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0" name="Picture 4" descr="flèche">
            <a:extLst>
              <a:ext uri="{FF2B5EF4-FFF2-40B4-BE49-F238E27FC236}">
                <a16:creationId xmlns:a16="http://schemas.microsoft.com/office/drawing/2014/main" id="{613E6623-9BD5-C5B5-D674-86442F8A6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1447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1" name="Picture 4" descr="flèche">
            <a:extLst>
              <a:ext uri="{FF2B5EF4-FFF2-40B4-BE49-F238E27FC236}">
                <a16:creationId xmlns:a16="http://schemas.microsoft.com/office/drawing/2014/main" id="{50D1E9AA-92EB-DC68-162C-60B8260D8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21151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2" name="Picture 4" descr="flèche">
            <a:extLst>
              <a:ext uri="{FF2B5EF4-FFF2-40B4-BE49-F238E27FC236}">
                <a16:creationId xmlns:a16="http://schemas.microsoft.com/office/drawing/2014/main" id="{640DFCC6-64AA-FE54-5204-0266457BA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6783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0AF0F474-D1DF-AD2A-3D14-9008C680AE96}"/>
              </a:ext>
            </a:extLst>
          </p:cNvPr>
          <p:cNvSpPr>
            <a:spLocks noChangeArrowheads="1"/>
          </p:cNvSpPr>
          <p:nvPr/>
        </p:nvSpPr>
        <p:spPr bwMode="auto">
          <a:xfrm>
            <a:off x="0" y="0"/>
            <a:ext cx="9144000" cy="6858000"/>
          </a:xfrm>
          <a:prstGeom prst="rect">
            <a:avLst/>
          </a:prstGeom>
          <a:solidFill>
            <a:srgbClr val="FFFFFF"/>
          </a:solidFill>
          <a:ln w="9525">
            <a:solidFill>
              <a:schemeClr val="tx1"/>
            </a:solidFill>
            <a:miter lim="800000"/>
            <a:headEnd/>
            <a:tailEnd/>
          </a:ln>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40643" name="Rectangle 5">
            <a:extLst>
              <a:ext uri="{FF2B5EF4-FFF2-40B4-BE49-F238E27FC236}">
                <a16:creationId xmlns:a16="http://schemas.microsoft.com/office/drawing/2014/main" id="{94CE41FC-75F2-B728-EFA8-8EEA199A79C7}"/>
              </a:ext>
            </a:extLst>
          </p:cNvPr>
          <p:cNvSpPr>
            <a:spLocks noChangeArrowheads="1"/>
          </p:cNvSpPr>
          <p:nvPr/>
        </p:nvSpPr>
        <p:spPr bwMode="auto">
          <a:xfrm>
            <a:off x="3203575" y="2751138"/>
            <a:ext cx="51943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nSpc>
                <a:spcPct val="90000"/>
              </a:lnSpc>
              <a:spcBef>
                <a:spcPct val="20000"/>
              </a:spcBef>
            </a:pPr>
            <a:r>
              <a:rPr lang="fr-FR" altLang="fr-FR" sz="3200" b="0" i="1"/>
              <a:t>En annexe au diaporama</a:t>
            </a:r>
          </a:p>
          <a:p>
            <a:pPr>
              <a:lnSpc>
                <a:spcPct val="90000"/>
              </a:lnSpc>
              <a:spcBef>
                <a:spcPct val="20000"/>
              </a:spcBef>
            </a:pPr>
            <a:r>
              <a:rPr lang="fr-FR" altLang="fr-FR" sz="3200" b="0" i="1"/>
              <a:t>à la disposition des enseignants et des stagiaires</a:t>
            </a:r>
          </a:p>
        </p:txBody>
      </p:sp>
      <p:sp>
        <p:nvSpPr>
          <p:cNvPr id="240644" name="Text Box 6">
            <a:extLst>
              <a:ext uri="{FF2B5EF4-FFF2-40B4-BE49-F238E27FC236}">
                <a16:creationId xmlns:a16="http://schemas.microsoft.com/office/drawing/2014/main" id="{ECDF8541-FA3A-5202-B013-5B66F3C0163D}"/>
              </a:ext>
            </a:extLst>
          </p:cNvPr>
          <p:cNvSpPr txBox="1">
            <a:spLocks noChangeArrowheads="1"/>
          </p:cNvSpPr>
          <p:nvPr/>
        </p:nvSpPr>
        <p:spPr bwMode="auto">
          <a:xfrm>
            <a:off x="0" y="0"/>
            <a:ext cx="33845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33000" b="0">
                <a:solidFill>
                  <a:schemeClr val="bg2"/>
                </a:solidFill>
                <a:latin typeface="Bookman Old Style" panose="02050604050505020204" pitchFamily="18" charset="0"/>
                <a:cs typeface="Arial" panose="020B0604020202020204" pitchFamily="34" charset="0"/>
              </a:rPr>
              <a:t>A</a:t>
            </a:r>
            <a:endParaRPr lang="fr-FR" altLang="fr-FR" b="0">
              <a:cs typeface="Arial" panose="020B0604020202020204"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5">
            <a:extLst>
              <a:ext uri="{FF2B5EF4-FFF2-40B4-BE49-F238E27FC236}">
                <a16:creationId xmlns:a16="http://schemas.microsoft.com/office/drawing/2014/main" id="{665945B8-F3E9-565B-00D4-261DE76D7726}"/>
              </a:ext>
            </a:extLst>
          </p:cNvPr>
          <p:cNvSpPr>
            <a:spLocks noGrp="1" noChangeArrowheads="1"/>
          </p:cNvSpPr>
          <p:nvPr>
            <p:ph type="body" idx="4294967295"/>
          </p:nvPr>
        </p:nvSpPr>
        <p:spPr bwMode="auto">
          <a:xfrm>
            <a:off x="436563" y="1219200"/>
            <a:ext cx="8191500" cy="533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0000"/>
              </a:lnSpc>
              <a:buFontTx/>
              <a:buNone/>
            </a:pPr>
            <a:r>
              <a:rPr lang="fr-FR" altLang="fr-FR" sz="2400"/>
              <a:t>Désinfection oculaire.</a:t>
            </a:r>
          </a:p>
          <a:p>
            <a:pPr marL="0" indent="0">
              <a:lnSpc>
                <a:spcPct val="80000"/>
              </a:lnSpc>
              <a:spcBef>
                <a:spcPct val="70000"/>
              </a:spcBef>
              <a:buFontTx/>
              <a:buNone/>
            </a:pPr>
            <a:r>
              <a:rPr lang="fr-FR" altLang="fr-FR" sz="2400" b="1">
                <a:solidFill>
                  <a:srgbClr val="FF9933"/>
                </a:solidFill>
              </a:rPr>
              <a:t>Œil rouge + irritation des paupières</a:t>
            </a:r>
          </a:p>
          <a:p>
            <a:pPr marL="0" indent="0">
              <a:lnSpc>
                <a:spcPct val="80000"/>
              </a:lnSpc>
              <a:buFontTx/>
              <a:buNone/>
            </a:pPr>
            <a:r>
              <a:rPr lang="fr-FR" altLang="fr-FR" sz="2400" b="1"/>
              <a:t>Belladonna</a:t>
            </a:r>
          </a:p>
          <a:p>
            <a:pPr marL="0" indent="0">
              <a:lnSpc>
                <a:spcPct val="80000"/>
              </a:lnSpc>
              <a:buFontTx/>
              <a:buNone/>
            </a:pPr>
            <a:r>
              <a:rPr lang="fr-FR" altLang="fr-FR" sz="2400" b="1"/>
              <a:t>Euphrasia</a:t>
            </a:r>
          </a:p>
          <a:p>
            <a:pPr marL="0" indent="0">
              <a:lnSpc>
                <a:spcPct val="80000"/>
              </a:lnSpc>
              <a:buFontTx/>
              <a:buNone/>
            </a:pPr>
            <a:endParaRPr lang="fr-FR" altLang="fr-FR" sz="2400" b="1"/>
          </a:p>
          <a:p>
            <a:pPr marL="0" indent="0">
              <a:lnSpc>
                <a:spcPct val="80000"/>
              </a:lnSpc>
              <a:buFontTx/>
              <a:buNone/>
            </a:pPr>
            <a:r>
              <a:rPr lang="fr-FR" altLang="fr-FR" sz="2400" b="1">
                <a:solidFill>
                  <a:srgbClr val="FF9933"/>
                </a:solidFill>
              </a:rPr>
              <a:t>Paupières gonflées rosées</a:t>
            </a:r>
          </a:p>
          <a:p>
            <a:pPr marL="0" indent="0">
              <a:lnSpc>
                <a:spcPct val="80000"/>
              </a:lnSpc>
              <a:buFontTx/>
              <a:buNone/>
            </a:pPr>
            <a:r>
              <a:rPr lang="fr-FR" altLang="fr-FR" sz="2400" b="1"/>
              <a:t>Apis mellifica</a:t>
            </a:r>
          </a:p>
          <a:p>
            <a:pPr marL="0" indent="0">
              <a:lnSpc>
                <a:spcPct val="80000"/>
              </a:lnSpc>
              <a:buFontTx/>
              <a:buNone/>
            </a:pPr>
            <a:endParaRPr lang="fr-FR" altLang="fr-FR" sz="2400" b="1"/>
          </a:p>
          <a:p>
            <a:pPr marL="0" indent="0">
              <a:lnSpc>
                <a:spcPct val="80000"/>
              </a:lnSpc>
              <a:buFontTx/>
              <a:buNone/>
            </a:pPr>
            <a:r>
              <a:rPr lang="fr-FR" altLang="fr-FR" sz="2400" b="1">
                <a:solidFill>
                  <a:srgbClr val="FF9933"/>
                </a:solidFill>
              </a:rPr>
              <a:t>Paupières constamment collées + bébé agité</a:t>
            </a:r>
          </a:p>
          <a:p>
            <a:pPr marL="0" indent="0">
              <a:lnSpc>
                <a:spcPct val="80000"/>
              </a:lnSpc>
              <a:buFontTx/>
              <a:buNone/>
            </a:pPr>
            <a:r>
              <a:rPr lang="fr-FR" altLang="fr-FR" sz="2400" b="1"/>
              <a:t>Argentum nitricum</a:t>
            </a:r>
          </a:p>
          <a:p>
            <a:pPr marL="0" indent="0">
              <a:lnSpc>
                <a:spcPct val="80000"/>
              </a:lnSpc>
              <a:buFontTx/>
              <a:buNone/>
            </a:pPr>
            <a:endParaRPr lang="fr-FR" altLang="fr-FR" sz="2400" b="1"/>
          </a:p>
          <a:p>
            <a:pPr marL="0" indent="0">
              <a:lnSpc>
                <a:spcPct val="80000"/>
              </a:lnSpc>
              <a:buFontTx/>
              <a:buNone/>
            </a:pPr>
            <a:r>
              <a:rPr lang="fr-FR" altLang="fr-FR" sz="2400" b="1">
                <a:solidFill>
                  <a:srgbClr val="FF9933"/>
                </a:solidFill>
              </a:rPr>
              <a:t>Suppuration jaune non irritante</a:t>
            </a:r>
          </a:p>
          <a:p>
            <a:pPr marL="0" indent="0">
              <a:lnSpc>
                <a:spcPct val="80000"/>
              </a:lnSpc>
              <a:buFontTx/>
              <a:buNone/>
            </a:pPr>
            <a:r>
              <a:rPr lang="fr-FR" altLang="fr-FR" sz="2400"/>
              <a:t>Bébé non gêné, amélioré par promenade, air frais.</a:t>
            </a:r>
          </a:p>
          <a:p>
            <a:pPr marL="0" indent="0">
              <a:lnSpc>
                <a:spcPct val="80000"/>
              </a:lnSpc>
              <a:buFontTx/>
              <a:buNone/>
            </a:pPr>
            <a:r>
              <a:rPr lang="fr-FR" altLang="fr-FR" sz="2400" b="1"/>
              <a:t>Pulsatilla</a:t>
            </a:r>
          </a:p>
        </p:txBody>
      </p:sp>
      <p:sp>
        <p:nvSpPr>
          <p:cNvPr id="242691" name="Rectangle 6">
            <a:extLst>
              <a:ext uri="{FF2B5EF4-FFF2-40B4-BE49-F238E27FC236}">
                <a16:creationId xmlns:a16="http://schemas.microsoft.com/office/drawing/2014/main" id="{506FEFA5-D304-A00B-757D-BBE0BDCB0693}"/>
              </a:ext>
            </a:extLst>
          </p:cNvPr>
          <p:cNvSpPr>
            <a:spLocks noChangeArrowheads="1"/>
          </p:cNvSpPr>
          <p:nvPr/>
        </p:nvSpPr>
        <p:spPr bwMode="auto">
          <a:xfrm>
            <a:off x="419100" y="533400"/>
            <a:ext cx="5676900" cy="46196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Conjonctivite et canal lacrymal</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5">
            <a:extLst>
              <a:ext uri="{FF2B5EF4-FFF2-40B4-BE49-F238E27FC236}">
                <a16:creationId xmlns:a16="http://schemas.microsoft.com/office/drawing/2014/main" id="{4E005AE9-5C12-4C13-45C5-8C2D128D00B6}"/>
              </a:ext>
            </a:extLst>
          </p:cNvPr>
          <p:cNvSpPr>
            <a:spLocks noGrp="1" noChangeArrowheads="1"/>
          </p:cNvSpPr>
          <p:nvPr>
            <p:ph type="body" idx="4294967295"/>
          </p:nvPr>
        </p:nvSpPr>
        <p:spPr bwMode="auto">
          <a:xfrm>
            <a:off x="495300" y="2209800"/>
            <a:ext cx="7581900"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buFontTx/>
              <a:buNone/>
            </a:pPr>
            <a:r>
              <a:rPr lang="fr-FR" altLang="fr-FR" sz="2400" b="1"/>
              <a:t>Pyrogenium</a:t>
            </a:r>
            <a:endParaRPr lang="fr-FR" altLang="fr-FR" sz="2400"/>
          </a:p>
          <a:p>
            <a:pPr>
              <a:lnSpc>
                <a:spcPct val="90000"/>
              </a:lnSpc>
              <a:spcBef>
                <a:spcPct val="0"/>
              </a:spcBef>
              <a:buFontTx/>
              <a:buNone/>
            </a:pPr>
            <a:endParaRPr lang="fr-FR" altLang="fr-FR" sz="2400"/>
          </a:p>
          <a:p>
            <a:pPr>
              <a:lnSpc>
                <a:spcPct val="90000"/>
              </a:lnSpc>
              <a:spcBef>
                <a:spcPct val="0"/>
              </a:spcBef>
              <a:buFontTx/>
              <a:buNone/>
            </a:pPr>
            <a:r>
              <a:rPr lang="fr-FR" altLang="fr-FR" sz="2400"/>
              <a:t>Associé à</a:t>
            </a:r>
          </a:p>
          <a:p>
            <a:pPr>
              <a:lnSpc>
                <a:spcPct val="90000"/>
              </a:lnSpc>
              <a:spcBef>
                <a:spcPct val="0"/>
              </a:spcBef>
              <a:buFontTx/>
              <a:buNone/>
            </a:pPr>
            <a:r>
              <a:rPr lang="fr-FR" altLang="fr-FR" sz="2400" b="1"/>
              <a:t>Mercurius corrosivus</a:t>
            </a:r>
            <a:endParaRPr lang="fr-FR" altLang="fr-FR" sz="2400"/>
          </a:p>
        </p:txBody>
      </p:sp>
      <p:sp>
        <p:nvSpPr>
          <p:cNvPr id="244739" name="Rectangle 6">
            <a:extLst>
              <a:ext uri="{FF2B5EF4-FFF2-40B4-BE49-F238E27FC236}">
                <a16:creationId xmlns:a16="http://schemas.microsoft.com/office/drawing/2014/main" id="{3448F272-B07E-8CDD-B5C8-6DA7C3D40520}"/>
              </a:ext>
            </a:extLst>
          </p:cNvPr>
          <p:cNvSpPr>
            <a:spLocks noChangeArrowheads="1"/>
          </p:cNvSpPr>
          <p:nvPr/>
        </p:nvSpPr>
        <p:spPr bwMode="auto">
          <a:xfrm>
            <a:off x="457200" y="1679575"/>
            <a:ext cx="329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Conjonctivite purulente</a:t>
            </a:r>
          </a:p>
        </p:txBody>
      </p:sp>
      <p:pic>
        <p:nvPicPr>
          <p:cNvPr id="244740" name="Picture 4" descr="flèche">
            <a:extLst>
              <a:ext uri="{FF2B5EF4-FFF2-40B4-BE49-F238E27FC236}">
                <a16:creationId xmlns:a16="http://schemas.microsoft.com/office/drawing/2014/main" id="{280B198A-94C6-86C5-4550-ABDD0C581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526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4" descr="rhinites">
            <a:extLst>
              <a:ext uri="{FF2B5EF4-FFF2-40B4-BE49-F238E27FC236}">
                <a16:creationId xmlns:a16="http://schemas.microsoft.com/office/drawing/2014/main" id="{68D785E1-E8DE-DFE4-B798-ED9310DCB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5563"/>
            <a:ext cx="10210800" cy="721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7" name="Rectangle 6">
            <a:extLst>
              <a:ext uri="{FF2B5EF4-FFF2-40B4-BE49-F238E27FC236}">
                <a16:creationId xmlns:a16="http://schemas.microsoft.com/office/drawing/2014/main" id="{27EBF675-7E9D-B6DA-E0FC-449B4412021A}"/>
              </a:ext>
            </a:extLst>
          </p:cNvPr>
          <p:cNvSpPr>
            <a:spLocks noChangeArrowheads="1"/>
          </p:cNvSpPr>
          <p:nvPr/>
        </p:nvSpPr>
        <p:spPr bwMode="auto">
          <a:xfrm>
            <a:off x="-76200" y="304800"/>
            <a:ext cx="35814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  Rhinite du nouveau-né</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3">
            <a:extLst>
              <a:ext uri="{FF2B5EF4-FFF2-40B4-BE49-F238E27FC236}">
                <a16:creationId xmlns:a16="http://schemas.microsoft.com/office/drawing/2014/main" id="{C52B34AB-95DA-3806-16BA-AAF3DA8956BF}"/>
              </a:ext>
            </a:extLst>
          </p:cNvPr>
          <p:cNvSpPr>
            <a:spLocks noGrp="1" noChangeArrowheads="1"/>
          </p:cNvSpPr>
          <p:nvPr>
            <p:ph idx="4294967295"/>
          </p:nvPr>
        </p:nvSpPr>
        <p:spPr bwMode="auto">
          <a:xfrm>
            <a:off x="444500" y="1447800"/>
            <a:ext cx="8356600" cy="4940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Longtemps, le nouveau-né a été délaissé par les chercheurs. Depuis 1960, la psychologie expérimentale du nourrisson, relayée par les progrès de la neurobiologie, puis de la chronobiologie, accumule les résultats spectaculaires pour atteindre son apogée dans les années 70-80. </a:t>
            </a:r>
          </a:p>
          <a:p>
            <a:pPr marL="0" indent="0" eaLnBrk="1" hangingPunct="1">
              <a:spcBef>
                <a:spcPct val="0"/>
              </a:spcBef>
              <a:buFontTx/>
              <a:buNone/>
            </a:pPr>
            <a:r>
              <a:rPr lang="fr-FR" altLang="fr-FR" sz="2400"/>
              <a:t>Le nouveau-né voit, entend, palpe, « tend » la main, goûte et sent fort bien.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a:t>A travers ses </a:t>
            </a:r>
            <a:r>
              <a:rPr lang="fr-FR" altLang="fr-FR" sz="2400" b="1"/>
              <a:t>5 sens</a:t>
            </a:r>
            <a:r>
              <a:rPr lang="fr-FR" altLang="fr-FR" sz="2400"/>
              <a:t>, il va construire en quelques mois ses préférences et ses aversions, conformément à </a:t>
            </a:r>
            <a:r>
              <a:rPr lang="fr-FR" altLang="fr-FR" sz="2400" b="1"/>
              <a:t>l’être</a:t>
            </a:r>
            <a:r>
              <a:rPr lang="fr-FR" altLang="fr-FR" sz="2400"/>
              <a:t> qu'il est et qu'il cherche à manifester. </a:t>
            </a:r>
          </a:p>
          <a:p>
            <a:pPr marL="0" indent="0" eaLnBrk="1" hangingPunct="1">
              <a:spcBef>
                <a:spcPct val="0"/>
              </a:spcBef>
              <a:buFontTx/>
              <a:buNone/>
            </a:pPr>
            <a:r>
              <a:rPr lang="fr-FR" altLang="fr-FR" sz="2400"/>
              <a:t>Mais cet épanouissement de l'être et des sens ne peut se jouer que dans la relation du nourrisson avec sa mère. </a:t>
            </a:r>
          </a:p>
        </p:txBody>
      </p:sp>
      <p:sp>
        <p:nvSpPr>
          <p:cNvPr id="248835" name="Rectangle 1">
            <a:extLst>
              <a:ext uri="{FF2B5EF4-FFF2-40B4-BE49-F238E27FC236}">
                <a16:creationId xmlns:a16="http://schemas.microsoft.com/office/drawing/2014/main" id="{A1D7C0D5-6CA0-0F7E-6F02-959F77617095}"/>
              </a:ext>
            </a:extLst>
          </p:cNvPr>
          <p:cNvSpPr>
            <a:spLocks noChangeArrowheads="1"/>
          </p:cNvSpPr>
          <p:nvPr/>
        </p:nvSpPr>
        <p:spPr bwMode="auto">
          <a:xfrm>
            <a:off x="1905000" y="647700"/>
            <a:ext cx="218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La sensorialité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a:extLst>
              <a:ext uri="{FF2B5EF4-FFF2-40B4-BE49-F238E27FC236}">
                <a16:creationId xmlns:a16="http://schemas.microsoft.com/office/drawing/2014/main" id="{117EB272-CDA5-0228-6C95-F4C38ACAA7DB}"/>
              </a:ext>
            </a:extLst>
          </p:cNvPr>
          <p:cNvSpPr>
            <a:spLocks noGrp="1" noChangeArrowheads="1"/>
          </p:cNvSpPr>
          <p:nvPr>
            <p:ph idx="4294967295"/>
          </p:nvPr>
        </p:nvSpPr>
        <p:spPr bwMode="auto">
          <a:xfrm>
            <a:off x="457200" y="609600"/>
            <a:ext cx="8305800" cy="565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Il sent l'odeur de sa mère, reconnaît son visage, écoute sa voix, attire son attention par ses mimiques, ses sourires ou ses pleurs. Cette relation primordiale, déjà débutée pendant la vie in-utero, conditionnera plus tard, par son empreinte inconsciente, l'ensemble des relations sociales du sujet.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a:t>Il semble aussi que le bébé soit doué d'un « </a:t>
            </a:r>
            <a:r>
              <a:rPr lang="fr-FR" altLang="fr-FR" sz="2400" b="1"/>
              <a:t>6</a:t>
            </a:r>
            <a:r>
              <a:rPr lang="fr-FR" altLang="fr-FR" sz="2400" b="1" baseline="30000"/>
              <a:t>ème</a:t>
            </a:r>
            <a:r>
              <a:rPr lang="fr-FR" altLang="fr-FR" sz="2400" b="1"/>
              <a:t> sens</a:t>
            </a:r>
            <a:r>
              <a:rPr lang="fr-FR" altLang="fr-FR" sz="2400"/>
              <a:t> » : il perçoit, au delà des gestes, des mots, des regards, le</a:t>
            </a:r>
            <a:r>
              <a:rPr lang="fr-FR" altLang="fr-FR" sz="2400" b="1"/>
              <a:t> langage muet des intentions. </a:t>
            </a:r>
            <a:r>
              <a:rPr lang="fr-FR" altLang="fr-FR" sz="2400"/>
              <a:t>Il est capable de sentir la joie ou l’anxiété de sa mère, son angoisse ou sa sérénité, comme s’il lui était encore relié par une sorte de « cordon ombilical énergétique », dont le support matériel éventuel reste à ce jour à déterminer. </a:t>
            </a:r>
          </a:p>
          <a:p>
            <a:pPr marL="0" indent="0" eaLnBrk="1" hangingPunct="1">
              <a:spcBef>
                <a:spcPct val="0"/>
              </a:spcBef>
              <a:buFontTx/>
              <a:buNone/>
            </a:pPr>
            <a:r>
              <a:rPr lang="fr-FR" altLang="fr-FR" sz="2400"/>
              <a:t>C'est un fait d'observation clinique : tous les professionnels de l'enfant l'ont observé, même s'ils en donnent des interprétations divergentes en fonction de leur propre subjectivité.</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a:extLst>
              <a:ext uri="{FF2B5EF4-FFF2-40B4-BE49-F238E27FC236}">
                <a16:creationId xmlns:a16="http://schemas.microsoft.com/office/drawing/2014/main" id="{558E6BB9-90B9-1239-3108-5F8ED35C9FC3}"/>
              </a:ext>
            </a:extLst>
          </p:cNvPr>
          <p:cNvSpPr>
            <a:spLocks noGrp="1" noChangeArrowheads="1"/>
          </p:cNvSpPr>
          <p:nvPr>
            <p:ph idx="4294967295"/>
          </p:nvPr>
        </p:nvSpPr>
        <p:spPr bwMode="auto">
          <a:xfrm>
            <a:off x="635000" y="774700"/>
            <a:ext cx="8509000" cy="5626100"/>
          </a:xfrm>
          <a:prstGeom prst="rect">
            <a:avLst/>
          </a:prstGeom>
        </p:spPr>
        <p:txBody>
          <a:bodyPr/>
          <a:lstStyle/>
          <a:p>
            <a:pPr marL="0" indent="0" eaLnBrk="1" hangingPunct="1">
              <a:spcBef>
                <a:spcPct val="0"/>
              </a:spcBef>
              <a:buFontTx/>
              <a:buNone/>
              <a:defRPr/>
            </a:pPr>
            <a:r>
              <a:rPr lang="fr-FR" altLang="fr-FR" sz="2400" b="1" u="sng" kern="1200" dirty="0">
                <a:solidFill>
                  <a:srgbClr val="FF9933"/>
                </a:solidFill>
                <a:ea typeface="ＭＳ Ｐゴシック" panose="020B0600070205080204" pitchFamily="34" charset="-128"/>
              </a:rPr>
              <a:t>La vue </a:t>
            </a:r>
          </a:p>
          <a:p>
            <a:pPr marL="0" indent="0" eaLnBrk="1" hangingPunct="1">
              <a:spcBef>
                <a:spcPct val="0"/>
              </a:spcBef>
              <a:buFontTx/>
              <a:buNone/>
              <a:defRPr/>
            </a:pPr>
            <a:r>
              <a:rPr lang="fr-FR" altLang="fr-FR" sz="2400" dirty="0">
                <a:ea typeface="ＭＳ Ｐゴシック" panose="020B0600070205080204" pitchFamily="34" charset="-128"/>
              </a:rPr>
              <a:t>Des 5 sens, la vision a toujours occupé une place privilégiée, probablement parce qu'elle est plus accessible à l'expérimentation que l’odorat ou le goût. </a:t>
            </a:r>
            <a:endParaRPr lang="fr-FR" altLang="fr-FR" sz="2400" b="1" dirty="0">
              <a:ea typeface="ＭＳ Ｐゴシック" panose="020B0600070205080204" pitchFamily="34" charset="-128"/>
            </a:endParaRPr>
          </a:p>
          <a:p>
            <a:pPr marL="0" indent="0" eaLnBrk="1" hangingPunct="1">
              <a:spcBef>
                <a:spcPct val="50000"/>
              </a:spcBef>
              <a:buFontTx/>
              <a:buNone/>
              <a:defRPr/>
            </a:pPr>
            <a:r>
              <a:rPr lang="fr-FR" altLang="fr-FR" sz="2400" dirty="0">
                <a:solidFill>
                  <a:srgbClr val="FF9933"/>
                </a:solidFill>
                <a:ea typeface="ＭＳ Ｐゴシック" panose="020B0600070205080204" pitchFamily="34" charset="-128"/>
              </a:rPr>
              <a:t>La maturation cérébrale du fœtus.</a:t>
            </a:r>
          </a:p>
          <a:p>
            <a:pPr marL="0" indent="0" eaLnBrk="1" hangingPunct="1">
              <a:spcBef>
                <a:spcPct val="0"/>
              </a:spcBef>
              <a:buFontTx/>
              <a:buNone/>
              <a:defRPr/>
            </a:pPr>
            <a:r>
              <a:rPr lang="fr-FR" altLang="fr-FR" sz="2400" dirty="0">
                <a:ea typeface="ＭＳ Ｐゴシック" panose="020B0600070205080204" pitchFamily="34" charset="-128"/>
              </a:rPr>
              <a:t>Pendant la période embryonnaire, le nombre de neurones du système nerveux se multiplie intensément. Cette multiplication s'interrompt à la 16</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 semaine. </a:t>
            </a:r>
          </a:p>
          <a:p>
            <a:pPr marL="0" indent="0" eaLnBrk="1" hangingPunct="1">
              <a:spcBef>
                <a:spcPct val="0"/>
              </a:spcBef>
              <a:buFontTx/>
              <a:buNone/>
              <a:defRPr/>
            </a:pPr>
            <a:r>
              <a:rPr lang="fr-FR" altLang="fr-FR" sz="2400" dirty="0">
                <a:ea typeface="ＭＳ Ｐゴシック" panose="020B0600070205080204" pitchFamily="34" charset="-128"/>
              </a:rPr>
              <a:t>Le nombre total des neurones cérébraux de l'adulte est donc atteint très tôt : 10 à 100 milliards !</a:t>
            </a:r>
          </a:p>
          <a:p>
            <a:pPr marL="0" indent="0" eaLnBrk="1" hangingPunct="1">
              <a:spcBef>
                <a:spcPct val="0"/>
              </a:spcBef>
              <a:buFontTx/>
              <a:buNone/>
              <a:defRPr/>
            </a:pPr>
            <a:r>
              <a:rPr lang="fr-FR" altLang="fr-FR" sz="2400" dirty="0">
                <a:ea typeface="ＭＳ Ｐゴシック" panose="020B0600070205080204" pitchFamily="34" charset="-128"/>
              </a:rPr>
              <a:t>Dès la 7</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 semaine, les neurones, tout en se multipliant, établissent leurs premières interconnections. </a:t>
            </a:r>
          </a:p>
          <a:p>
            <a:pPr marL="0" indent="0" eaLnBrk="1" hangingPunct="1">
              <a:spcBef>
                <a:spcPct val="0"/>
              </a:spcBef>
              <a:buFontTx/>
              <a:buNone/>
              <a:defRPr/>
            </a:pPr>
            <a:r>
              <a:rPr lang="fr-FR" altLang="fr-FR" sz="2400" dirty="0">
                <a:ea typeface="ＭＳ Ｐゴシック" panose="020B0600070205080204" pitchFamily="34" charset="-128"/>
              </a:rPr>
              <a:t>Au 8</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 mois, les neurones se </a:t>
            </a:r>
            <a:r>
              <a:rPr lang="fr-FR" altLang="fr-FR" sz="2400" dirty="0" err="1">
                <a:ea typeface="ＭＳ Ｐゴシック" panose="020B0600070205080204" pitchFamily="34" charset="-128"/>
              </a:rPr>
              <a:t>myélinisent</a:t>
            </a:r>
            <a:r>
              <a:rPr lang="fr-FR" altLang="fr-FR" sz="2400" dirty="0">
                <a:ea typeface="ＭＳ Ｐゴシック" panose="020B0600070205080204" pitchFamily="34" charset="-128"/>
              </a:rPr>
              <a:t> : après la période de "câblage", c'est la période de "gainage", qui atteindra son maximum seulement à partir du 3</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 mois post-natal. </a:t>
            </a:r>
            <a:endParaRPr lang="fr-FR" altLang="fr-FR" sz="2400" b="1" dirty="0">
              <a:ea typeface="ＭＳ Ｐゴシック" panose="020B0600070205080204" pitchFamily="34" charset="-128"/>
            </a:endParaRPr>
          </a:p>
          <a:p>
            <a:pPr marL="0" indent="0" eaLnBrk="1" hangingPunct="1">
              <a:spcBef>
                <a:spcPct val="0"/>
              </a:spcBef>
              <a:buFontTx/>
              <a:buNone/>
              <a:defRPr/>
            </a:pPr>
            <a:endParaRPr lang="fr-FR" altLang="fr-FR" sz="2400" dirty="0">
              <a:ea typeface="ＭＳ Ｐゴシック" panose="020B0600070205080204" pitchFamily="34"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a:extLst>
              <a:ext uri="{FF2B5EF4-FFF2-40B4-BE49-F238E27FC236}">
                <a16:creationId xmlns:a16="http://schemas.microsoft.com/office/drawing/2014/main" id="{2D36B311-8ED0-CBA5-7820-4A5D48076748}"/>
              </a:ext>
            </a:extLst>
          </p:cNvPr>
          <p:cNvSpPr>
            <a:spLocks noGrp="1" noChangeArrowheads="1"/>
          </p:cNvSpPr>
          <p:nvPr>
            <p:ph idx="4294967295"/>
          </p:nvPr>
        </p:nvSpPr>
        <p:spPr bwMode="auto">
          <a:xfrm>
            <a:off x="457200" y="1905000"/>
            <a:ext cx="8509000"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solidFill>
                  <a:srgbClr val="FF9933"/>
                </a:solidFill>
              </a:rPr>
              <a:t>Le nouveau-né</a:t>
            </a:r>
          </a:p>
          <a:p>
            <a:pPr marL="0" indent="0" eaLnBrk="1" hangingPunct="1">
              <a:spcBef>
                <a:spcPct val="0"/>
              </a:spcBef>
              <a:buFontTx/>
              <a:buNone/>
            </a:pPr>
            <a:r>
              <a:rPr lang="fr-FR" altLang="fr-FR" sz="2400"/>
              <a:t>On l’a cru longtemps aveugle. En réalité, il est myope. Son acuité visuelle est environ le 20</a:t>
            </a:r>
            <a:r>
              <a:rPr lang="fr-FR" altLang="fr-FR" sz="2400" baseline="30000"/>
              <a:t>ème</a:t>
            </a:r>
            <a:r>
              <a:rPr lang="fr-FR" altLang="fr-FR" sz="2400"/>
              <a:t> de celle d'un adulte, ce qui fait qu'il ne discerne aucune forme au delà de 1 mètre. Sa distance optimale de vision avoisine les 20 cm. D'autre part, son champ visuel est restreint, et ses yeux ne convergeront parfaitement que vers 4 mois.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a:extLst>
              <a:ext uri="{FF2B5EF4-FFF2-40B4-BE49-F238E27FC236}">
                <a16:creationId xmlns:a16="http://schemas.microsoft.com/office/drawing/2014/main" id="{FA0288A7-060E-F3D2-7D65-DBB91219C0A4}"/>
              </a:ext>
            </a:extLst>
          </p:cNvPr>
          <p:cNvSpPr>
            <a:spLocks noGrp="1" noChangeArrowheads="1"/>
          </p:cNvSpPr>
          <p:nvPr>
            <p:ph idx="4294967295"/>
          </p:nvPr>
        </p:nvSpPr>
        <p:spPr bwMode="auto">
          <a:xfrm>
            <a:off x="469900" y="152400"/>
            <a:ext cx="8432800" cy="6311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solidFill>
                  <a:srgbClr val="FF9933"/>
                </a:solidFill>
              </a:rPr>
              <a:t>L'ouïe</a:t>
            </a:r>
          </a:p>
          <a:p>
            <a:pPr marL="0" indent="0" eaLnBrk="1" hangingPunct="1">
              <a:spcBef>
                <a:spcPct val="0"/>
              </a:spcBef>
              <a:buFontTx/>
              <a:buNone/>
            </a:pPr>
            <a:r>
              <a:rPr lang="fr-FR" altLang="fr-FR" sz="2400">
                <a:solidFill>
                  <a:srgbClr val="FF9933"/>
                </a:solidFill>
              </a:rPr>
              <a:t>Le fœtus.</a:t>
            </a:r>
            <a:r>
              <a:rPr lang="fr-FR" altLang="fr-FR" sz="2400" b="1">
                <a:solidFill>
                  <a:srgbClr val="FF9933"/>
                </a:solidFill>
              </a:rPr>
              <a:t> </a:t>
            </a:r>
            <a:r>
              <a:rPr lang="fr-FR" altLang="fr-FR" sz="2400"/>
              <a:t>L'organe de Corti est fonctionnel dès le 4</a:t>
            </a:r>
            <a:r>
              <a:rPr lang="fr-FR" altLang="fr-FR" sz="2400" baseline="30000"/>
              <a:t>ème</a:t>
            </a:r>
            <a:r>
              <a:rPr lang="fr-FR" altLang="fr-FR" sz="2400"/>
              <a:t> mois de la vie fœtale, et toutes les structures indispensables à l'audition fonctionnent déjà pendant la vie fœtale. On sait aujourd'hui que le fœtus entend et comment il entend : il préfère la douceur de la musique de Mozart au basson de </a:t>
            </a:r>
            <a:r>
              <a:rPr lang="fr-FR" altLang="fr-FR" sz="2400" i="1"/>
              <a:t>Pierre et le loup</a:t>
            </a:r>
            <a:r>
              <a:rPr lang="fr-FR" altLang="fr-FR" sz="2400"/>
              <a:t>. Il est sensible à la voix de sa mère, assourdie par le liquide amniotique, de même qu'à la voix plus grave de son père. </a:t>
            </a:r>
          </a:p>
          <a:p>
            <a:pPr marL="0" indent="0" eaLnBrk="1" hangingPunct="1">
              <a:spcBef>
                <a:spcPct val="0"/>
              </a:spcBef>
              <a:buFontTx/>
              <a:buNone/>
            </a:pPr>
            <a:endParaRPr lang="fr-FR" altLang="fr-FR" sz="2400" b="1"/>
          </a:p>
          <a:p>
            <a:pPr marL="0" indent="0" eaLnBrk="1" hangingPunct="1">
              <a:spcBef>
                <a:spcPct val="0"/>
              </a:spcBef>
              <a:buFontTx/>
              <a:buNone/>
            </a:pPr>
            <a:r>
              <a:rPr lang="fr-FR" altLang="fr-FR" sz="2400">
                <a:solidFill>
                  <a:srgbClr val="FF9933"/>
                </a:solidFill>
              </a:rPr>
              <a:t>Le nouveau-né.</a:t>
            </a:r>
            <a:r>
              <a:rPr lang="fr-FR" altLang="fr-FR" sz="2400" b="1">
                <a:solidFill>
                  <a:srgbClr val="FF9933"/>
                </a:solidFill>
              </a:rPr>
              <a:t> </a:t>
            </a:r>
            <a:r>
              <a:rPr lang="fr-FR" altLang="fr-FR" sz="2400"/>
              <a:t>A la naissance, le bébé entend à peu près toutes les fréquences susceptibles d'être captées par l'oreille humaine, bien que son acuité auditive n'ait pas atteint sa pleine maturité. Le nouveau-né affectionne les fréquences situées entre 500 et 900 Hertz, celles qui se situent dans le domaine de fréquences de la voix humaine. Il préfère les voix douces, les voix féminines et entend, bien sûr la voix de sa mère. Il est capable de reconnaître sa voix entre toutes, pour lui adresser un sourire béat.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a:extLst>
              <a:ext uri="{FF2B5EF4-FFF2-40B4-BE49-F238E27FC236}">
                <a16:creationId xmlns:a16="http://schemas.microsoft.com/office/drawing/2014/main" id="{1AAE0E42-27DD-7C40-A5E9-5B55BC0C210B}"/>
              </a:ext>
            </a:extLst>
          </p:cNvPr>
          <p:cNvSpPr>
            <a:spLocks noGrp="1"/>
          </p:cNvSpPr>
          <p:nvPr>
            <p:ph idx="4294967295"/>
          </p:nvPr>
        </p:nvSpPr>
        <p:spPr bwMode="auto">
          <a:xfrm>
            <a:off x="520700" y="4011613"/>
            <a:ext cx="8229600" cy="2509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i="1"/>
              <a:t>Médicament visant à réguler les sécrétions d’estrogènes au niveau des récepteurs</a:t>
            </a:r>
          </a:p>
          <a:p>
            <a:pPr marL="0" indent="0">
              <a:lnSpc>
                <a:spcPct val="90000"/>
              </a:lnSpc>
              <a:buFontTx/>
              <a:buNone/>
              <a:tabLst>
                <a:tab pos="1876425" algn="l"/>
              </a:tabLst>
            </a:pPr>
            <a:r>
              <a:rPr lang="fr-FR" altLang="fr-FR" sz="2400" i="1"/>
              <a:t>Très étudié par Léa de Mattos (1908-1989)</a:t>
            </a:r>
          </a:p>
        </p:txBody>
      </p:sp>
      <p:sp>
        <p:nvSpPr>
          <p:cNvPr id="32771" name="Oval 3">
            <a:extLst>
              <a:ext uri="{FF2B5EF4-FFF2-40B4-BE49-F238E27FC236}">
                <a16:creationId xmlns:a16="http://schemas.microsoft.com/office/drawing/2014/main" id="{C40B1259-B662-0567-7571-2DB0582FB33A}"/>
              </a:ext>
            </a:extLst>
          </p:cNvPr>
          <p:cNvSpPr>
            <a:spLocks noChangeArrowheads="1"/>
          </p:cNvSpPr>
          <p:nvPr/>
        </p:nvSpPr>
        <p:spPr bwMode="auto">
          <a:xfrm>
            <a:off x="-180975" y="-458788"/>
            <a:ext cx="3305175" cy="1830388"/>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32772" name="Titre 1">
            <a:extLst>
              <a:ext uri="{FF2B5EF4-FFF2-40B4-BE49-F238E27FC236}">
                <a16:creationId xmlns:a16="http://schemas.microsoft.com/office/drawing/2014/main" id="{795B3FA8-70DD-B8AE-0521-A7EE14F32B8B}"/>
              </a:ext>
            </a:extLst>
          </p:cNvPr>
          <p:cNvSpPr>
            <a:spLocks/>
          </p:cNvSpPr>
          <p:nvPr/>
        </p:nvSpPr>
        <p:spPr bwMode="auto">
          <a:xfrm>
            <a:off x="179388" y="-90488"/>
            <a:ext cx="294481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b="0">
                <a:solidFill>
                  <a:srgbClr val="FFFFFF"/>
                </a:solidFill>
                <a:cs typeface="Arial" panose="020B0604020202020204" pitchFamily="34" charset="0"/>
              </a:rPr>
              <a:t>FOLLICULINUM</a:t>
            </a:r>
          </a:p>
        </p:txBody>
      </p:sp>
      <p:sp>
        <p:nvSpPr>
          <p:cNvPr id="32773" name="Rectangle 8">
            <a:extLst>
              <a:ext uri="{FF2B5EF4-FFF2-40B4-BE49-F238E27FC236}">
                <a16:creationId xmlns:a16="http://schemas.microsoft.com/office/drawing/2014/main" id="{D0728A8D-9D5F-8423-8155-A8970B5F6F0F}"/>
              </a:ext>
            </a:extLst>
          </p:cNvPr>
          <p:cNvSpPr>
            <a:spLocks noChangeArrowheads="1"/>
          </p:cNvSpPr>
          <p:nvPr/>
        </p:nvSpPr>
        <p:spPr bwMode="auto">
          <a:xfrm>
            <a:off x="533400" y="3124200"/>
            <a:ext cx="5334000" cy="49530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modulateur des estrogènes</a:t>
            </a:r>
          </a:p>
        </p:txBody>
      </p:sp>
      <p:sp>
        <p:nvSpPr>
          <p:cNvPr id="32774" name="Rectangle 9">
            <a:extLst>
              <a:ext uri="{FF2B5EF4-FFF2-40B4-BE49-F238E27FC236}">
                <a16:creationId xmlns:a16="http://schemas.microsoft.com/office/drawing/2014/main" id="{EE5991C4-8C0A-BFF7-3203-8FA56F26B24E}"/>
              </a:ext>
            </a:extLst>
          </p:cNvPr>
          <p:cNvSpPr>
            <a:spLocks noChangeArrowheads="1"/>
          </p:cNvSpPr>
          <p:nvPr/>
        </p:nvSpPr>
        <p:spPr bwMode="auto">
          <a:xfrm>
            <a:off x="6400800" y="2514600"/>
            <a:ext cx="130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sz="2400" b="0" i="1">
                <a:solidFill>
                  <a:schemeClr val="bg2"/>
                </a:solidFill>
                <a:cs typeface="Arial" panose="020B0604020202020204" pitchFamily="34" charset="0"/>
              </a:rPr>
              <a:t>Oestrone</a:t>
            </a:r>
          </a:p>
        </p:txBody>
      </p:sp>
      <p:pic>
        <p:nvPicPr>
          <p:cNvPr id="32775" name="Picture 15" descr="Folliculinum">
            <a:extLst>
              <a:ext uri="{FF2B5EF4-FFF2-40B4-BE49-F238E27FC236}">
                <a16:creationId xmlns:a16="http://schemas.microsoft.com/office/drawing/2014/main" id="{DADA1C71-4F28-8B44-4F4B-B3ACA07C5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8600"/>
            <a:ext cx="31242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5">
            <a:extLst>
              <a:ext uri="{FF2B5EF4-FFF2-40B4-BE49-F238E27FC236}">
                <a16:creationId xmlns:a16="http://schemas.microsoft.com/office/drawing/2014/main" id="{A9C8A16F-F623-AC20-8ABD-FF976D14522D}"/>
              </a:ext>
            </a:extLst>
          </p:cNvPr>
          <p:cNvSpPr>
            <a:spLocks noChangeArrowheads="1"/>
          </p:cNvSpPr>
          <p:nvPr/>
        </p:nvSpPr>
        <p:spPr bwMode="auto">
          <a:xfrm>
            <a:off x="304800" y="304800"/>
            <a:ext cx="1828800" cy="61722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59075" name="Rectangle 3">
            <a:extLst>
              <a:ext uri="{FF2B5EF4-FFF2-40B4-BE49-F238E27FC236}">
                <a16:creationId xmlns:a16="http://schemas.microsoft.com/office/drawing/2014/main" id="{0F256060-8A83-8713-DB64-13A671F88D91}"/>
              </a:ext>
            </a:extLst>
          </p:cNvPr>
          <p:cNvSpPr>
            <a:spLocks noChangeArrowheads="1"/>
          </p:cNvSpPr>
          <p:nvPr/>
        </p:nvSpPr>
        <p:spPr bwMode="auto">
          <a:xfrm>
            <a:off x="304800" y="304800"/>
            <a:ext cx="1828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70000"/>
              </a:spcBef>
            </a:pPr>
            <a:r>
              <a:rPr lang="fr-FR" altLang="fr-FR" sz="2400" b="0">
                <a:solidFill>
                  <a:srgbClr val="FF9933"/>
                </a:solidFill>
                <a:cs typeface="Times New Roman" panose="02020603050405020304" pitchFamily="18" charset="0"/>
              </a:rPr>
              <a:t>Naissance</a:t>
            </a:r>
          </a:p>
          <a:p>
            <a:pPr eaLnBrk="1" hangingPunct="1">
              <a:spcBef>
                <a:spcPct val="120000"/>
              </a:spcBef>
            </a:pPr>
            <a:r>
              <a:rPr lang="fr-FR" altLang="fr-FR" sz="2400" b="0">
                <a:solidFill>
                  <a:srgbClr val="FF9933"/>
                </a:solidFill>
              </a:rPr>
              <a:t>4 semaines</a:t>
            </a:r>
          </a:p>
          <a:p>
            <a:pPr eaLnBrk="1" hangingPunct="1">
              <a:spcBef>
                <a:spcPct val="70000"/>
              </a:spcBef>
            </a:pPr>
            <a:r>
              <a:rPr lang="fr-FR" altLang="fr-FR" sz="2400" b="0">
                <a:solidFill>
                  <a:srgbClr val="FF9933"/>
                </a:solidFill>
              </a:rPr>
              <a:t>2 mois</a:t>
            </a:r>
          </a:p>
          <a:p>
            <a:pPr eaLnBrk="1" hangingPunct="1">
              <a:spcBef>
                <a:spcPct val="120000"/>
              </a:spcBef>
            </a:pPr>
            <a:r>
              <a:rPr lang="fr-FR" altLang="fr-FR" sz="2400" b="0">
                <a:solidFill>
                  <a:srgbClr val="FF9933"/>
                </a:solidFill>
              </a:rPr>
              <a:t>2 mois ½ </a:t>
            </a:r>
          </a:p>
          <a:p>
            <a:pPr eaLnBrk="1" hangingPunct="1">
              <a:spcBef>
                <a:spcPct val="120000"/>
              </a:spcBef>
            </a:pPr>
            <a:r>
              <a:rPr lang="fr-FR" altLang="fr-FR" sz="2400" b="0">
                <a:solidFill>
                  <a:srgbClr val="FF9933"/>
                </a:solidFill>
              </a:rPr>
              <a:t>3 mois</a:t>
            </a:r>
          </a:p>
          <a:p>
            <a:pPr eaLnBrk="1" hangingPunct="1">
              <a:spcBef>
                <a:spcPct val="70000"/>
              </a:spcBef>
            </a:pPr>
            <a:r>
              <a:rPr lang="fr-FR" altLang="fr-FR" sz="2400" b="0">
                <a:solidFill>
                  <a:srgbClr val="FF9933"/>
                </a:solidFill>
              </a:rPr>
              <a:t>3 mois ½ </a:t>
            </a:r>
          </a:p>
          <a:p>
            <a:pPr eaLnBrk="1" hangingPunct="1">
              <a:spcBef>
                <a:spcPct val="70000"/>
              </a:spcBef>
            </a:pPr>
            <a:r>
              <a:rPr lang="fr-FR" altLang="fr-FR" sz="2400" b="0">
                <a:solidFill>
                  <a:srgbClr val="FF9933"/>
                </a:solidFill>
              </a:rPr>
              <a:t>4 mois</a:t>
            </a:r>
          </a:p>
          <a:p>
            <a:pPr eaLnBrk="1" hangingPunct="1">
              <a:spcBef>
                <a:spcPct val="120000"/>
              </a:spcBef>
            </a:pPr>
            <a:r>
              <a:rPr lang="fr-FR" altLang="fr-FR" sz="2400" b="0">
                <a:solidFill>
                  <a:srgbClr val="FF9933"/>
                </a:solidFill>
              </a:rPr>
              <a:t>7 mois</a:t>
            </a:r>
          </a:p>
          <a:p>
            <a:pPr eaLnBrk="1" hangingPunct="1">
              <a:spcBef>
                <a:spcPct val="70000"/>
              </a:spcBef>
            </a:pPr>
            <a:r>
              <a:rPr lang="fr-FR" altLang="fr-FR" sz="2400" b="0">
                <a:solidFill>
                  <a:srgbClr val="FF9933"/>
                </a:solidFill>
              </a:rPr>
              <a:t>11 mois et +</a:t>
            </a:r>
            <a:endParaRPr lang="fr-FR" altLang="fr-FR" sz="2400" b="0">
              <a:solidFill>
                <a:srgbClr val="FF9933"/>
              </a:solidFill>
              <a:cs typeface="Times New Roman" panose="02020603050405020304" pitchFamily="18" charset="0"/>
            </a:endParaRPr>
          </a:p>
        </p:txBody>
      </p:sp>
      <p:sp>
        <p:nvSpPr>
          <p:cNvPr id="259076" name="Rectangle 4">
            <a:extLst>
              <a:ext uri="{FF2B5EF4-FFF2-40B4-BE49-F238E27FC236}">
                <a16:creationId xmlns:a16="http://schemas.microsoft.com/office/drawing/2014/main" id="{D7DBFD21-6BDC-7AF0-4FFF-875A679C8E39}"/>
              </a:ext>
            </a:extLst>
          </p:cNvPr>
          <p:cNvSpPr>
            <a:spLocks noChangeArrowheads="1"/>
          </p:cNvSpPr>
          <p:nvPr/>
        </p:nvSpPr>
        <p:spPr bwMode="auto">
          <a:xfrm>
            <a:off x="2209800" y="304800"/>
            <a:ext cx="6629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70000"/>
              </a:spcBef>
            </a:pPr>
            <a:r>
              <a:rPr lang="fr-FR" altLang="fr-FR" sz="2400" b="0">
                <a:cs typeface="Times New Roman" panose="02020603050405020304" pitchFamily="18" charset="0"/>
              </a:rPr>
              <a:t>Entend tout, mais imparfaitement. </a:t>
            </a:r>
            <a:br>
              <a:rPr lang="fr-FR" altLang="fr-FR" sz="2400" b="0">
                <a:cs typeface="Times New Roman" panose="02020603050405020304" pitchFamily="18" charset="0"/>
              </a:rPr>
            </a:br>
            <a:r>
              <a:rPr lang="fr-FR" altLang="fr-FR" sz="2400" b="0">
                <a:cs typeface="Times New Roman" panose="02020603050405020304" pitchFamily="18" charset="0"/>
              </a:rPr>
              <a:t>Oriente sa tête vers la source sonore.</a:t>
            </a:r>
          </a:p>
          <a:p>
            <a:pPr eaLnBrk="1" hangingPunct="1">
              <a:spcBef>
                <a:spcPct val="20000"/>
              </a:spcBef>
            </a:pPr>
            <a:r>
              <a:rPr lang="fr-FR" altLang="fr-FR" sz="2400" b="0"/>
              <a:t>Peut reconnaître la voix de ses parents.</a:t>
            </a:r>
          </a:p>
          <a:p>
            <a:pPr eaLnBrk="1" hangingPunct="1">
              <a:spcBef>
                <a:spcPct val="70000"/>
              </a:spcBef>
            </a:pPr>
            <a:r>
              <a:rPr lang="fr-FR" altLang="fr-FR" sz="2400" b="0"/>
              <a:t>Perçoit des différences de timbre entre le son d'une cloche et celui d'un vibreur.</a:t>
            </a:r>
          </a:p>
          <a:p>
            <a:pPr eaLnBrk="1" hangingPunct="1">
              <a:spcBef>
                <a:spcPct val="20000"/>
              </a:spcBef>
            </a:pPr>
            <a:r>
              <a:rPr lang="fr-FR" altLang="fr-FR" sz="2400" b="0"/>
              <a:t>Commence à reconnaître et à différencier les voix de la famille.</a:t>
            </a:r>
          </a:p>
          <a:p>
            <a:pPr eaLnBrk="1" hangingPunct="1">
              <a:spcBef>
                <a:spcPct val="20000"/>
              </a:spcBef>
            </a:pPr>
            <a:r>
              <a:rPr lang="fr-FR" altLang="fr-FR" sz="2400" b="0"/>
              <a:t>Sensible à un écart de 11 tons ½.</a:t>
            </a:r>
          </a:p>
          <a:p>
            <a:pPr eaLnBrk="1" hangingPunct="1">
              <a:spcBef>
                <a:spcPct val="70000"/>
              </a:spcBef>
            </a:pPr>
            <a:r>
              <a:rPr lang="fr-FR" altLang="fr-FR" sz="2400" b="0"/>
              <a:t>Différencie le son d'un orgue et celui d'une cloche.</a:t>
            </a:r>
          </a:p>
          <a:p>
            <a:pPr eaLnBrk="1" hangingPunct="1">
              <a:spcBef>
                <a:spcPct val="70000"/>
              </a:spcBef>
            </a:pPr>
            <a:r>
              <a:rPr lang="fr-FR" altLang="fr-FR" sz="2400" b="0"/>
              <a:t>Perçoit des écarts de 5 tons ½ , soit un peu moins d'une octave.</a:t>
            </a:r>
          </a:p>
          <a:p>
            <a:pPr eaLnBrk="1" hangingPunct="1">
              <a:spcBef>
                <a:spcPct val="20000"/>
              </a:spcBef>
            </a:pPr>
            <a:r>
              <a:rPr lang="fr-FR" altLang="fr-FR" sz="2400" b="0"/>
              <a:t>Perçoit une différence d'un ton. </a:t>
            </a:r>
          </a:p>
          <a:p>
            <a:pPr eaLnBrk="1" hangingPunct="1">
              <a:spcBef>
                <a:spcPct val="70000"/>
              </a:spcBef>
            </a:pPr>
            <a:r>
              <a:rPr lang="fr-FR" altLang="fr-FR" sz="2400" b="0"/>
              <a:t>Devient sensible aux variations d'intonation. </a:t>
            </a:r>
            <a:endParaRPr lang="fr-FR" altLang="fr-FR" sz="2400" b="0">
              <a:cs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a:extLst>
              <a:ext uri="{FF2B5EF4-FFF2-40B4-BE49-F238E27FC236}">
                <a16:creationId xmlns:a16="http://schemas.microsoft.com/office/drawing/2014/main" id="{6ACA66D0-4BBD-5508-76F1-8F7F2F249559}"/>
              </a:ext>
            </a:extLst>
          </p:cNvPr>
          <p:cNvSpPr>
            <a:spLocks noGrp="1" noChangeArrowheads="1"/>
          </p:cNvSpPr>
          <p:nvPr>
            <p:ph idx="4294967295"/>
          </p:nvPr>
        </p:nvSpPr>
        <p:spPr bwMode="auto">
          <a:xfrm>
            <a:off x="457200" y="1447800"/>
            <a:ext cx="8356600" cy="532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Dès la naissance, le bébé dispose de toute la finesse de l'odorat d'un adulte. </a:t>
            </a:r>
          </a:p>
          <a:p>
            <a:pPr marL="0" indent="0" eaLnBrk="1" hangingPunct="1">
              <a:spcBef>
                <a:spcPct val="0"/>
              </a:spcBef>
              <a:buFontTx/>
              <a:buNone/>
            </a:pPr>
            <a:r>
              <a:rPr lang="fr-FR" altLang="fr-FR" sz="2400"/>
              <a:t>Il sait différencier différentes qualités d'alcools. Cette capacité de discrimination s'étend également aux odeurs dites « agréables » : vanille, chocolat, banane... Mais l'odeur par excellence, c'est celle du corps de sa mère, de son sein, de son lait. </a:t>
            </a:r>
          </a:p>
          <a:p>
            <a:pPr marL="0" indent="0" eaLnBrk="1" hangingPunct="1">
              <a:spcBef>
                <a:spcPct val="0"/>
              </a:spcBef>
              <a:buFontTx/>
              <a:buNone/>
            </a:pPr>
            <a:r>
              <a:rPr lang="fr-FR" altLang="fr-FR" sz="2400"/>
              <a:t>Dès les 48 premières heures de vie, le nouveau-né est capable de reconnaître et de distinguer, parmi d'autres, l'odeurs d'une compresse imbibée de l'odeur du sein ou de la sueur de sa propre mère. </a:t>
            </a:r>
          </a:p>
          <a:p>
            <a:pPr marL="0" indent="0" eaLnBrk="1" hangingPunct="1">
              <a:spcBef>
                <a:spcPct val="0"/>
              </a:spcBef>
              <a:buFontTx/>
              <a:buNone/>
            </a:pPr>
            <a:r>
              <a:rPr lang="fr-FR" altLang="fr-FR" sz="2400"/>
              <a:t>L'odorat du nouveau-né participe à son orientation dans l'espace, puisqu'il est capable de diriger sa tête vers une compresse familière. </a:t>
            </a:r>
          </a:p>
        </p:txBody>
      </p:sp>
      <p:sp>
        <p:nvSpPr>
          <p:cNvPr id="261123" name="Rectangle 1">
            <a:extLst>
              <a:ext uri="{FF2B5EF4-FFF2-40B4-BE49-F238E27FC236}">
                <a16:creationId xmlns:a16="http://schemas.microsoft.com/office/drawing/2014/main" id="{D410DC1D-A38D-9EBC-4BE3-63F141D23DBF}"/>
              </a:ext>
            </a:extLst>
          </p:cNvPr>
          <p:cNvSpPr>
            <a:spLocks noChangeArrowheads="1"/>
          </p:cNvSpPr>
          <p:nvPr/>
        </p:nvSpPr>
        <p:spPr bwMode="auto">
          <a:xfrm>
            <a:off x="2057400" y="609600"/>
            <a:ext cx="142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L'odorat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
            <a:extLst>
              <a:ext uri="{FF2B5EF4-FFF2-40B4-BE49-F238E27FC236}">
                <a16:creationId xmlns:a16="http://schemas.microsoft.com/office/drawing/2014/main" id="{8C1154C7-D1E5-E1C6-5E8F-1302666858A9}"/>
              </a:ext>
            </a:extLst>
          </p:cNvPr>
          <p:cNvSpPr>
            <a:spLocks noGrp="1" noChangeArrowheads="1"/>
          </p:cNvSpPr>
          <p:nvPr>
            <p:ph idx="4294967295"/>
          </p:nvPr>
        </p:nvSpPr>
        <p:spPr bwMode="auto">
          <a:xfrm>
            <a:off x="457200" y="1219200"/>
            <a:ext cx="83058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Par son étendue, par les contacts charnels qu'elle établit entre la mère et le nourrisson, la </a:t>
            </a:r>
            <a:r>
              <a:rPr lang="fr-FR" altLang="fr-FR" sz="2400" b="1"/>
              <a:t>peau</a:t>
            </a:r>
            <a:r>
              <a:rPr lang="fr-FR" altLang="fr-FR" sz="2400"/>
              <a:t> apparaît comme le plus précieux des organes des sens. C'est à travers l'enveloppe corporelle que se constitue l'individualité. Ceci est à mettre en parallèle avec les connaissances concernant les autres supports naturels de la discrimination </a:t>
            </a:r>
            <a:r>
              <a:rPr lang="fr-FR" altLang="fr-FR" sz="2400" b="1"/>
              <a:t>entre « Moi » et</a:t>
            </a:r>
            <a:r>
              <a:rPr lang="fr-FR" altLang="fr-FR" sz="2400"/>
              <a:t> « </a:t>
            </a:r>
            <a:r>
              <a:rPr lang="fr-FR" altLang="fr-FR" sz="2400" b="1"/>
              <a:t>non Moi »</a:t>
            </a:r>
            <a:r>
              <a:rPr lang="fr-FR" altLang="fr-FR" sz="2400"/>
              <a:t> : système immunitaire et, ce qu'il est convenu d'appeler « psychisme », parallèle rendant compte de leur constante intrication dans les maladies allergiques comme l'eczéma, prototype, à travers l'atteinte cutanée, de la maladie psychosomatique. </a:t>
            </a:r>
          </a:p>
          <a:p>
            <a:pPr marL="0" indent="0" eaLnBrk="1" hangingPunct="1">
              <a:spcBef>
                <a:spcPct val="0"/>
              </a:spcBef>
              <a:buFontTx/>
              <a:buNone/>
            </a:pPr>
            <a:r>
              <a:rPr lang="fr-FR" altLang="fr-FR" sz="2400"/>
              <a:t>Le bébé ressent la </a:t>
            </a:r>
            <a:r>
              <a:rPr lang="fr-FR" altLang="fr-FR" sz="2400" b="1"/>
              <a:t>douleur</a:t>
            </a:r>
            <a:r>
              <a:rPr lang="fr-FR" altLang="fr-FR" sz="2400"/>
              <a:t>, comme un adulte : une piqûre entraîne un mouvement de retrait. De même, la peau est le support des afférences de la plupart des réflexes archaïques retrouvés à la naissance.</a:t>
            </a:r>
          </a:p>
        </p:txBody>
      </p:sp>
      <p:sp>
        <p:nvSpPr>
          <p:cNvPr id="263171" name="Rectangle 1">
            <a:extLst>
              <a:ext uri="{FF2B5EF4-FFF2-40B4-BE49-F238E27FC236}">
                <a16:creationId xmlns:a16="http://schemas.microsoft.com/office/drawing/2014/main" id="{F7CA2824-F383-A530-F74B-C51E6443D0C6}"/>
              </a:ext>
            </a:extLst>
          </p:cNvPr>
          <p:cNvSpPr>
            <a:spLocks noChangeArrowheads="1"/>
          </p:cNvSpPr>
          <p:nvPr/>
        </p:nvSpPr>
        <p:spPr bwMode="auto">
          <a:xfrm>
            <a:off x="2133600" y="620713"/>
            <a:ext cx="1682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Le toucher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3">
            <a:extLst>
              <a:ext uri="{FF2B5EF4-FFF2-40B4-BE49-F238E27FC236}">
                <a16:creationId xmlns:a16="http://schemas.microsoft.com/office/drawing/2014/main" id="{83CED649-8669-FF0D-E2D9-AA3590006DFD}"/>
              </a:ext>
            </a:extLst>
          </p:cNvPr>
          <p:cNvSpPr>
            <a:spLocks noGrp="1" noChangeArrowheads="1"/>
          </p:cNvSpPr>
          <p:nvPr>
            <p:ph idx="4294967295"/>
          </p:nvPr>
        </p:nvSpPr>
        <p:spPr bwMode="auto">
          <a:xfrm>
            <a:off x="457200" y="152400"/>
            <a:ext cx="8382000" cy="6324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30000"/>
              </a:spcBef>
              <a:buFontTx/>
              <a:buNone/>
            </a:pPr>
            <a:r>
              <a:rPr lang="fr-FR" altLang="fr-FR" sz="2400"/>
              <a:t>La </a:t>
            </a:r>
            <a:r>
              <a:rPr lang="fr-FR" altLang="fr-FR" sz="2400" b="1"/>
              <a:t>caresse</a:t>
            </a:r>
            <a:r>
              <a:rPr lang="fr-FR" altLang="fr-FR" sz="2400"/>
              <a:t> est un irremplaçable moyen de communication. Le bébé est changé, manipulé, lavé, choyé 7 à 9 fois par jour. Par l'intermédiaire du toucher, il reconnaît sa mère et entame avec elle un véritable dialogue : ses mains, ses lèvres explorent son corps, et les caresses de maman l'apaisent, le rassurent et le rendent réceptif aux stimuli ambiants. </a:t>
            </a:r>
          </a:p>
          <a:p>
            <a:pPr marL="0" indent="0" eaLnBrk="1" hangingPunct="1">
              <a:spcBef>
                <a:spcPct val="30000"/>
              </a:spcBef>
              <a:buFontTx/>
              <a:buNone/>
            </a:pPr>
            <a:r>
              <a:rPr lang="fr-FR" altLang="fr-FR" sz="2400"/>
              <a:t>Le </a:t>
            </a:r>
            <a:r>
              <a:rPr lang="fr-FR" altLang="fr-FR" sz="2400" b="1"/>
              <a:t>contact charnel</a:t>
            </a:r>
            <a:r>
              <a:rPr lang="fr-FR" altLang="fr-FR" sz="2400"/>
              <a:t> est un outil fondamental du développement harmonieux de l'individualité humaine. Il est démontré qu'une carence en contacts charnels est une des causes principales d'anomalies du développement psychomoteur du nourrisson. Il ne faut pas oublier dans ce sens le rôle joué par </a:t>
            </a:r>
            <a:r>
              <a:rPr lang="fr-FR" altLang="fr-FR" sz="2400" b="1"/>
              <a:t>la bouche et la langue</a:t>
            </a:r>
            <a:r>
              <a:rPr lang="fr-FR" altLang="fr-FR" sz="2400"/>
              <a:t> : elles savent repérer la différence entre le lisse et le rugueux, le sein de la mère ou le bout de la tétine, mais elles savent aussi, par le plaisir ressenti au cours des tétées, orienter le bébé vers la jouissance d'une « oralité passive », trouvant son apogée dans l'habitude que prennent nombre de nourrissons à sucer le pouce, la « totoche » ou un bout de chiffon.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a:extLst>
              <a:ext uri="{FF2B5EF4-FFF2-40B4-BE49-F238E27FC236}">
                <a16:creationId xmlns:a16="http://schemas.microsoft.com/office/drawing/2014/main" id="{E0E2B0AB-445A-DC1E-5C7A-732E94DBF86E}"/>
              </a:ext>
            </a:extLst>
          </p:cNvPr>
          <p:cNvSpPr>
            <a:spLocks noGrp="1" noChangeArrowheads="1"/>
          </p:cNvSpPr>
          <p:nvPr>
            <p:ph idx="4294967295"/>
          </p:nvPr>
        </p:nvSpPr>
        <p:spPr bwMode="auto">
          <a:xfrm>
            <a:off x="381000" y="1600200"/>
            <a:ext cx="8610600"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C'est au cours de la vie fœtale que s'élaborent les diverses composantes du goût. A la naissance, le bébé ressent les 4 saveurs : </a:t>
            </a:r>
          </a:p>
          <a:p>
            <a:pPr marL="0" indent="0" eaLnBrk="1" hangingPunct="1">
              <a:spcBef>
                <a:spcPct val="0"/>
              </a:spcBef>
              <a:buFontTx/>
              <a:buNone/>
            </a:pPr>
            <a:r>
              <a:rPr lang="fr-FR" altLang="fr-FR" sz="2400"/>
              <a:t>le sucré, le salé, l'acide et l'amer.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a:t>A la préférence du nouveau-né pour le sucré, qui découle des capacités adaptatives du petit humain (le sucré signifie la possibilité d'un apport énergétique), le nourrisson va progressivement substituer sa propre personnalité gustative, qui sera solidaire de facteurs d'environnement, certes, mais aussi d'impulsions ataviques qui sont le reflet de son « type sensible ». </a:t>
            </a:r>
          </a:p>
        </p:txBody>
      </p:sp>
      <p:sp>
        <p:nvSpPr>
          <p:cNvPr id="267267" name="Rectangle 1">
            <a:extLst>
              <a:ext uri="{FF2B5EF4-FFF2-40B4-BE49-F238E27FC236}">
                <a16:creationId xmlns:a16="http://schemas.microsoft.com/office/drawing/2014/main" id="{61310E59-57E7-33DA-D115-2C35D0E3EF2A}"/>
              </a:ext>
            </a:extLst>
          </p:cNvPr>
          <p:cNvSpPr>
            <a:spLocks noChangeArrowheads="1"/>
          </p:cNvSpPr>
          <p:nvPr/>
        </p:nvSpPr>
        <p:spPr bwMode="auto">
          <a:xfrm>
            <a:off x="466725" y="622300"/>
            <a:ext cx="126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Le goût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016ECE28-D9AE-914F-1F43-0CD3AE945472}"/>
              </a:ext>
            </a:extLst>
          </p:cNvPr>
          <p:cNvSpPr>
            <a:spLocks noGrp="1" noChangeArrowheads="1"/>
          </p:cNvSpPr>
          <p:nvPr>
            <p:ph type="title" idx="4294967295"/>
          </p:nvPr>
        </p:nvSpPr>
        <p:spPr bwMode="auto">
          <a:xfrm>
            <a:off x="457200" y="625475"/>
            <a:ext cx="7162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fr-FR" altLang="fr-FR" sz="2400" b="1" u="sng">
                <a:solidFill>
                  <a:srgbClr val="FF9933"/>
                </a:solidFill>
              </a:rPr>
              <a:t>Examen neurologique : réflexes archaïques </a:t>
            </a:r>
          </a:p>
        </p:txBody>
      </p:sp>
      <p:sp>
        <p:nvSpPr>
          <p:cNvPr id="269315" name="Rectangle 3">
            <a:extLst>
              <a:ext uri="{FF2B5EF4-FFF2-40B4-BE49-F238E27FC236}">
                <a16:creationId xmlns:a16="http://schemas.microsoft.com/office/drawing/2014/main" id="{CE5E8891-5687-7E40-7F7C-37F84D8EFB5D}"/>
              </a:ext>
            </a:extLst>
          </p:cNvPr>
          <p:cNvSpPr>
            <a:spLocks noGrp="1" noChangeArrowheads="1"/>
          </p:cNvSpPr>
          <p:nvPr>
            <p:ph idx="4294967295"/>
          </p:nvPr>
        </p:nvSpPr>
        <p:spPr bwMode="auto">
          <a:xfrm>
            <a:off x="457200" y="1082675"/>
            <a:ext cx="83566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Les réflexes archaïques sont des réflexes moteurs automatiques présents dans les premiers mois de vie. </a:t>
            </a:r>
            <a:endParaRPr lang="fr-FR" altLang="fr-FR" sz="2400" b="1"/>
          </a:p>
          <a:p>
            <a:pPr marL="0" indent="0" eaLnBrk="1" hangingPunct="1">
              <a:spcBef>
                <a:spcPct val="0"/>
              </a:spcBef>
              <a:buFontTx/>
              <a:buNone/>
            </a:pPr>
            <a:endParaRPr lang="fr-FR" altLang="fr-FR" sz="2400" b="1"/>
          </a:p>
          <a:p>
            <a:pPr marL="0" indent="0" eaLnBrk="1" hangingPunct="1">
              <a:spcBef>
                <a:spcPct val="0"/>
              </a:spcBef>
              <a:buFontTx/>
              <a:buNone/>
            </a:pPr>
            <a:r>
              <a:rPr lang="fr-FR" altLang="fr-FR" sz="2400">
                <a:solidFill>
                  <a:srgbClr val="FF9933"/>
                </a:solidFill>
              </a:rPr>
              <a:t>Grasping </a:t>
            </a:r>
            <a:r>
              <a:rPr lang="fr-FR" altLang="fr-FR" sz="2400"/>
              <a:t>: (jusqu’à 4 mois) fermeture de la main et flexion des orteils lors de la stimulation de la paume/plante. Précède la préhension volontaire.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a:solidFill>
                  <a:srgbClr val="FF9933"/>
                </a:solidFill>
              </a:rPr>
              <a:t>Moro </a:t>
            </a:r>
            <a:r>
              <a:rPr lang="fr-FR" altLang="fr-FR" sz="2400"/>
              <a:t>: (jusqu’à 4 mois) lorsque la tête soutenue est soudain laissée retomber vers l’arrière, extension et abduction des membres, puis adduction flexion avec retour des mains sur le thorax, doigts écartés.</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a:solidFill>
                  <a:srgbClr val="FF9933"/>
                </a:solidFill>
              </a:rPr>
              <a:t>Landau </a:t>
            </a:r>
            <a:r>
              <a:rPr lang="fr-FR" altLang="fr-FR" sz="2400"/>
              <a:t>: enfant suspendu horizontalement, main placée sous lui. Les flancs sont grattés légèrement: il incurve le tronc de ce côté.</a:t>
            </a:r>
          </a:p>
          <a:p>
            <a:pPr marL="0" indent="0" eaLnBrk="1" hangingPunct="1">
              <a:spcBef>
                <a:spcPct val="0"/>
              </a:spcBef>
              <a:buFontTx/>
              <a:buNone/>
            </a:pPr>
            <a:endParaRPr lang="fr-FR" altLang="fr-FR" sz="240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a:extLst>
              <a:ext uri="{FF2B5EF4-FFF2-40B4-BE49-F238E27FC236}">
                <a16:creationId xmlns:a16="http://schemas.microsoft.com/office/drawing/2014/main" id="{83C7889D-0681-BD26-02A7-064F05DC8D07}"/>
              </a:ext>
            </a:extLst>
          </p:cNvPr>
          <p:cNvSpPr>
            <a:spLocks noGrp="1" noChangeArrowheads="1"/>
          </p:cNvSpPr>
          <p:nvPr>
            <p:ph idx="4294967295"/>
          </p:nvPr>
        </p:nvSpPr>
        <p:spPr bwMode="auto">
          <a:xfrm>
            <a:off x="481013" y="609600"/>
            <a:ext cx="8483600" cy="579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30000"/>
              </a:spcBef>
              <a:buFontTx/>
              <a:buNone/>
            </a:pPr>
            <a:r>
              <a:rPr lang="fr-FR" altLang="fr-FR" sz="2400">
                <a:solidFill>
                  <a:srgbClr val="FF9933"/>
                </a:solidFill>
              </a:rPr>
              <a:t>Tonique asymétrique de la nuque </a:t>
            </a:r>
            <a:r>
              <a:rPr lang="fr-FR" altLang="fr-FR" sz="2400"/>
              <a:t>: la tête est tournée latéralement, </a:t>
            </a:r>
            <a:br>
              <a:rPr lang="fr-FR" altLang="fr-FR" sz="2400"/>
            </a:br>
            <a:r>
              <a:rPr lang="fr-FR" altLang="fr-FR" sz="2400"/>
              <a:t>il fléchit les membres de ce côté et les étend de l'autre côté. </a:t>
            </a:r>
            <a:endParaRPr lang="fr-FR" altLang="fr-FR" sz="2400" b="1"/>
          </a:p>
          <a:p>
            <a:pPr marL="0" indent="0" eaLnBrk="1" hangingPunct="1">
              <a:spcBef>
                <a:spcPct val="30000"/>
              </a:spcBef>
              <a:buFontTx/>
              <a:buNone/>
            </a:pPr>
            <a:r>
              <a:rPr lang="fr-FR" altLang="fr-FR" sz="2400">
                <a:solidFill>
                  <a:srgbClr val="FF9933"/>
                </a:solidFill>
              </a:rPr>
              <a:t>Points cardinaux </a:t>
            </a:r>
            <a:r>
              <a:rPr lang="fr-FR" altLang="fr-FR" sz="2400"/>
              <a:t>: stimulation des commissures labiales, ainsi que </a:t>
            </a:r>
            <a:br>
              <a:rPr lang="fr-FR" altLang="fr-FR" sz="2400"/>
            </a:br>
            <a:r>
              <a:rPr lang="fr-FR" altLang="fr-FR" sz="2400"/>
              <a:t>du dessus et dessous des lèvres ; la bouche, langue et la tête sont dirigées de ce côté. </a:t>
            </a:r>
            <a:endParaRPr lang="fr-FR" altLang="fr-FR" sz="2400" b="1"/>
          </a:p>
          <a:p>
            <a:pPr marL="0" indent="0" eaLnBrk="1" hangingPunct="1">
              <a:spcBef>
                <a:spcPct val="30000"/>
              </a:spcBef>
              <a:buFontTx/>
              <a:buNone/>
            </a:pPr>
            <a:r>
              <a:rPr lang="fr-FR" altLang="fr-FR" sz="2400">
                <a:solidFill>
                  <a:srgbClr val="FF9933"/>
                </a:solidFill>
              </a:rPr>
              <a:t>Réflexe de succion </a:t>
            </a:r>
            <a:r>
              <a:rPr lang="fr-FR" altLang="fr-FR" sz="2400"/>
              <a:t>: dès la naissance.</a:t>
            </a:r>
            <a:endParaRPr lang="fr-FR" altLang="fr-FR" sz="2400" b="1"/>
          </a:p>
          <a:p>
            <a:pPr marL="0" indent="0" eaLnBrk="1" hangingPunct="1">
              <a:spcBef>
                <a:spcPct val="30000"/>
              </a:spcBef>
              <a:buFontTx/>
              <a:buNone/>
            </a:pPr>
            <a:r>
              <a:rPr lang="fr-FR" altLang="fr-FR" sz="2400">
                <a:solidFill>
                  <a:srgbClr val="FF9933"/>
                </a:solidFill>
              </a:rPr>
              <a:t>Marche automatique</a:t>
            </a:r>
            <a:r>
              <a:rPr lang="fr-FR" altLang="fr-FR" sz="2400"/>
              <a:t> (jusqu’à 4-5 mois) : le nourrisson est suspendu, les pieds touchant un plan horizontal, il avance les pieds comme s'il marchait. </a:t>
            </a:r>
            <a:endParaRPr lang="fr-FR" altLang="fr-FR" sz="2400" b="1"/>
          </a:p>
          <a:p>
            <a:pPr marL="0" indent="0" eaLnBrk="1" hangingPunct="1">
              <a:spcBef>
                <a:spcPct val="30000"/>
              </a:spcBef>
              <a:buFontTx/>
              <a:buNone/>
            </a:pPr>
            <a:r>
              <a:rPr lang="fr-FR" altLang="fr-FR" sz="2400">
                <a:solidFill>
                  <a:srgbClr val="FF9933"/>
                </a:solidFill>
              </a:rPr>
              <a:t>Enjambement </a:t>
            </a:r>
            <a:r>
              <a:rPr lang="fr-FR" altLang="fr-FR" sz="2400"/>
              <a:t>: le dos du pied est stimulé par le bord de la table, il lève la jambe pour enjamber le rebord. </a:t>
            </a:r>
          </a:p>
          <a:p>
            <a:pPr marL="0" indent="0" eaLnBrk="1" hangingPunct="1">
              <a:spcBef>
                <a:spcPct val="30000"/>
              </a:spcBef>
              <a:buFontTx/>
              <a:buNone/>
            </a:pPr>
            <a:r>
              <a:rPr lang="fr-FR" altLang="fr-FR" sz="2400">
                <a:solidFill>
                  <a:srgbClr val="FF9933"/>
                </a:solidFill>
              </a:rPr>
              <a:t>Réflexe Parachute </a:t>
            </a:r>
            <a:r>
              <a:rPr lang="fr-FR" altLang="fr-FR" sz="2400"/>
              <a:t>: lorsque l'enfant est projeté vers l'avant, il tend </a:t>
            </a:r>
            <a:br>
              <a:rPr lang="fr-FR" altLang="fr-FR" sz="2400"/>
            </a:br>
            <a:r>
              <a:rPr lang="fr-FR" altLang="fr-FR" sz="2400"/>
              <a:t>les bras pour amortir la chute. Apparaît vers 7-8 mois et persiste à vie.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D31DE72A-9C72-819F-7EE5-7D15E2B0D214}"/>
              </a:ext>
            </a:extLst>
          </p:cNvPr>
          <p:cNvSpPr>
            <a:spLocks noGrp="1" noChangeArrowheads="1"/>
          </p:cNvSpPr>
          <p:nvPr>
            <p:ph type="title" idx="4294967295"/>
          </p:nvPr>
        </p:nvSpPr>
        <p:spPr bwMode="auto">
          <a:xfrm>
            <a:off x="484188" y="609600"/>
            <a:ext cx="4495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fr-FR" altLang="fr-FR" sz="2400" b="1" u="sng">
                <a:solidFill>
                  <a:srgbClr val="FF9933"/>
                </a:solidFill>
              </a:rPr>
              <a:t>Développement psychomoteur </a:t>
            </a:r>
          </a:p>
        </p:txBody>
      </p:sp>
      <p:sp>
        <p:nvSpPr>
          <p:cNvPr id="273411" name="Rectangle 3">
            <a:extLst>
              <a:ext uri="{FF2B5EF4-FFF2-40B4-BE49-F238E27FC236}">
                <a16:creationId xmlns:a16="http://schemas.microsoft.com/office/drawing/2014/main" id="{DBA9B749-E4EE-D6A0-5D08-FEF972DA2F43}"/>
              </a:ext>
            </a:extLst>
          </p:cNvPr>
          <p:cNvSpPr>
            <a:spLocks noGrp="1" noChangeArrowheads="1"/>
          </p:cNvSpPr>
          <p:nvPr>
            <p:ph idx="4294967295"/>
          </p:nvPr>
        </p:nvSpPr>
        <p:spPr bwMode="auto">
          <a:xfrm>
            <a:off x="406400" y="1447800"/>
            <a:ext cx="8509000" cy="502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Le développement moteur permet au nourrisson d'acquérir la marche debout vers l'âge d'un an et de perfectionner sa motricité au fil des premières années de vie. Il développe parallèlement ses capacités de communication. </a:t>
            </a:r>
            <a:endParaRPr lang="fr-FR" altLang="fr-FR" sz="2400" b="1"/>
          </a:p>
          <a:p>
            <a:pPr marL="0" indent="0" eaLnBrk="1" hangingPunct="1">
              <a:spcBef>
                <a:spcPct val="0"/>
              </a:spcBef>
              <a:buFontTx/>
              <a:buNone/>
            </a:pPr>
            <a:endParaRPr lang="fr-FR" altLang="fr-FR" sz="2400" b="1"/>
          </a:p>
          <a:p>
            <a:pPr marL="0" indent="0" eaLnBrk="1" hangingPunct="1">
              <a:spcBef>
                <a:spcPct val="0"/>
              </a:spcBef>
              <a:buFontTx/>
              <a:buNone/>
            </a:pPr>
            <a:r>
              <a:rPr lang="fr-FR" altLang="fr-FR" sz="2400" b="1">
                <a:solidFill>
                  <a:srgbClr val="FF9933"/>
                </a:solidFill>
              </a:rPr>
              <a:t>0-1 mois</a:t>
            </a:r>
            <a:r>
              <a:rPr lang="fr-FR" altLang="fr-FR" sz="2400">
                <a:solidFill>
                  <a:srgbClr val="FF9933"/>
                </a:solidFill>
              </a:rPr>
              <a:t> </a:t>
            </a:r>
          </a:p>
          <a:p>
            <a:pPr marL="0" indent="0" eaLnBrk="1" hangingPunct="1">
              <a:spcBef>
                <a:spcPct val="0"/>
              </a:spcBef>
              <a:buFontTx/>
              <a:buNone/>
            </a:pPr>
            <a:r>
              <a:rPr lang="fr-FR" altLang="fr-FR" sz="2400"/>
              <a:t>A la naissance, il présente une attitude en </a:t>
            </a:r>
            <a:r>
              <a:rPr lang="fr-FR" altLang="fr-FR" sz="2400" b="1"/>
              <a:t>flexion</a:t>
            </a:r>
            <a:r>
              <a:rPr lang="fr-FR" altLang="fr-FR" sz="2400"/>
              <a:t>. </a:t>
            </a:r>
          </a:p>
          <a:p>
            <a:pPr marL="0" indent="0" eaLnBrk="1" hangingPunct="1">
              <a:spcBef>
                <a:spcPct val="0"/>
              </a:spcBef>
              <a:buFontTx/>
              <a:buNone/>
            </a:pPr>
            <a:r>
              <a:rPr lang="fr-FR" altLang="fr-FR" sz="2400"/>
              <a:t>Couché sur le ventre, il parvient </a:t>
            </a:r>
            <a:r>
              <a:rPr lang="fr-FR" altLang="fr-FR" sz="2400" b="1"/>
              <a:t>à tourner la tête vers le côté</a:t>
            </a:r>
            <a:r>
              <a:rPr lang="fr-FR" altLang="fr-FR" sz="2400"/>
              <a:t>. Ses mains sont fermées. </a:t>
            </a:r>
            <a:r>
              <a:rPr lang="fr-FR" altLang="fr-FR" sz="2400" b="1"/>
              <a:t>Préférence visuelle</a:t>
            </a:r>
            <a:r>
              <a:rPr lang="fr-FR" altLang="fr-FR" sz="2400"/>
              <a:t> pour le visage humain. Peut fixer du regard. </a:t>
            </a:r>
          </a:p>
          <a:p>
            <a:pPr marL="0" indent="0" eaLnBrk="1" hangingPunct="1">
              <a:spcBef>
                <a:spcPct val="0"/>
              </a:spcBef>
              <a:buFontTx/>
              <a:buNone/>
            </a:pPr>
            <a:r>
              <a:rPr lang="fr-FR" altLang="fr-FR" sz="2400"/>
              <a:t>Dans la manœuvre </a:t>
            </a:r>
            <a:r>
              <a:rPr lang="fr-FR" altLang="fr-FR" sz="2400" b="1"/>
              <a:t>Tiré-Assis</a:t>
            </a:r>
            <a:r>
              <a:rPr lang="fr-FR" altLang="fr-FR" sz="2400"/>
              <a:t>, la tête reste d'abord en arrière. Cette manœuvre permet d'évaluer le </a:t>
            </a:r>
            <a:r>
              <a:rPr lang="fr-FR" altLang="fr-FR" sz="2400" b="1"/>
              <a:t>tonus postural</a:t>
            </a:r>
            <a:r>
              <a:rPr lang="fr-FR" altLang="fr-FR" sz="2400"/>
              <a:t>. </a:t>
            </a:r>
          </a:p>
          <a:p>
            <a:pPr marL="0" indent="0" eaLnBrk="1" hangingPunct="1">
              <a:spcBef>
                <a:spcPct val="0"/>
              </a:spcBef>
              <a:buFontTx/>
              <a:buNone/>
            </a:pPr>
            <a:r>
              <a:rPr lang="fr-FR" altLang="fr-FR" sz="2400"/>
              <a:t>A 1 mois, il commence à redresser sa tête du plan du lit.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a:extLst>
              <a:ext uri="{FF2B5EF4-FFF2-40B4-BE49-F238E27FC236}">
                <a16:creationId xmlns:a16="http://schemas.microsoft.com/office/drawing/2014/main" id="{33EE6B91-4F52-A90B-82B8-1A21EC8ADB66}"/>
              </a:ext>
            </a:extLst>
          </p:cNvPr>
          <p:cNvSpPr>
            <a:spLocks noGrp="1" noChangeArrowheads="1"/>
          </p:cNvSpPr>
          <p:nvPr>
            <p:ph idx="4294967295"/>
          </p:nvPr>
        </p:nvSpPr>
        <p:spPr bwMode="auto">
          <a:xfrm>
            <a:off x="481013" y="381000"/>
            <a:ext cx="8458200" cy="586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solidFill>
                  <a:srgbClr val="FF9933"/>
                </a:solidFill>
              </a:rPr>
              <a:t>2-3 mois</a:t>
            </a:r>
          </a:p>
          <a:p>
            <a:pPr marL="0" indent="0" eaLnBrk="1" hangingPunct="1">
              <a:spcBef>
                <a:spcPct val="0"/>
              </a:spcBef>
              <a:buFontTx/>
              <a:buNone/>
            </a:pPr>
            <a:r>
              <a:rPr lang="fr-FR" altLang="fr-FR" sz="2400"/>
              <a:t>Vers l'âge de 2 à 3 mois il parvient à maintenir la tête dans le plan du corps, et tirer sur ses bras. En suspension ventrale, la </a:t>
            </a:r>
            <a:r>
              <a:rPr lang="fr-FR" altLang="fr-FR" sz="2400" b="1"/>
              <a:t>tête est surélevée</a:t>
            </a:r>
            <a:r>
              <a:rPr lang="fr-FR" altLang="fr-FR" sz="2400"/>
              <a:t> au dessus du plan du corps. Dans les bras de sa mère à 2 mois, l'enfant tient sa tête droite. Vers deux mois, il </a:t>
            </a:r>
            <a:r>
              <a:rPr lang="fr-FR" altLang="fr-FR" sz="2400" b="1"/>
              <a:t>gazouille</a:t>
            </a:r>
            <a:r>
              <a:rPr lang="fr-FR" altLang="fr-FR" sz="2400"/>
              <a:t>. Le sourire apparaît face à tout visage humain. </a:t>
            </a:r>
          </a:p>
          <a:p>
            <a:pPr marL="0" indent="0" eaLnBrk="1" hangingPunct="1">
              <a:spcBef>
                <a:spcPct val="0"/>
              </a:spcBef>
              <a:buFontTx/>
              <a:buNone/>
            </a:pPr>
            <a:r>
              <a:rPr lang="fr-FR" altLang="fr-FR" sz="2400" b="1"/>
              <a:t>Regarde</a:t>
            </a:r>
            <a:r>
              <a:rPr lang="fr-FR" altLang="fr-FR" sz="2400"/>
              <a:t> les personnes et suit les objets. </a:t>
            </a:r>
            <a:endParaRPr lang="fr-FR" altLang="fr-FR" sz="2400" b="1"/>
          </a:p>
          <a:p>
            <a:pPr marL="0" indent="0" eaLnBrk="1" hangingPunct="1">
              <a:spcBef>
                <a:spcPct val="70000"/>
              </a:spcBef>
              <a:buFontTx/>
              <a:buNone/>
            </a:pPr>
            <a:r>
              <a:rPr lang="fr-FR" altLang="fr-FR" sz="2400" b="1">
                <a:solidFill>
                  <a:srgbClr val="FF9933"/>
                </a:solidFill>
              </a:rPr>
              <a:t>6 mois</a:t>
            </a:r>
          </a:p>
          <a:p>
            <a:pPr marL="0" indent="0" eaLnBrk="1" hangingPunct="1">
              <a:spcBef>
                <a:spcPct val="0"/>
              </a:spcBef>
              <a:buFontTx/>
              <a:buNone/>
            </a:pPr>
            <a:r>
              <a:rPr lang="fr-FR" altLang="fr-FR" sz="2400"/>
              <a:t>Couché sur le dos, il </a:t>
            </a:r>
            <a:r>
              <a:rPr lang="fr-FR" altLang="fr-FR" sz="2400" b="1"/>
              <a:t>tente de saisir</a:t>
            </a:r>
            <a:r>
              <a:rPr lang="fr-FR" altLang="fr-FR" sz="2400"/>
              <a:t> un objet présenté en redressant la tête du plan du lit. Il parvient à se retourner dans son lit </a:t>
            </a:r>
            <a:r>
              <a:rPr lang="fr-FR" altLang="fr-FR" sz="2400" b="1"/>
              <a:t>dos-ventre-dos</a:t>
            </a:r>
            <a:r>
              <a:rPr lang="fr-FR" altLang="fr-FR" sz="2400"/>
              <a:t>. Il tient en position </a:t>
            </a:r>
            <a:r>
              <a:rPr lang="fr-FR" altLang="fr-FR" sz="2400" b="1"/>
              <a:t>assise avec soutien</a:t>
            </a:r>
            <a:r>
              <a:rPr lang="fr-FR" altLang="fr-FR" sz="2400"/>
              <a:t> du dos ou du bassin. Il pousse bien sur ses jambes lorsqu'on le place verticalement. Il passe les </a:t>
            </a:r>
            <a:r>
              <a:rPr lang="fr-FR" altLang="fr-FR" sz="2400" b="1"/>
              <a:t>objets d'une main à l'autre</a:t>
            </a:r>
            <a:r>
              <a:rPr lang="fr-FR" altLang="fr-FR" sz="2400"/>
              <a:t> et les porte à la </a:t>
            </a:r>
            <a:r>
              <a:rPr lang="fr-FR" altLang="fr-FR" sz="2400" b="1"/>
              <a:t>bouche</a:t>
            </a:r>
            <a:r>
              <a:rPr lang="fr-FR" altLang="fr-FR" sz="2400"/>
              <a:t>. Il essaie de les atteindre à distance. </a:t>
            </a:r>
          </a:p>
          <a:p>
            <a:pPr marL="0" indent="0" eaLnBrk="1" hangingPunct="1">
              <a:spcBef>
                <a:spcPct val="0"/>
              </a:spcBef>
              <a:buFontTx/>
              <a:buNone/>
            </a:pPr>
            <a:r>
              <a:rPr lang="fr-FR" altLang="fr-FR" sz="2400"/>
              <a:t>Le </a:t>
            </a:r>
            <a:r>
              <a:rPr lang="fr-FR" altLang="fr-FR" sz="2400" b="1"/>
              <a:t>babillage</a:t>
            </a:r>
            <a:r>
              <a:rPr lang="fr-FR" altLang="fr-FR" sz="2400"/>
              <a:t> est présent. Préfère sa mère.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E8A56B60-B175-C56D-D64E-20B19210D3F5}"/>
              </a:ext>
            </a:extLst>
          </p:cNvPr>
          <p:cNvSpPr>
            <a:spLocks noChangeArrowheads="1"/>
          </p:cNvSpPr>
          <p:nvPr/>
        </p:nvSpPr>
        <p:spPr bwMode="auto">
          <a:xfrm>
            <a:off x="533400" y="1295400"/>
            <a:ext cx="7696200" cy="7620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Les petits problèmes de développement psychomoteur </a:t>
            </a:r>
          </a:p>
          <a:p>
            <a:pPr eaLnBrk="1" hangingPunct="1"/>
            <a:r>
              <a:rPr lang="fr-FR" altLang="fr-FR" sz="2400">
                <a:solidFill>
                  <a:srgbClr val="FFFFFF"/>
                </a:solidFill>
              </a:rPr>
              <a:t>du nouveau-né normal</a:t>
            </a:r>
          </a:p>
        </p:txBody>
      </p:sp>
      <p:sp>
        <p:nvSpPr>
          <p:cNvPr id="277507" name="Rectangle 7">
            <a:extLst>
              <a:ext uri="{FF2B5EF4-FFF2-40B4-BE49-F238E27FC236}">
                <a16:creationId xmlns:a16="http://schemas.microsoft.com/office/drawing/2014/main" id="{682E8634-148C-C736-3193-125FF65632E2}"/>
              </a:ext>
            </a:extLst>
          </p:cNvPr>
          <p:cNvSpPr>
            <a:spLocks noChangeArrowheads="1"/>
          </p:cNvSpPr>
          <p:nvPr/>
        </p:nvSpPr>
        <p:spPr bwMode="auto">
          <a:xfrm>
            <a:off x="419100" y="2133600"/>
            <a:ext cx="77724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t>Les parents se plaignent : </a:t>
            </a:r>
          </a:p>
        </p:txBody>
      </p:sp>
      <p:sp>
        <p:nvSpPr>
          <p:cNvPr id="277508" name="Rectangle 8">
            <a:extLst>
              <a:ext uri="{FF2B5EF4-FFF2-40B4-BE49-F238E27FC236}">
                <a16:creationId xmlns:a16="http://schemas.microsoft.com/office/drawing/2014/main" id="{89F6AC9F-A3E2-97E9-E4F9-348E98F3EF45}"/>
              </a:ext>
            </a:extLst>
          </p:cNvPr>
          <p:cNvSpPr>
            <a:spLocks noChangeArrowheads="1"/>
          </p:cNvSpPr>
          <p:nvPr/>
        </p:nvSpPr>
        <p:spPr bwMode="auto">
          <a:xfrm>
            <a:off x="419100" y="2819400"/>
            <a:ext cx="76612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buClr>
                <a:srgbClr val="FF6600"/>
              </a:buClr>
              <a:buSzPct val="80000"/>
              <a:buFont typeface="Wingdings" panose="05000000000000000000" pitchFamily="2" charset="2"/>
              <a:buChar char="ü"/>
            </a:pPr>
            <a:r>
              <a:rPr lang="fr-FR" altLang="fr-FR" sz="2400" b="0"/>
              <a:t>d’un bébé qui « pleure trop » ou « inconsolable ».</a:t>
            </a:r>
          </a:p>
          <a:p>
            <a:pPr>
              <a:buClr>
                <a:srgbClr val="FF6600"/>
              </a:buClr>
              <a:buSzPct val="80000"/>
              <a:buFont typeface="Wingdings" panose="05000000000000000000" pitchFamily="2" charset="2"/>
              <a:buChar char="ü"/>
            </a:pPr>
            <a:r>
              <a:rPr lang="fr-FR" altLang="fr-FR" sz="2400" b="0"/>
              <a:t>d’un bébé qui « s’agite trop ».</a:t>
            </a:r>
          </a:p>
          <a:p>
            <a:pPr>
              <a:buClr>
                <a:srgbClr val="FF6600"/>
              </a:buClr>
              <a:buSzPct val="80000"/>
              <a:buFont typeface="Wingdings" panose="05000000000000000000" pitchFamily="2" charset="2"/>
              <a:buChar char="ü"/>
            </a:pPr>
            <a:r>
              <a:rPr lang="fr-FR" altLang="fr-FR" sz="2400" b="0"/>
              <a:t>d’un bébé qui « ne dort pas ».</a:t>
            </a:r>
          </a:p>
          <a:p>
            <a:pPr>
              <a:buClr>
                <a:srgbClr val="FF6600"/>
              </a:buClr>
              <a:buSzPct val="80000"/>
              <a:buFont typeface="Wingdings" panose="05000000000000000000" pitchFamily="2" charset="2"/>
              <a:buChar char="ü"/>
            </a:pPr>
            <a:r>
              <a:rPr lang="fr-FR" altLang="fr-FR" sz="2400" b="0"/>
              <a:t>d’un bébé qui « ne mange pas bien ».</a:t>
            </a:r>
          </a:p>
          <a:p>
            <a:pPr>
              <a:buClr>
                <a:srgbClr val="FF6600"/>
              </a:buClr>
              <a:buSzPct val="80000"/>
              <a:buFont typeface="Wingdings" panose="05000000000000000000" pitchFamily="2" charset="2"/>
              <a:buChar char="ü"/>
            </a:pPr>
            <a:r>
              <a:rPr lang="fr-FR" altLang="fr-FR" sz="2400" b="0"/>
              <a:t>d’un bébé qui les épuise.</a:t>
            </a:r>
          </a:p>
          <a:p>
            <a:endParaRPr lang="fr-FR" altLang="fr-FR" sz="2400" b="0"/>
          </a:p>
          <a:p>
            <a:r>
              <a:rPr lang="fr-FR" altLang="fr-FR" sz="2400" b="0"/>
              <a:t>Rarement d’un enfant trop sage</a:t>
            </a:r>
          </a:p>
          <a:p>
            <a:r>
              <a:rPr lang="fr-FR" altLang="fr-FR" sz="2400" b="0">
                <a:solidFill>
                  <a:srgbClr val="FF9933"/>
                </a:solidFill>
                <a:sym typeface="ZapfDingbats" charset="2"/>
              </a:rPr>
              <a:t></a:t>
            </a:r>
            <a:r>
              <a:rPr lang="fr-FR" altLang="fr-FR" sz="2400" b="0">
                <a:sym typeface="Wingdings" panose="05000000000000000000" pitchFamily="2" charset="2"/>
              </a:rPr>
              <a:t> vigilance du praticien !</a:t>
            </a:r>
            <a:endParaRPr lang="fr-FR" altLang="fr-FR" sz="2400" b="0"/>
          </a:p>
        </p:txBody>
      </p:sp>
      <p:pic>
        <p:nvPicPr>
          <p:cNvPr id="277509" name="Picture 5" descr="sous-titre">
            <a:extLst>
              <a:ext uri="{FF2B5EF4-FFF2-40B4-BE49-F238E27FC236}">
                <a16:creationId xmlns:a16="http://schemas.microsoft.com/office/drawing/2014/main" id="{AFB4CE27-B3C7-9083-EB96-0A8C3C7C1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450"/>
            <a:ext cx="5638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10" name="Text Box 3">
            <a:extLst>
              <a:ext uri="{FF2B5EF4-FFF2-40B4-BE49-F238E27FC236}">
                <a16:creationId xmlns:a16="http://schemas.microsoft.com/office/drawing/2014/main" id="{8706C332-4C01-D6AB-6CFA-0B1931AEC0E9}"/>
              </a:ext>
            </a:extLst>
          </p:cNvPr>
          <p:cNvSpPr txBox="1">
            <a:spLocks noChangeArrowheads="1"/>
          </p:cNvSpPr>
          <p:nvPr/>
        </p:nvSpPr>
        <p:spPr bwMode="auto">
          <a:xfrm>
            <a:off x="2881313" y="150813"/>
            <a:ext cx="59388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LE D</a:t>
            </a:r>
            <a:r>
              <a:rPr lang="en-US" altLang="fr-FR" sz="3200">
                <a:solidFill>
                  <a:srgbClr val="FFFFFF"/>
                </a:solidFill>
                <a:cs typeface="Times New Roman" panose="02020603050405020304" pitchFamily="18" charset="0"/>
              </a:rPr>
              <a:t>É</a:t>
            </a:r>
            <a:r>
              <a:rPr lang="fr-FR" altLang="fr-FR" sz="3200">
                <a:solidFill>
                  <a:srgbClr val="FFFFFF"/>
                </a:solidFill>
              </a:rPr>
              <a:t>VELOPPEMENT</a:t>
            </a:r>
            <a:endParaRPr lang="fr-FR" alt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a:extLst>
              <a:ext uri="{FF2B5EF4-FFF2-40B4-BE49-F238E27FC236}">
                <a16:creationId xmlns:a16="http://schemas.microsoft.com/office/drawing/2014/main" id="{44CECE5F-BD11-4033-46D2-8F2A038E747C}"/>
              </a:ext>
            </a:extLst>
          </p:cNvPr>
          <p:cNvSpPr>
            <a:spLocks noGrp="1"/>
          </p:cNvSpPr>
          <p:nvPr>
            <p:ph idx="4294967295"/>
          </p:nvPr>
        </p:nvSpPr>
        <p:spPr bwMode="auto">
          <a:xfrm>
            <a:off x="558800" y="493713"/>
            <a:ext cx="8585200" cy="3468687"/>
          </a:xfrm>
          <a:prstGeom prst="rect">
            <a:avLst/>
          </a:prstGeom>
        </p:spPr>
        <p:txBody>
          <a:bodyPr/>
          <a:lstStyle/>
          <a:p>
            <a:pPr marL="0" indent="0">
              <a:spcBef>
                <a:spcPct val="0"/>
              </a:spcBef>
              <a:buFontTx/>
              <a:buNone/>
              <a:defRPr/>
            </a:pPr>
            <a:r>
              <a:rPr lang="fr-FR" altLang="fr-FR" sz="2400" dirty="0">
                <a:ea typeface="ＭＳ Ｐゴシック" panose="020B0600070205080204" pitchFamily="34" charset="-128"/>
              </a:rPr>
              <a:t>Triade des symptômes nécessaires à la prescription de </a:t>
            </a:r>
            <a:r>
              <a:rPr lang="fr-FR" altLang="fr-FR" sz="2400" b="1" dirty="0">
                <a:ea typeface="ＭＳ Ｐゴシック" panose="020B0600070205080204" pitchFamily="34" charset="-128"/>
              </a:rPr>
              <a:t>Folliculinum</a:t>
            </a:r>
          </a:p>
          <a:p>
            <a:pPr>
              <a:spcBef>
                <a:spcPct val="0"/>
              </a:spcBef>
              <a:buFontTx/>
              <a:buChar char="-"/>
              <a:defRPr/>
            </a:pPr>
            <a:r>
              <a:rPr lang="fr-FR" altLang="fr-FR" sz="2400" dirty="0">
                <a:ea typeface="ＭＳ Ｐゴシック" panose="020B0600070205080204" pitchFamily="34" charset="-128"/>
              </a:rPr>
              <a:t>Neuropsychiques</a:t>
            </a:r>
          </a:p>
          <a:p>
            <a:pPr>
              <a:spcBef>
                <a:spcPct val="0"/>
              </a:spcBef>
              <a:buFontTx/>
              <a:buChar char="-"/>
              <a:defRPr/>
            </a:pPr>
            <a:r>
              <a:rPr lang="fr-FR" altLang="fr-FR" sz="2400" dirty="0">
                <a:ea typeface="ＭＳ Ｐゴシック" panose="020B0600070205080204" pitchFamily="34" charset="-128"/>
              </a:rPr>
              <a:t>Mammaires et génitaux : tension mammaire, </a:t>
            </a:r>
            <a:r>
              <a:rPr lang="fr-FR" altLang="fr-FR" sz="2400" dirty="0" err="1">
                <a:ea typeface="ＭＳ Ｐゴシック" panose="020B0600070205080204" pitchFamily="34" charset="-128"/>
              </a:rPr>
              <a:t>mastose</a:t>
            </a:r>
            <a:r>
              <a:rPr lang="fr-FR" altLang="fr-FR" sz="2400" dirty="0">
                <a:ea typeface="ＭＳ Ｐゴシック" panose="020B0600070205080204" pitchFamily="34" charset="-128"/>
              </a:rPr>
              <a:t> </a:t>
            </a:r>
            <a:r>
              <a:rPr lang="fr-FR" altLang="fr-FR" sz="2400" dirty="0" err="1">
                <a:ea typeface="ＭＳ Ｐゴシック" panose="020B0600070205080204" pitchFamily="34" charset="-128"/>
              </a:rPr>
              <a:t>fibro</a:t>
            </a:r>
            <a:r>
              <a:rPr lang="fr-FR" altLang="fr-FR" sz="2400" dirty="0">
                <a:ea typeface="ＭＳ Ｐゴシック" panose="020B0600070205080204" pitchFamily="34" charset="-128"/>
              </a:rPr>
              <a:t>-kystique, </a:t>
            </a:r>
            <a:r>
              <a:rPr lang="en-US" altLang="fr-FR" sz="2400" dirty="0">
                <a:ea typeface="ＭＳ Ｐゴシック" panose="020B0600070205080204" pitchFamily="34" charset="-128"/>
                <a:cs typeface="Times New Roman" panose="02020603050405020304" pitchFamily="18" charset="0"/>
              </a:rPr>
              <a:t>œ</a:t>
            </a:r>
            <a:r>
              <a:rPr lang="fr-FR" altLang="fr-FR" sz="2400" dirty="0">
                <a:ea typeface="ＭＳ Ｐゴシック" panose="020B0600070205080204" pitchFamily="34" charset="-128"/>
              </a:rPr>
              <a:t>dèmes</a:t>
            </a:r>
          </a:p>
          <a:p>
            <a:pPr>
              <a:spcBef>
                <a:spcPct val="0"/>
              </a:spcBef>
              <a:buFontTx/>
              <a:buChar char="-"/>
              <a:defRPr/>
            </a:pPr>
            <a:r>
              <a:rPr lang="fr-FR" altLang="fr-FR" sz="2400" dirty="0">
                <a:ea typeface="ＭＳ Ｐゴシック" panose="020B0600070205080204" pitchFamily="34" charset="-128"/>
              </a:rPr>
              <a:t>Algies diverses : céphalées, cystalgies, douleurs articulaires…</a:t>
            </a:r>
          </a:p>
          <a:p>
            <a:pPr marL="0" indent="0">
              <a:spcBef>
                <a:spcPct val="0"/>
              </a:spcBef>
              <a:buFontTx/>
              <a:buNone/>
              <a:defRPr/>
            </a:pPr>
            <a:endParaRPr lang="fr-FR" altLang="fr-FR" sz="2400" dirty="0">
              <a:ea typeface="ＭＳ Ｐゴシック" panose="020B0600070205080204" pitchFamily="34" charset="-128"/>
            </a:endParaRPr>
          </a:p>
          <a:p>
            <a:pPr marL="0" indent="0">
              <a:spcBef>
                <a:spcPct val="0"/>
              </a:spcBef>
              <a:buFontTx/>
              <a:buNone/>
              <a:defRPr/>
            </a:pPr>
            <a:r>
              <a:rPr lang="fr-FR" altLang="fr-FR" sz="2400" dirty="0">
                <a:ea typeface="ＭＳ Ｐゴシック" panose="020B0600070205080204" pitchFamily="34" charset="-128"/>
              </a:rPr>
              <a:t>D’autres symptômes sont possibles : aphonie, constipation ou diarrhée, gastralgies, problèmes cutanés, incontinence urinaire ou dysurie.</a:t>
            </a:r>
          </a:p>
        </p:txBody>
      </p:sp>
      <p:sp>
        <p:nvSpPr>
          <p:cNvPr id="34819" name="Text Box 10">
            <a:extLst>
              <a:ext uri="{FF2B5EF4-FFF2-40B4-BE49-F238E27FC236}">
                <a16:creationId xmlns:a16="http://schemas.microsoft.com/office/drawing/2014/main" id="{F86A9EE7-4D35-A97C-69FF-BCD822658E2B}"/>
              </a:ext>
            </a:extLst>
          </p:cNvPr>
          <p:cNvSpPr txBox="1">
            <a:spLocks noChangeArrowheads="1"/>
          </p:cNvSpPr>
          <p:nvPr/>
        </p:nvSpPr>
        <p:spPr bwMode="auto">
          <a:xfrm>
            <a:off x="482600" y="4648200"/>
            <a:ext cx="8153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t>Aggravation</a:t>
            </a:r>
            <a:r>
              <a:rPr lang="fr-FR" altLang="fr-FR" sz="2400" b="0"/>
              <a:t> :  période prémenstruelle, pré-ménopause et la nuit</a:t>
            </a:r>
          </a:p>
          <a:p>
            <a:pPr eaLnBrk="1" hangingPunct="1"/>
            <a:r>
              <a:rPr lang="fr-FR" altLang="fr-FR" sz="2400"/>
              <a:t>Amélioration</a:t>
            </a:r>
            <a:r>
              <a:rPr lang="fr-FR" altLang="fr-FR" sz="2400" b="0"/>
              <a:t> : période post-menstruelle, par le temps frais et le grand air</a:t>
            </a:r>
          </a:p>
        </p:txBody>
      </p:sp>
      <p:sp>
        <p:nvSpPr>
          <p:cNvPr id="34820" name="Rectangle 8">
            <a:extLst>
              <a:ext uri="{FF2B5EF4-FFF2-40B4-BE49-F238E27FC236}">
                <a16:creationId xmlns:a16="http://schemas.microsoft.com/office/drawing/2014/main" id="{12A3EEAE-F20F-0960-7194-1232674BDFE1}"/>
              </a:ext>
            </a:extLst>
          </p:cNvPr>
          <p:cNvSpPr>
            <a:spLocks noChangeArrowheads="1"/>
          </p:cNvSpPr>
          <p:nvPr/>
        </p:nvSpPr>
        <p:spPr bwMode="auto">
          <a:xfrm>
            <a:off x="417513" y="4227513"/>
            <a:ext cx="82804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nSpc>
                <a:spcPct val="90000"/>
              </a:lnSpc>
              <a:spcBef>
                <a:spcPct val="20000"/>
              </a:spcBef>
            </a:pPr>
            <a:r>
              <a:rPr lang="fr-FR" altLang="fr-FR" sz="2400" b="0">
                <a:solidFill>
                  <a:srgbClr val="FF9933"/>
                </a:solidFill>
                <a:cs typeface="Arial" panose="020B0604020202020204" pitchFamily="34" charset="0"/>
              </a:rPr>
              <a:t>Folliculinum modalités</a:t>
            </a:r>
          </a:p>
        </p:txBody>
      </p:sp>
      <p:pic>
        <p:nvPicPr>
          <p:cNvPr id="34821" name="Picture 5" descr="flèche">
            <a:extLst>
              <a:ext uri="{FF2B5EF4-FFF2-40B4-BE49-F238E27FC236}">
                <a16:creationId xmlns:a16="http://schemas.microsoft.com/office/drawing/2014/main" id="{08E255A3-3630-61C5-4D80-E596F55B4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246563"/>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53">
            <a:extLst>
              <a:ext uri="{FF2B5EF4-FFF2-40B4-BE49-F238E27FC236}">
                <a16:creationId xmlns:a16="http://schemas.microsoft.com/office/drawing/2014/main" id="{B44FF987-CD4C-2E12-C224-6AD6670F02D8}"/>
              </a:ext>
            </a:extLst>
          </p:cNvPr>
          <p:cNvSpPr>
            <a:spLocks noChangeArrowheads="1"/>
          </p:cNvSpPr>
          <p:nvPr/>
        </p:nvSpPr>
        <p:spPr bwMode="auto">
          <a:xfrm>
            <a:off x="0" y="5334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55" name="Rectangle 55">
            <a:extLst>
              <a:ext uri="{FF2B5EF4-FFF2-40B4-BE49-F238E27FC236}">
                <a16:creationId xmlns:a16="http://schemas.microsoft.com/office/drawing/2014/main" id="{B0505678-B640-3371-EA8D-41024B4538BD}"/>
              </a:ext>
            </a:extLst>
          </p:cNvPr>
          <p:cNvSpPr>
            <a:spLocks noChangeArrowheads="1"/>
          </p:cNvSpPr>
          <p:nvPr/>
        </p:nvSpPr>
        <p:spPr bwMode="auto">
          <a:xfrm>
            <a:off x="1588" y="14478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56" name="Rectangle 56">
            <a:extLst>
              <a:ext uri="{FF2B5EF4-FFF2-40B4-BE49-F238E27FC236}">
                <a16:creationId xmlns:a16="http://schemas.microsoft.com/office/drawing/2014/main" id="{2A313F78-B21B-73EC-9667-9E8B414313B7}"/>
              </a:ext>
            </a:extLst>
          </p:cNvPr>
          <p:cNvSpPr>
            <a:spLocks noChangeArrowheads="1"/>
          </p:cNvSpPr>
          <p:nvPr/>
        </p:nvSpPr>
        <p:spPr bwMode="auto">
          <a:xfrm>
            <a:off x="1588" y="23622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57" name="Rectangle 57">
            <a:extLst>
              <a:ext uri="{FF2B5EF4-FFF2-40B4-BE49-F238E27FC236}">
                <a16:creationId xmlns:a16="http://schemas.microsoft.com/office/drawing/2014/main" id="{5DE8453E-C0E0-FBD2-F3EA-7D61848BE320}"/>
              </a:ext>
            </a:extLst>
          </p:cNvPr>
          <p:cNvSpPr>
            <a:spLocks noChangeArrowheads="1"/>
          </p:cNvSpPr>
          <p:nvPr/>
        </p:nvSpPr>
        <p:spPr bwMode="auto">
          <a:xfrm>
            <a:off x="1588" y="32766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58" name="Rectangle 58">
            <a:extLst>
              <a:ext uri="{FF2B5EF4-FFF2-40B4-BE49-F238E27FC236}">
                <a16:creationId xmlns:a16="http://schemas.microsoft.com/office/drawing/2014/main" id="{56EE1B26-22F6-EF20-310F-F25145DE86C6}"/>
              </a:ext>
            </a:extLst>
          </p:cNvPr>
          <p:cNvSpPr>
            <a:spLocks noChangeArrowheads="1"/>
          </p:cNvSpPr>
          <p:nvPr/>
        </p:nvSpPr>
        <p:spPr bwMode="auto">
          <a:xfrm>
            <a:off x="1588" y="41910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59" name="Rectangle 59">
            <a:extLst>
              <a:ext uri="{FF2B5EF4-FFF2-40B4-BE49-F238E27FC236}">
                <a16:creationId xmlns:a16="http://schemas.microsoft.com/office/drawing/2014/main" id="{2ABED657-D31D-B282-765A-8944B3D9E8FD}"/>
              </a:ext>
            </a:extLst>
          </p:cNvPr>
          <p:cNvSpPr>
            <a:spLocks noChangeArrowheads="1"/>
          </p:cNvSpPr>
          <p:nvPr/>
        </p:nvSpPr>
        <p:spPr bwMode="auto">
          <a:xfrm>
            <a:off x="1588" y="51054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60" name="Rectangle 60">
            <a:extLst>
              <a:ext uri="{FF2B5EF4-FFF2-40B4-BE49-F238E27FC236}">
                <a16:creationId xmlns:a16="http://schemas.microsoft.com/office/drawing/2014/main" id="{6192448A-64A2-5FD1-D2C3-BB7F1FA3443A}"/>
              </a:ext>
            </a:extLst>
          </p:cNvPr>
          <p:cNvSpPr>
            <a:spLocks noChangeArrowheads="1"/>
          </p:cNvSpPr>
          <p:nvPr/>
        </p:nvSpPr>
        <p:spPr bwMode="auto">
          <a:xfrm>
            <a:off x="1588" y="6019800"/>
            <a:ext cx="9144000" cy="381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279561" name="Rectangle 4">
            <a:extLst>
              <a:ext uri="{FF2B5EF4-FFF2-40B4-BE49-F238E27FC236}">
                <a16:creationId xmlns:a16="http://schemas.microsoft.com/office/drawing/2014/main" id="{453CC4A3-9204-1884-EC95-CA64B6375622}"/>
              </a:ext>
            </a:extLst>
          </p:cNvPr>
          <p:cNvSpPr>
            <a:spLocks noChangeArrowheads="1"/>
          </p:cNvSpPr>
          <p:nvPr/>
        </p:nvSpPr>
        <p:spPr bwMode="auto">
          <a:xfrm>
            <a:off x="5216525" y="0"/>
            <a:ext cx="392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1pPr>
            <a:lvl2pPr marL="37931725" indent="-37474525">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25000"/>
              </a:spcBef>
            </a:pPr>
            <a:r>
              <a:rPr lang="fr-FR" altLang="fr-FR" sz="2400">
                <a:solidFill>
                  <a:srgbClr val="FF9933"/>
                </a:solidFill>
                <a:cs typeface="Times New Roman" panose="02020603050405020304" pitchFamily="18" charset="0"/>
              </a:rPr>
              <a:t>Age</a:t>
            </a:r>
          </a:p>
          <a:p>
            <a:pPr algn="ctr" eaLnBrk="1" hangingPunct="1">
              <a:spcBef>
                <a:spcPct val="25000"/>
              </a:spcBef>
            </a:pPr>
            <a:r>
              <a:rPr lang="fr-FR" altLang="fr-FR" sz="2400" b="0"/>
              <a:t>1 mois</a:t>
            </a:r>
          </a:p>
          <a:p>
            <a:pPr algn="ctr" eaLnBrk="1" hangingPunct="1">
              <a:spcBef>
                <a:spcPct val="25000"/>
              </a:spcBef>
            </a:pPr>
            <a:r>
              <a:rPr lang="fr-FR" altLang="fr-FR" sz="2400" b="0"/>
              <a:t>1 mois ½ </a:t>
            </a:r>
          </a:p>
          <a:p>
            <a:pPr algn="ctr" eaLnBrk="1" hangingPunct="1">
              <a:spcBef>
                <a:spcPct val="25000"/>
              </a:spcBef>
            </a:pPr>
            <a:r>
              <a:rPr lang="fr-FR" altLang="fr-FR" sz="2400" b="0"/>
              <a:t>2 mois</a:t>
            </a:r>
          </a:p>
          <a:p>
            <a:pPr algn="ctr" eaLnBrk="1" hangingPunct="1">
              <a:spcBef>
                <a:spcPct val="25000"/>
              </a:spcBef>
            </a:pPr>
            <a:r>
              <a:rPr lang="fr-FR" altLang="fr-FR" sz="2400" b="0"/>
              <a:t>3 mois</a:t>
            </a:r>
          </a:p>
          <a:p>
            <a:pPr algn="ctr" eaLnBrk="1" hangingPunct="1">
              <a:spcBef>
                <a:spcPct val="25000"/>
              </a:spcBef>
            </a:pPr>
            <a:r>
              <a:rPr lang="fr-FR" altLang="fr-FR" sz="2400" b="0"/>
              <a:t>4 mois</a:t>
            </a:r>
          </a:p>
          <a:p>
            <a:pPr algn="ctr" eaLnBrk="1" hangingPunct="1">
              <a:spcBef>
                <a:spcPct val="25000"/>
              </a:spcBef>
            </a:pPr>
            <a:r>
              <a:rPr lang="fr-FR" altLang="fr-FR" sz="2400" b="0"/>
              <a:t>5 mois</a:t>
            </a:r>
          </a:p>
          <a:p>
            <a:pPr algn="ctr" eaLnBrk="1" hangingPunct="1">
              <a:spcBef>
                <a:spcPct val="25000"/>
              </a:spcBef>
            </a:pPr>
            <a:r>
              <a:rPr lang="fr-FR" altLang="fr-FR" sz="2400" b="0"/>
              <a:t>6 mois</a:t>
            </a:r>
          </a:p>
          <a:p>
            <a:pPr algn="ctr" eaLnBrk="1" hangingPunct="1">
              <a:spcBef>
                <a:spcPct val="25000"/>
              </a:spcBef>
            </a:pPr>
            <a:r>
              <a:rPr lang="fr-FR" altLang="fr-FR" sz="2400" b="0"/>
              <a:t>7 mois</a:t>
            </a:r>
          </a:p>
          <a:p>
            <a:pPr algn="ctr" eaLnBrk="1" hangingPunct="1">
              <a:spcBef>
                <a:spcPct val="25000"/>
              </a:spcBef>
            </a:pPr>
            <a:r>
              <a:rPr lang="fr-FR" altLang="fr-FR" sz="2400" b="0"/>
              <a:t>8 mois</a:t>
            </a:r>
          </a:p>
          <a:p>
            <a:pPr algn="ctr" eaLnBrk="1" hangingPunct="1">
              <a:spcBef>
                <a:spcPct val="25000"/>
              </a:spcBef>
            </a:pPr>
            <a:r>
              <a:rPr lang="fr-FR" altLang="fr-FR" sz="2400" b="0"/>
              <a:t>8 mois ½ </a:t>
            </a:r>
          </a:p>
          <a:p>
            <a:pPr algn="ctr" eaLnBrk="1" hangingPunct="1">
              <a:spcBef>
                <a:spcPct val="25000"/>
              </a:spcBef>
            </a:pPr>
            <a:r>
              <a:rPr lang="fr-FR" altLang="fr-FR" sz="2400" b="0"/>
              <a:t>9 mois</a:t>
            </a:r>
          </a:p>
          <a:p>
            <a:pPr algn="ctr" eaLnBrk="1" hangingPunct="1">
              <a:spcBef>
                <a:spcPct val="25000"/>
              </a:spcBef>
            </a:pPr>
            <a:r>
              <a:rPr lang="fr-FR" altLang="fr-FR" sz="2400" b="0"/>
              <a:t>10 mois</a:t>
            </a:r>
          </a:p>
          <a:p>
            <a:pPr algn="ctr" eaLnBrk="1" hangingPunct="1">
              <a:spcBef>
                <a:spcPct val="25000"/>
              </a:spcBef>
            </a:pPr>
            <a:r>
              <a:rPr lang="fr-FR" altLang="fr-FR" sz="2400" b="0"/>
              <a:t>11 mois</a:t>
            </a:r>
          </a:p>
          <a:p>
            <a:pPr algn="ctr" eaLnBrk="1" hangingPunct="1">
              <a:spcBef>
                <a:spcPct val="25000"/>
              </a:spcBef>
            </a:pPr>
            <a:r>
              <a:rPr lang="fr-FR" altLang="fr-FR" sz="2400" b="0"/>
              <a:t>12 mois</a:t>
            </a:r>
            <a:endParaRPr lang="fr-FR" altLang="fr-FR" sz="2400" b="0">
              <a:solidFill>
                <a:srgbClr val="FF6600"/>
              </a:solidFill>
              <a:cs typeface="Times New Roman" panose="02020603050405020304" pitchFamily="18" charset="0"/>
            </a:endParaRPr>
          </a:p>
        </p:txBody>
      </p:sp>
      <p:sp>
        <p:nvSpPr>
          <p:cNvPr id="279562" name="Rectangle 5">
            <a:extLst>
              <a:ext uri="{FF2B5EF4-FFF2-40B4-BE49-F238E27FC236}">
                <a16:creationId xmlns:a16="http://schemas.microsoft.com/office/drawing/2014/main" id="{D7E5AD85-B3A5-8D77-0089-78FEDE37A07B}"/>
              </a:ext>
            </a:extLst>
          </p:cNvPr>
          <p:cNvSpPr>
            <a:spLocks noChangeArrowheads="1"/>
          </p:cNvSpPr>
          <p:nvPr/>
        </p:nvSpPr>
        <p:spPr bwMode="auto">
          <a:xfrm>
            <a:off x="533400" y="127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1pPr>
            <a:lvl2pPr marL="37931725" indent="-37474525">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081088" algn="l"/>
                <a:tab pos="1620838" algn="l"/>
              </a:tabLst>
              <a:defRPr b="1">
                <a:solidFill>
                  <a:schemeClr val="tx1"/>
                </a:solidFill>
                <a:latin typeface="Times New Roman" panose="02020603050405020304" pitchFamily="18" charset="0"/>
                <a:ea typeface="MS PGothic" panose="020B0600070205080204" pitchFamily="34" charset="-128"/>
              </a:defRPr>
            </a:lvl9pPr>
          </a:lstStyle>
          <a:p>
            <a:pPr algn="ctr" eaLnBrk="1" hangingPunct="1"/>
            <a:r>
              <a:rPr lang="fr-FR" altLang="fr-FR" sz="2400">
                <a:solidFill>
                  <a:srgbClr val="FF9933"/>
                </a:solidFill>
              </a:rPr>
              <a:t>Acquisition</a:t>
            </a:r>
            <a:endParaRPr lang="fr-FR" altLang="fr-FR" sz="2400" b="0">
              <a:solidFill>
                <a:srgbClr val="FF9933"/>
              </a:solidFill>
            </a:endParaRPr>
          </a:p>
          <a:p>
            <a:pPr algn="ctr" eaLnBrk="1" hangingPunct="1">
              <a:spcBef>
                <a:spcPct val="25000"/>
              </a:spcBef>
            </a:pPr>
            <a:r>
              <a:rPr lang="fr-FR" altLang="fr-FR" sz="2400" b="0">
                <a:cs typeface="Times New Roman" panose="02020603050405020304" pitchFamily="18" charset="0"/>
              </a:rPr>
              <a:t>Sourit</a:t>
            </a:r>
          </a:p>
          <a:p>
            <a:pPr algn="ctr" eaLnBrk="1" hangingPunct="1">
              <a:spcBef>
                <a:spcPct val="25000"/>
              </a:spcBef>
            </a:pPr>
            <a:r>
              <a:rPr lang="fr-FR" altLang="fr-FR" sz="2400" b="0"/>
              <a:t>Sourire réponse</a:t>
            </a:r>
          </a:p>
          <a:p>
            <a:pPr algn="ctr" eaLnBrk="1" hangingPunct="1">
              <a:spcBef>
                <a:spcPct val="25000"/>
              </a:spcBef>
            </a:pPr>
            <a:r>
              <a:rPr lang="fr-FR" altLang="fr-FR" sz="2400" b="0"/>
              <a:t>Vocalise</a:t>
            </a:r>
          </a:p>
          <a:p>
            <a:pPr algn="ctr" eaLnBrk="1" hangingPunct="1">
              <a:spcBef>
                <a:spcPct val="25000"/>
              </a:spcBef>
            </a:pPr>
            <a:r>
              <a:rPr lang="fr-FR" altLang="fr-FR" sz="2400" b="0"/>
              <a:t>Tient sa tête</a:t>
            </a:r>
          </a:p>
          <a:p>
            <a:pPr algn="ctr" eaLnBrk="1" hangingPunct="1">
              <a:spcBef>
                <a:spcPct val="25000"/>
              </a:spcBef>
            </a:pPr>
            <a:r>
              <a:rPr lang="fr-FR" altLang="fr-FR" sz="2400" b="0"/>
              <a:t>Prend un objet</a:t>
            </a:r>
          </a:p>
          <a:p>
            <a:pPr algn="ctr" eaLnBrk="1" hangingPunct="1">
              <a:spcBef>
                <a:spcPct val="25000"/>
              </a:spcBef>
            </a:pPr>
            <a:r>
              <a:rPr lang="fr-FR" altLang="fr-FR" sz="2400" b="0"/>
              <a:t>Roule sur le côte</a:t>
            </a:r>
          </a:p>
          <a:p>
            <a:pPr algn="ctr" eaLnBrk="1" hangingPunct="1">
              <a:spcBef>
                <a:spcPct val="25000"/>
              </a:spcBef>
            </a:pPr>
            <a:r>
              <a:rPr lang="fr-FR" altLang="fr-FR" sz="2400" b="0"/>
              <a:t>S'assied (aidé)</a:t>
            </a:r>
          </a:p>
          <a:p>
            <a:pPr algn="ctr" eaLnBrk="1" hangingPunct="1">
              <a:spcBef>
                <a:spcPct val="25000"/>
              </a:spcBef>
            </a:pPr>
            <a:r>
              <a:rPr lang="fr-FR" altLang="fr-FR" sz="2400" b="0"/>
              <a:t>Rampe</a:t>
            </a:r>
          </a:p>
          <a:p>
            <a:pPr algn="ctr" eaLnBrk="1" hangingPunct="1">
              <a:spcBef>
                <a:spcPct val="25000"/>
              </a:spcBef>
            </a:pPr>
            <a:r>
              <a:rPr lang="fr-FR" altLang="fr-FR" sz="2400" b="0"/>
              <a:t>Préhension entre pouce et index</a:t>
            </a:r>
          </a:p>
          <a:p>
            <a:pPr algn="ctr" eaLnBrk="1" hangingPunct="1">
              <a:spcBef>
                <a:spcPct val="25000"/>
              </a:spcBef>
            </a:pPr>
            <a:r>
              <a:rPr lang="fr-FR" altLang="fr-FR" sz="2400" b="0"/>
              <a:t>S'assied seul</a:t>
            </a:r>
          </a:p>
          <a:p>
            <a:pPr algn="ctr" eaLnBrk="1" hangingPunct="1">
              <a:spcBef>
                <a:spcPct val="25000"/>
              </a:spcBef>
            </a:pPr>
            <a:r>
              <a:rPr lang="fr-FR" altLang="fr-FR" sz="2400" b="0"/>
              <a:t>Se met debout</a:t>
            </a:r>
          </a:p>
          <a:p>
            <a:pPr algn="ctr" eaLnBrk="1" hangingPunct="1">
              <a:spcBef>
                <a:spcPct val="25000"/>
              </a:spcBef>
            </a:pPr>
            <a:r>
              <a:rPr lang="fr-FR" altLang="fr-FR" sz="2400" b="0"/>
              <a:t>Se redresse seul</a:t>
            </a:r>
          </a:p>
          <a:p>
            <a:pPr algn="ctr" eaLnBrk="1" hangingPunct="1">
              <a:spcBef>
                <a:spcPct val="25000"/>
              </a:spcBef>
            </a:pPr>
            <a:r>
              <a:rPr lang="fr-FR" altLang="fr-FR" sz="2400" b="0"/>
              <a:t>Marche avec appui</a:t>
            </a:r>
          </a:p>
          <a:p>
            <a:pPr algn="ctr" eaLnBrk="1" hangingPunct="1">
              <a:spcBef>
                <a:spcPct val="25000"/>
              </a:spcBef>
            </a:pPr>
            <a:r>
              <a:rPr lang="fr-FR" altLang="fr-FR" sz="2400" b="0"/>
              <a:t>Marche sans appui</a:t>
            </a:r>
          </a:p>
        </p:txBody>
      </p:sp>
      <p:sp>
        <p:nvSpPr>
          <p:cNvPr id="279563" name="Line 34">
            <a:extLst>
              <a:ext uri="{FF2B5EF4-FFF2-40B4-BE49-F238E27FC236}">
                <a16:creationId xmlns:a16="http://schemas.microsoft.com/office/drawing/2014/main" id="{41E1CB04-21CB-D7FB-2D96-CE150FC7DD5C}"/>
              </a:ext>
            </a:extLst>
          </p:cNvPr>
          <p:cNvSpPr>
            <a:spLocks noChangeShapeType="1"/>
          </p:cNvSpPr>
          <p:nvPr/>
        </p:nvSpPr>
        <p:spPr bwMode="auto">
          <a:xfrm>
            <a:off x="0" y="4572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4" name="Line 35">
            <a:extLst>
              <a:ext uri="{FF2B5EF4-FFF2-40B4-BE49-F238E27FC236}">
                <a16:creationId xmlns:a16="http://schemas.microsoft.com/office/drawing/2014/main" id="{0B75D298-DF82-BAAA-6C82-D7EDD96EC918}"/>
              </a:ext>
            </a:extLst>
          </p:cNvPr>
          <p:cNvSpPr>
            <a:spLocks noChangeShapeType="1"/>
          </p:cNvSpPr>
          <p:nvPr/>
        </p:nvSpPr>
        <p:spPr bwMode="auto">
          <a:xfrm>
            <a:off x="0" y="9144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5" name="Line 36">
            <a:extLst>
              <a:ext uri="{FF2B5EF4-FFF2-40B4-BE49-F238E27FC236}">
                <a16:creationId xmlns:a16="http://schemas.microsoft.com/office/drawing/2014/main" id="{5A86DE0C-6416-6914-B19D-DF0319DA594A}"/>
              </a:ext>
            </a:extLst>
          </p:cNvPr>
          <p:cNvSpPr>
            <a:spLocks noChangeShapeType="1"/>
          </p:cNvSpPr>
          <p:nvPr/>
        </p:nvSpPr>
        <p:spPr bwMode="auto">
          <a:xfrm>
            <a:off x="0" y="13716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6" name="Line 38">
            <a:extLst>
              <a:ext uri="{FF2B5EF4-FFF2-40B4-BE49-F238E27FC236}">
                <a16:creationId xmlns:a16="http://schemas.microsoft.com/office/drawing/2014/main" id="{3AA304A3-CEF4-DE0D-7ECF-F6D1E16AD9A8}"/>
              </a:ext>
            </a:extLst>
          </p:cNvPr>
          <p:cNvSpPr>
            <a:spLocks noChangeShapeType="1"/>
          </p:cNvSpPr>
          <p:nvPr/>
        </p:nvSpPr>
        <p:spPr bwMode="auto">
          <a:xfrm>
            <a:off x="0" y="22860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7" name="Line 40">
            <a:extLst>
              <a:ext uri="{FF2B5EF4-FFF2-40B4-BE49-F238E27FC236}">
                <a16:creationId xmlns:a16="http://schemas.microsoft.com/office/drawing/2014/main" id="{28F9B2BA-35AF-8EDF-DD09-4B0DF133220E}"/>
              </a:ext>
            </a:extLst>
          </p:cNvPr>
          <p:cNvSpPr>
            <a:spLocks noChangeShapeType="1"/>
          </p:cNvSpPr>
          <p:nvPr/>
        </p:nvSpPr>
        <p:spPr bwMode="auto">
          <a:xfrm>
            <a:off x="0" y="32004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8" name="Line 41">
            <a:extLst>
              <a:ext uri="{FF2B5EF4-FFF2-40B4-BE49-F238E27FC236}">
                <a16:creationId xmlns:a16="http://schemas.microsoft.com/office/drawing/2014/main" id="{8AF10B6F-9480-F99C-8A0B-51AFB95FF984}"/>
              </a:ext>
            </a:extLst>
          </p:cNvPr>
          <p:cNvSpPr>
            <a:spLocks noChangeShapeType="1"/>
          </p:cNvSpPr>
          <p:nvPr/>
        </p:nvSpPr>
        <p:spPr bwMode="auto">
          <a:xfrm>
            <a:off x="0" y="36576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69" name="Line 43">
            <a:extLst>
              <a:ext uri="{FF2B5EF4-FFF2-40B4-BE49-F238E27FC236}">
                <a16:creationId xmlns:a16="http://schemas.microsoft.com/office/drawing/2014/main" id="{D70F4B69-FC1C-A441-1989-F03AC8DDAA79}"/>
              </a:ext>
            </a:extLst>
          </p:cNvPr>
          <p:cNvSpPr>
            <a:spLocks noChangeShapeType="1"/>
          </p:cNvSpPr>
          <p:nvPr/>
        </p:nvSpPr>
        <p:spPr bwMode="auto">
          <a:xfrm>
            <a:off x="0" y="45720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70" name="Line 45">
            <a:extLst>
              <a:ext uri="{FF2B5EF4-FFF2-40B4-BE49-F238E27FC236}">
                <a16:creationId xmlns:a16="http://schemas.microsoft.com/office/drawing/2014/main" id="{D7243EF2-C3A2-2EF3-C4EA-33385DE9FE97}"/>
              </a:ext>
            </a:extLst>
          </p:cNvPr>
          <p:cNvSpPr>
            <a:spLocks noChangeShapeType="1"/>
          </p:cNvSpPr>
          <p:nvPr/>
        </p:nvSpPr>
        <p:spPr bwMode="auto">
          <a:xfrm>
            <a:off x="0" y="54864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71" name="Line 46">
            <a:extLst>
              <a:ext uri="{FF2B5EF4-FFF2-40B4-BE49-F238E27FC236}">
                <a16:creationId xmlns:a16="http://schemas.microsoft.com/office/drawing/2014/main" id="{6B1BFAA2-C9E6-989C-A9F7-0C126AF9DABD}"/>
              </a:ext>
            </a:extLst>
          </p:cNvPr>
          <p:cNvSpPr>
            <a:spLocks noChangeShapeType="1"/>
          </p:cNvSpPr>
          <p:nvPr/>
        </p:nvSpPr>
        <p:spPr bwMode="auto">
          <a:xfrm>
            <a:off x="0" y="59436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
        <p:nvSpPr>
          <p:cNvPr id="279572" name="Line 47">
            <a:extLst>
              <a:ext uri="{FF2B5EF4-FFF2-40B4-BE49-F238E27FC236}">
                <a16:creationId xmlns:a16="http://schemas.microsoft.com/office/drawing/2014/main" id="{F9AFBE4F-C596-9131-F9FF-D165971DE774}"/>
              </a:ext>
            </a:extLst>
          </p:cNvPr>
          <p:cNvSpPr>
            <a:spLocks noChangeShapeType="1"/>
          </p:cNvSpPr>
          <p:nvPr/>
        </p:nvSpPr>
        <p:spPr bwMode="auto">
          <a:xfrm>
            <a:off x="0" y="64008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fr-F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868C0B57-1CC0-9916-91AB-4A3AE6E63223}"/>
              </a:ext>
            </a:extLst>
          </p:cNvPr>
          <p:cNvSpPr>
            <a:spLocks noGrp="1" noChangeArrowheads="1"/>
          </p:cNvSpPr>
          <p:nvPr>
            <p:ph type="title" idx="4294967295"/>
          </p:nvPr>
        </p:nvSpPr>
        <p:spPr bwMode="auto">
          <a:xfrm>
            <a:off x="457200" y="1600200"/>
            <a:ext cx="3810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fr-FR" altLang="fr-FR" sz="2400" b="1" u="sng">
                <a:solidFill>
                  <a:srgbClr val="FF9933"/>
                </a:solidFill>
              </a:rPr>
              <a:t>Quelques médicaments</a:t>
            </a:r>
          </a:p>
        </p:txBody>
      </p:sp>
      <p:sp>
        <p:nvSpPr>
          <p:cNvPr id="281603" name="Rectangle 3">
            <a:extLst>
              <a:ext uri="{FF2B5EF4-FFF2-40B4-BE49-F238E27FC236}">
                <a16:creationId xmlns:a16="http://schemas.microsoft.com/office/drawing/2014/main" id="{292C4F08-DA71-4208-B2F2-CA28F3CCD1E0}"/>
              </a:ext>
            </a:extLst>
          </p:cNvPr>
          <p:cNvSpPr>
            <a:spLocks noGrp="1" noChangeArrowheads="1"/>
          </p:cNvSpPr>
          <p:nvPr>
            <p:ph idx="4294967295"/>
          </p:nvPr>
        </p:nvSpPr>
        <p:spPr bwMode="auto">
          <a:xfrm>
            <a:off x="419100" y="2393950"/>
            <a:ext cx="8458200" cy="144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a:t>On dispose d'un certain nombre de médicaments qui peuvent améliorer un état déficient, voire accélérer le retour à la normale, parallèlement aux conseils donnés aux parents.</a:t>
            </a:r>
          </a:p>
        </p:txBody>
      </p:sp>
      <p:sp>
        <p:nvSpPr>
          <p:cNvPr id="281604" name="Rectangle 5">
            <a:extLst>
              <a:ext uri="{FF2B5EF4-FFF2-40B4-BE49-F238E27FC236}">
                <a16:creationId xmlns:a16="http://schemas.microsoft.com/office/drawing/2014/main" id="{9F52CFBF-9603-1116-7884-C66E25DF6F65}"/>
              </a:ext>
            </a:extLst>
          </p:cNvPr>
          <p:cNvSpPr>
            <a:spLocks noChangeArrowheads="1"/>
          </p:cNvSpPr>
          <p:nvPr/>
        </p:nvSpPr>
        <p:spPr bwMode="auto">
          <a:xfrm>
            <a:off x="520700" y="4756150"/>
            <a:ext cx="8470900" cy="118745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2400" b="0">
                <a:solidFill>
                  <a:srgbClr val="FFFFFF"/>
                </a:solidFill>
              </a:rPr>
              <a:t>Le médicament fondamental est</a:t>
            </a:r>
            <a:r>
              <a:rPr lang="fr-FR" altLang="fr-FR" sz="2400">
                <a:solidFill>
                  <a:srgbClr val="FFFFFF"/>
                </a:solidFill>
              </a:rPr>
              <a:t> Calcarea carbonica, </a:t>
            </a:r>
            <a:br>
              <a:rPr lang="fr-FR" altLang="fr-FR" sz="2400">
                <a:solidFill>
                  <a:srgbClr val="FFFFFF"/>
                </a:solidFill>
              </a:rPr>
            </a:br>
            <a:r>
              <a:rPr lang="fr-FR" altLang="fr-FR" sz="2400" b="0">
                <a:solidFill>
                  <a:srgbClr val="FFFFFF"/>
                </a:solidFill>
              </a:rPr>
              <a:t>prototype du bébé équilibré, mais qui peut, sous l'effet de facteurs variés, évoluer vers l'apathie, la lenteur ou le retard psycho-moteur.</a:t>
            </a:r>
          </a:p>
        </p:txBody>
      </p:sp>
      <p:pic>
        <p:nvPicPr>
          <p:cNvPr id="281605" name="Picture 5" descr="MC900411306[1]">
            <a:extLst>
              <a:ext uri="{FF2B5EF4-FFF2-40B4-BE49-F238E27FC236}">
                <a16:creationId xmlns:a16="http://schemas.microsoft.com/office/drawing/2014/main" id="{AB805BFB-98E2-21C2-BDED-4B2482C9A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17950"/>
            <a:ext cx="1371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6" name="Picture 6" descr="flèche">
            <a:extLst>
              <a:ext uri="{FF2B5EF4-FFF2-40B4-BE49-F238E27FC236}">
                <a16:creationId xmlns:a16="http://schemas.microsoft.com/office/drawing/2014/main" id="{90085193-FED3-AED7-A9A0-D91839FD2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7240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a:extLst>
              <a:ext uri="{FF2B5EF4-FFF2-40B4-BE49-F238E27FC236}">
                <a16:creationId xmlns:a16="http://schemas.microsoft.com/office/drawing/2014/main" id="{BC178BE3-7355-01AB-B27F-E5C420024480}"/>
              </a:ext>
            </a:extLst>
          </p:cNvPr>
          <p:cNvSpPr>
            <a:spLocks noGrp="1" noChangeArrowheads="1"/>
          </p:cNvSpPr>
          <p:nvPr>
            <p:ph idx="4294967295"/>
          </p:nvPr>
        </p:nvSpPr>
        <p:spPr bwMode="auto">
          <a:xfrm>
            <a:off x="419100" y="1066800"/>
            <a:ext cx="83058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Calcarea carbonica</a:t>
            </a:r>
            <a:r>
              <a:rPr lang="fr-FR" altLang="fr-FR" sz="2400"/>
              <a:t> est un nourrisson à la tête ronde ou carrée, à la fontanelle antérieure large, et persistante, un thorax court et évasé, des membres courts. Sa croissance staturale est lente : c'est le « bon gros père », végétatif et digestif. Peu éveillé dans les premiers mois, il sera particulièrement prudent, en retard dans l'acquisition de la marche autonome. S'effrayant facilement, il redoute les nuits et la solitude, préférant les bras de sa mère, ressentant avec acuité l'étape dite de "l'angoisse du 9</a:t>
            </a:r>
            <a:r>
              <a:rPr lang="fr-FR" altLang="fr-FR" sz="2400" baseline="30000"/>
              <a:t>ème</a:t>
            </a:r>
            <a:r>
              <a:rPr lang="fr-FR" altLang="fr-FR" sz="2400"/>
              <a:t> mois". Il s'adapte mal au bruit, à la lumière vive, à la chaleur et aux froids excessifs. Ses rythmes sont remarquablement stables, mais s'il subit des « stress » forts ou répétitifs (en particulier la séparation d'avec sa mère), les perturbations engendrées seront elles aussi difficiles à réparer. C'est un bébé au sommeil léger, agité, souvent insomniaque.</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A7E942DE-5735-D259-DC57-A44741065850}"/>
              </a:ext>
            </a:extLst>
          </p:cNvPr>
          <p:cNvSpPr>
            <a:spLocks noGrp="1" noChangeArrowheads="1"/>
          </p:cNvSpPr>
          <p:nvPr>
            <p:ph type="title" idx="4294967295"/>
          </p:nvPr>
        </p:nvSpPr>
        <p:spPr bwMode="auto">
          <a:xfrm>
            <a:off x="498475" y="593725"/>
            <a:ext cx="29083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fr-FR" altLang="fr-FR" sz="2400" b="1" u="sng">
                <a:solidFill>
                  <a:srgbClr val="FF9933"/>
                </a:solidFill>
              </a:rPr>
              <a:t>Développement lent</a:t>
            </a:r>
          </a:p>
        </p:txBody>
      </p:sp>
      <p:sp>
        <p:nvSpPr>
          <p:cNvPr id="285699" name="Rectangle 3">
            <a:extLst>
              <a:ext uri="{FF2B5EF4-FFF2-40B4-BE49-F238E27FC236}">
                <a16:creationId xmlns:a16="http://schemas.microsoft.com/office/drawing/2014/main" id="{034936A1-3A3E-BEDB-54F5-4BBF90822F2C}"/>
              </a:ext>
            </a:extLst>
          </p:cNvPr>
          <p:cNvSpPr>
            <a:spLocks noGrp="1" noChangeArrowheads="1"/>
          </p:cNvSpPr>
          <p:nvPr>
            <p:ph idx="4294967295"/>
          </p:nvPr>
        </p:nvSpPr>
        <p:spPr bwMode="auto">
          <a:xfrm>
            <a:off x="406400" y="1295400"/>
            <a:ext cx="84328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Baryta carbonica </a:t>
            </a:r>
          </a:p>
          <a:p>
            <a:pPr marL="0" indent="0" eaLnBrk="1" hangingPunct="1">
              <a:spcBef>
                <a:spcPct val="0"/>
              </a:spcBef>
              <a:buFontTx/>
              <a:buNone/>
            </a:pPr>
            <a:r>
              <a:rPr lang="fr-FR" altLang="fr-FR" sz="2400"/>
              <a:t>Médicament d'enfants lents, retardés en tout, « petits de corps et d'esprit ». Développement statural ralenti, hypertrophie des organes lymphoïdes : végétations, ganglions, amygdales, avec faciès « hébété » accentué par un catarrhe continuel des muqueuses rhinopharyngées et bronchiques. Retard pour l'apprentissage de la marche, pour la parole, pour la mémoire ; c'est un enfant maladroit, très sauvage et craintif qui a peur des étrangers. </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Agaricus</a:t>
            </a:r>
          </a:p>
          <a:p>
            <a:pPr marL="0" indent="0" eaLnBrk="1" hangingPunct="1">
              <a:spcBef>
                <a:spcPct val="0"/>
              </a:spcBef>
              <a:buFontTx/>
              <a:buNone/>
            </a:pPr>
            <a:r>
              <a:rPr lang="fr-FR" altLang="fr-FR" sz="2400"/>
              <a:t>Développement lent de l'intelligence et du développement psychomoteur. Enfants arriérés, en retard pour tout : marcher, parler. Tendance aux spasmes : tics, nystagmus, tremblement de la langue et des membres. </a:t>
            </a:r>
          </a:p>
        </p:txBody>
      </p:sp>
      <p:pic>
        <p:nvPicPr>
          <p:cNvPr id="285700" name="Picture 5" descr="flèche">
            <a:extLst>
              <a:ext uri="{FF2B5EF4-FFF2-40B4-BE49-F238E27FC236}">
                <a16:creationId xmlns:a16="http://schemas.microsoft.com/office/drawing/2014/main" id="{19349B3D-9FB5-B7D7-FD7D-E392B85B2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7175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3">
            <a:extLst>
              <a:ext uri="{FF2B5EF4-FFF2-40B4-BE49-F238E27FC236}">
                <a16:creationId xmlns:a16="http://schemas.microsoft.com/office/drawing/2014/main" id="{C1BBD7E2-1A3B-4E6D-E88C-D65DB2191398}"/>
              </a:ext>
            </a:extLst>
          </p:cNvPr>
          <p:cNvSpPr>
            <a:spLocks noGrp="1" noChangeArrowheads="1"/>
          </p:cNvSpPr>
          <p:nvPr>
            <p:ph idx="4294967295"/>
          </p:nvPr>
        </p:nvSpPr>
        <p:spPr bwMode="auto">
          <a:xfrm>
            <a:off x="533400" y="577850"/>
            <a:ext cx="8382000" cy="579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Aethusa cynapium </a:t>
            </a:r>
          </a:p>
          <a:p>
            <a:pPr marL="0" indent="0" eaLnBrk="1" hangingPunct="1">
              <a:spcBef>
                <a:spcPct val="0"/>
              </a:spcBef>
              <a:buFontTx/>
              <a:buNone/>
            </a:pPr>
            <a:r>
              <a:rPr lang="fr-FR" altLang="fr-FR" sz="2400"/>
              <a:t>Faiblesse d'esprit et de corps. Nourrisson maigre, ne tenant pas assis, ne tenant pas sa tête, somnolent, ou agité et anxieux, avec beaucoup de cris. </a:t>
            </a:r>
          </a:p>
          <a:p>
            <a:pPr marL="0" indent="0" eaLnBrk="1" hangingPunct="1">
              <a:lnSpc>
                <a:spcPct val="80000"/>
              </a:lnSpc>
              <a:spcBef>
                <a:spcPct val="0"/>
              </a:spcBef>
              <a:buFontTx/>
              <a:buNone/>
            </a:pPr>
            <a:endParaRPr lang="fr-FR" altLang="fr-FR" sz="2400"/>
          </a:p>
          <a:p>
            <a:pPr marL="0" indent="0" eaLnBrk="1" hangingPunct="1">
              <a:spcBef>
                <a:spcPct val="0"/>
              </a:spcBef>
              <a:buFontTx/>
              <a:buNone/>
            </a:pPr>
            <a:r>
              <a:rPr lang="fr-FR" altLang="fr-FR" sz="2400" b="1"/>
              <a:t>Conium </a:t>
            </a:r>
          </a:p>
          <a:p>
            <a:pPr marL="0" indent="0" eaLnBrk="1" hangingPunct="1">
              <a:spcBef>
                <a:spcPct val="0"/>
              </a:spcBef>
              <a:buFontTx/>
              <a:buNone/>
            </a:pPr>
            <a:r>
              <a:rPr lang="fr-FR" altLang="fr-FR" sz="2400"/>
              <a:t>Tristesse, aspect vieillot. Indifférence à l'entourage, intolérance à toute excitation. Sueurs abondantes dès qu'il ferme les yeux, vertiges en tournant la tête de côté. Hurle quand on le pèse (comme </a:t>
            </a:r>
            <a:r>
              <a:rPr lang="fr-FR" altLang="fr-FR" sz="2400" b="1"/>
              <a:t>Borax</a:t>
            </a:r>
            <a:r>
              <a:rPr lang="fr-FR" altLang="fr-FR" sz="2400"/>
              <a:t> et </a:t>
            </a:r>
            <a:r>
              <a:rPr lang="fr-FR" altLang="fr-FR" sz="2400" b="1"/>
              <a:t>Calcarea phosphorica</a:t>
            </a:r>
            <a:r>
              <a:rPr lang="fr-FR" altLang="fr-FR" sz="2400"/>
              <a:t>). </a:t>
            </a:r>
          </a:p>
          <a:p>
            <a:pPr marL="0" indent="0" eaLnBrk="1" hangingPunct="1">
              <a:spcBef>
                <a:spcPct val="0"/>
              </a:spcBef>
              <a:buFontTx/>
              <a:buNone/>
            </a:pPr>
            <a:endParaRPr lang="fr-FR" altLang="fr-FR" sz="2400"/>
          </a:p>
          <a:p>
            <a:pPr marL="0" indent="0" eaLnBrk="1" hangingPunct="1">
              <a:spcBef>
                <a:spcPct val="50000"/>
              </a:spcBef>
              <a:buFontTx/>
              <a:buNone/>
            </a:pPr>
            <a:r>
              <a:rPr lang="fr-FR" altLang="fr-FR" sz="2400" b="1"/>
              <a:t>Medorrhinum</a:t>
            </a:r>
            <a:r>
              <a:rPr lang="fr-FR" altLang="fr-FR" sz="2400"/>
              <a:t> </a:t>
            </a:r>
            <a:br>
              <a:rPr lang="fr-FR" altLang="fr-FR" sz="2400"/>
            </a:br>
            <a:r>
              <a:rPr lang="fr-FR" altLang="fr-FR" sz="2400"/>
              <a:t>Nervosité, agitation, anxiété. </a:t>
            </a:r>
            <a:br>
              <a:rPr lang="fr-FR" altLang="fr-FR" sz="2400"/>
            </a:br>
            <a:r>
              <a:rPr lang="fr-FR" altLang="fr-FR" sz="2400"/>
              <a:t>Problèmes ORL fréquents améliorés au bord de la mer. Appétit féroce. Petits retards de développement avec amélioration à la mer.</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3">
            <a:extLst>
              <a:ext uri="{FF2B5EF4-FFF2-40B4-BE49-F238E27FC236}">
                <a16:creationId xmlns:a16="http://schemas.microsoft.com/office/drawing/2014/main" id="{2AC00088-E774-951B-1020-0123C970276E}"/>
              </a:ext>
            </a:extLst>
          </p:cNvPr>
          <p:cNvSpPr>
            <a:spLocks noGrp="1" noChangeArrowheads="1"/>
          </p:cNvSpPr>
          <p:nvPr>
            <p:ph idx="4294967295"/>
          </p:nvPr>
        </p:nvSpPr>
        <p:spPr bwMode="auto">
          <a:xfrm>
            <a:off x="485775" y="685800"/>
            <a:ext cx="83820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Luesinum</a:t>
            </a:r>
            <a:r>
              <a:rPr lang="fr-FR" altLang="fr-FR" sz="2400"/>
              <a:t> </a:t>
            </a:r>
            <a:br>
              <a:rPr lang="fr-FR" altLang="fr-FR" sz="2400"/>
            </a:br>
            <a:r>
              <a:rPr lang="fr-FR" altLang="fr-FR" sz="2400"/>
              <a:t>Enfants chétifs, nerveux ; agitation constante.</a:t>
            </a:r>
            <a:br>
              <a:rPr lang="fr-FR" altLang="fr-FR" sz="2400"/>
            </a:br>
            <a:r>
              <a:rPr lang="fr-FR" altLang="fr-FR" sz="2400"/>
              <a:t>Aggravation à la tombée de la nuit avec très mauvais sommeil.</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Mercurius solubilis</a:t>
            </a:r>
            <a:r>
              <a:rPr lang="fr-FR" altLang="fr-FR" sz="2400"/>
              <a:t> </a:t>
            </a:r>
            <a:br>
              <a:rPr lang="fr-FR" altLang="fr-FR" sz="2400"/>
            </a:br>
            <a:r>
              <a:rPr lang="fr-FR" altLang="fr-FR" sz="2400"/>
              <a:t>Lenteur, « paresse » dans le développement. Agitation constante, anxiété, mais indifférence affective. Aggravation nocturne de tous les troubles. Faiblesse paralytique et tremblements. </a:t>
            </a:r>
          </a:p>
          <a:p>
            <a:pPr marL="0" indent="0" eaLnBrk="1" hangingPunct="1">
              <a:spcBef>
                <a:spcPct val="0"/>
              </a:spcBef>
              <a:buFontTx/>
              <a:buNone/>
            </a:pPr>
            <a:endParaRPr lang="fr-FR" altLang="fr-FR" sz="2400" b="1"/>
          </a:p>
          <a:p>
            <a:pPr marL="0" indent="0" eaLnBrk="1" hangingPunct="1">
              <a:spcBef>
                <a:spcPct val="0"/>
              </a:spcBef>
              <a:buFontTx/>
              <a:buNone/>
            </a:pPr>
            <a:r>
              <a:rPr lang="fr-FR" altLang="fr-FR" sz="2400" b="1"/>
              <a:t>Causticum </a:t>
            </a:r>
            <a:br>
              <a:rPr lang="fr-FR" altLang="fr-FR" sz="2400"/>
            </a:br>
            <a:r>
              <a:rPr lang="fr-FR" altLang="fr-FR" sz="2400"/>
              <a:t>Lenteur du développement psychomoteur : hypotonie axiale prolongée, marche retardée avec chutes fréquentes, retard dans l'acquisition de la parole. </a:t>
            </a:r>
            <a:br>
              <a:rPr lang="fr-FR" altLang="fr-FR" sz="2400"/>
            </a:br>
            <a:r>
              <a:rPr lang="fr-FR" altLang="fr-FR" sz="2400"/>
              <a:t>Bébés craintifs, peureux, pleurent pour un rien. </a:t>
            </a:r>
          </a:p>
          <a:p>
            <a:pPr marL="0" indent="0" eaLnBrk="1" hangingPunct="1">
              <a:spcBef>
                <a:spcPct val="0"/>
              </a:spcBef>
              <a:buFontTx/>
              <a:buNone/>
            </a:pPr>
            <a:r>
              <a:rPr lang="fr-FR" altLang="fr-FR" sz="2400"/>
              <a:t>Naissance difficile.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567" name="Rectangle 1215">
            <a:extLst>
              <a:ext uri="{FF2B5EF4-FFF2-40B4-BE49-F238E27FC236}">
                <a16:creationId xmlns:a16="http://schemas.microsoft.com/office/drawing/2014/main" id="{7248ED27-4D32-BC05-F930-D817BDF6A955}"/>
              </a:ext>
            </a:extLst>
          </p:cNvPr>
          <p:cNvGraphicFramePr>
            <a:graphicFrameLocks noGrp="1"/>
          </p:cNvGraphicFramePr>
          <p:nvPr>
            <p:ph idx="4294967295"/>
          </p:nvPr>
        </p:nvGraphicFramePr>
        <p:xfrm>
          <a:off x="558800" y="511175"/>
          <a:ext cx="8585200" cy="6022975"/>
        </p:xfrm>
        <a:graphic>
          <a:graphicData uri="http://schemas.openxmlformats.org/drawingml/2006/table">
            <a:tbl>
              <a:tblPr/>
              <a:tblGrid>
                <a:gridCol w="990600">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gridCol w="3070225">
                  <a:extLst>
                    <a:ext uri="{9D8B030D-6E8A-4147-A177-3AD203B41FA5}">
                      <a16:colId xmlns:a16="http://schemas.microsoft.com/office/drawing/2014/main" val="20002"/>
                    </a:ext>
                  </a:extLst>
                </a:gridCol>
                <a:gridCol w="2124075">
                  <a:extLst>
                    <a:ext uri="{9D8B030D-6E8A-4147-A177-3AD203B41FA5}">
                      <a16:colId xmlns:a16="http://schemas.microsoft.com/office/drawing/2014/main" val="20003"/>
                    </a:ext>
                  </a:extLst>
                </a:gridCol>
              </a:tblGrid>
              <a:tr h="30480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Physique</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Comportement</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Difficultés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07291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Calcarea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carbonica</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Beau bébé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Fontanelles larges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Croissance lente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Végétatif et digestif</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Paisible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Va bien dans les bras de maman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Craintif, insomniaque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Angoisse de séparation du 9</a:t>
                      </a:r>
                      <a:r>
                        <a:rPr kumimoji="0" lang="fr-FR" altLang="fr-FR" sz="1400" b="0" i="0" u="none" strike="noStrike" cap="none" normalizeH="0" baseline="30000" dirty="0">
                          <a:ln>
                            <a:noFill/>
                          </a:ln>
                          <a:solidFill>
                            <a:schemeClr val="tx1"/>
                          </a:solidFill>
                          <a:effectLst/>
                          <a:latin typeface="Times New Roman" panose="02020603050405020304" pitchFamily="18" charset="0"/>
                          <a:ea typeface="ＭＳ Ｐゴシック" panose="020B0600070205080204" pitchFamily="34" charset="-128"/>
                        </a:rPr>
                        <a:t>ème</a:t>
                      </a: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mois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Stable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Mais si une déstabilisation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 produit (séparations)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elle est difficile à réparer</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8322">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Baryta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carbonica</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Petit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Tendance surpoids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Hypertrophie lymphoïde (</a:t>
                      </a:r>
                      <a:r>
                        <a:rPr kumimoji="0" lang="fr-FR" altLang="fr-FR" sz="1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muq</a:t>
                      </a: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ORL, bronches)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Lent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Craintif, sauvage (peur ++ de l’étranger)</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Acquisitions tardives :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marche, parole, mémoire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Maladroit</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503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Agaricus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Tendance aux spasmes, tics,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nystagmus, tremblements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Apprentissages lents : marche, parole</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Lenteur de </a:t>
                      </a:r>
                      <a:r>
                        <a:rPr kumimoji="0" lang="fr-FR" altLang="fr-FR" sz="1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dévlpt</a:t>
                      </a: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psycho-moteur</a:t>
                      </a: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662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Aethusa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cynapium</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Maigrichon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Ne tient pas sa tête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Ne tient pas assis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Parfois somnolent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Parfois agité et anxieux</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Cris++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503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Rana bufo</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Arriération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Colères violentes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Peur des étrangers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Handicap</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3023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Conium</a:t>
                      </a:r>
                      <a:endPar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Aspect vieillot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Sueurs ++ dès qu’il ferme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les yeux</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Tristesse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Indifférence à l’entourage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Hurle à la pesée (</a:t>
                      </a: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Borax</a:t>
                      </a: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Calcarea phosphorica</a:t>
                      </a: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Intolérance à toute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excitation ou stimulation</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91884" name="Rectangle 1140">
            <a:extLst>
              <a:ext uri="{FF2B5EF4-FFF2-40B4-BE49-F238E27FC236}">
                <a16:creationId xmlns:a16="http://schemas.microsoft.com/office/drawing/2014/main" id="{9931A4CE-D740-2A95-2980-742F5B2D91C4}"/>
              </a:ext>
            </a:extLst>
          </p:cNvPr>
          <p:cNvSpPr>
            <a:spLocks noChangeArrowheads="1"/>
          </p:cNvSpPr>
          <p:nvPr/>
        </p:nvSpPr>
        <p:spPr bwMode="auto">
          <a:xfrm>
            <a:off x="444500" y="0"/>
            <a:ext cx="28321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solidFill>
                  <a:srgbClr val="FF9933"/>
                </a:solidFill>
              </a:rPr>
              <a:t>Développement lent</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286" name="Rectangle 198">
            <a:extLst>
              <a:ext uri="{FF2B5EF4-FFF2-40B4-BE49-F238E27FC236}">
                <a16:creationId xmlns:a16="http://schemas.microsoft.com/office/drawing/2014/main" id="{6FCECF8A-0083-8844-2209-34C854BAC3C6}"/>
              </a:ext>
            </a:extLst>
          </p:cNvPr>
          <p:cNvGraphicFramePr>
            <a:graphicFrameLocks noGrp="1"/>
          </p:cNvGraphicFramePr>
          <p:nvPr>
            <p:ph idx="4294967295"/>
          </p:nvPr>
        </p:nvGraphicFramePr>
        <p:xfrm>
          <a:off x="152400" y="511175"/>
          <a:ext cx="8686800" cy="5948363"/>
        </p:xfrm>
        <a:graphic>
          <a:graphicData uri="http://schemas.openxmlformats.org/drawingml/2006/table">
            <a:tbl>
              <a:tblPr/>
              <a:tblGrid>
                <a:gridCol w="1524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30479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Physique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Comportement</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Difficultés</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32892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Nux moschata</a:t>
                      </a: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Hypersomniaque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Bouche sèche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Mains glacées</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Retard psycho-moteur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Roule la tête d’un côté à</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l’autre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S’enfonce dans l’oreiller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Renverse la tête en arrière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Hypersensibilité sensorielle très gaie alternant avec des phases de dépression indifférente et hébétée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655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Medorrhinum</a:t>
                      </a: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Pb ORL fréquents améliorés au bord de la mer</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Nerveux, agité, anxieux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Appétit féroce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Petits retards de développement, améliorés à la mer</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36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Luesinum</a:t>
                      </a: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Chétif </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Nerveux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Agitation constante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à la tombée de la nuit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Très mauvais sommeil</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754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Ambra grisea</a:t>
                      </a: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Lenteur, blocages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Aggravation par la musique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Insomnie apparaît dès que BB est couché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Compléter par </a:t>
                      </a: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Natrum muriaticum</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4962">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Mercurius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solubilis</a:t>
                      </a: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Développement paresseux et lent. Faiblesse paralysante et tremblements</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Agitation constante, anxiété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Indifférence affective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Tous les troubles sont aggravés la nuit</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3022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Graphites</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Mou, constipé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Obésité froide</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Frileux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Sauvage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Hypersensible aux stimuli sensoriels</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Colères par anxiété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Etat « pré-autistique »</a:t>
                      </a:r>
                    </a:p>
                  </a:txBody>
                  <a:tcPr marT="45717" marB="4571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93932" name="Rectangle 1140">
            <a:extLst>
              <a:ext uri="{FF2B5EF4-FFF2-40B4-BE49-F238E27FC236}">
                <a16:creationId xmlns:a16="http://schemas.microsoft.com/office/drawing/2014/main" id="{6363B06C-C02D-12F1-3590-FCA4A9589CA3}"/>
              </a:ext>
            </a:extLst>
          </p:cNvPr>
          <p:cNvSpPr>
            <a:spLocks noChangeArrowheads="1"/>
          </p:cNvSpPr>
          <p:nvPr/>
        </p:nvSpPr>
        <p:spPr bwMode="auto">
          <a:xfrm>
            <a:off x="444500" y="0"/>
            <a:ext cx="28321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solidFill>
                  <a:srgbClr val="FF9933"/>
                </a:solidFill>
              </a:rPr>
              <a:t>Développement lent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703" name="Group 279">
            <a:extLst>
              <a:ext uri="{FF2B5EF4-FFF2-40B4-BE49-F238E27FC236}">
                <a16:creationId xmlns:a16="http://schemas.microsoft.com/office/drawing/2014/main" id="{E58F076A-9EA0-BA64-146F-F9FC611A86B7}"/>
              </a:ext>
            </a:extLst>
          </p:cNvPr>
          <p:cNvGraphicFramePr>
            <a:graphicFrameLocks noGrp="1"/>
          </p:cNvGraphicFramePr>
          <p:nvPr/>
        </p:nvGraphicFramePr>
        <p:xfrm>
          <a:off x="0" y="609600"/>
          <a:ext cx="8991600" cy="5470525"/>
        </p:xfrm>
        <a:graphic>
          <a:graphicData uri="http://schemas.openxmlformats.org/drawingml/2006/table">
            <a:tbl>
              <a:tblPr/>
              <a:tblGrid>
                <a:gridCol w="1279525">
                  <a:extLst>
                    <a:ext uri="{9D8B030D-6E8A-4147-A177-3AD203B41FA5}">
                      <a16:colId xmlns:a16="http://schemas.microsoft.com/office/drawing/2014/main" val="20000"/>
                    </a:ext>
                  </a:extLst>
                </a:gridCol>
                <a:gridCol w="2446338">
                  <a:extLst>
                    <a:ext uri="{9D8B030D-6E8A-4147-A177-3AD203B41FA5}">
                      <a16:colId xmlns:a16="http://schemas.microsoft.com/office/drawing/2014/main" val="20001"/>
                    </a:ext>
                  </a:extLst>
                </a:gridCol>
                <a:gridCol w="2905125">
                  <a:extLst>
                    <a:ext uri="{9D8B030D-6E8A-4147-A177-3AD203B41FA5}">
                      <a16:colId xmlns:a16="http://schemas.microsoft.com/office/drawing/2014/main" val="20002"/>
                    </a:ext>
                  </a:extLst>
                </a:gridCol>
                <a:gridCol w="2360612">
                  <a:extLst>
                    <a:ext uri="{9D8B030D-6E8A-4147-A177-3AD203B41FA5}">
                      <a16:colId xmlns:a16="http://schemas.microsoft.com/office/drawing/2014/main" val="20003"/>
                    </a:ext>
                  </a:extLst>
                </a:gridCol>
              </a:tblGrid>
              <a:tr h="38072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688" marB="45688"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Physique</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Comportement</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Difficultés</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213032">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Causticum</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Hypotonie axiale prolongée</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Lenteur du dévlpt psycho-moteur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Marche retardée avec chutes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fréquentes, retard de la parole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Craintif et peureux</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Pleure pour un rien</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82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Zincum</a:t>
                      </a: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Agitation des extrémités</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Hypersensibilité nerveuse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Sommeil agité </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Intolérance au bruit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Cauchemars</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4947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Lachesis</a:t>
                      </a: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Latéralité gauche, svt fille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Piqué ++ par insectes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Pas de pb physique, mais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des troubles de l’adaptation</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Parfois mutisme (psore)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Parfois intolérant (sycose)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Parfois violent (luèse)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Préfère l’acide, n’aime pas sucre</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Suite de séparation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Méfiant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Peur d’être abandonné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Patho violentes,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soudaines, souvent graves</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165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Lycopodium</a:t>
                      </a: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Latéralité D, svt garçon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Tr digestifs ++</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Aggravé 17h-21h</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Faim féroce, aussi la nuit</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Peurs et phobies : bruit, action, abandon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Doute de soi +++</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782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Ethylicum</a:t>
                      </a: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RCIU staturo-pondéral</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Le jour : spastique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 nuit : cauchemars</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SAF</a:t>
                      </a:r>
                    </a:p>
                  </a:txBody>
                  <a:tcPr marT="45688" marB="4568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95975" name="Rectangle 1140">
            <a:extLst>
              <a:ext uri="{FF2B5EF4-FFF2-40B4-BE49-F238E27FC236}">
                <a16:creationId xmlns:a16="http://schemas.microsoft.com/office/drawing/2014/main" id="{F5624493-4459-7800-DF12-A951B34D1A37}"/>
              </a:ext>
            </a:extLst>
          </p:cNvPr>
          <p:cNvSpPr>
            <a:spLocks noChangeArrowheads="1"/>
          </p:cNvSpPr>
          <p:nvPr/>
        </p:nvSpPr>
        <p:spPr bwMode="auto">
          <a:xfrm>
            <a:off x="444500" y="0"/>
            <a:ext cx="28321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solidFill>
                  <a:srgbClr val="FF9933"/>
                </a:solidFill>
              </a:rPr>
              <a:t>Développement lent</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Espace réservé du contenu 8">
            <a:extLst>
              <a:ext uri="{FF2B5EF4-FFF2-40B4-BE49-F238E27FC236}">
                <a16:creationId xmlns:a16="http://schemas.microsoft.com/office/drawing/2014/main" id="{0B3647A1-B2FC-11BB-1586-DBC04262B976}"/>
              </a:ext>
            </a:extLst>
          </p:cNvPr>
          <p:cNvSpPr>
            <a:spLocks noGrp="1"/>
          </p:cNvSpPr>
          <p:nvPr>
            <p:ph idx="4294967295"/>
          </p:nvPr>
        </p:nvSpPr>
        <p:spPr bwMode="auto">
          <a:xfrm>
            <a:off x="685800" y="1676400"/>
            <a:ext cx="685800" cy="4572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fr-FR" altLang="fr-FR" sz="1800"/>
              <a:t>h/j</a:t>
            </a:r>
          </a:p>
          <a:p>
            <a:pPr>
              <a:spcBef>
                <a:spcPct val="0"/>
              </a:spcBef>
              <a:buFontTx/>
              <a:buNone/>
            </a:pPr>
            <a:endParaRPr lang="fr-FR" altLang="fr-FR" sz="1800"/>
          </a:p>
        </p:txBody>
      </p:sp>
      <p:sp>
        <p:nvSpPr>
          <p:cNvPr id="74756" name="Rectangle 4">
            <a:extLst>
              <a:ext uri="{FF2B5EF4-FFF2-40B4-BE49-F238E27FC236}">
                <a16:creationId xmlns:a16="http://schemas.microsoft.com/office/drawing/2014/main" id="{C312664C-4436-FDE3-5C8E-76112BE91F5E}"/>
              </a:ext>
            </a:extLst>
          </p:cNvPr>
          <p:cNvSpPr>
            <a:spLocks noChangeArrowheads="1"/>
          </p:cNvSpPr>
          <p:nvPr/>
        </p:nvSpPr>
        <p:spPr bwMode="auto">
          <a:xfrm>
            <a:off x="457200" y="277813"/>
            <a:ext cx="8229600" cy="1143000"/>
          </a:xfrm>
          <a:prstGeom prst="rect">
            <a:avLst/>
          </a:prstGeom>
          <a:noFill/>
          <a:ln w="9525">
            <a:noFill/>
            <a:miter lim="800000"/>
            <a:headEnd/>
            <a:tailEnd/>
          </a:ln>
        </p:spPr>
        <p:txBody>
          <a:bodyPr anchor="ctr"/>
          <a:lstStyle/>
          <a:p>
            <a:pPr algn="ctr" eaLnBrk="1" hangingPunct="1">
              <a:defRPr/>
            </a:pPr>
            <a:r>
              <a:rPr lang="fr-FR" sz="2400">
                <a:solidFill>
                  <a:schemeClr val="tx2"/>
                </a:solidFill>
                <a:ea typeface="+mn-ea"/>
              </a:rPr>
              <a:t>Pleurs physiologiques au cours des </a:t>
            </a:r>
            <a:br>
              <a:rPr lang="fr-FR" sz="2400">
                <a:solidFill>
                  <a:schemeClr val="tx2"/>
                </a:solidFill>
                <a:ea typeface="+mn-ea"/>
              </a:rPr>
            </a:br>
            <a:r>
              <a:rPr lang="fr-FR" sz="2400">
                <a:solidFill>
                  <a:schemeClr val="tx2"/>
                </a:solidFill>
                <a:ea typeface="+mn-ea"/>
              </a:rPr>
              <a:t>4 premiers mois</a:t>
            </a:r>
            <a:br>
              <a:rPr lang="fr-FR" sz="4000">
                <a:solidFill>
                  <a:schemeClr val="tx2"/>
                </a:solidFill>
                <a:effectLst>
                  <a:outerShdw blurRad="38100" dist="38100" dir="2700000" algn="tl">
                    <a:srgbClr val="C0C0C0"/>
                  </a:outerShdw>
                </a:effectLst>
                <a:ea typeface="+mn-ea"/>
              </a:rPr>
            </a:br>
            <a:r>
              <a:rPr lang="fr-FR" b="0" i="1">
                <a:solidFill>
                  <a:schemeClr val="folHlink"/>
                </a:solidFill>
                <a:ea typeface="+mn-ea"/>
              </a:rPr>
              <a:t>(Lehtonen, Arch Pediatr Adolesc Med 1995) </a:t>
            </a:r>
          </a:p>
        </p:txBody>
      </p:sp>
      <p:sp>
        <p:nvSpPr>
          <p:cNvPr id="297988" name="Text Box 5">
            <a:extLst>
              <a:ext uri="{FF2B5EF4-FFF2-40B4-BE49-F238E27FC236}">
                <a16:creationId xmlns:a16="http://schemas.microsoft.com/office/drawing/2014/main" id="{9C66DC6D-C6BD-32E5-F928-ED1D15332443}"/>
              </a:ext>
            </a:extLst>
          </p:cNvPr>
          <p:cNvSpPr txBox="1">
            <a:spLocks noChangeArrowheads="1"/>
          </p:cNvSpPr>
          <p:nvPr/>
        </p:nvSpPr>
        <p:spPr bwMode="auto">
          <a:xfrm>
            <a:off x="7308850" y="5661025"/>
            <a:ext cx="154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2000"/>
              <a:t>semaines</a:t>
            </a:r>
          </a:p>
        </p:txBody>
      </p:sp>
      <p:graphicFrame>
        <p:nvGraphicFramePr>
          <p:cNvPr id="297989" name="Object 2">
            <a:extLst>
              <a:ext uri="{FF2B5EF4-FFF2-40B4-BE49-F238E27FC236}">
                <a16:creationId xmlns:a16="http://schemas.microsoft.com/office/drawing/2014/main" id="{4E907ACF-15B9-9055-A69C-8816A170B10B}"/>
              </a:ext>
            </a:extLst>
          </p:cNvPr>
          <p:cNvGraphicFramePr>
            <a:graphicFrameLocks noChangeAspect="1"/>
          </p:cNvGraphicFramePr>
          <p:nvPr/>
        </p:nvGraphicFramePr>
        <p:xfrm>
          <a:off x="884238" y="1476375"/>
          <a:ext cx="6821487" cy="4554538"/>
        </p:xfrm>
        <a:graphic>
          <a:graphicData uri="http://schemas.openxmlformats.org/presentationml/2006/ole">
            <mc:AlternateContent xmlns:mc="http://schemas.openxmlformats.org/markup-compatibility/2006">
              <mc:Choice xmlns:v="urn:schemas-microsoft-com:vml" Requires="v">
                <p:oleObj name="Graphique Microsoft Excel" r:id="rId3" imgW="6820205" imgH="4553407" progId="Excel.Chart.8">
                  <p:embed/>
                </p:oleObj>
              </mc:Choice>
              <mc:Fallback>
                <p:oleObj name="Graphique Microsoft Excel" r:id="rId3" imgW="6820205" imgH="4553407"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476375"/>
                        <a:ext cx="682148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a:extLst>
              <a:ext uri="{FF2B5EF4-FFF2-40B4-BE49-F238E27FC236}">
                <a16:creationId xmlns:a16="http://schemas.microsoft.com/office/drawing/2014/main" id="{EB62029E-BC0C-D007-5CBE-4DE730E163FE}"/>
              </a:ext>
            </a:extLst>
          </p:cNvPr>
          <p:cNvSpPr>
            <a:spLocks noGrp="1"/>
          </p:cNvSpPr>
          <p:nvPr>
            <p:ph type="title" idx="4294967295"/>
          </p:nvPr>
        </p:nvSpPr>
        <p:spPr bwMode="auto">
          <a:xfrm>
            <a:off x="457200" y="685800"/>
            <a:ext cx="82296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chemeClr val="tx1"/>
                </a:solidFill>
              </a:rPr>
              <a:t>Folliculinum 15 CH</a:t>
            </a:r>
            <a:br>
              <a:rPr lang="fr-FR" altLang="fr-FR" sz="2400" b="1">
                <a:solidFill>
                  <a:schemeClr val="tx1"/>
                </a:solidFill>
              </a:rPr>
            </a:br>
            <a:r>
              <a:rPr lang="fr-FR" altLang="fr-FR" sz="2400"/>
              <a:t>En cas d’hyperestrogénie relative</a:t>
            </a:r>
            <a:br>
              <a:rPr lang="fr-FR" altLang="fr-FR" sz="2400"/>
            </a:br>
            <a:r>
              <a:rPr lang="fr-FR" altLang="fr-FR" sz="2400"/>
              <a:t>SPM : mastodynies, mycoses, céphalées, irritabilité, gonflements</a:t>
            </a:r>
            <a:br>
              <a:rPr lang="fr-FR" altLang="fr-FR" sz="2400"/>
            </a:br>
            <a:br>
              <a:rPr lang="fr-FR" altLang="fr-FR" sz="2400"/>
            </a:br>
            <a:r>
              <a:rPr lang="fr-FR" altLang="fr-FR" sz="2400" b="1">
                <a:solidFill>
                  <a:schemeClr val="tx1"/>
                </a:solidFill>
              </a:rPr>
              <a:t>Folliculinum 9 CH</a:t>
            </a:r>
            <a:br>
              <a:rPr lang="fr-FR" altLang="fr-FR" sz="2400" b="1">
                <a:solidFill>
                  <a:schemeClr val="tx1"/>
                </a:solidFill>
              </a:rPr>
            </a:br>
            <a:r>
              <a:rPr lang="fr-FR" altLang="fr-FR" sz="2400">
                <a:solidFill>
                  <a:schemeClr val="tx1"/>
                </a:solidFill>
              </a:rPr>
              <a:t>Pour réguler les sécrétions hormonales</a:t>
            </a:r>
            <a:br>
              <a:rPr lang="fr-FR" altLang="fr-FR" sz="2400">
                <a:solidFill>
                  <a:schemeClr val="tx1"/>
                </a:solidFill>
              </a:rPr>
            </a:br>
            <a:r>
              <a:rPr lang="fr-FR" altLang="fr-FR" sz="2400">
                <a:solidFill>
                  <a:schemeClr val="tx1"/>
                </a:solidFill>
              </a:rPr>
              <a:t>Cycles irréguliers</a:t>
            </a:r>
            <a:br>
              <a:rPr lang="fr-FR" altLang="fr-FR" sz="2400">
                <a:solidFill>
                  <a:schemeClr val="tx1"/>
                </a:solidFill>
              </a:rPr>
            </a:br>
            <a:br>
              <a:rPr lang="fr-FR" altLang="fr-FR" sz="2400">
                <a:solidFill>
                  <a:schemeClr val="tx1"/>
                </a:solidFill>
              </a:rPr>
            </a:br>
            <a:r>
              <a:rPr lang="fr-FR" altLang="fr-FR" sz="2400" b="1">
                <a:solidFill>
                  <a:schemeClr val="tx1"/>
                </a:solidFill>
              </a:rPr>
              <a:t>Folliculinum 5 CH</a:t>
            </a:r>
            <a:br>
              <a:rPr lang="fr-FR" altLang="fr-FR" sz="2400" b="1">
                <a:solidFill>
                  <a:schemeClr val="tx1"/>
                </a:solidFill>
              </a:rPr>
            </a:br>
            <a:r>
              <a:rPr lang="fr-FR" altLang="fr-FR" sz="2400">
                <a:solidFill>
                  <a:schemeClr val="tx1"/>
                </a:solidFill>
              </a:rPr>
              <a:t>En cas d’hypo-estrogénie relative</a:t>
            </a:r>
            <a:br>
              <a:rPr lang="fr-FR" altLang="fr-FR" sz="2400">
                <a:solidFill>
                  <a:schemeClr val="tx1"/>
                </a:solidFill>
              </a:rPr>
            </a:br>
            <a:r>
              <a:rPr lang="fr-FR" altLang="fr-FR" sz="2400">
                <a:solidFill>
                  <a:schemeClr val="tx1"/>
                </a:solidFill>
              </a:rPr>
              <a:t>Bouffées de chaleur de la péri-ménopause ou de la ménopause</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A00660A5-FE7E-4B32-543C-D105CD81A87D}"/>
              </a:ext>
            </a:extLst>
          </p:cNvPr>
          <p:cNvSpPr>
            <a:spLocks noGrp="1" noChangeArrowheads="1"/>
          </p:cNvSpPr>
          <p:nvPr>
            <p:ph type="title" idx="4294967295"/>
          </p:nvPr>
        </p:nvSpPr>
        <p:spPr bwMode="auto">
          <a:xfrm>
            <a:off x="1752600" y="635000"/>
            <a:ext cx="58801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fr-FR" sz="2400" b="1">
                <a:solidFill>
                  <a:srgbClr val="FF9933"/>
                </a:solidFill>
              </a:rPr>
              <a:t>Les pleurs excessifs d’origine non digestive</a:t>
            </a:r>
          </a:p>
        </p:txBody>
      </p:sp>
      <p:sp>
        <p:nvSpPr>
          <p:cNvPr id="300035" name="Rectangle 3">
            <a:extLst>
              <a:ext uri="{FF2B5EF4-FFF2-40B4-BE49-F238E27FC236}">
                <a16:creationId xmlns:a16="http://schemas.microsoft.com/office/drawing/2014/main" id="{17211199-B970-8506-BEC7-BE9B4B226FED}"/>
              </a:ext>
            </a:extLst>
          </p:cNvPr>
          <p:cNvSpPr>
            <a:spLocks noGrp="1" noChangeArrowheads="1"/>
          </p:cNvSpPr>
          <p:nvPr>
            <p:ph type="body" idx="4294967295"/>
          </p:nvPr>
        </p:nvSpPr>
        <p:spPr bwMode="auto">
          <a:xfrm>
            <a:off x="806450" y="16764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fr-FR" altLang="fr-FR" sz="2400"/>
              <a:t>Syndrome du cri persistant post-vaccinal.</a:t>
            </a:r>
          </a:p>
          <a:p>
            <a:pPr>
              <a:spcBef>
                <a:spcPct val="0"/>
              </a:spcBef>
              <a:buFontTx/>
              <a:buNone/>
            </a:pPr>
            <a:r>
              <a:rPr lang="fr-FR" altLang="fr-FR" sz="2400"/>
              <a:t>Pyélonéphrite (8%).</a:t>
            </a:r>
          </a:p>
          <a:p>
            <a:pPr>
              <a:spcBef>
                <a:spcPct val="0"/>
              </a:spcBef>
              <a:buFontTx/>
              <a:buNone/>
            </a:pPr>
            <a:r>
              <a:rPr lang="fr-FR" altLang="fr-FR" sz="2400"/>
              <a:t>Brûlures : projection de braise.</a:t>
            </a:r>
          </a:p>
          <a:p>
            <a:pPr>
              <a:spcBef>
                <a:spcPct val="0"/>
              </a:spcBef>
              <a:buFontTx/>
              <a:buNone/>
            </a:pPr>
            <a:r>
              <a:rPr lang="fr-FR" altLang="fr-FR" sz="2400"/>
              <a:t>Abrasion de cornée.</a:t>
            </a:r>
          </a:p>
          <a:p>
            <a:pPr>
              <a:spcBef>
                <a:spcPct val="0"/>
              </a:spcBef>
              <a:buFontTx/>
              <a:buNone/>
            </a:pPr>
            <a:r>
              <a:rPr lang="fr-FR" altLang="fr-FR" sz="2400"/>
              <a:t>Dermatoses.</a:t>
            </a:r>
          </a:p>
          <a:p>
            <a:pPr>
              <a:spcBef>
                <a:spcPct val="0"/>
              </a:spcBef>
              <a:buFontTx/>
              <a:buNone/>
            </a:pPr>
            <a:r>
              <a:rPr lang="fr-FR" altLang="fr-FR" sz="2400"/>
              <a:t>Torticolis.</a:t>
            </a:r>
          </a:p>
          <a:p>
            <a:pPr>
              <a:spcBef>
                <a:spcPct val="0"/>
              </a:spcBef>
              <a:buFontTx/>
              <a:buNone/>
            </a:pPr>
            <a:r>
              <a:rPr lang="fr-FR" altLang="fr-FR" sz="2400"/>
              <a:t>Syndrome des enfants secoués (souvent &lt; 6 mois).</a:t>
            </a:r>
          </a:p>
          <a:p>
            <a:pPr>
              <a:spcBef>
                <a:spcPct val="0"/>
              </a:spcBef>
              <a:buFontTx/>
              <a:buNone/>
            </a:pPr>
            <a:r>
              <a:rPr lang="fr-FR" altLang="fr-FR" sz="2400"/>
              <a:t>Dystonie au métoclopramide (Primpéran®).</a:t>
            </a:r>
          </a:p>
          <a:p>
            <a:pPr>
              <a:spcBef>
                <a:spcPct val="0"/>
              </a:spcBef>
              <a:buFontTx/>
              <a:buNone/>
            </a:pPr>
            <a:r>
              <a:rPr lang="fr-FR" altLang="fr-FR" sz="2400" b="1"/>
              <a:t>8 à 25% des enfants &lt; 3 mois.</a:t>
            </a:r>
            <a:endParaRPr lang="fr-FR" altLang="fr-FR" sz="240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BA80EC5E-F570-ADB6-9BAF-24E20D6BEEC9}"/>
              </a:ext>
            </a:extLst>
          </p:cNvPr>
          <p:cNvSpPr>
            <a:spLocks noGrp="1" noChangeArrowheads="1"/>
          </p:cNvSpPr>
          <p:nvPr>
            <p:ph type="title" idx="4294967295"/>
          </p:nvPr>
        </p:nvSpPr>
        <p:spPr bwMode="auto">
          <a:xfrm>
            <a:off x="2195513" y="673100"/>
            <a:ext cx="35941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fr-FR" sz="2400" b="1">
                <a:solidFill>
                  <a:srgbClr val="FF9933"/>
                </a:solidFill>
              </a:rPr>
              <a:t>+ de pleurs excessifs si</a:t>
            </a:r>
          </a:p>
        </p:txBody>
      </p:sp>
      <p:sp>
        <p:nvSpPr>
          <p:cNvPr id="302083" name="Rectangle 3">
            <a:extLst>
              <a:ext uri="{FF2B5EF4-FFF2-40B4-BE49-F238E27FC236}">
                <a16:creationId xmlns:a16="http://schemas.microsoft.com/office/drawing/2014/main" id="{1EA31417-DAA0-9E9D-E9A2-10F4918BB2C1}"/>
              </a:ext>
            </a:extLst>
          </p:cNvPr>
          <p:cNvSpPr>
            <a:spLocks noGrp="1" noChangeArrowheads="1"/>
          </p:cNvSpPr>
          <p:nvPr>
            <p:ph type="body" idx="4294967295"/>
          </p:nvPr>
        </p:nvSpPr>
        <p:spPr bwMode="auto">
          <a:xfrm>
            <a:off x="419100" y="1676400"/>
            <a:ext cx="7772400" cy="160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fr-FR" altLang="fr-FR" sz="2400"/>
              <a:t>Grossesse : anxiété, dépression, stress professionnel.</a:t>
            </a:r>
          </a:p>
          <a:p>
            <a:pPr>
              <a:spcBef>
                <a:spcPct val="0"/>
              </a:spcBef>
              <a:buFontTx/>
              <a:buNone/>
            </a:pPr>
            <a:r>
              <a:rPr lang="fr-FR" altLang="fr-FR" sz="2400"/>
              <a:t>Grossesse jugée difficile.</a:t>
            </a:r>
          </a:p>
          <a:p>
            <a:pPr>
              <a:spcBef>
                <a:spcPct val="0"/>
              </a:spcBef>
              <a:buFontTx/>
              <a:buNone/>
            </a:pPr>
            <a:r>
              <a:rPr lang="fr-FR" altLang="fr-FR" sz="2400"/>
              <a:t>Tabac (irritabilité, succion désordonnée)…</a:t>
            </a:r>
          </a:p>
          <a:p>
            <a:pPr>
              <a:spcBef>
                <a:spcPct val="0"/>
              </a:spcBef>
              <a:buFontTx/>
              <a:buNone/>
            </a:pPr>
            <a:r>
              <a:rPr lang="fr-FR" altLang="fr-FR" sz="2400"/>
              <a:t>Réversible !</a:t>
            </a:r>
          </a:p>
        </p:txBody>
      </p:sp>
      <p:sp>
        <p:nvSpPr>
          <p:cNvPr id="302084" name="Rectangle 4">
            <a:extLst>
              <a:ext uri="{FF2B5EF4-FFF2-40B4-BE49-F238E27FC236}">
                <a16:creationId xmlns:a16="http://schemas.microsoft.com/office/drawing/2014/main" id="{81FF4159-D430-262D-5753-BABB6AA2932B}"/>
              </a:ext>
            </a:extLst>
          </p:cNvPr>
          <p:cNvSpPr>
            <a:spLocks noChangeArrowheads="1"/>
          </p:cNvSpPr>
          <p:nvPr/>
        </p:nvSpPr>
        <p:spPr bwMode="auto">
          <a:xfrm>
            <a:off x="2286000" y="4267200"/>
            <a:ext cx="3952875" cy="457200"/>
          </a:xfrm>
          <a:prstGeom prst="rect">
            <a:avLst/>
          </a:prstGeom>
          <a:solidFill>
            <a:srgbClr val="FF9933"/>
          </a:solidFill>
          <a:ln>
            <a:noFill/>
          </a:ln>
          <a:extLst>
            <a:ext uri="{91240B29-F687-4F45-9708-019B960494DF}">
              <a14:hiddenLine xmlns:a14="http://schemas.microsoft.com/office/drawing/2010/main" w="9525">
                <a:solidFill>
                  <a:srgbClr val="FF66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solidFill>
                  <a:srgbClr val="FFFFFF"/>
                </a:solidFill>
              </a:rPr>
              <a:t>idem avec chocolat en excès…</a:t>
            </a:r>
          </a:p>
        </p:txBody>
      </p:sp>
      <p:pic>
        <p:nvPicPr>
          <p:cNvPr id="302085" name="Picture 12" descr="inform">
            <a:extLst>
              <a:ext uri="{FF2B5EF4-FFF2-40B4-BE49-F238E27FC236}">
                <a16:creationId xmlns:a16="http://schemas.microsoft.com/office/drawing/2014/main" id="{1BD8E136-2AEC-208A-94CA-CD80FC184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1944688"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3A4891B3-C1D0-E5D8-53DE-A85315820D21}"/>
              </a:ext>
            </a:extLst>
          </p:cNvPr>
          <p:cNvSpPr>
            <a:spLocks noGrp="1" noChangeArrowheads="1"/>
          </p:cNvSpPr>
          <p:nvPr>
            <p:ph type="title" idx="4294967295"/>
          </p:nvPr>
        </p:nvSpPr>
        <p:spPr bwMode="auto">
          <a:xfrm>
            <a:off x="463550" y="609600"/>
            <a:ext cx="52578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p>
            <a:pPr algn="l"/>
            <a:r>
              <a:rPr lang="fr-FR" altLang="fr-FR" sz="2400" b="1">
                <a:solidFill>
                  <a:srgbClr val="FF9933"/>
                </a:solidFill>
                <a:cs typeface="Arial" panose="020B0604020202020204" pitchFamily="34" charset="0"/>
              </a:rPr>
              <a:t>Pleurs excessifs sans cause identifiée : le gros du peloton</a:t>
            </a:r>
          </a:p>
        </p:txBody>
      </p:sp>
      <p:sp>
        <p:nvSpPr>
          <p:cNvPr id="304131" name="Rectangle 3">
            <a:extLst>
              <a:ext uri="{FF2B5EF4-FFF2-40B4-BE49-F238E27FC236}">
                <a16:creationId xmlns:a16="http://schemas.microsoft.com/office/drawing/2014/main" id="{47A9DFFF-534C-399A-BE04-E79B245B1944}"/>
              </a:ext>
            </a:extLst>
          </p:cNvPr>
          <p:cNvSpPr>
            <a:spLocks noGrp="1" noChangeArrowheads="1"/>
          </p:cNvSpPr>
          <p:nvPr>
            <p:ph type="body" sz="half" idx="4294967295"/>
          </p:nvPr>
        </p:nvSpPr>
        <p:spPr bwMode="auto">
          <a:xfrm>
            <a:off x="419100" y="1600200"/>
            <a:ext cx="8291513" cy="4530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0" indent="0">
              <a:spcBef>
                <a:spcPct val="0"/>
              </a:spcBef>
              <a:buFont typeface="Wingdings" panose="05000000000000000000" pitchFamily="2" charset="2"/>
              <a:buNone/>
            </a:pPr>
            <a:endParaRPr lang="fr-FR" altLang="fr-FR" sz="2400">
              <a:cs typeface="Arial" panose="020B0604020202020204" pitchFamily="34" charset="0"/>
            </a:endParaRPr>
          </a:p>
          <a:p>
            <a:pPr marL="0" indent="0">
              <a:spcBef>
                <a:spcPct val="0"/>
              </a:spcBef>
              <a:buFontTx/>
              <a:buNone/>
            </a:pPr>
            <a:r>
              <a:rPr lang="fr-FR" altLang="fr-FR" sz="2400">
                <a:cs typeface="Arial" panose="020B0604020202020204" pitchFamily="34" charset="0"/>
              </a:rPr>
              <a:t>Troubles du sommeil fréquemment associés.</a:t>
            </a:r>
          </a:p>
          <a:p>
            <a:pPr marL="0" indent="0">
              <a:spcBef>
                <a:spcPct val="0"/>
              </a:spcBef>
              <a:buFontTx/>
              <a:buNone/>
            </a:pPr>
            <a:r>
              <a:rPr lang="fr-FR" altLang="fr-FR" sz="2400">
                <a:cs typeface="Arial" panose="020B0604020202020204" pitchFamily="34" charset="0"/>
              </a:rPr>
              <a:t>Facteurs de risques environnementaux</a:t>
            </a:r>
            <a:r>
              <a:rPr lang="fr-FR" altLang="fr-FR" sz="2400">
                <a:solidFill>
                  <a:schemeClr val="accent1"/>
                </a:solidFill>
                <a:cs typeface="Arial" panose="020B0604020202020204" pitchFamily="34" charset="0"/>
              </a:rPr>
              <a:t> </a:t>
            </a:r>
            <a:r>
              <a:rPr lang="fr-FR" altLang="fr-FR" sz="2400">
                <a:cs typeface="Arial" panose="020B0604020202020204" pitchFamily="34" charset="0"/>
              </a:rPr>
              <a:t>contrastés :</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1</a:t>
            </a:r>
            <a:r>
              <a:rPr lang="fr-FR" altLang="fr-FR" sz="2400" baseline="30000">
                <a:cs typeface="Arial" panose="020B0604020202020204" pitchFamily="34" charset="0"/>
              </a:rPr>
              <a:t>er</a:t>
            </a:r>
            <a:r>
              <a:rPr lang="fr-FR" altLang="fr-FR" sz="2400">
                <a:cs typeface="Arial" panose="020B0604020202020204" pitchFamily="34" charset="0"/>
              </a:rPr>
              <a:t> enfant.</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Vie urbaine.</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Familles monoparentales.</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2 parents au niveau d’étude élevé travaillant tous deux.</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Âge maternel entre 30 et 34 ans.</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Absence de soutien.</a:t>
            </a:r>
          </a:p>
          <a:p>
            <a:pPr marL="179388" lvl="1" indent="0">
              <a:spcBef>
                <a:spcPct val="0"/>
              </a:spcBef>
              <a:buClr>
                <a:srgbClr val="FF6600"/>
              </a:buClr>
              <a:buSzPct val="75000"/>
              <a:buFont typeface="ZapfDingbats" charset="2"/>
              <a:buChar char="ü"/>
            </a:pPr>
            <a:r>
              <a:rPr lang="fr-FR" altLang="fr-FR" sz="2400">
                <a:cs typeface="Arial" panose="020B0604020202020204" pitchFamily="34" charset="0"/>
              </a:rPr>
              <a:t>Tabagisme passif (favorise coliques et RGO).</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654" name="Group 206">
            <a:extLst>
              <a:ext uri="{FF2B5EF4-FFF2-40B4-BE49-F238E27FC236}">
                <a16:creationId xmlns:a16="http://schemas.microsoft.com/office/drawing/2014/main" id="{AE94A85A-9360-92A3-84BB-7E1E9EB5343A}"/>
              </a:ext>
            </a:extLst>
          </p:cNvPr>
          <p:cNvGraphicFramePr>
            <a:graphicFrameLocks noGrp="1"/>
          </p:cNvGraphicFramePr>
          <p:nvPr/>
        </p:nvGraphicFramePr>
        <p:xfrm>
          <a:off x="114300" y="1516063"/>
          <a:ext cx="8897938" cy="4968875"/>
        </p:xfrm>
        <a:graphic>
          <a:graphicData uri="http://schemas.openxmlformats.org/drawingml/2006/table">
            <a:tbl>
              <a:tblPr/>
              <a:tblGrid>
                <a:gridCol w="1560513">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784475">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45725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Physique</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Lenteur </a:t>
                      </a:r>
                      <a:r>
                        <a:rPr kumimoji="0" lang="fr-FR" altLang="fr-FR" sz="2000" b="1" i="0" u="none" strike="noStrike" cap="none" normalizeH="0" baseline="0" dirty="0" err="1">
                          <a:ln>
                            <a:noFill/>
                          </a:ln>
                          <a:solidFill>
                            <a:srgbClr val="FF9933"/>
                          </a:solidFill>
                          <a:effectLst/>
                          <a:latin typeface="Times New Roman" panose="02020603050405020304" pitchFamily="18" charset="0"/>
                          <a:ea typeface="ＭＳ Ｐゴシック" panose="020B0600070205080204" pitchFamily="34" charset="-128"/>
                        </a:rPr>
                        <a:t>psycho-motrice</a:t>
                      </a:r>
                      <a:endParaRPr kumimoji="0" lang="fr-FR" altLang="fr-FR" sz="2000" b="0"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Agitation</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70113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Luesinum</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err="1">
                          <a:ln>
                            <a:noFill/>
                          </a:ln>
                          <a:solidFill>
                            <a:srgbClr val="000000"/>
                          </a:solidFill>
                          <a:effectLst/>
                          <a:latin typeface="Times New Roman" panose="02020603050405020304" pitchFamily="18" charset="0"/>
                          <a:ea typeface="ＭＳ Ｐゴシック" panose="020B0600070205080204" pitchFamily="34" charset="-128"/>
                        </a:rPr>
                        <a:t>Malf</a:t>
                      </a:r>
                      <a:r>
                        <a:rPr kumimoji="0" lang="fr-FR" altLang="fr-FR" sz="2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 asymétriques</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Précoce ou IMC</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La nuit encore +</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9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Ethylicum</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Petit poids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Petite taille</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Spasmes, tremblements</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Diurne</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9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Baryta carbonica</a:t>
                      </a:r>
                      <a:endPar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Avec surpoids</a:t>
                      </a:r>
                      <a:endPar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Maladroit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Sauvage</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Non</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13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Silicea</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rPr>
                        <a:t>Souffreteux</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Regard vif manque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de vitalité et tonicité</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Nervosité remuante</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5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Conium</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Aspect vieillot</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Ralentissement global</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Non, indifférent</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27904">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Agaricus</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Maigrichon</a:t>
                      </a: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Torpeur le matin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Fréquente arriération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mentale</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Excitation désordonnée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Spasmes digestifs et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rPr>
                        <a:t>flatulences</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6" marB="4572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06220" name="Titre 4">
            <a:extLst>
              <a:ext uri="{FF2B5EF4-FFF2-40B4-BE49-F238E27FC236}">
                <a16:creationId xmlns:a16="http://schemas.microsoft.com/office/drawing/2014/main" id="{35F357B3-DE84-946F-767E-60055BF8AFFB}"/>
              </a:ext>
            </a:extLst>
          </p:cNvPr>
          <p:cNvSpPr>
            <a:spLocks/>
          </p:cNvSpPr>
          <p:nvPr/>
        </p:nvSpPr>
        <p:spPr bwMode="auto">
          <a:xfrm>
            <a:off x="457200" y="609600"/>
            <a:ext cx="3898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rPr>
              <a:t>Les RCIU qui restent petits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1066">
            <a:extLst>
              <a:ext uri="{FF2B5EF4-FFF2-40B4-BE49-F238E27FC236}">
                <a16:creationId xmlns:a16="http://schemas.microsoft.com/office/drawing/2014/main" id="{EF3DD237-539D-C7C3-7F4A-E5AA9E4AB38B}"/>
              </a:ext>
            </a:extLst>
          </p:cNvPr>
          <p:cNvSpPr>
            <a:spLocks noChangeArrowheads="1"/>
          </p:cNvSpPr>
          <p:nvPr/>
        </p:nvSpPr>
        <p:spPr bwMode="auto">
          <a:xfrm>
            <a:off x="1993900" y="65976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endParaRPr lang="fr-FR" altLang="fr-FR" sz="1600" b="0"/>
          </a:p>
        </p:txBody>
      </p:sp>
      <p:sp>
        <p:nvSpPr>
          <p:cNvPr id="308227" name="Rectangle 1068">
            <a:extLst>
              <a:ext uri="{FF2B5EF4-FFF2-40B4-BE49-F238E27FC236}">
                <a16:creationId xmlns:a16="http://schemas.microsoft.com/office/drawing/2014/main" id="{1EC6265B-A35F-C42E-3236-763E3F61582E}"/>
              </a:ext>
            </a:extLst>
          </p:cNvPr>
          <p:cNvSpPr>
            <a:spLocks noGrp="1" noChangeArrowheads="1"/>
          </p:cNvSpPr>
          <p:nvPr>
            <p:ph type="title" idx="4294967295"/>
          </p:nvPr>
        </p:nvSpPr>
        <p:spPr bwMode="auto">
          <a:xfrm>
            <a:off x="463550" y="373063"/>
            <a:ext cx="41148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fr-FR" sz="2400" b="1">
                <a:solidFill>
                  <a:srgbClr val="FF9933"/>
                </a:solidFill>
              </a:rPr>
              <a:t>Médicaments de séparation</a:t>
            </a:r>
          </a:p>
        </p:txBody>
      </p:sp>
      <p:graphicFrame>
        <p:nvGraphicFramePr>
          <p:cNvPr id="233706" name="Group 1258">
            <a:extLst>
              <a:ext uri="{FF2B5EF4-FFF2-40B4-BE49-F238E27FC236}">
                <a16:creationId xmlns:a16="http://schemas.microsoft.com/office/drawing/2014/main" id="{EB398A54-3F7B-039C-84E2-F16E0829266C}"/>
              </a:ext>
            </a:extLst>
          </p:cNvPr>
          <p:cNvGraphicFramePr>
            <a:graphicFrameLocks noGrp="1"/>
          </p:cNvGraphicFramePr>
          <p:nvPr/>
        </p:nvGraphicFramePr>
        <p:xfrm>
          <a:off x="341313" y="965200"/>
          <a:ext cx="8474075" cy="5513388"/>
        </p:xfrm>
        <a:graphic>
          <a:graphicData uri="http://schemas.openxmlformats.org/drawingml/2006/table">
            <a:tbl>
              <a:tblPr/>
              <a:tblGrid>
                <a:gridCol w="2388740">
                  <a:extLst>
                    <a:ext uri="{9D8B030D-6E8A-4147-A177-3AD203B41FA5}">
                      <a16:colId xmlns:a16="http://schemas.microsoft.com/office/drawing/2014/main" val="20000"/>
                    </a:ext>
                  </a:extLst>
                </a:gridCol>
                <a:gridCol w="2825221">
                  <a:extLst>
                    <a:ext uri="{9D8B030D-6E8A-4147-A177-3AD203B41FA5}">
                      <a16:colId xmlns:a16="http://schemas.microsoft.com/office/drawing/2014/main" val="20001"/>
                    </a:ext>
                  </a:extLst>
                </a:gridCol>
                <a:gridCol w="3260114">
                  <a:extLst>
                    <a:ext uri="{9D8B030D-6E8A-4147-A177-3AD203B41FA5}">
                      <a16:colId xmlns:a16="http://schemas.microsoft.com/office/drawing/2014/main" val="20002"/>
                    </a:ext>
                  </a:extLst>
                </a:gridCol>
              </a:tblGrid>
              <a:tr h="747932">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Aurum metallicum</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Colères terribles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Spasme du sanglot</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Puis dépression</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749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Lachesis</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Pleure à la séparation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Sensation d’abandon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Tr du sommeil</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Excitable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Pas de vêtements serrés,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ni d’embrassement serré</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32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Pulsatilla</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Pleure à la séparation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mais aisé à consoler</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Nostalgie d’un paradis perdu</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Crampon de sa mère</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20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Capsicum</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Trouble du sommeil</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Suite de déménagement</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32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Arsenicum album</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Réveil nocturne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avec grande anxiété</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Deuil familial</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32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Staphysagria</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Grief non exprimé ; injustice</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Rupture du couple parental</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125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Lycopodium</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Autoritaire et coléreux</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Appétit vite rassasié</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Père absent ou démissionnaire</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450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Natrum muriaticum</a:t>
                      </a:r>
                      <a:endPar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Déception sentimentale</a:t>
                      </a: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L="91423" marR="91423" marT="45738" marB="45738"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620" name="Group 1148">
            <a:extLst>
              <a:ext uri="{FF2B5EF4-FFF2-40B4-BE49-F238E27FC236}">
                <a16:creationId xmlns:a16="http://schemas.microsoft.com/office/drawing/2014/main" id="{97B9EBD4-4961-0247-E09D-F86B6D558787}"/>
              </a:ext>
            </a:extLst>
          </p:cNvPr>
          <p:cNvGraphicFramePr>
            <a:graphicFrameLocks noGrp="1"/>
          </p:cNvGraphicFramePr>
          <p:nvPr/>
        </p:nvGraphicFramePr>
        <p:xfrm>
          <a:off x="228600" y="1447800"/>
          <a:ext cx="8662988" cy="5056188"/>
        </p:xfrm>
        <a:graphic>
          <a:graphicData uri="http://schemas.openxmlformats.org/drawingml/2006/table">
            <a:tbl>
              <a:tblPr/>
              <a:tblGrid>
                <a:gridCol w="1427163">
                  <a:extLst>
                    <a:ext uri="{9D8B030D-6E8A-4147-A177-3AD203B41FA5}">
                      <a16:colId xmlns:a16="http://schemas.microsoft.com/office/drawing/2014/main" val="20000"/>
                    </a:ext>
                  </a:extLst>
                </a:gridCol>
                <a:gridCol w="2459037">
                  <a:extLst>
                    <a:ext uri="{9D8B030D-6E8A-4147-A177-3AD203B41FA5}">
                      <a16:colId xmlns:a16="http://schemas.microsoft.com/office/drawing/2014/main" val="20001"/>
                    </a:ext>
                  </a:extLst>
                </a:gridCol>
                <a:gridCol w="2609850">
                  <a:extLst>
                    <a:ext uri="{9D8B030D-6E8A-4147-A177-3AD203B41FA5}">
                      <a16:colId xmlns:a16="http://schemas.microsoft.com/office/drawing/2014/main" val="20002"/>
                    </a:ext>
                  </a:extLst>
                </a:gridCol>
                <a:gridCol w="2166938">
                  <a:extLst>
                    <a:ext uri="{9D8B030D-6E8A-4147-A177-3AD203B41FA5}">
                      <a16:colId xmlns:a16="http://schemas.microsoft.com/office/drawing/2014/main" val="20003"/>
                    </a:ext>
                  </a:extLst>
                </a:gridCol>
              </a:tblGrid>
              <a:tr h="380851">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3" marB="45703"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Signe essentiel</a:t>
                      </a:r>
                      <a:endParaRPr kumimoji="0" lang="fr-FR" altLang="fr-FR" sz="1600" b="0"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endParaRP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ATCD familiaux</a:t>
                      </a:r>
                      <a:endParaRPr kumimoji="0" lang="fr-FR" altLang="fr-FR" sz="1600" b="0"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endParaRP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rgbClr val="FF9933"/>
                          </a:solidFill>
                          <a:effectLst/>
                          <a:latin typeface="Times New Roman" panose="02020603050405020304" pitchFamily="18" charset="0"/>
                          <a:ea typeface="ＭＳ Ｐゴシック" panose="020B0600070205080204" pitchFamily="34" charset="-128"/>
                        </a:rPr>
                        <a:t>Peau</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94458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Psorinum</a:t>
                      </a:r>
                      <a:endPar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Manque de réaction aux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médicaments antipsoriques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pourtant bien indiqués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Lycopodium</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Natrum</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muriaticum</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Silicea</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Sulfur</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Arsenicum</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Tuberculinum</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Psore :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Allergies et infections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Mycoses récidivantes</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Pieds malodorants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Cheveux secs, ternes,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emmêlés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Dermatoses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Muguet (récidivant)</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567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Medorrhinum</a:t>
                      </a:r>
                      <a:endPar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Sous-prescrit chez le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NNé</a:t>
                      </a:r>
                      <a:endPar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Dort à 4 pattes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Inf</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ur</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basse des 1</a:t>
                      </a:r>
                      <a:r>
                        <a:rPr kumimoji="0" lang="fr-FR" altLang="fr-FR" sz="1600" b="0" i="0" u="none" strike="noStrike" cap="none" normalizeH="0" baseline="30000" dirty="0">
                          <a:ln>
                            <a:noFill/>
                          </a:ln>
                          <a:solidFill>
                            <a:schemeClr val="tx1"/>
                          </a:solidFill>
                          <a:effectLst/>
                          <a:latin typeface="Times New Roman" panose="02020603050405020304" pitchFamily="18" charset="0"/>
                          <a:ea typeface="ＭＳ Ｐゴシック" panose="020B0600070205080204" pitchFamily="34" charset="-128"/>
                        </a:rPr>
                        <a:t>ères</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semaines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Blépharo</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-conjonctivite</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Décès précoces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(K,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mvse</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hygiène de vie)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MST et voyageurs, annexites,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FCS,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inf</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urin</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rhumatismes</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Blépharo</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-conjonctivite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chronique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Erythèmes fessiers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récidivants et rebelles</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5071">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Luesinum</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Aucun panicule adipeux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Ulcérations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la nuit, à la mer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&gt; en montagne</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Vieillissement précoce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Ulcères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Syphilis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Toxiques </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Ophtamie</a:t>
                      </a: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 aiguë du </a:t>
                      </a:r>
                      <a:r>
                        <a:rPr kumimoji="0" lang="fr-FR" altLang="fr-FR" sz="16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NNé</a:t>
                      </a:r>
                      <a:endPar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Cheveu blanc</a:t>
                      </a:r>
                    </a:p>
                  </a:txBody>
                  <a:tcPr marT="45703" marB="45703"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0301" name="Rectangle 1143">
            <a:extLst>
              <a:ext uri="{FF2B5EF4-FFF2-40B4-BE49-F238E27FC236}">
                <a16:creationId xmlns:a16="http://schemas.microsoft.com/office/drawing/2014/main" id="{69BD8948-A3E1-22AF-A045-E9615BB47102}"/>
              </a:ext>
            </a:extLst>
          </p:cNvPr>
          <p:cNvSpPr>
            <a:spLocks noGrp="1" noChangeArrowheads="1"/>
          </p:cNvSpPr>
          <p:nvPr>
            <p:ph type="title" idx="4294967295"/>
          </p:nvPr>
        </p:nvSpPr>
        <p:spPr bwMode="auto">
          <a:xfrm>
            <a:off x="457200" y="609600"/>
            <a:ext cx="47752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fr-FR" sz="2400" b="1" u="sng">
                <a:solidFill>
                  <a:srgbClr val="FF9933"/>
                </a:solidFill>
              </a:rPr>
              <a:t>Nouveau-né et biothérapiques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231" name="Rectangle 1215">
            <a:extLst>
              <a:ext uri="{FF2B5EF4-FFF2-40B4-BE49-F238E27FC236}">
                <a16:creationId xmlns:a16="http://schemas.microsoft.com/office/drawing/2014/main" id="{16CD3E35-8DC2-71FC-7B93-36B9E2C2CFED}"/>
              </a:ext>
            </a:extLst>
          </p:cNvPr>
          <p:cNvGraphicFramePr>
            <a:graphicFrameLocks noGrp="1"/>
          </p:cNvGraphicFramePr>
          <p:nvPr>
            <p:ph idx="4294967295"/>
          </p:nvPr>
        </p:nvGraphicFramePr>
        <p:xfrm>
          <a:off x="138113" y="101600"/>
          <a:ext cx="9005887" cy="6483350"/>
        </p:xfrm>
        <a:graphic>
          <a:graphicData uri="http://schemas.openxmlformats.org/drawingml/2006/table">
            <a:tbl>
              <a:tblPr/>
              <a:tblGrid>
                <a:gridCol w="1295400">
                  <a:extLst>
                    <a:ext uri="{9D8B030D-6E8A-4147-A177-3AD203B41FA5}">
                      <a16:colId xmlns:a16="http://schemas.microsoft.com/office/drawing/2014/main" val="20000"/>
                    </a:ext>
                  </a:extLst>
                </a:gridCol>
                <a:gridCol w="2224087">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13342">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1" i="0" u="none" strike="noStrike" cap="none" normalizeH="0" baseline="0">
                        <a:ln>
                          <a:noFill/>
                        </a:ln>
                        <a:solidFill>
                          <a:srgbClr val="FF6600"/>
                        </a:solidFill>
                        <a:effectLst/>
                        <a:latin typeface="Times New Roman" panose="02020603050405020304" pitchFamily="18" charset="0"/>
                        <a:ea typeface="MS PGothic" panose="020B0600070205080204" pitchFamily="34" charset="-128"/>
                      </a:endParaRPr>
                    </a:p>
                  </a:txBody>
                  <a:tcPr marL="90000" marR="90000" marT="71976" marB="71976"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rPr>
                        <a:t>Digestion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rPr>
                        <a:t>Croissance</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rPr>
                        <a:t>Comportement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endParaRP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rPr>
                        <a:t>Grossesse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rgbClr val="FF9933"/>
                          </a:solidFill>
                          <a:effectLst/>
                          <a:latin typeface="Times New Roman" panose="02020603050405020304" pitchFamily="18" charset="0"/>
                          <a:ea typeface="MS PGothic" panose="020B0600070205080204" pitchFamily="34" charset="-128"/>
                        </a:rPr>
                        <a:t>Naissance</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826906">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Psorinum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Faim la nuit &gt; 3 mois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Gros ventre et air maladif</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Constipation à selles molles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Poids insuffisant malgré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appétit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Ralentissement taille</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Nerveux, excité, vif, sursaute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Craintif, insécure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Besoin de chaleur physique et affective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Humeur changeante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Enervé si faim, froid, déshabillage, douleur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Pas joyeux (ARS)</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RCIU, préma sans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étiologie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Fœtus très agité, mvts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violents + tympanisme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DRT : faible dès 1</a:t>
                      </a:r>
                      <a:r>
                        <a:rPr kumimoji="0" lang="fr-FR" altLang="fr-FR" sz="1400" b="0" i="0" u="none" strike="noStrike" cap="none" normalizeH="0" baseline="30000">
                          <a:ln>
                            <a:noFill/>
                          </a:ln>
                          <a:solidFill>
                            <a:schemeClr val="tx1"/>
                          </a:solidFill>
                          <a:effectLst/>
                          <a:latin typeface="Times New Roman" panose="02020603050405020304" pitchFamily="18" charset="0"/>
                          <a:ea typeface="MS PGothic" panose="020B0600070205080204" pitchFamily="34" charset="-128"/>
                        </a:rPr>
                        <a:t>er</a:t>
                      </a: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 cri</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49531">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Medorrhinum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Cassure inexpliquée des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courbes poids + taille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Habituellement en surcharge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avec dyspepsie et diarrhée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Parfois anorexie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Constipation en crottes de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chèvre</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Nerveux, agité, braillard jour et nuit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Colère démesurée à la contradiction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Appétit énorme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Energie +++, ne peut rester en place,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s’affaire jour et nuit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Hypersensible à tout (émotions,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bruits…) et tout prend proportions démesurées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Épuise sa mère (précoce ou IMC)</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RCIU</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93570">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Luesinum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Ne grossit pas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N’engraisse pas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Dystrophies acquises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scoliose, caries, kystes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osseux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Douleurs de croissance &lt; la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nuit</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Irritable, hurleur, têtu</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Eveil variable, instabilité caractérielle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Difficile à éduquer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S’isole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Anxiété ++ obsessionnelle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&lt; par consolation, &lt; ++ par contradiction</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defRPr sz="24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RCIU maigre avec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taille 3°P/30°P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Aspect vieillot : rides au front, déshydraté, air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chétif</a:t>
                      </a:r>
                    </a:p>
                  </a:txBody>
                  <a:tcPr marL="90000" marR="90000" marT="71976" marB="71976"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824" name="Group 1280">
            <a:extLst>
              <a:ext uri="{FF2B5EF4-FFF2-40B4-BE49-F238E27FC236}">
                <a16:creationId xmlns:a16="http://schemas.microsoft.com/office/drawing/2014/main" id="{4137210E-DB39-FC67-A984-3BCF66EF9255}"/>
              </a:ext>
            </a:extLst>
          </p:cNvPr>
          <p:cNvGraphicFramePr>
            <a:graphicFrameLocks noGrp="1"/>
          </p:cNvGraphicFramePr>
          <p:nvPr/>
        </p:nvGraphicFramePr>
        <p:xfrm>
          <a:off x="228600" y="503238"/>
          <a:ext cx="8686800" cy="5688012"/>
        </p:xfrm>
        <a:graphic>
          <a:graphicData uri="http://schemas.openxmlformats.org/drawingml/2006/table">
            <a:tbl>
              <a:tblPr/>
              <a:tblGrid>
                <a:gridCol w="1487488">
                  <a:extLst>
                    <a:ext uri="{9D8B030D-6E8A-4147-A177-3AD203B41FA5}">
                      <a16:colId xmlns:a16="http://schemas.microsoft.com/office/drawing/2014/main" val="20000"/>
                    </a:ext>
                  </a:extLst>
                </a:gridCol>
                <a:gridCol w="193675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1698625">
                  <a:extLst>
                    <a:ext uri="{9D8B030D-6E8A-4147-A177-3AD203B41FA5}">
                      <a16:colId xmlns:a16="http://schemas.microsoft.com/office/drawing/2014/main" val="20003"/>
                    </a:ext>
                  </a:extLst>
                </a:gridCol>
                <a:gridCol w="1697037">
                  <a:extLst>
                    <a:ext uri="{9D8B030D-6E8A-4147-A177-3AD203B41FA5}">
                      <a16:colId xmlns:a16="http://schemas.microsoft.com/office/drawing/2014/main" val="20004"/>
                    </a:ext>
                  </a:extLst>
                </a:gridCol>
              </a:tblGrid>
              <a:tr h="81692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Ipeca</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Vomissement ne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soulageant pas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Nausée</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Nausée permanente</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Langue propre</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087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Valeriana</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Vomissement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avec pleurs ++</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Mère nerveuse « hystérique »</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au coucher</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87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Ignatia</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Vomissement sans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douleur ni effort</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Vomisseur heureux</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692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Silicea +/-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Magnesia carbonica</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Vomit lait maternel</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Maigre, carencé</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Selles à ressort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IPLV ballonné</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Craintif</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Cris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Croissance difficile</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la nuit</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Robinia</a:t>
                      </a:r>
                      <a:endPar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Vomissement aqueux</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Hyperchlorhydrie, rots acides</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la nuit et après repas</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692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Lobelia</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Nausées avec pâleur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+hypotonie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et bradycardie</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Hypertonie vagale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Complication respiratoire du RGO</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087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Cajuputum</a:t>
                      </a:r>
                      <a:endPar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Spasme œsophagien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en mangeant</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3157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Cadmium sulfuricum</a:t>
                      </a: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RGO brûlant suivi de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faiblesse et sueur</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Complications ORL du RGO</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NE PAS MANIPULER APRES REPAS</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24">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Lac </a:t>
                      </a:r>
                      <a:r>
                        <a:rPr kumimoji="0" lang="fr-FR" altLang="fr-FR" sz="14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vaccinum</a:t>
                      </a: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Doute sur IPLV</a:t>
                      </a: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24" marB="45724"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14432" name="Text Box 65">
            <a:extLst>
              <a:ext uri="{FF2B5EF4-FFF2-40B4-BE49-F238E27FC236}">
                <a16:creationId xmlns:a16="http://schemas.microsoft.com/office/drawing/2014/main" id="{F3676A19-EC0D-DEDB-4CD0-EBB0F312CB30}"/>
              </a:ext>
            </a:extLst>
          </p:cNvPr>
          <p:cNvSpPr txBox="1">
            <a:spLocks noChangeArrowheads="1"/>
          </p:cNvSpPr>
          <p:nvPr/>
        </p:nvSpPr>
        <p:spPr bwMode="auto">
          <a:xfrm>
            <a:off x="457200" y="68263"/>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a:solidFill>
                  <a:srgbClr val="FF9933"/>
                </a:solidFill>
              </a:rPr>
              <a:t>RGO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A3708741-65DB-A98E-4CCD-D31CE2C120EA}"/>
              </a:ext>
            </a:extLst>
          </p:cNvPr>
          <p:cNvSpPr>
            <a:spLocks noGrp="1" noChangeArrowheads="1"/>
          </p:cNvSpPr>
          <p:nvPr>
            <p:ph type="body" idx="1"/>
          </p:nvPr>
        </p:nvSpPr>
        <p:spPr bwMode="auto">
          <a:xfrm>
            <a:off x="533400" y="2133600"/>
            <a:ext cx="8091488" cy="3886200"/>
          </a:xfrm>
          <a:solidFill>
            <a:srgbClr val="FFFFFF"/>
          </a:solidFill>
        </p:spPr>
        <p:txBody>
          <a:bodyPr wrap="square" lIns="91440" tIns="45720" rIns="91440" bIns="45720" numCol="1" anchor="t" anchorCtr="0" compatLnSpc="1">
            <a:prstTxWarp prst="textNoShape">
              <a:avLst/>
            </a:prstTxWarp>
          </a:bodyPr>
          <a:lstStyle/>
          <a:p>
            <a:pPr>
              <a:lnSpc>
                <a:spcPct val="90000"/>
              </a:lnSpc>
              <a:buFontTx/>
              <a:buNone/>
              <a:defRPr/>
            </a:pPr>
            <a:r>
              <a:rPr lang="fr-FR" altLang="fr-FR" sz="2400" dirty="0">
                <a:ea typeface="ＭＳ Ｐゴシック" panose="020B0600070205080204" pitchFamily="34" charset="-128"/>
              </a:rPr>
              <a:t>Médicaments de terrain </a:t>
            </a:r>
            <a:r>
              <a:rPr lang="fr-FR" altLang="fr-FR" sz="2400" dirty="0">
                <a:ea typeface="ＭＳ Ｐゴシック" panose="020B0600070205080204" pitchFamily="34" charset="-128"/>
                <a:sym typeface="Wingdings" panose="05000000000000000000" pitchFamily="2" charset="2"/>
              </a:rPr>
              <a:t></a:t>
            </a:r>
            <a:r>
              <a:rPr lang="fr-FR" altLang="fr-FR" sz="2400" dirty="0">
                <a:ea typeface="ＭＳ Ｐゴシック" panose="020B0600070205080204" pitchFamily="34" charset="-128"/>
              </a:rPr>
              <a:t> sensibilité individuelle</a:t>
            </a:r>
          </a:p>
          <a:p>
            <a:pPr>
              <a:lnSpc>
                <a:spcPct val="90000"/>
              </a:lnSpc>
              <a:defRPr/>
            </a:pPr>
            <a:endParaRPr lang="fr-FR" altLang="fr-FR" sz="2400" dirty="0">
              <a:ea typeface="ＭＳ Ｐゴシック" panose="020B0600070205080204" pitchFamily="34" charset="-128"/>
            </a:endParaRPr>
          </a:p>
          <a:p>
            <a:pPr>
              <a:lnSpc>
                <a:spcPct val="90000"/>
              </a:lnSpc>
              <a:buFontTx/>
              <a:buChar char="-"/>
              <a:defRPr/>
            </a:pPr>
            <a:r>
              <a:rPr lang="fr-FR" altLang="fr-FR" sz="2400" dirty="0">
                <a:ea typeface="ＭＳ Ｐゴシック" panose="020B0600070205080204" pitchFamily="34" charset="-128"/>
              </a:rPr>
              <a:t>Dans le SPM</a:t>
            </a:r>
          </a:p>
          <a:p>
            <a:pPr marL="0" indent="0">
              <a:lnSpc>
                <a:spcPct val="90000"/>
              </a:lnSpc>
              <a:buFontTx/>
              <a:buNone/>
              <a:defRPr/>
            </a:pPr>
            <a:r>
              <a:rPr lang="fr-FR" altLang="fr-FR" sz="2400" dirty="0">
                <a:ea typeface="ＭＳ Ｐゴシック" panose="020B0600070205080204" pitchFamily="34" charset="-128"/>
              </a:rPr>
              <a:t>Traitement en échelle : une dose globules en 9-15-30 CH</a:t>
            </a:r>
          </a:p>
          <a:p>
            <a:pPr>
              <a:lnSpc>
                <a:spcPct val="90000"/>
              </a:lnSpc>
              <a:buFontTx/>
              <a:buNone/>
              <a:defRPr/>
            </a:pPr>
            <a:r>
              <a:rPr lang="fr-FR" altLang="fr-FR" sz="2400" dirty="0">
                <a:ea typeface="ＭＳ Ｐゴシック" panose="020B0600070205080204" pitchFamily="34" charset="-128"/>
              </a:rPr>
              <a:t>les 20</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-21</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-22</a:t>
            </a:r>
            <a:r>
              <a:rPr lang="fr-FR" altLang="fr-FR" sz="2400" baseline="30000" dirty="0">
                <a:ea typeface="ＭＳ Ｐゴシック" panose="020B0600070205080204" pitchFamily="34" charset="-128"/>
              </a:rPr>
              <a:t>ème</a:t>
            </a:r>
            <a:r>
              <a:rPr lang="fr-FR" altLang="fr-FR" sz="2400" dirty="0">
                <a:ea typeface="ＭＳ Ｐゴシック" panose="020B0600070205080204" pitchFamily="34" charset="-128"/>
              </a:rPr>
              <a:t> jours du cycle</a:t>
            </a:r>
          </a:p>
          <a:p>
            <a:pPr>
              <a:lnSpc>
                <a:spcPct val="90000"/>
              </a:lnSpc>
              <a:buFontTx/>
              <a:buNone/>
              <a:defRPr/>
            </a:pPr>
            <a:r>
              <a:rPr lang="fr-FR" altLang="fr-FR" sz="2400" dirty="0">
                <a:ea typeface="ＭＳ Ｐゴシック" panose="020B0600070205080204" pitchFamily="34" charset="-128"/>
              </a:rPr>
              <a:t>ou 5 granules chaque jour les 15 derniers jours du cycle</a:t>
            </a:r>
          </a:p>
          <a:p>
            <a:pPr>
              <a:lnSpc>
                <a:spcPct val="90000"/>
              </a:lnSpc>
              <a:buFontTx/>
              <a:buNone/>
              <a:defRPr/>
            </a:pPr>
            <a:endParaRPr lang="fr-FR" altLang="fr-FR" sz="2400" dirty="0">
              <a:ea typeface="ＭＳ Ｐゴシック" panose="020B0600070205080204" pitchFamily="34" charset="-128"/>
            </a:endParaRPr>
          </a:p>
          <a:p>
            <a:pPr>
              <a:lnSpc>
                <a:spcPct val="90000"/>
              </a:lnSpc>
              <a:buFontTx/>
              <a:buChar char="-"/>
              <a:defRPr/>
            </a:pPr>
            <a:r>
              <a:rPr lang="fr-FR" altLang="fr-FR" sz="2400" dirty="0">
                <a:ea typeface="ＭＳ Ｐゴシック" panose="020B0600070205080204" pitchFamily="34" charset="-128"/>
              </a:rPr>
              <a:t>Autre :  une dose-globules par semaine ou 5 granules par jour</a:t>
            </a:r>
          </a:p>
          <a:p>
            <a:pPr marL="0" indent="0">
              <a:lnSpc>
                <a:spcPct val="90000"/>
              </a:lnSpc>
              <a:buFontTx/>
              <a:buNone/>
              <a:defRPr/>
            </a:pPr>
            <a:endParaRPr lang="fr-FR" altLang="fr-FR" sz="2400" dirty="0">
              <a:ea typeface="ＭＳ Ｐゴシック" panose="020B0600070205080204" pitchFamily="34" charset="-128"/>
            </a:endParaRPr>
          </a:p>
          <a:p>
            <a:pPr>
              <a:lnSpc>
                <a:spcPct val="90000"/>
              </a:lnSpc>
              <a:defRPr/>
            </a:pPr>
            <a:endParaRPr lang="fr-FR" altLang="fr-FR" sz="2400" dirty="0">
              <a:ea typeface="ＭＳ Ｐゴシック" panose="020B0600070205080204" pitchFamily="34" charset="-128"/>
            </a:endParaRPr>
          </a:p>
          <a:p>
            <a:pPr>
              <a:lnSpc>
                <a:spcPct val="90000"/>
              </a:lnSpc>
              <a:buFontTx/>
              <a:buNone/>
              <a:defRPr/>
            </a:pPr>
            <a:endParaRPr lang="fr-FR" altLang="fr-FR" sz="2400" dirty="0">
              <a:ea typeface="ＭＳ Ｐゴシック" panose="020B0600070205080204" pitchFamily="34" charset="-128"/>
            </a:endParaRPr>
          </a:p>
        </p:txBody>
      </p:sp>
      <p:sp>
        <p:nvSpPr>
          <p:cNvPr id="38915" name="Rectangle 4">
            <a:extLst>
              <a:ext uri="{FF2B5EF4-FFF2-40B4-BE49-F238E27FC236}">
                <a16:creationId xmlns:a16="http://schemas.microsoft.com/office/drawing/2014/main" id="{16BC54D4-D35A-DE94-1EE3-53CA6B1B80F7}"/>
              </a:ext>
            </a:extLst>
          </p:cNvPr>
          <p:cNvSpPr>
            <a:spLocks noChangeArrowheads="1"/>
          </p:cNvSpPr>
          <p:nvPr/>
        </p:nvSpPr>
        <p:spPr bwMode="auto">
          <a:xfrm>
            <a:off x="941388" y="685800"/>
            <a:ext cx="3297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cs typeface="Arial" panose="020B0604020202020204" pitchFamily="34" charset="0"/>
              </a:rPr>
              <a:t>Médicaments de terrain</a:t>
            </a:r>
          </a:p>
        </p:txBody>
      </p:sp>
      <p:pic>
        <p:nvPicPr>
          <p:cNvPr id="38916" name="Picture 7" descr="flèche">
            <a:extLst>
              <a:ext uri="{FF2B5EF4-FFF2-40B4-BE49-F238E27FC236}">
                <a16:creationId xmlns:a16="http://schemas.microsoft.com/office/drawing/2014/main" id="{FD7D895A-FDF8-5107-BBD9-A54E6F03A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79375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A34F9F4B-C5D5-0AD8-61F0-A6953625A6B9}"/>
              </a:ext>
            </a:extLst>
          </p:cNvPr>
          <p:cNvSpPr>
            <a:spLocks noGrp="1" noChangeArrowheads="1"/>
          </p:cNvSpPr>
          <p:nvPr>
            <p:ph type="body" idx="4294967295"/>
          </p:nvPr>
        </p:nvSpPr>
        <p:spPr bwMode="auto">
          <a:xfrm>
            <a:off x="457200" y="585788"/>
            <a:ext cx="8534400" cy="556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a:t>Graphites</a:t>
            </a:r>
          </a:p>
          <a:p>
            <a:pPr marL="0" indent="0">
              <a:spcBef>
                <a:spcPct val="0"/>
              </a:spcBef>
              <a:buFontTx/>
              <a:buNone/>
            </a:pPr>
            <a:r>
              <a:rPr lang="fr-FR" altLang="fr-FR" sz="2400"/>
              <a:t>Règles en retard courtes, pâles </a:t>
            </a:r>
          </a:p>
          <a:p>
            <a:pPr marL="0" indent="0">
              <a:spcBef>
                <a:spcPct val="0"/>
              </a:spcBef>
              <a:buFontTx/>
              <a:buNone/>
            </a:pPr>
            <a:r>
              <a:rPr lang="fr-FR" altLang="fr-FR" sz="2400"/>
              <a:t>SPM avec constipation et fausse diarrhée</a:t>
            </a:r>
          </a:p>
          <a:p>
            <a:pPr marL="0" indent="0">
              <a:spcBef>
                <a:spcPct val="0"/>
              </a:spcBef>
              <a:buFontTx/>
              <a:buNone/>
            </a:pPr>
            <a:r>
              <a:rPr lang="fr-FR" altLang="fr-FR" sz="2400"/>
              <a:t>Faiblesse sexuelle, apathie, tristesse, ralentissement général</a:t>
            </a:r>
          </a:p>
          <a:p>
            <a:pPr marL="0" indent="0">
              <a:spcBef>
                <a:spcPct val="0"/>
              </a:spcBef>
              <a:buFontTx/>
              <a:buNone/>
            </a:pPr>
            <a:r>
              <a:rPr lang="fr-FR" altLang="fr-FR" sz="2400"/>
              <a:t>Intolérance des aliments gras, gastralgie. Ongles épais, cassants, cicatrices épaisses. Frilosité</a:t>
            </a:r>
          </a:p>
          <a:p>
            <a:pPr marL="0" indent="0">
              <a:spcBef>
                <a:spcPct val="0"/>
              </a:spcBef>
              <a:buFontTx/>
              <a:buNone/>
            </a:pPr>
            <a:endParaRPr lang="fr-FR" altLang="fr-FR" sz="2400"/>
          </a:p>
          <a:p>
            <a:pPr marL="0" indent="0">
              <a:spcBef>
                <a:spcPct val="0"/>
              </a:spcBef>
              <a:buFontTx/>
              <a:buNone/>
            </a:pPr>
            <a:r>
              <a:rPr lang="fr-FR" altLang="fr-FR" sz="2400" b="1"/>
              <a:t>Lachesis  </a:t>
            </a:r>
          </a:p>
          <a:p>
            <a:pPr marL="0" indent="0">
              <a:spcBef>
                <a:spcPct val="0"/>
              </a:spcBef>
              <a:buFontTx/>
              <a:buNone/>
            </a:pPr>
            <a:r>
              <a:rPr lang="fr-FR" altLang="fr-FR" sz="2400"/>
              <a:t>Règles courtes, peu abondantes, sang noir</a:t>
            </a:r>
          </a:p>
          <a:p>
            <a:pPr marL="0" indent="0">
              <a:spcBef>
                <a:spcPct val="0"/>
              </a:spcBef>
              <a:buFontTx/>
              <a:buNone/>
            </a:pPr>
            <a:r>
              <a:rPr lang="fr-FR" altLang="fr-FR" sz="2400"/>
              <a:t>SPM : douleurs gauches, pesanteur, hémorroïdes prolabées, bleutées ou pourpres. BDC avec palpitations.</a:t>
            </a:r>
          </a:p>
          <a:p>
            <a:pPr marL="0" indent="0">
              <a:spcBef>
                <a:spcPct val="0"/>
              </a:spcBef>
              <a:buFontTx/>
              <a:buNone/>
            </a:pPr>
            <a:r>
              <a:rPr lang="fr-FR" altLang="fr-FR" sz="2400"/>
              <a:t>Ecchymoses spontanées, intolérance à la constriction, seins tendus. Céphalées battantes &gt; règles ou écoulement</a:t>
            </a:r>
          </a:p>
          <a:p>
            <a:pPr marL="0" indent="0">
              <a:spcBef>
                <a:spcPct val="0"/>
              </a:spcBef>
              <a:buFontTx/>
              <a:buNone/>
            </a:pPr>
            <a:r>
              <a:rPr lang="fr-FR" altLang="fr-FR" sz="2400"/>
              <a:t>Désir de vin, huîtres, liqueur</a:t>
            </a:r>
          </a:p>
          <a:p>
            <a:pPr marL="0" indent="0">
              <a:spcBef>
                <a:spcPct val="0"/>
              </a:spcBef>
              <a:buFontTx/>
              <a:buNone/>
            </a:pPr>
            <a:r>
              <a:rPr lang="fr-FR" altLang="fr-FR" sz="2400"/>
              <a:t>Craint la chaleur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42728319-C7E3-BED4-3764-BA7EB8DFB4F9}"/>
              </a:ext>
            </a:extLst>
          </p:cNvPr>
          <p:cNvSpPr>
            <a:spLocks noGrp="1" noChangeArrowheads="1"/>
          </p:cNvSpPr>
          <p:nvPr>
            <p:ph type="body" idx="4294967295"/>
          </p:nvPr>
        </p:nvSpPr>
        <p:spPr bwMode="auto">
          <a:xfrm>
            <a:off x="473075" y="585788"/>
            <a:ext cx="8382000" cy="571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a:t>Lycopodium</a:t>
            </a:r>
          </a:p>
          <a:p>
            <a:pPr marL="0" indent="0">
              <a:spcBef>
                <a:spcPct val="0"/>
              </a:spcBef>
              <a:buFontTx/>
              <a:buNone/>
            </a:pPr>
            <a:r>
              <a:rPr lang="fr-FR" altLang="fr-FR" sz="2400"/>
              <a:t>Règles en retard, longues</a:t>
            </a:r>
          </a:p>
          <a:p>
            <a:pPr marL="0" indent="0">
              <a:spcBef>
                <a:spcPct val="0"/>
              </a:spcBef>
              <a:buFontTx/>
              <a:buNone/>
            </a:pPr>
            <a:r>
              <a:rPr lang="fr-FR" altLang="fr-FR" sz="2400"/>
              <a:t>SPM avec migraines, météorisme abdominal, prurit vulvaire</a:t>
            </a:r>
          </a:p>
          <a:p>
            <a:pPr marL="0" indent="0">
              <a:spcBef>
                <a:spcPct val="0"/>
              </a:spcBef>
              <a:buFontTx/>
              <a:buNone/>
            </a:pPr>
            <a:r>
              <a:rPr lang="fr-FR" altLang="fr-FR" sz="2400"/>
              <a:t>Douleur ovaire droit, &lt; 16 à 20h, &gt; chaud. Varices vulvaires</a:t>
            </a:r>
          </a:p>
          <a:p>
            <a:pPr marL="0" indent="0">
              <a:spcBef>
                <a:spcPct val="0"/>
              </a:spcBef>
              <a:buFontTx/>
              <a:buNone/>
            </a:pPr>
            <a:r>
              <a:rPr lang="fr-FR" altLang="fr-FR" sz="2400"/>
              <a:t>Désespoir, colère facile, anxieux le soir, n’aime pas les gens mais n’aime pas être seule</a:t>
            </a:r>
          </a:p>
          <a:p>
            <a:pPr marL="0" indent="0">
              <a:spcBef>
                <a:spcPct val="0"/>
              </a:spcBef>
              <a:buFontTx/>
              <a:buNone/>
            </a:pPr>
            <a:endParaRPr lang="fr-FR" altLang="fr-FR" sz="2400"/>
          </a:p>
          <a:p>
            <a:pPr marL="0" indent="0">
              <a:spcBef>
                <a:spcPct val="0"/>
              </a:spcBef>
              <a:buFontTx/>
              <a:buNone/>
            </a:pPr>
            <a:r>
              <a:rPr lang="fr-FR" altLang="fr-FR" sz="2400" b="1"/>
              <a:t>Natrum muriaticum</a:t>
            </a:r>
          </a:p>
          <a:p>
            <a:pPr marL="0" indent="0">
              <a:spcBef>
                <a:spcPct val="0"/>
              </a:spcBef>
              <a:buFontTx/>
              <a:buNone/>
            </a:pPr>
            <a:r>
              <a:rPr lang="fr-FR" altLang="fr-FR" sz="2400"/>
              <a:t>Règles irrégulières, abondantes, épuisantes</a:t>
            </a:r>
          </a:p>
          <a:p>
            <a:pPr marL="0" indent="0">
              <a:spcBef>
                <a:spcPct val="0"/>
              </a:spcBef>
              <a:buFontTx/>
              <a:buNone/>
            </a:pPr>
            <a:r>
              <a:rPr lang="fr-FR" altLang="fr-FR" sz="2400"/>
              <a:t>SPM avec céphalée, acné, herpès, dépression, pesanteur pelvienne</a:t>
            </a:r>
          </a:p>
          <a:p>
            <a:pPr marL="0" indent="0">
              <a:spcBef>
                <a:spcPct val="0"/>
              </a:spcBef>
              <a:buFontTx/>
              <a:buNone/>
            </a:pPr>
            <a:r>
              <a:rPr lang="fr-FR" altLang="fr-FR" sz="2400"/>
              <a:t>Amaigrissement</a:t>
            </a:r>
          </a:p>
          <a:p>
            <a:pPr marL="0" indent="0">
              <a:spcBef>
                <a:spcPct val="0"/>
              </a:spcBef>
              <a:buFontTx/>
              <a:buNone/>
            </a:pPr>
            <a:r>
              <a:rPr lang="fr-FR" altLang="fr-FR" sz="2400"/>
              <a:t>Boudeuse, susceptible</a:t>
            </a:r>
          </a:p>
          <a:p>
            <a:pPr marL="0" indent="0">
              <a:spcBef>
                <a:spcPct val="0"/>
              </a:spcBef>
              <a:buFontTx/>
              <a:buNone/>
            </a:pPr>
            <a:r>
              <a:rPr lang="fr-FR" altLang="fr-FR" sz="2400"/>
              <a:t>Désir de sel, soif ; dégoût du gras, de la viande, du café</a:t>
            </a:r>
          </a:p>
          <a:p>
            <a:pPr marL="0" indent="0">
              <a:spcBef>
                <a:spcPct val="0"/>
              </a:spcBef>
              <a:buFontTx/>
              <a:buNone/>
            </a:pPr>
            <a:r>
              <a:rPr lang="fr-FR" altLang="fr-FR" sz="2400"/>
              <a:t>Peau grasse, huileuse, langue en carte de géographie</a:t>
            </a:r>
          </a:p>
          <a:p>
            <a:pPr marL="0" indent="0">
              <a:spcBef>
                <a:spcPct val="0"/>
              </a:spcBef>
              <a:buFontTx/>
              <a:buNone/>
            </a:pPr>
            <a:r>
              <a:rPr lang="fr-FR" altLang="fr-FR" sz="2400"/>
              <a:t>Haut du corps mince, bas gynoïde</a:t>
            </a:r>
          </a:p>
          <a:p>
            <a:pPr marL="0" indent="0">
              <a:spcBef>
                <a:spcPct val="0"/>
              </a:spcBef>
              <a:buFontTx/>
              <a:buNone/>
            </a:pPr>
            <a:r>
              <a:rPr lang="fr-FR" altLang="fr-FR" sz="2400"/>
              <a:t>&lt; 10h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3F7E2DB-95DB-EC01-F8E4-DABD7F1267E4}"/>
              </a:ext>
            </a:extLst>
          </p:cNvPr>
          <p:cNvSpPr txBox="1"/>
          <p:nvPr/>
        </p:nvSpPr>
        <p:spPr>
          <a:xfrm>
            <a:off x="261938" y="2205038"/>
            <a:ext cx="8804275" cy="2554287"/>
          </a:xfrm>
          <a:prstGeom prst="rect">
            <a:avLst/>
          </a:prstGeom>
          <a:solidFill>
            <a:srgbClr val="009999"/>
          </a:solidFill>
        </p:spPr>
        <p:txBody>
          <a:bodyPr>
            <a:spAutoFit/>
          </a:bodyPr>
          <a:lstStyle/>
          <a:p>
            <a:pPr algn="ctr" eaLnBrk="1" hangingPunct="1">
              <a:defRPr/>
            </a:pPr>
            <a:r>
              <a:rPr lang="fr-FR" sz="2000" dirty="0">
                <a:solidFill>
                  <a:srgbClr val="FFFFFF"/>
                </a:solidFill>
                <a:latin typeface="+mn-lt"/>
                <a:cs typeface="ＭＳ Ｐゴシック" pitchFamily="-107" charset="-128"/>
              </a:rPr>
              <a:t>Vous êtes en situation de handicap ?</a:t>
            </a:r>
          </a:p>
          <a:p>
            <a:pPr algn="ctr" eaLnBrk="1" hangingPunct="1">
              <a:defRPr/>
            </a:pPr>
            <a:r>
              <a:rPr lang="fr-FR" sz="2000" dirty="0">
                <a:solidFill>
                  <a:srgbClr val="FFFFFF"/>
                </a:solidFill>
                <a:latin typeface="+mn-lt"/>
                <a:cs typeface="ＭＳ Ｐゴシック" pitchFamily="-107" charset="-128"/>
              </a:rPr>
              <a:t>Parlez-en à votre professeur et/ou contactez le secrétariat : formations@ffsh.fr</a:t>
            </a:r>
          </a:p>
          <a:p>
            <a:pPr algn="ctr" eaLnBrk="1" hangingPunct="1">
              <a:defRPr/>
            </a:pPr>
            <a:endParaRPr lang="fr-FR" sz="2000" dirty="0">
              <a:solidFill>
                <a:srgbClr val="FFFFFF"/>
              </a:solidFill>
              <a:latin typeface="+mn-lt"/>
              <a:cs typeface="ＭＳ Ｐゴシック" pitchFamily="-107" charset="-128"/>
            </a:endParaRPr>
          </a:p>
          <a:p>
            <a:pPr algn="ctr" eaLnBrk="1" hangingPunct="1">
              <a:defRPr/>
            </a:pPr>
            <a:r>
              <a:rPr lang="fr-FR" sz="2000" dirty="0">
                <a:solidFill>
                  <a:srgbClr val="FFFFFF"/>
                </a:solidFill>
                <a:latin typeface="+mn-lt"/>
                <a:cs typeface="ＭＳ Ｐゴシック" pitchFamily="-107" charset="-128"/>
              </a:rPr>
              <a:t>Toutes nos formations qui se déroulent en présentiel sont accessibles aux PMR et sont référencées ERP.</a:t>
            </a:r>
          </a:p>
          <a:p>
            <a:pPr algn="ctr" eaLnBrk="1" hangingPunct="1">
              <a:defRPr/>
            </a:pPr>
            <a:endParaRPr lang="fr-FR" sz="2000" dirty="0">
              <a:solidFill>
                <a:srgbClr val="FFFFFF"/>
              </a:solidFill>
              <a:latin typeface="+mn-lt"/>
              <a:cs typeface="ＭＳ Ｐゴシック" pitchFamily="-107" charset="-128"/>
            </a:endParaRPr>
          </a:p>
          <a:p>
            <a:pPr algn="ctr" eaLnBrk="1" hangingPunct="1">
              <a:defRPr/>
            </a:pPr>
            <a:r>
              <a:rPr lang="fr-FR" sz="2000" dirty="0">
                <a:solidFill>
                  <a:srgbClr val="FFFFFF"/>
                </a:solidFill>
                <a:latin typeface="+mn-lt"/>
                <a:cs typeface="ＭＳ Ｐゴシック" pitchFamily="-107" charset="-128"/>
              </a:rPr>
              <a:t>Quel que soit votre handicap, parlons-en et trouvons ensemble la solution …</a:t>
            </a:r>
          </a:p>
        </p:txBody>
      </p:sp>
      <p:pic>
        <p:nvPicPr>
          <p:cNvPr id="9219" name="Image 4">
            <a:extLst>
              <a:ext uri="{FF2B5EF4-FFF2-40B4-BE49-F238E27FC236}">
                <a16:creationId xmlns:a16="http://schemas.microsoft.com/office/drawing/2014/main" id="{8BDB7230-6E5B-D7D7-3B4A-054CE825319F}"/>
              </a:ext>
            </a:extLst>
          </p:cNvPr>
          <p:cNvPicPr>
            <a:picLocks noChangeAspect="1"/>
          </p:cNvPicPr>
          <p:nvPr/>
        </p:nvPicPr>
        <p:blipFill>
          <a:blip r:embed="rId2">
            <a:extLst>
              <a:ext uri="{28A0092B-C50C-407E-A947-70E740481C1C}">
                <a14:useLocalDpi xmlns:a14="http://schemas.microsoft.com/office/drawing/2010/main" val="0"/>
              </a:ext>
            </a:extLst>
          </a:blip>
          <a:srcRect t="20071" b="49690"/>
          <a:stretch>
            <a:fillRect/>
          </a:stretch>
        </p:blipFill>
        <p:spPr bwMode="auto">
          <a:xfrm>
            <a:off x="2089150" y="333375"/>
            <a:ext cx="51752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Image 5">
            <a:extLst>
              <a:ext uri="{FF2B5EF4-FFF2-40B4-BE49-F238E27FC236}">
                <a16:creationId xmlns:a16="http://schemas.microsoft.com/office/drawing/2014/main" id="{829F0704-0DD3-03D8-C5B8-AE7750DB5D7F}"/>
              </a:ext>
            </a:extLst>
          </p:cNvPr>
          <p:cNvPicPr>
            <a:picLocks noChangeAspect="1"/>
          </p:cNvPicPr>
          <p:nvPr/>
        </p:nvPicPr>
        <p:blipFill>
          <a:blip r:embed="rId2">
            <a:extLst>
              <a:ext uri="{28A0092B-C50C-407E-A947-70E740481C1C}">
                <a14:useLocalDpi xmlns:a14="http://schemas.microsoft.com/office/drawing/2010/main" val="0"/>
              </a:ext>
            </a:extLst>
          </a:blip>
          <a:srcRect t="50900" b="16969"/>
          <a:stretch>
            <a:fillRect/>
          </a:stretch>
        </p:blipFill>
        <p:spPr bwMode="auto">
          <a:xfrm>
            <a:off x="2117725" y="4956175"/>
            <a:ext cx="51546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4531050C-6853-7455-5C43-8BF99205CEE1}"/>
              </a:ext>
            </a:extLst>
          </p:cNvPr>
          <p:cNvSpPr>
            <a:spLocks noGrp="1" noChangeArrowheads="1"/>
          </p:cNvSpPr>
          <p:nvPr>
            <p:ph type="body" idx="4294967295"/>
          </p:nvPr>
        </p:nvSpPr>
        <p:spPr bwMode="auto">
          <a:xfrm>
            <a:off x="457200" y="625475"/>
            <a:ext cx="8382000" cy="5287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b="1"/>
              <a:t>Nux vomica</a:t>
            </a:r>
          </a:p>
          <a:p>
            <a:pPr marL="0" indent="0">
              <a:spcBef>
                <a:spcPct val="0"/>
              </a:spcBef>
              <a:buFontTx/>
              <a:buNone/>
            </a:pPr>
            <a:r>
              <a:rPr lang="fr-FR" altLang="fr-FR" sz="2400"/>
              <a:t>Règles abondantes et en avance, intermittentes et prolongées</a:t>
            </a:r>
          </a:p>
          <a:p>
            <a:pPr marL="0" indent="0">
              <a:spcBef>
                <a:spcPct val="0"/>
              </a:spcBef>
              <a:buFontTx/>
              <a:buNone/>
            </a:pPr>
            <a:r>
              <a:rPr lang="fr-FR" altLang="fr-FR" sz="2400"/>
              <a:t>SPM avec irritabilité, constipation (besoins urgents et inefficaces), hémorroïdes</a:t>
            </a:r>
          </a:p>
          <a:p>
            <a:pPr marL="0" indent="0">
              <a:spcBef>
                <a:spcPct val="0"/>
              </a:spcBef>
              <a:buFontTx/>
              <a:buNone/>
            </a:pPr>
            <a:r>
              <a:rPr lang="fr-FR" altLang="fr-FR" sz="2400"/>
              <a:t>Hypersensibilité, hyper-réflectivité</a:t>
            </a:r>
          </a:p>
          <a:p>
            <a:pPr marL="0" indent="0">
              <a:spcBef>
                <a:spcPct val="0"/>
              </a:spcBef>
              <a:buFontTx/>
              <a:buNone/>
            </a:pPr>
            <a:r>
              <a:rPr lang="fr-FR" altLang="fr-FR" sz="2400"/>
              <a:t>&lt; le matin. Excès alcool, excitants</a:t>
            </a:r>
          </a:p>
          <a:p>
            <a:pPr marL="0" indent="0">
              <a:spcBef>
                <a:spcPct val="0"/>
              </a:spcBef>
              <a:buFontTx/>
              <a:buNone/>
            </a:pPr>
            <a:endParaRPr lang="fr-FR" altLang="fr-FR" sz="2400"/>
          </a:p>
          <a:p>
            <a:pPr marL="0" indent="0">
              <a:spcBef>
                <a:spcPct val="0"/>
              </a:spcBef>
              <a:buFontTx/>
              <a:buNone/>
            </a:pPr>
            <a:r>
              <a:rPr lang="fr-FR" altLang="fr-FR" sz="2400" b="1"/>
              <a:t>Pulsatilla</a:t>
            </a:r>
          </a:p>
          <a:p>
            <a:pPr marL="0" indent="0">
              <a:spcBef>
                <a:spcPct val="0"/>
              </a:spcBef>
              <a:buFontTx/>
              <a:buNone/>
            </a:pPr>
            <a:r>
              <a:rPr lang="fr-FR" altLang="fr-FR" sz="2400"/>
              <a:t>Règles tardives, peu abondantes, courtes, de sang foncé</a:t>
            </a:r>
          </a:p>
          <a:p>
            <a:pPr marL="0" indent="0">
              <a:spcBef>
                <a:spcPct val="0"/>
              </a:spcBef>
              <a:buFontTx/>
              <a:buNone/>
            </a:pPr>
            <a:r>
              <a:rPr lang="fr-FR" altLang="fr-FR" sz="2400"/>
              <a:t>SPM : troubles de l’humeur avec pleurs, congestion, lourdeurs de jambe, seins gonflés. Frilosité mais besoin d’air, &lt; chaleur</a:t>
            </a:r>
          </a:p>
          <a:p>
            <a:pPr marL="0" indent="0">
              <a:spcBef>
                <a:spcPct val="0"/>
              </a:spcBef>
              <a:buFontTx/>
              <a:buNone/>
            </a:pPr>
            <a:r>
              <a:rPr lang="fr-FR" altLang="fr-FR" sz="2400"/>
              <a:t>Variabilité de l’humeur, &gt; consolation. </a:t>
            </a:r>
          </a:p>
          <a:p>
            <a:pPr marL="0" indent="0">
              <a:spcBef>
                <a:spcPct val="0"/>
              </a:spcBef>
              <a:buFontTx/>
              <a:buNone/>
            </a:pPr>
            <a:r>
              <a:rPr lang="fr-FR" altLang="fr-FR" sz="2400"/>
              <a:t>Absence de soif. Écoulements muqueux épais non irritants. Désirs de boissons et aliments froids, aversion pour le chaud et le gras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EBF021F8-10BC-F188-A839-08B6D498302E}"/>
              </a:ext>
            </a:extLst>
          </p:cNvPr>
          <p:cNvSpPr>
            <a:spLocks noGrp="1" noChangeArrowheads="1"/>
          </p:cNvSpPr>
          <p:nvPr>
            <p:ph type="body" idx="1"/>
          </p:nvPr>
        </p:nvSpPr>
        <p:spPr bwMode="auto">
          <a:xfrm>
            <a:off x="485775" y="1143000"/>
            <a:ext cx="82296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b="1"/>
              <a:t>Sepia</a:t>
            </a:r>
          </a:p>
          <a:p>
            <a:pPr marL="0" indent="0">
              <a:spcBef>
                <a:spcPct val="0"/>
              </a:spcBef>
              <a:buFontTx/>
              <a:buNone/>
            </a:pPr>
            <a:r>
              <a:rPr lang="fr-FR" altLang="fr-FR" sz="2400"/>
              <a:t>Règles en retard peu abondantes, courte durée avec bearing-down</a:t>
            </a:r>
          </a:p>
          <a:p>
            <a:pPr marL="0" indent="0">
              <a:spcBef>
                <a:spcPct val="0"/>
              </a:spcBef>
              <a:buFontTx/>
              <a:buNone/>
            </a:pPr>
            <a:r>
              <a:rPr lang="fr-FR" altLang="fr-FR" sz="2400"/>
              <a:t>SPM avec tristesse, repli sur soi, leucorrhées jaunes et irritantes, hémorroïdes, herpès</a:t>
            </a:r>
          </a:p>
          <a:p>
            <a:pPr marL="0" indent="0">
              <a:spcBef>
                <a:spcPct val="0"/>
              </a:spcBef>
              <a:buFontTx/>
              <a:buNone/>
            </a:pPr>
            <a:r>
              <a:rPr lang="fr-FR" altLang="fr-FR" sz="2400"/>
              <a:t>BDC du pelvis vers la face</a:t>
            </a:r>
          </a:p>
          <a:p>
            <a:pPr marL="0" indent="0">
              <a:spcBef>
                <a:spcPct val="0"/>
              </a:spcBef>
              <a:buFontTx/>
              <a:buNone/>
            </a:pPr>
            <a:r>
              <a:rPr lang="fr-FR" altLang="fr-FR" sz="2400"/>
              <a:t>Indifférence, tristesse, asthénie</a:t>
            </a:r>
          </a:p>
          <a:p>
            <a:pPr marL="0" indent="0">
              <a:spcBef>
                <a:spcPct val="0"/>
              </a:spcBef>
              <a:buFontTx/>
              <a:buNone/>
            </a:pPr>
            <a:r>
              <a:rPr lang="fr-FR" altLang="fr-FR" sz="2400"/>
              <a:t>Désir de vinaigre, mets assaisonnés, aversion pour le lait</a:t>
            </a:r>
          </a:p>
          <a:p>
            <a:pPr marL="0" indent="0">
              <a:spcBef>
                <a:spcPct val="0"/>
              </a:spcBef>
              <a:buFontTx/>
              <a:buNone/>
            </a:pPr>
            <a:r>
              <a:rPr lang="fr-FR" altLang="fr-FR" sz="2400"/>
              <a:t>Amélioration par le mouvement rapide et l’exercice violent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4FADC5D7-422E-DBDD-F934-786302A43B0F}"/>
              </a:ext>
            </a:extLst>
          </p:cNvPr>
          <p:cNvSpPr>
            <a:spLocks noGrp="1" noChangeArrowheads="1"/>
          </p:cNvSpPr>
          <p:nvPr>
            <p:ph type="body" idx="1"/>
          </p:nvPr>
        </p:nvSpPr>
        <p:spPr bwMode="auto">
          <a:xfrm>
            <a:off x="457200" y="1295400"/>
            <a:ext cx="8215313"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b="1"/>
              <a:t>Bryonia</a:t>
            </a:r>
            <a:endParaRPr lang="fr-FR" altLang="fr-FR" sz="2400">
              <a:solidFill>
                <a:srgbClr val="FF0000"/>
              </a:solidFill>
            </a:endParaRPr>
          </a:p>
          <a:p>
            <a:pPr marL="0" indent="0">
              <a:spcBef>
                <a:spcPct val="0"/>
              </a:spcBef>
              <a:buFontTx/>
              <a:buNone/>
            </a:pPr>
            <a:endParaRPr lang="fr-FR" altLang="fr-FR" sz="2400"/>
          </a:p>
          <a:p>
            <a:pPr marL="0" indent="0">
              <a:spcBef>
                <a:spcPct val="0"/>
              </a:spcBef>
              <a:buFontTx/>
              <a:buNone/>
            </a:pPr>
            <a:r>
              <a:rPr lang="fr-FR" altLang="fr-FR" sz="2400" b="1"/>
              <a:t>Lac caninum</a:t>
            </a:r>
          </a:p>
          <a:p>
            <a:pPr marL="0" indent="0">
              <a:spcBef>
                <a:spcPct val="0"/>
              </a:spcBef>
              <a:buFontTx/>
              <a:buNone/>
            </a:pPr>
            <a:endParaRPr lang="fr-FR" altLang="fr-FR" sz="2400" b="1"/>
          </a:p>
          <a:p>
            <a:pPr marL="0" indent="0">
              <a:spcBef>
                <a:spcPct val="0"/>
              </a:spcBef>
              <a:buFontTx/>
              <a:buNone/>
            </a:pPr>
            <a:r>
              <a:rPr lang="fr-FR" altLang="fr-FR" sz="2400" b="1"/>
              <a:t>Phytolacca</a:t>
            </a:r>
          </a:p>
        </p:txBody>
      </p:sp>
      <p:sp>
        <p:nvSpPr>
          <p:cNvPr id="44035" name="Rectangle 22">
            <a:extLst>
              <a:ext uri="{FF2B5EF4-FFF2-40B4-BE49-F238E27FC236}">
                <a16:creationId xmlns:a16="http://schemas.microsoft.com/office/drawing/2014/main" id="{39F221CB-72C7-31C1-719A-70644ADCF7EE}"/>
              </a:ext>
            </a:extLst>
          </p:cNvPr>
          <p:cNvSpPr>
            <a:spLocks noChangeArrowheads="1"/>
          </p:cNvSpPr>
          <p:nvPr/>
        </p:nvSpPr>
        <p:spPr bwMode="auto">
          <a:xfrm>
            <a:off x="498475" y="609600"/>
            <a:ext cx="4103688"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400">
                <a:solidFill>
                  <a:srgbClr val="F8F8F8"/>
                </a:solidFill>
              </a:rPr>
              <a:t>Les mastodynies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C8A44B47-9BBA-A85E-2BC8-CF733ADE09B6}"/>
              </a:ext>
            </a:extLst>
          </p:cNvPr>
          <p:cNvSpPr>
            <a:spLocks noGrp="1" noChangeArrowheads="1"/>
          </p:cNvSpPr>
          <p:nvPr>
            <p:ph type="body" idx="1"/>
          </p:nvPr>
        </p:nvSpPr>
        <p:spPr bwMode="auto">
          <a:xfrm>
            <a:off x="457200" y="1676400"/>
            <a:ext cx="8229600" cy="3886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eaLnBrk="1">
              <a:spcBef>
                <a:spcPct val="0"/>
              </a:spcBef>
              <a:buFontTx/>
              <a:buNone/>
            </a:pPr>
            <a:r>
              <a:rPr lang="fr-FR" altLang="fr-FR" sz="2400" b="1"/>
              <a:t>Bovista </a:t>
            </a:r>
            <a:r>
              <a:rPr lang="fr-FR" altLang="fr-FR" sz="2400"/>
              <a:t>: gonflement abdomino-pelvien avec diarrhée prémenstruelle, ne supportant pas d'être serrée à la ceinture</a:t>
            </a:r>
          </a:p>
          <a:p>
            <a:pPr marL="0" indent="0" eaLnBrk="1">
              <a:spcBef>
                <a:spcPct val="0"/>
              </a:spcBef>
              <a:buSzPct val="75000"/>
              <a:buFontTx/>
              <a:buNone/>
            </a:pPr>
            <a:r>
              <a:rPr lang="fr-FR" altLang="fr-FR" sz="2400"/>
              <a:t>Œdèmes des mains et du visage.</a:t>
            </a:r>
          </a:p>
          <a:p>
            <a:pPr marL="0" indent="0" eaLnBrk="1">
              <a:spcBef>
                <a:spcPct val="0"/>
              </a:spcBef>
              <a:buSzPct val="75000"/>
              <a:buFontTx/>
              <a:buNone/>
            </a:pPr>
            <a:endParaRPr lang="fr-FR" altLang="fr-FR" sz="2400"/>
          </a:p>
          <a:p>
            <a:pPr marL="0" indent="0">
              <a:spcBef>
                <a:spcPct val="0"/>
              </a:spcBef>
              <a:buFontTx/>
              <a:buNone/>
            </a:pPr>
            <a:r>
              <a:rPr lang="fr-FR" altLang="fr-FR" sz="2400" b="1"/>
              <a:t>Graphites </a:t>
            </a:r>
            <a:r>
              <a:rPr lang="fr-FR" altLang="fr-FR" sz="2400"/>
              <a:t>: gonflement sur surpoids préexistant, règles peu abondantes.</a:t>
            </a:r>
          </a:p>
          <a:p>
            <a:pPr marL="0" indent="0">
              <a:spcBef>
                <a:spcPct val="0"/>
              </a:spcBef>
              <a:buFontTx/>
              <a:buNone/>
            </a:pPr>
            <a:endParaRPr lang="fr-FR" altLang="fr-FR" sz="2400"/>
          </a:p>
          <a:p>
            <a:pPr marL="0" indent="0" eaLnBrk="1">
              <a:spcBef>
                <a:spcPct val="0"/>
              </a:spcBef>
              <a:buSzPct val="75000"/>
              <a:buFontTx/>
              <a:buNone/>
            </a:pPr>
            <a:r>
              <a:rPr lang="fr-FR" altLang="fr-FR" sz="2400" b="1"/>
              <a:t>Lycopodium </a:t>
            </a:r>
            <a:r>
              <a:rPr lang="fr-FR" altLang="fr-FR" sz="2400"/>
              <a:t>: gonflement abdomino-pelvien avec constipation et flatulences.</a:t>
            </a:r>
          </a:p>
          <a:p>
            <a:pPr marL="0" indent="0" eaLnBrk="1">
              <a:spcBef>
                <a:spcPct val="0"/>
              </a:spcBef>
              <a:buSzPct val="75000"/>
              <a:buFontTx/>
              <a:buNone/>
            </a:pPr>
            <a:r>
              <a:rPr lang="fr-FR" altLang="fr-FR" sz="2400"/>
              <a:t>Digestion lente. Cycles longs et règles abondantes.</a:t>
            </a:r>
          </a:p>
        </p:txBody>
      </p:sp>
      <p:sp>
        <p:nvSpPr>
          <p:cNvPr id="45059" name="Rectangle 22">
            <a:extLst>
              <a:ext uri="{FF2B5EF4-FFF2-40B4-BE49-F238E27FC236}">
                <a16:creationId xmlns:a16="http://schemas.microsoft.com/office/drawing/2014/main" id="{5991E4B8-1987-8776-A353-FA92CB713C45}"/>
              </a:ext>
            </a:extLst>
          </p:cNvPr>
          <p:cNvSpPr>
            <a:spLocks noChangeArrowheads="1"/>
          </p:cNvSpPr>
          <p:nvPr/>
        </p:nvSpPr>
        <p:spPr bwMode="auto">
          <a:xfrm>
            <a:off x="457200" y="609600"/>
            <a:ext cx="6553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400">
                <a:solidFill>
                  <a:srgbClr val="F8F8F8"/>
                </a:solidFill>
              </a:rPr>
              <a:t>Les gonflements abdomino-pelviens, les œdèmes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36B52C1-438A-198E-18AE-F85B57959A20}"/>
              </a:ext>
            </a:extLst>
          </p:cNvPr>
          <p:cNvSpPr>
            <a:spLocks noGrp="1" noChangeArrowheads="1"/>
          </p:cNvSpPr>
          <p:nvPr>
            <p:ph type="body" idx="1"/>
          </p:nvPr>
        </p:nvSpPr>
        <p:spPr bwMode="auto">
          <a:xfrm>
            <a:off x="482600" y="1752600"/>
            <a:ext cx="8229600" cy="2819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eaLnBrk="1">
              <a:spcBef>
                <a:spcPct val="0"/>
              </a:spcBef>
              <a:buSzPct val="75000"/>
              <a:buFontTx/>
              <a:buNone/>
            </a:pPr>
            <a:r>
              <a:rPr lang="fr-FR" altLang="fr-FR" sz="2400" b="1"/>
              <a:t>Natrum sulfuricum </a:t>
            </a:r>
            <a:r>
              <a:rPr lang="fr-FR" altLang="fr-FR" sz="2400"/>
              <a:t>:</a:t>
            </a:r>
            <a:r>
              <a:rPr lang="fr-FR" altLang="fr-FR" sz="2400" b="1"/>
              <a:t> </a:t>
            </a:r>
            <a:r>
              <a:rPr lang="fr-FR" altLang="fr-FR" sz="2400"/>
              <a:t>règles en retard, flatulence avec coliques et diarrhée après le petit déjeuner, douleurs rhumatismales</a:t>
            </a:r>
          </a:p>
          <a:p>
            <a:pPr marL="0" indent="0">
              <a:spcBef>
                <a:spcPct val="0"/>
              </a:spcBef>
              <a:buFontTx/>
              <a:buNone/>
            </a:pPr>
            <a:r>
              <a:rPr lang="fr-FR" altLang="fr-FR" sz="2400"/>
              <a:t>&lt; humidité.</a:t>
            </a:r>
          </a:p>
          <a:p>
            <a:pPr marL="0" indent="0" eaLnBrk="1">
              <a:spcBef>
                <a:spcPct val="0"/>
              </a:spcBef>
              <a:buSzPct val="75000"/>
              <a:buFontTx/>
              <a:buNone/>
            </a:pPr>
            <a:endParaRPr lang="fr-FR" altLang="fr-FR" sz="2400"/>
          </a:p>
          <a:p>
            <a:pPr marL="0" indent="0" eaLnBrk="1">
              <a:spcBef>
                <a:spcPct val="0"/>
              </a:spcBef>
              <a:buSzPct val="75000"/>
              <a:buFontTx/>
              <a:buNone/>
            </a:pPr>
            <a:r>
              <a:rPr lang="fr-FR" altLang="fr-FR" sz="2400" b="1"/>
              <a:t>Nux vomica </a:t>
            </a:r>
            <a:r>
              <a:rPr lang="fr-FR" altLang="fr-FR" sz="2400"/>
              <a:t>: gonflement abdomino-pelvien, dans un contexte de surmenage, assoupissement postprandial, mauvaise digestion, constipation.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D0E1B635-F63E-8AA5-9F9B-881F176860EF}"/>
              </a:ext>
            </a:extLst>
          </p:cNvPr>
          <p:cNvSpPr>
            <a:spLocks noGrp="1" noChangeArrowheads="1"/>
          </p:cNvSpPr>
          <p:nvPr>
            <p:ph type="body" idx="1"/>
          </p:nvPr>
        </p:nvSpPr>
        <p:spPr bwMode="auto">
          <a:xfrm>
            <a:off x="395288" y="1700213"/>
            <a:ext cx="8520112" cy="4852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a:spcBef>
                <a:spcPct val="0"/>
              </a:spcBef>
              <a:buSzPct val="45000"/>
              <a:buFontTx/>
              <a:buNone/>
            </a:pPr>
            <a:r>
              <a:rPr lang="fr-FR" altLang="fr-FR" sz="2400" b="1"/>
              <a:t>Kalium bromatum </a:t>
            </a:r>
            <a:r>
              <a:rPr lang="fr-FR" altLang="fr-FR" sz="2400"/>
              <a:t>: acné indurée, pustuleuse, sur peau grasse.</a:t>
            </a:r>
          </a:p>
          <a:p>
            <a:pPr marL="0" indent="0" eaLnBrk="1">
              <a:spcBef>
                <a:spcPct val="0"/>
              </a:spcBef>
              <a:buSzPct val="45000"/>
              <a:buFontTx/>
              <a:buNone/>
            </a:pPr>
            <a:r>
              <a:rPr lang="fr-FR" altLang="fr-FR" sz="2400"/>
              <a:t>Face (surtout le menton), épaules, dos, décolleté.</a:t>
            </a:r>
          </a:p>
          <a:p>
            <a:pPr marL="0" indent="0" eaLnBrk="1">
              <a:spcBef>
                <a:spcPct val="0"/>
              </a:spcBef>
              <a:buSzPct val="45000"/>
              <a:buFontTx/>
              <a:buNone/>
            </a:pPr>
            <a:endParaRPr lang="fr-FR" altLang="fr-FR" sz="2400"/>
          </a:p>
          <a:p>
            <a:pPr marL="0" indent="0" eaLnBrk="1">
              <a:spcBef>
                <a:spcPct val="0"/>
              </a:spcBef>
              <a:buSzPct val="45000"/>
              <a:buFontTx/>
              <a:buNone/>
            </a:pPr>
            <a:r>
              <a:rPr lang="fr-FR" altLang="fr-FR" sz="2400" b="1"/>
              <a:t>Eugenia jambosa </a:t>
            </a:r>
            <a:r>
              <a:rPr lang="fr-FR" altLang="fr-FR" sz="2400"/>
              <a:t>: papules douloureuses avec petit point blanc de suppuration en tête d’épingle.</a:t>
            </a:r>
          </a:p>
          <a:p>
            <a:pPr marL="0" indent="0" eaLnBrk="1">
              <a:spcBef>
                <a:spcPct val="0"/>
              </a:spcBef>
              <a:buSzPct val="45000"/>
              <a:buFontTx/>
              <a:buNone/>
            </a:pPr>
            <a:endParaRPr lang="fr-FR" altLang="fr-FR" sz="2400"/>
          </a:p>
          <a:p>
            <a:pPr marL="0" indent="0" eaLnBrk="1">
              <a:spcBef>
                <a:spcPct val="0"/>
              </a:spcBef>
              <a:buFontTx/>
              <a:buNone/>
            </a:pPr>
            <a:r>
              <a:rPr lang="fr-FR" altLang="fr-FR" sz="2400" b="1"/>
              <a:t>Natrum muriaticum </a:t>
            </a:r>
            <a:r>
              <a:rPr lang="fr-FR" altLang="fr-FR" sz="2400"/>
              <a:t>: acné, herpès récurrent, suivant le cycle menstruel aussi bien labial que génital. </a:t>
            </a:r>
          </a:p>
          <a:p>
            <a:pPr marL="0" indent="0" eaLnBrk="1">
              <a:spcBef>
                <a:spcPct val="0"/>
              </a:spcBef>
              <a:buFontTx/>
              <a:buNone/>
            </a:pPr>
            <a:endParaRPr lang="fr-FR" altLang="fr-FR" sz="2400"/>
          </a:p>
          <a:p>
            <a:pPr marL="0" indent="0" eaLnBrk="1">
              <a:spcBef>
                <a:spcPct val="0"/>
              </a:spcBef>
              <a:buFontTx/>
              <a:buNone/>
            </a:pPr>
            <a:r>
              <a:rPr lang="fr-FR" altLang="fr-FR" sz="2400" b="1"/>
              <a:t>Sulfur iodatum </a:t>
            </a:r>
            <a:r>
              <a:rPr lang="fr-FR" altLang="fr-FR" sz="2400"/>
              <a:t>: acné papuleuse surtout localisée dans le dos et le front.</a:t>
            </a:r>
          </a:p>
          <a:p>
            <a:pPr marL="0" indent="0" eaLnBrk="1">
              <a:spcBef>
                <a:spcPct val="0"/>
              </a:spcBef>
              <a:buFontTx/>
              <a:buNone/>
            </a:pPr>
            <a:endParaRPr lang="fr-FR" altLang="fr-FR" sz="2400" b="1"/>
          </a:p>
          <a:p>
            <a:pPr marL="0" indent="0" eaLnBrk="1">
              <a:spcBef>
                <a:spcPct val="0"/>
              </a:spcBef>
              <a:buFontTx/>
              <a:buNone/>
            </a:pPr>
            <a:r>
              <a:rPr lang="fr-FR" altLang="fr-FR" sz="2400" b="1"/>
              <a:t>Sepia</a:t>
            </a:r>
            <a:r>
              <a:rPr lang="fr-FR" altLang="fr-FR" sz="2400"/>
              <a:t> : acné à localisation péribuccale, herpès cataménial.</a:t>
            </a:r>
          </a:p>
        </p:txBody>
      </p:sp>
      <p:pic>
        <p:nvPicPr>
          <p:cNvPr id="47107" name="Picture 4" descr="flèche">
            <a:extLst>
              <a:ext uri="{FF2B5EF4-FFF2-40B4-BE49-F238E27FC236}">
                <a16:creationId xmlns:a16="http://schemas.microsoft.com/office/drawing/2014/main" id="{49A9308F-1683-F651-7039-0CA6268D2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246188"/>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2">
            <a:extLst>
              <a:ext uri="{FF2B5EF4-FFF2-40B4-BE49-F238E27FC236}">
                <a16:creationId xmlns:a16="http://schemas.microsoft.com/office/drawing/2014/main" id="{48C3ADE0-57E1-A646-8AB3-C0F63D73AF6C}"/>
              </a:ext>
            </a:extLst>
          </p:cNvPr>
          <p:cNvSpPr>
            <a:spLocks noChangeArrowheads="1"/>
          </p:cNvSpPr>
          <p:nvPr/>
        </p:nvSpPr>
        <p:spPr bwMode="auto">
          <a:xfrm>
            <a:off x="457200" y="598488"/>
            <a:ext cx="3733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400">
                <a:solidFill>
                  <a:srgbClr val="F8F8F8"/>
                </a:solidFill>
              </a:rPr>
              <a:t>Les symptômes cutanés</a:t>
            </a:r>
          </a:p>
        </p:txBody>
      </p:sp>
      <p:sp>
        <p:nvSpPr>
          <p:cNvPr id="47109" name="Rectangle 7">
            <a:extLst>
              <a:ext uri="{FF2B5EF4-FFF2-40B4-BE49-F238E27FC236}">
                <a16:creationId xmlns:a16="http://schemas.microsoft.com/office/drawing/2014/main" id="{C8714876-45C7-31F2-905B-5B7FDB37568D}"/>
              </a:ext>
            </a:extLst>
          </p:cNvPr>
          <p:cNvSpPr>
            <a:spLocks noChangeArrowheads="1"/>
          </p:cNvSpPr>
          <p:nvPr/>
        </p:nvSpPr>
        <p:spPr bwMode="auto">
          <a:xfrm>
            <a:off x="542925" y="1169988"/>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u="sng">
                <a:solidFill>
                  <a:srgbClr val="FF6600"/>
                </a:solidFill>
              </a:rPr>
              <a:t>Acné</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a:extLst>
              <a:ext uri="{FF2B5EF4-FFF2-40B4-BE49-F238E27FC236}">
                <a16:creationId xmlns:a16="http://schemas.microsoft.com/office/drawing/2014/main" id="{26950052-29C1-F1A2-4606-560C35B01F2B}"/>
              </a:ext>
            </a:extLst>
          </p:cNvPr>
          <p:cNvSpPr>
            <a:spLocks noGrp="1" noChangeArrowheads="1"/>
          </p:cNvSpPr>
          <p:nvPr>
            <p:ph type="title"/>
          </p:nvPr>
        </p:nvSpPr>
        <p:spPr bwMode="auto">
          <a:xfrm>
            <a:off x="490538" y="584200"/>
            <a:ext cx="3733800" cy="461963"/>
          </a:xfrm>
          <a:solidFill>
            <a:srgbClr val="FF9933"/>
          </a:solidFill>
        </p:spPr>
        <p:txBody>
          <a:bodyPr wrap="square">
            <a:spAutoFit/>
          </a:bodyPr>
          <a:lstStyle/>
          <a:p>
            <a:pPr algn="l">
              <a:spcBef>
                <a:spcPct val="50000"/>
              </a:spcBef>
              <a:defRPr/>
            </a:pPr>
            <a:r>
              <a:rPr lang="fr-FR" altLang="fr-FR" sz="2400" b="1" kern="1200" dirty="0">
                <a:solidFill>
                  <a:srgbClr val="F8F8F8"/>
                </a:solidFill>
                <a:ea typeface="ＭＳ Ｐゴシック" panose="020B0600070205080204" pitchFamily="34" charset="-128"/>
                <a:cs typeface="+mn-cs"/>
              </a:rPr>
              <a:t>Pathologies cataméniales</a:t>
            </a:r>
          </a:p>
        </p:txBody>
      </p:sp>
      <p:sp>
        <p:nvSpPr>
          <p:cNvPr id="52227" name="Espace réservé du contenu 2">
            <a:extLst>
              <a:ext uri="{FF2B5EF4-FFF2-40B4-BE49-F238E27FC236}">
                <a16:creationId xmlns:a16="http://schemas.microsoft.com/office/drawing/2014/main" id="{888CA961-2CE8-D113-6217-5C37460AEE11}"/>
              </a:ext>
            </a:extLst>
          </p:cNvPr>
          <p:cNvSpPr>
            <a:spLocks noGrp="1" noChangeArrowheads="1"/>
          </p:cNvSpPr>
          <p:nvPr>
            <p:ph idx="1"/>
          </p:nvPr>
        </p:nvSpPr>
        <p:spPr bwMode="auto">
          <a:xfrm>
            <a:off x="457200" y="1376363"/>
            <a:ext cx="8229600" cy="1905000"/>
          </a:xfrm>
        </p:spPr>
        <p:txBody>
          <a:bodyPr wrap="square" lIns="91440" tIns="45720" rIns="91440" bIns="45720" numCol="1" anchor="t" anchorCtr="0" compatLnSpc="1">
            <a:prstTxWarp prst="textNoShape">
              <a:avLst/>
            </a:prstTxWarp>
          </a:bodyPr>
          <a:lstStyle/>
          <a:p>
            <a:pPr lvl="1">
              <a:spcBef>
                <a:spcPts val="0"/>
              </a:spcBef>
              <a:defRPr/>
            </a:pPr>
            <a:r>
              <a:rPr lang="fr-FR" altLang="fr-FR" dirty="0">
                <a:ea typeface="ＭＳ Ｐゴシック" panose="020B0600070205080204" pitchFamily="34" charset="-128"/>
              </a:rPr>
              <a:t>Herpès</a:t>
            </a:r>
          </a:p>
          <a:p>
            <a:pPr lvl="1">
              <a:spcBef>
                <a:spcPts val="0"/>
              </a:spcBef>
              <a:defRPr/>
            </a:pPr>
            <a:r>
              <a:rPr lang="fr-FR" altLang="fr-FR" dirty="0">
                <a:ea typeface="ＭＳ Ｐゴシック" panose="020B0600070205080204" pitchFamily="34" charset="-128"/>
              </a:rPr>
              <a:t>Infections urinaires</a:t>
            </a:r>
          </a:p>
          <a:p>
            <a:pPr lvl="1">
              <a:spcBef>
                <a:spcPts val="0"/>
              </a:spcBef>
              <a:defRPr/>
            </a:pPr>
            <a:r>
              <a:rPr lang="fr-FR" altLang="fr-FR" dirty="0">
                <a:ea typeface="ＭＳ Ｐゴシック" panose="020B0600070205080204" pitchFamily="34" charset="-128"/>
              </a:rPr>
              <a:t>Mycoses</a:t>
            </a:r>
          </a:p>
          <a:p>
            <a:pPr lvl="1">
              <a:spcBef>
                <a:spcPts val="0"/>
              </a:spcBef>
              <a:defRPr/>
            </a:pPr>
            <a:r>
              <a:rPr lang="fr-FR" altLang="fr-FR" dirty="0">
                <a:ea typeface="ＭＳ Ｐゴシック" panose="020B0600070205080204" pitchFamily="34" charset="-128"/>
              </a:rPr>
              <a:t>Migraines</a:t>
            </a:r>
            <a:endParaRPr lang="fr-FR" altLang="fr-FR" dirty="0">
              <a:solidFill>
                <a:schemeClr val="bg1">
                  <a:lumMod val="50000"/>
                </a:schemeClr>
              </a:solidFill>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FDE36EFB-0A00-9ECF-19FD-4F8DA6B01A21}"/>
              </a:ext>
            </a:extLst>
          </p:cNvPr>
          <p:cNvSpPr>
            <a:spLocks noGrp="1" noChangeArrowheads="1"/>
          </p:cNvSpPr>
          <p:nvPr>
            <p:ph type="body" idx="1"/>
          </p:nvPr>
        </p:nvSpPr>
        <p:spPr bwMode="auto">
          <a:xfrm>
            <a:off x="542925" y="1981200"/>
            <a:ext cx="8091488"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a:spcBef>
                <a:spcPct val="0"/>
              </a:spcBef>
              <a:buFontTx/>
              <a:buNone/>
            </a:pPr>
            <a:r>
              <a:rPr lang="fr-FR" altLang="fr-FR" sz="2400" b="1"/>
              <a:t>Candida albicans</a:t>
            </a:r>
          </a:p>
          <a:p>
            <a:pPr marL="0" indent="0" eaLnBrk="1">
              <a:spcBef>
                <a:spcPct val="0"/>
              </a:spcBef>
              <a:buFontTx/>
              <a:buNone/>
            </a:pPr>
            <a:r>
              <a:rPr lang="fr-FR" altLang="fr-FR" sz="2400"/>
              <a:t>Préventif (hautes dilutions J20- J22) et ou curatif</a:t>
            </a:r>
          </a:p>
          <a:p>
            <a:pPr marL="0" indent="0" eaLnBrk="1">
              <a:spcBef>
                <a:spcPct val="0"/>
              </a:spcBef>
              <a:buFontTx/>
              <a:buNone/>
            </a:pPr>
            <a:endParaRPr lang="fr-FR" altLang="fr-FR" sz="2400"/>
          </a:p>
          <a:p>
            <a:pPr marL="0" indent="0" eaLnBrk="1">
              <a:spcBef>
                <a:spcPct val="0"/>
              </a:spcBef>
              <a:buFontTx/>
              <a:buNone/>
            </a:pPr>
            <a:r>
              <a:rPr lang="fr-FR" altLang="fr-FR" sz="2400" b="1"/>
              <a:t>Endhometrol </a:t>
            </a:r>
            <a:r>
              <a:rPr lang="fr-FR" altLang="fr-FR" sz="2400"/>
              <a:t>ovules</a:t>
            </a:r>
          </a:p>
          <a:p>
            <a:pPr marL="0" indent="0" eaLnBrk="1">
              <a:spcBef>
                <a:spcPct val="0"/>
              </a:spcBef>
              <a:buFontTx/>
              <a:buNone/>
            </a:pPr>
            <a:r>
              <a:rPr lang="fr-FR" altLang="fr-FR" sz="2400"/>
              <a:t>À la demande</a:t>
            </a:r>
          </a:p>
          <a:p>
            <a:pPr marL="0" indent="0" eaLnBrk="1">
              <a:spcBef>
                <a:spcPct val="0"/>
              </a:spcBef>
              <a:buFontTx/>
              <a:buNone/>
            </a:pPr>
            <a:r>
              <a:rPr lang="fr-FR" altLang="fr-FR" sz="2400"/>
              <a:t>Calendula + Hydrastis + Helonias</a:t>
            </a:r>
          </a:p>
          <a:p>
            <a:pPr marL="0" indent="0" eaLnBrk="1">
              <a:spcBef>
                <a:spcPct val="0"/>
              </a:spcBef>
              <a:buFontTx/>
              <a:buNone/>
            </a:pPr>
            <a:endParaRPr lang="fr-FR" altLang="fr-FR" sz="2400"/>
          </a:p>
          <a:p>
            <a:pPr marL="0" indent="0" eaLnBrk="1">
              <a:spcBef>
                <a:spcPct val="0"/>
              </a:spcBef>
              <a:buFontTx/>
              <a:buNone/>
            </a:pPr>
            <a:r>
              <a:rPr lang="fr-FR" altLang="fr-FR" sz="2400"/>
              <a:t>+ Traitement de fond tuberculinique</a:t>
            </a:r>
          </a:p>
          <a:p>
            <a:pPr marL="0" indent="0" eaLnBrk="1">
              <a:spcBef>
                <a:spcPct val="0"/>
              </a:spcBef>
              <a:buFontTx/>
              <a:buNone/>
            </a:pPr>
            <a:r>
              <a:rPr lang="fr-FR" altLang="fr-FR" sz="2400"/>
              <a:t>                                   ou Medorrhinum</a:t>
            </a:r>
          </a:p>
          <a:p>
            <a:pPr marL="0" indent="0" eaLnBrk="1">
              <a:spcBef>
                <a:spcPct val="0"/>
              </a:spcBef>
              <a:buFontTx/>
              <a:buNone/>
            </a:pPr>
            <a:endParaRPr lang="fr-FR" altLang="fr-FR" sz="2400"/>
          </a:p>
          <a:p>
            <a:pPr marL="0" indent="0" eaLnBrk="1">
              <a:spcBef>
                <a:spcPct val="0"/>
              </a:spcBef>
              <a:buFontTx/>
              <a:buNone/>
            </a:pPr>
            <a:endParaRPr lang="fr-FR" altLang="fr-FR" sz="2400"/>
          </a:p>
          <a:p>
            <a:pPr marL="0" indent="0" eaLnBrk="1">
              <a:spcBef>
                <a:spcPct val="0"/>
              </a:spcBef>
              <a:buFontTx/>
              <a:buNone/>
            </a:pPr>
            <a:endParaRPr lang="fr-FR" altLang="fr-FR" sz="2400"/>
          </a:p>
          <a:p>
            <a:pPr marL="0" indent="0" eaLnBrk="1">
              <a:spcBef>
                <a:spcPct val="0"/>
              </a:spcBef>
              <a:buFontTx/>
              <a:buNone/>
            </a:pPr>
            <a:endParaRPr lang="fr-FR" altLang="fr-FR" sz="2400"/>
          </a:p>
        </p:txBody>
      </p:sp>
      <p:pic>
        <p:nvPicPr>
          <p:cNvPr id="49155" name="Picture 6" descr="flèche">
            <a:extLst>
              <a:ext uri="{FF2B5EF4-FFF2-40B4-BE49-F238E27FC236}">
                <a16:creationId xmlns:a16="http://schemas.microsoft.com/office/drawing/2014/main" id="{B3CAE0C6-C901-2143-DB5D-DE7F9DFDC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219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7">
            <a:extLst>
              <a:ext uri="{FF2B5EF4-FFF2-40B4-BE49-F238E27FC236}">
                <a16:creationId xmlns:a16="http://schemas.microsoft.com/office/drawing/2014/main" id="{08495CAC-4238-103A-D14B-777CC9C8FC3F}"/>
              </a:ext>
            </a:extLst>
          </p:cNvPr>
          <p:cNvSpPr>
            <a:spLocks noChangeArrowheads="1"/>
          </p:cNvSpPr>
          <p:nvPr/>
        </p:nvSpPr>
        <p:spPr bwMode="auto">
          <a:xfrm>
            <a:off x="542925" y="1143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Mycoses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6E0D1DBB-F87B-62F8-F413-D96FEAA352FA}"/>
              </a:ext>
            </a:extLst>
          </p:cNvPr>
          <p:cNvSpPr>
            <a:spLocks noGrp="1" noChangeArrowheads="1"/>
          </p:cNvSpPr>
          <p:nvPr>
            <p:ph type="body" idx="1"/>
          </p:nvPr>
        </p:nvSpPr>
        <p:spPr bwMode="auto">
          <a:xfrm>
            <a:off x="457200" y="1524000"/>
            <a:ext cx="8229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a:spcBef>
                <a:spcPct val="0"/>
              </a:spcBef>
              <a:buSzPct val="45000"/>
              <a:buFontTx/>
              <a:buNone/>
            </a:pPr>
            <a:r>
              <a:rPr lang="fr-FR" altLang="fr-FR" sz="2400" b="1"/>
              <a:t>Rhus toxicodendron</a:t>
            </a:r>
          </a:p>
          <a:p>
            <a:pPr marL="0" indent="0" eaLnBrk="1">
              <a:spcBef>
                <a:spcPct val="0"/>
              </a:spcBef>
              <a:buFontTx/>
              <a:buNone/>
            </a:pPr>
            <a:r>
              <a:rPr lang="fr-FR" altLang="fr-FR" sz="2400"/>
              <a:t>Éruptions vésiculeuses à contenu clair, sur peau enflammée, rouge, brûlante, prurigineuse. &gt; chaleur.</a:t>
            </a:r>
          </a:p>
          <a:p>
            <a:pPr marL="0" indent="0" eaLnBrk="1">
              <a:spcBef>
                <a:spcPct val="0"/>
              </a:spcBef>
              <a:buFontTx/>
              <a:buNone/>
            </a:pPr>
            <a:endParaRPr lang="fr-FR" altLang="fr-FR" sz="2400"/>
          </a:p>
          <a:p>
            <a:pPr marL="0" indent="0" eaLnBrk="1">
              <a:spcBef>
                <a:spcPct val="0"/>
              </a:spcBef>
              <a:buFontTx/>
              <a:buNone/>
            </a:pPr>
            <a:r>
              <a:rPr lang="fr-FR" altLang="fr-FR" sz="2400" b="1"/>
              <a:t>Mezereum</a:t>
            </a:r>
          </a:p>
          <a:p>
            <a:pPr marL="0" indent="0" eaLnBrk="1">
              <a:spcBef>
                <a:spcPct val="0"/>
              </a:spcBef>
              <a:buFontTx/>
              <a:buNone/>
            </a:pPr>
            <a:r>
              <a:rPr lang="fr-FR" altLang="fr-FR" sz="2400"/>
              <a:t>Vésicules prurigineuses, brûlantes, à contenu purulent.</a:t>
            </a:r>
          </a:p>
          <a:p>
            <a:pPr marL="0" indent="0" eaLnBrk="1">
              <a:spcBef>
                <a:spcPct val="0"/>
              </a:spcBef>
              <a:buFontTx/>
              <a:buNone/>
            </a:pPr>
            <a:endParaRPr lang="fr-FR" altLang="fr-FR" sz="2400" b="1"/>
          </a:p>
          <a:p>
            <a:pPr marL="0" indent="0" eaLnBrk="1">
              <a:spcBef>
                <a:spcPct val="0"/>
              </a:spcBef>
              <a:buFontTx/>
              <a:buNone/>
            </a:pPr>
            <a:r>
              <a:rPr lang="fr-FR" altLang="fr-FR" sz="2400" b="1"/>
              <a:t>Vaccinotoxinum</a:t>
            </a:r>
            <a:r>
              <a:rPr lang="fr-FR" altLang="fr-FR" sz="2400"/>
              <a:t> </a:t>
            </a:r>
          </a:p>
          <a:p>
            <a:pPr marL="0" indent="0" eaLnBrk="1">
              <a:spcBef>
                <a:spcPct val="0"/>
              </a:spcBef>
              <a:buFontTx/>
              <a:buNone/>
            </a:pPr>
            <a:r>
              <a:rPr lang="fr-FR" altLang="fr-FR" sz="2400"/>
              <a:t>Vaccin anti-variolique. Une dose hebdomadaire.</a:t>
            </a:r>
          </a:p>
          <a:p>
            <a:pPr marL="0" indent="0" eaLnBrk="1">
              <a:spcBef>
                <a:spcPct val="0"/>
              </a:spcBef>
              <a:buFontTx/>
              <a:buNone/>
            </a:pPr>
            <a:endParaRPr lang="fr-FR" altLang="fr-FR" sz="2400"/>
          </a:p>
          <a:p>
            <a:pPr marL="0" indent="0" eaLnBrk="1">
              <a:spcBef>
                <a:spcPct val="0"/>
              </a:spcBef>
              <a:buFontTx/>
              <a:buNone/>
            </a:pPr>
            <a:r>
              <a:rPr lang="fr-FR" altLang="fr-FR" sz="2400" b="1"/>
              <a:t>Thymuline</a:t>
            </a:r>
          </a:p>
          <a:p>
            <a:pPr marL="0" indent="0" eaLnBrk="1">
              <a:spcBef>
                <a:spcPct val="0"/>
              </a:spcBef>
              <a:buFontTx/>
              <a:buNone/>
            </a:pPr>
            <a:r>
              <a:rPr lang="fr-FR" altLang="fr-FR" sz="2400"/>
              <a:t>Augmentation des défenses immunitaires.</a:t>
            </a:r>
          </a:p>
        </p:txBody>
      </p:sp>
      <p:sp>
        <p:nvSpPr>
          <p:cNvPr id="50179" name="Rectangle 7">
            <a:extLst>
              <a:ext uri="{FF2B5EF4-FFF2-40B4-BE49-F238E27FC236}">
                <a16:creationId xmlns:a16="http://schemas.microsoft.com/office/drawing/2014/main" id="{DE0D3CF5-2709-191D-69A5-D7DA582F6729}"/>
              </a:ext>
            </a:extLst>
          </p:cNvPr>
          <p:cNvSpPr>
            <a:spLocks noChangeArrowheads="1"/>
          </p:cNvSpPr>
          <p:nvPr/>
        </p:nvSpPr>
        <p:spPr bwMode="auto">
          <a:xfrm>
            <a:off x="609600" y="582613"/>
            <a:ext cx="1123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Herpès</a:t>
            </a:r>
          </a:p>
        </p:txBody>
      </p:sp>
      <p:pic>
        <p:nvPicPr>
          <p:cNvPr id="50180" name="Picture 6" descr="flèche">
            <a:extLst>
              <a:ext uri="{FF2B5EF4-FFF2-40B4-BE49-F238E27FC236}">
                <a16:creationId xmlns:a16="http://schemas.microsoft.com/office/drawing/2014/main" id="{606DBD05-7DFC-5E22-D517-54E7BF32E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6921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9713DCC9-2FDB-8A4A-0547-31C8907E25C9}"/>
              </a:ext>
            </a:extLst>
          </p:cNvPr>
          <p:cNvSpPr>
            <a:spLocks noGrp="1" noChangeArrowheads="1"/>
          </p:cNvSpPr>
          <p:nvPr>
            <p:ph type="body" idx="1"/>
          </p:nvPr>
        </p:nvSpPr>
        <p:spPr bwMode="auto">
          <a:xfrm>
            <a:off x="533400" y="2514600"/>
            <a:ext cx="8091488" cy="256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a:spcBef>
                <a:spcPct val="0"/>
              </a:spcBef>
              <a:buSzPct val="45000"/>
              <a:buFontTx/>
              <a:buNone/>
            </a:pPr>
            <a:r>
              <a:rPr lang="fr-FR" altLang="fr-FR" sz="2400" b="1"/>
              <a:t>Natrum muriaticum </a:t>
            </a:r>
          </a:p>
          <a:p>
            <a:pPr marL="0" indent="0" eaLnBrk="1">
              <a:spcBef>
                <a:spcPct val="0"/>
              </a:spcBef>
              <a:buFontTx/>
              <a:buNone/>
            </a:pPr>
            <a:r>
              <a:rPr lang="fr-FR" altLang="fr-FR" sz="2400"/>
              <a:t>Acné, herpès récurrent, suivant le cycle menstruel. </a:t>
            </a:r>
          </a:p>
          <a:p>
            <a:pPr marL="0" indent="0" eaLnBrk="1">
              <a:spcBef>
                <a:spcPct val="0"/>
              </a:spcBef>
              <a:buFontTx/>
              <a:buNone/>
            </a:pPr>
            <a:r>
              <a:rPr lang="fr-FR" altLang="fr-FR" sz="2400"/>
              <a:t>Aussi bien labial que génital. </a:t>
            </a:r>
          </a:p>
          <a:p>
            <a:pPr marL="0" indent="0" eaLnBrk="1">
              <a:spcBef>
                <a:spcPct val="0"/>
              </a:spcBef>
              <a:buFontTx/>
              <a:buNone/>
            </a:pPr>
            <a:endParaRPr lang="fr-FR" altLang="fr-FR" sz="2400"/>
          </a:p>
          <a:p>
            <a:pPr marL="0" indent="0" eaLnBrk="1">
              <a:spcBef>
                <a:spcPct val="0"/>
              </a:spcBef>
              <a:buFontTx/>
              <a:buNone/>
            </a:pPr>
            <a:r>
              <a:rPr lang="fr-FR" altLang="fr-FR" sz="2400" b="1"/>
              <a:t>Sepia</a:t>
            </a:r>
            <a:r>
              <a:rPr lang="fr-FR" altLang="fr-FR" sz="2400"/>
              <a:t> </a:t>
            </a:r>
          </a:p>
          <a:p>
            <a:pPr marL="0" indent="0" eaLnBrk="1">
              <a:spcBef>
                <a:spcPct val="0"/>
              </a:spcBef>
              <a:buFontTx/>
              <a:buNone/>
            </a:pPr>
            <a:r>
              <a:rPr lang="fr-FR" altLang="fr-FR" sz="2400"/>
              <a:t>Acné à localisation péri buccale. Herpès cataménial </a:t>
            </a:r>
          </a:p>
        </p:txBody>
      </p:sp>
      <p:pic>
        <p:nvPicPr>
          <p:cNvPr id="51203" name="Picture 6" descr="flèche">
            <a:extLst>
              <a:ext uri="{FF2B5EF4-FFF2-40B4-BE49-F238E27FC236}">
                <a16:creationId xmlns:a16="http://schemas.microsoft.com/office/drawing/2014/main" id="{28C4D1F5-8238-668B-028F-6D13EAF64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219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7">
            <a:extLst>
              <a:ext uri="{FF2B5EF4-FFF2-40B4-BE49-F238E27FC236}">
                <a16:creationId xmlns:a16="http://schemas.microsoft.com/office/drawing/2014/main" id="{3514B7F9-5E45-40AC-1987-592D81270035}"/>
              </a:ext>
            </a:extLst>
          </p:cNvPr>
          <p:cNvSpPr>
            <a:spLocks noChangeArrowheads="1"/>
          </p:cNvSpPr>
          <p:nvPr/>
        </p:nvSpPr>
        <p:spPr bwMode="auto">
          <a:xfrm>
            <a:off x="542925" y="1143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u="sng">
                <a:solidFill>
                  <a:srgbClr val="FF9933"/>
                </a:solidFill>
              </a:rPr>
              <a:t>Herpès et acné</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a:extLst>
              <a:ext uri="{FF2B5EF4-FFF2-40B4-BE49-F238E27FC236}">
                <a16:creationId xmlns:a16="http://schemas.microsoft.com/office/drawing/2014/main" id="{EA090C7B-3418-59B5-7931-156ACEADDECF}"/>
              </a:ext>
            </a:extLst>
          </p:cNvPr>
          <p:cNvSpPr txBox="1">
            <a:spLocks noChangeArrowheads="1"/>
          </p:cNvSpPr>
          <p:nvPr/>
        </p:nvSpPr>
        <p:spPr bwMode="auto">
          <a:xfrm>
            <a:off x="0" y="2286000"/>
            <a:ext cx="9144000" cy="1920875"/>
          </a:xfrm>
          <a:prstGeom prst="rect">
            <a:avLst/>
          </a:prstGeom>
          <a:solidFill>
            <a:srgbClr val="FFFFFF"/>
          </a:solidFill>
          <a:ln>
            <a:noFill/>
          </a:ln>
          <a:extLst>
            <a:ext uri="{91240B29-F687-4F45-9708-019B960494DF}">
              <a14:hiddenLine xmlns:a14="http://schemas.microsoft.com/office/drawing/2010/main" w="57150" cap="rnd">
                <a:solidFill>
                  <a:srgbClr val="000000"/>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4000">
                <a:solidFill>
                  <a:srgbClr val="FF9933"/>
                </a:solidFill>
              </a:rPr>
              <a:t>ACCOMPAGNEMENT HOM</a:t>
            </a:r>
            <a:r>
              <a:rPr lang="en-US" altLang="fr-FR" sz="4000">
                <a:solidFill>
                  <a:srgbClr val="FF9933"/>
                </a:solidFill>
                <a:cs typeface="Times New Roman" panose="02020603050405020304" pitchFamily="18" charset="0"/>
              </a:rPr>
              <a:t>É</a:t>
            </a:r>
            <a:r>
              <a:rPr lang="fr-FR" altLang="fr-FR" sz="4000">
                <a:solidFill>
                  <a:srgbClr val="FF9933"/>
                </a:solidFill>
              </a:rPr>
              <a:t>OPATHIQUE</a:t>
            </a:r>
          </a:p>
          <a:p>
            <a:pPr algn="ctr"/>
            <a:r>
              <a:rPr lang="fr-FR" altLang="fr-FR" sz="4000">
                <a:solidFill>
                  <a:srgbClr val="FF9933"/>
                </a:solidFill>
              </a:rPr>
              <a:t>EN GYN</a:t>
            </a:r>
            <a:r>
              <a:rPr lang="en-US" altLang="fr-FR" sz="4000">
                <a:solidFill>
                  <a:srgbClr val="FF9933"/>
                </a:solidFill>
              </a:rPr>
              <a:t>É</a:t>
            </a:r>
            <a:r>
              <a:rPr lang="fr-FR" altLang="fr-FR" sz="4000">
                <a:solidFill>
                  <a:srgbClr val="FF9933"/>
                </a:solidFill>
              </a:rPr>
              <a:t>COLOGIE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9">
            <a:extLst>
              <a:ext uri="{FF2B5EF4-FFF2-40B4-BE49-F238E27FC236}">
                <a16:creationId xmlns:a16="http://schemas.microsoft.com/office/drawing/2014/main" id="{562CC74B-C471-1BF8-4E9C-3BCE5B4DABE3}"/>
              </a:ext>
            </a:extLst>
          </p:cNvPr>
          <p:cNvSpPr>
            <a:spLocks noChangeArrowheads="1"/>
          </p:cNvSpPr>
          <p:nvPr/>
        </p:nvSpPr>
        <p:spPr bwMode="auto">
          <a:xfrm>
            <a:off x="179388" y="3716338"/>
            <a:ext cx="1728787" cy="576262"/>
          </a:xfrm>
          <a:prstGeom prst="rect">
            <a:avLst/>
          </a:prstGeom>
          <a:solidFill>
            <a:srgbClr val="FF9933"/>
          </a:solidFill>
          <a:ln>
            <a:noFill/>
          </a:ln>
          <a:effectLst>
            <a:outerShdw dist="107763" dir="13500000" sx="75000" sy="75000" algn="tl"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cs typeface="Arial" panose="020B0604020202020204" pitchFamily="34" charset="0"/>
            </a:endParaRPr>
          </a:p>
        </p:txBody>
      </p:sp>
      <p:sp>
        <p:nvSpPr>
          <p:cNvPr id="52227" name="Rectangle 1035">
            <a:extLst>
              <a:ext uri="{FF2B5EF4-FFF2-40B4-BE49-F238E27FC236}">
                <a16:creationId xmlns:a16="http://schemas.microsoft.com/office/drawing/2014/main" id="{2BF21117-1DD7-0EAF-E1D7-46035E1569F0}"/>
              </a:ext>
            </a:extLst>
          </p:cNvPr>
          <p:cNvSpPr>
            <a:spLocks noChangeArrowheads="1"/>
          </p:cNvSpPr>
          <p:nvPr/>
        </p:nvSpPr>
        <p:spPr bwMode="auto">
          <a:xfrm>
            <a:off x="323850" y="3017838"/>
            <a:ext cx="84963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1pPr>
            <a:lvl2pPr marL="742950" indent="-285750">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703388" algn="l"/>
                <a:tab pos="5643563" algn="l"/>
              </a:tabLs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sz="2400">
              <a:cs typeface="Arial" panose="020B0604020202020204" pitchFamily="34" charset="0"/>
            </a:endParaRPr>
          </a:p>
          <a:p>
            <a:pPr eaLnBrk="1" hangingPunct="1"/>
            <a:endParaRPr lang="fr-FR" altLang="fr-FR" sz="2400">
              <a:cs typeface="Arial" panose="020B0604020202020204" pitchFamily="34" charset="0"/>
            </a:endParaRPr>
          </a:p>
          <a:p>
            <a:pPr eaLnBrk="1" hangingPunct="1"/>
            <a:r>
              <a:rPr lang="fr-FR" altLang="fr-FR" sz="2400">
                <a:cs typeface="Arial" panose="020B0604020202020204" pitchFamily="34" charset="0"/>
              </a:rPr>
              <a:t>Grossesse</a:t>
            </a:r>
          </a:p>
          <a:p>
            <a:pPr eaLnBrk="1" hangingPunct="1"/>
            <a:endParaRPr lang="fr-FR" altLang="fr-FR" sz="2400">
              <a:cs typeface="Arial" panose="020B0604020202020204" pitchFamily="34" charset="0"/>
            </a:endParaRPr>
          </a:p>
          <a:p>
            <a:pPr eaLnBrk="1" hangingPunct="1"/>
            <a:r>
              <a:rPr lang="fr-FR" altLang="fr-FR" sz="2400">
                <a:cs typeface="Arial" panose="020B0604020202020204" pitchFamily="34" charset="0"/>
              </a:rPr>
              <a:t>	</a:t>
            </a:r>
          </a:p>
          <a:p>
            <a:pPr eaLnBrk="1" hangingPunct="1"/>
            <a:r>
              <a:rPr lang="fr-FR" altLang="fr-FR" sz="2400">
                <a:solidFill>
                  <a:srgbClr val="FF6600"/>
                </a:solidFill>
                <a:cs typeface="Arial" panose="020B0604020202020204" pitchFamily="34" charset="0"/>
              </a:rPr>
              <a:t>	</a:t>
            </a:r>
          </a:p>
        </p:txBody>
      </p:sp>
      <p:sp>
        <p:nvSpPr>
          <p:cNvPr id="52228" name="Line 1036">
            <a:extLst>
              <a:ext uri="{FF2B5EF4-FFF2-40B4-BE49-F238E27FC236}">
                <a16:creationId xmlns:a16="http://schemas.microsoft.com/office/drawing/2014/main" id="{6755659B-9B71-796F-B960-B5B703E3C36F}"/>
              </a:ext>
            </a:extLst>
          </p:cNvPr>
          <p:cNvSpPr>
            <a:spLocks noChangeShapeType="1"/>
          </p:cNvSpPr>
          <p:nvPr/>
        </p:nvSpPr>
        <p:spPr bwMode="auto">
          <a:xfrm flipV="1">
            <a:off x="1908175" y="3709988"/>
            <a:ext cx="287338" cy="295275"/>
          </a:xfrm>
          <a:prstGeom prst="line">
            <a:avLst/>
          </a:prstGeom>
          <a:noFill/>
          <a:ln w="38100">
            <a:solidFill>
              <a:srgbClr val="FF66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2229" name="Line 1037">
            <a:extLst>
              <a:ext uri="{FF2B5EF4-FFF2-40B4-BE49-F238E27FC236}">
                <a16:creationId xmlns:a16="http://schemas.microsoft.com/office/drawing/2014/main" id="{6D43E3BA-314C-82BC-505C-4BF4305A0CC9}"/>
              </a:ext>
            </a:extLst>
          </p:cNvPr>
          <p:cNvSpPr>
            <a:spLocks noChangeShapeType="1"/>
          </p:cNvSpPr>
          <p:nvPr/>
        </p:nvSpPr>
        <p:spPr bwMode="auto">
          <a:xfrm>
            <a:off x="1908175" y="4076700"/>
            <a:ext cx="287338" cy="263525"/>
          </a:xfrm>
          <a:prstGeom prst="line">
            <a:avLst/>
          </a:prstGeom>
          <a:noFill/>
          <a:ln w="38100">
            <a:solidFill>
              <a:srgbClr val="FF66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2230" name="Rectangle 1040">
            <a:extLst>
              <a:ext uri="{FF2B5EF4-FFF2-40B4-BE49-F238E27FC236}">
                <a16:creationId xmlns:a16="http://schemas.microsoft.com/office/drawing/2014/main" id="{37297875-0912-06B5-2B7E-06B12B6665B1}"/>
              </a:ext>
            </a:extLst>
          </p:cNvPr>
          <p:cNvSpPr>
            <a:spLocks noChangeArrowheads="1"/>
          </p:cNvSpPr>
          <p:nvPr/>
        </p:nvSpPr>
        <p:spPr bwMode="auto">
          <a:xfrm>
            <a:off x="2195513" y="1771650"/>
            <a:ext cx="41767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Leucocyturie sans germes   	</a:t>
            </a:r>
            <a:endParaRPr lang="fr-FR" altLang="fr-FR" sz="2400">
              <a:solidFill>
                <a:srgbClr val="FF6600"/>
              </a:solidFill>
              <a:cs typeface="Arial" panose="020B0604020202020204" pitchFamily="34" charset="0"/>
            </a:endParaRPr>
          </a:p>
          <a:p>
            <a:pPr eaLnBrk="1" hangingPunct="1"/>
            <a:r>
              <a:rPr lang="fr-FR" altLang="fr-FR" sz="2400">
                <a:cs typeface="Arial" panose="020B0604020202020204" pitchFamily="34" charset="0"/>
              </a:rPr>
              <a:t>Cystalgie sans germe</a:t>
            </a:r>
          </a:p>
          <a:p>
            <a:pPr eaLnBrk="1" hangingPunct="1"/>
            <a:r>
              <a:rPr lang="fr-FR" altLang="fr-FR" sz="2400">
                <a:cs typeface="Arial" panose="020B0604020202020204" pitchFamily="34" charset="0"/>
              </a:rPr>
              <a:t>Cellules épithéliales, cylindres</a:t>
            </a:r>
          </a:p>
          <a:p>
            <a:pPr eaLnBrk="1" hangingPunct="1"/>
            <a:r>
              <a:rPr lang="fr-FR" altLang="fr-FR" sz="2400">
                <a:cs typeface="Arial" panose="020B0604020202020204" pitchFamily="34" charset="0"/>
              </a:rPr>
              <a:t>Odeur, couleur</a:t>
            </a:r>
          </a:p>
          <a:p>
            <a:pPr eaLnBrk="1" hangingPunct="1"/>
            <a:r>
              <a:rPr lang="fr-FR" altLang="fr-FR" sz="2400">
                <a:cs typeface="Arial" panose="020B0604020202020204" pitchFamily="34" charset="0"/>
              </a:rPr>
              <a:t>Coliques néphrétiques</a:t>
            </a:r>
          </a:p>
        </p:txBody>
      </p:sp>
      <p:sp>
        <p:nvSpPr>
          <p:cNvPr id="52231" name="Rectangle 1041">
            <a:extLst>
              <a:ext uri="{FF2B5EF4-FFF2-40B4-BE49-F238E27FC236}">
                <a16:creationId xmlns:a16="http://schemas.microsoft.com/office/drawing/2014/main" id="{460C9BD7-A980-7E24-7869-0427A4869C90}"/>
              </a:ext>
            </a:extLst>
          </p:cNvPr>
          <p:cNvSpPr>
            <a:spLocks noChangeArrowheads="1"/>
          </p:cNvSpPr>
          <p:nvPr/>
        </p:nvSpPr>
        <p:spPr bwMode="auto">
          <a:xfrm>
            <a:off x="2195513" y="4652963"/>
            <a:ext cx="6697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ECBU positif  			     </a:t>
            </a:r>
            <a:r>
              <a:rPr lang="fr-FR" altLang="fr-FR" sz="2400">
                <a:solidFill>
                  <a:srgbClr val="FF9933"/>
                </a:solidFill>
                <a:cs typeface="Arial" panose="020B0604020202020204" pitchFamily="34" charset="0"/>
                <a:sym typeface="Wingdings" panose="05000000000000000000" pitchFamily="2" charset="2"/>
              </a:rPr>
              <a:t> Antibiothérapie  et homéopathie en prévention des récidives et pour soulager les symptômes</a:t>
            </a:r>
          </a:p>
        </p:txBody>
      </p:sp>
      <p:sp>
        <p:nvSpPr>
          <p:cNvPr id="52232" name="Rectangle 1042">
            <a:extLst>
              <a:ext uri="{FF2B5EF4-FFF2-40B4-BE49-F238E27FC236}">
                <a16:creationId xmlns:a16="http://schemas.microsoft.com/office/drawing/2014/main" id="{0AA35FD8-5D28-F31B-D20D-C15031EB30C6}"/>
              </a:ext>
            </a:extLst>
          </p:cNvPr>
          <p:cNvSpPr>
            <a:spLocks noChangeArrowheads="1"/>
          </p:cNvSpPr>
          <p:nvPr/>
        </p:nvSpPr>
        <p:spPr bwMode="auto">
          <a:xfrm>
            <a:off x="6281738" y="2513013"/>
            <a:ext cx="217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9933"/>
                </a:solidFill>
                <a:cs typeface="Arial" panose="020B0604020202020204" pitchFamily="34" charset="0"/>
                <a:sym typeface="Wingdings" panose="05000000000000000000" pitchFamily="2" charset="2"/>
              </a:rPr>
              <a:t></a:t>
            </a:r>
            <a:r>
              <a:rPr lang="fr-FR" altLang="fr-FR" sz="2400">
                <a:solidFill>
                  <a:srgbClr val="FF9933"/>
                </a:solidFill>
                <a:cs typeface="Arial" panose="020B0604020202020204" pitchFamily="34" charset="0"/>
              </a:rPr>
              <a:t> Homéopathie</a:t>
            </a:r>
          </a:p>
        </p:txBody>
      </p:sp>
      <p:sp>
        <p:nvSpPr>
          <p:cNvPr id="52233" name="Text Box 3">
            <a:extLst>
              <a:ext uri="{FF2B5EF4-FFF2-40B4-BE49-F238E27FC236}">
                <a16:creationId xmlns:a16="http://schemas.microsoft.com/office/drawing/2014/main" id="{6D679F90-7E6A-17C4-23A4-E71353AA903E}"/>
              </a:ext>
            </a:extLst>
          </p:cNvPr>
          <p:cNvSpPr txBox="1">
            <a:spLocks noChangeArrowheads="1"/>
          </p:cNvSpPr>
          <p:nvPr/>
        </p:nvSpPr>
        <p:spPr bwMode="auto">
          <a:xfrm>
            <a:off x="674688" y="628650"/>
            <a:ext cx="187801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L’urologique</a:t>
            </a:r>
          </a:p>
        </p:txBody>
      </p:sp>
      <p:pic>
        <p:nvPicPr>
          <p:cNvPr id="52234" name="Picture 6" descr="flèche">
            <a:extLst>
              <a:ext uri="{FF2B5EF4-FFF2-40B4-BE49-F238E27FC236}">
                <a16:creationId xmlns:a16="http://schemas.microsoft.com/office/drawing/2014/main" id="{97B2ABB0-37A2-9E92-D26A-A0A1C009C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6921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2">
            <a:extLst>
              <a:ext uri="{FF2B5EF4-FFF2-40B4-BE49-F238E27FC236}">
                <a16:creationId xmlns:a16="http://schemas.microsoft.com/office/drawing/2014/main" id="{F9E7289D-9DA4-50ED-7773-EAB8B2FCCD3B}"/>
              </a:ext>
            </a:extLst>
          </p:cNvPr>
          <p:cNvSpPr>
            <a:spLocks noGrp="1"/>
          </p:cNvSpPr>
          <p:nvPr>
            <p:ph idx="4294967295"/>
          </p:nvPr>
        </p:nvSpPr>
        <p:spPr bwMode="auto">
          <a:xfrm>
            <a:off x="914400" y="2133600"/>
            <a:ext cx="8229600" cy="4248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tabLst>
                <a:tab pos="3232150" algn="l"/>
              </a:tabLst>
            </a:pPr>
            <a:r>
              <a:rPr lang="fr-FR" altLang="fr-FR" sz="2400" b="1"/>
              <a:t>Pareira brava</a:t>
            </a:r>
            <a:endParaRPr lang="fr-FR" altLang="fr-FR" sz="2400"/>
          </a:p>
          <a:p>
            <a:pPr marL="0" indent="0">
              <a:spcBef>
                <a:spcPct val="0"/>
              </a:spcBef>
              <a:buFontTx/>
              <a:buNone/>
              <a:tabLst>
                <a:tab pos="3232150" algn="l"/>
              </a:tabLst>
            </a:pPr>
            <a:r>
              <a:rPr lang="fr-FR" altLang="fr-FR" sz="2400"/>
              <a:t>Besoin d’uriner tous les ¼h, nécessité d’efforts pour uriner, douleurs dans les cuisses</a:t>
            </a:r>
          </a:p>
          <a:p>
            <a:pPr marL="0" indent="0">
              <a:spcBef>
                <a:spcPct val="0"/>
              </a:spcBef>
              <a:buFontTx/>
              <a:buNone/>
              <a:tabLst>
                <a:tab pos="3232150" algn="l"/>
              </a:tabLst>
            </a:pPr>
            <a:endParaRPr lang="fr-FR" altLang="fr-FR" sz="2400" b="1"/>
          </a:p>
          <a:p>
            <a:pPr marL="0" indent="0">
              <a:spcBef>
                <a:spcPct val="0"/>
              </a:spcBef>
              <a:buFontTx/>
              <a:buNone/>
              <a:tabLst>
                <a:tab pos="3232150" algn="l"/>
              </a:tabLst>
            </a:pPr>
            <a:r>
              <a:rPr lang="fr-FR" altLang="fr-FR" sz="2400" b="1"/>
              <a:t>Berberis vulgaris</a:t>
            </a:r>
            <a:endParaRPr lang="fr-FR" altLang="fr-FR" sz="2400"/>
          </a:p>
          <a:p>
            <a:pPr marL="0" indent="0">
              <a:spcBef>
                <a:spcPct val="0"/>
              </a:spcBef>
              <a:buFontTx/>
              <a:buNone/>
              <a:tabLst>
                <a:tab pos="3232150" algn="l"/>
              </a:tabLst>
            </a:pPr>
            <a:r>
              <a:rPr lang="fr-FR" altLang="fr-FR" sz="2400"/>
              <a:t>Douleurs dans les hanches et les cuisses, pendant la miction, besoins impérieux, urines troubles, coliques 	néphrétiques </a:t>
            </a:r>
          </a:p>
          <a:p>
            <a:pPr marL="0" indent="0">
              <a:spcBef>
                <a:spcPct val="0"/>
              </a:spcBef>
              <a:buFontTx/>
              <a:buNone/>
              <a:tabLst>
                <a:tab pos="3232150" algn="l"/>
              </a:tabLst>
            </a:pPr>
            <a:endParaRPr lang="fr-FR" altLang="fr-FR" sz="2400"/>
          </a:p>
          <a:p>
            <a:pPr marL="0" indent="0">
              <a:spcBef>
                <a:spcPct val="0"/>
              </a:spcBef>
              <a:buFontTx/>
              <a:buNone/>
              <a:tabLst>
                <a:tab pos="3232150" algn="l"/>
              </a:tabLst>
            </a:pPr>
            <a:r>
              <a:rPr lang="fr-FR" altLang="fr-FR" sz="2400" b="1"/>
              <a:t>Cantharis</a:t>
            </a:r>
            <a:r>
              <a:rPr lang="fr-FR" altLang="fr-FR" sz="2400"/>
              <a:t> </a:t>
            </a:r>
          </a:p>
          <a:p>
            <a:pPr marL="0" indent="0">
              <a:spcBef>
                <a:spcPct val="0"/>
              </a:spcBef>
              <a:buFontTx/>
              <a:buNone/>
              <a:tabLst>
                <a:tab pos="3232150" algn="l"/>
              </a:tabLst>
            </a:pPr>
            <a:r>
              <a:rPr lang="fr-FR" altLang="fr-FR" sz="2400"/>
              <a:t>Douleurs violentes et brûlantes dans la vessie avec mictions impérieuses et fréquentes, avant, pendant et après la miction</a:t>
            </a:r>
          </a:p>
          <a:p>
            <a:pPr marL="0" indent="0">
              <a:spcBef>
                <a:spcPct val="0"/>
              </a:spcBef>
              <a:buFontTx/>
              <a:buNone/>
              <a:tabLst>
                <a:tab pos="3232150" algn="l"/>
              </a:tabLst>
            </a:pPr>
            <a:endParaRPr lang="fr-FR" altLang="fr-FR" sz="2400"/>
          </a:p>
        </p:txBody>
      </p:sp>
      <p:sp>
        <p:nvSpPr>
          <p:cNvPr id="53251" name="Rectangle 4">
            <a:extLst>
              <a:ext uri="{FF2B5EF4-FFF2-40B4-BE49-F238E27FC236}">
                <a16:creationId xmlns:a16="http://schemas.microsoft.com/office/drawing/2014/main" id="{932F6699-D7C1-93DE-C5AF-588AA949AC29}"/>
              </a:ext>
            </a:extLst>
          </p:cNvPr>
          <p:cNvSpPr>
            <a:spLocks noChangeArrowheads="1"/>
          </p:cNvSpPr>
          <p:nvPr/>
        </p:nvSpPr>
        <p:spPr bwMode="auto">
          <a:xfrm>
            <a:off x="457200" y="609600"/>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2400" b="0" u="sng">
                <a:solidFill>
                  <a:srgbClr val="FF9933"/>
                </a:solidFill>
                <a:cs typeface="Arial" panose="020B0604020202020204" pitchFamily="34" charset="0"/>
              </a:rPr>
              <a:t>Cystalgies</a:t>
            </a:r>
          </a:p>
        </p:txBody>
      </p:sp>
      <p:sp>
        <p:nvSpPr>
          <p:cNvPr id="53252" name="Text Box 4">
            <a:extLst>
              <a:ext uri="{FF2B5EF4-FFF2-40B4-BE49-F238E27FC236}">
                <a16:creationId xmlns:a16="http://schemas.microsoft.com/office/drawing/2014/main" id="{299C3DBC-8BF4-03F3-74A7-58C325665D61}"/>
              </a:ext>
            </a:extLst>
          </p:cNvPr>
          <p:cNvSpPr txBox="1">
            <a:spLocks noChangeArrowheads="1"/>
          </p:cNvSpPr>
          <p:nvPr/>
        </p:nvSpPr>
        <p:spPr bwMode="auto">
          <a:xfrm>
            <a:off x="1979613" y="1125538"/>
            <a:ext cx="5761037"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solidFill>
                  <a:srgbClr val="FF9933"/>
                </a:solidFill>
                <a:cs typeface="Arial" panose="020B0604020202020204" pitchFamily="34" charset="0"/>
              </a:rPr>
              <a:t>Douleurs liées à une inflammation vésicale</a:t>
            </a:r>
          </a:p>
          <a:p>
            <a:pPr eaLnBrk="1" hangingPunct="1"/>
            <a:r>
              <a:rPr lang="fr-FR" altLang="fr-FR" sz="2400" b="0" i="1">
                <a:solidFill>
                  <a:srgbClr val="FF9933"/>
                </a:solidFill>
                <a:cs typeface="Arial" panose="020B0604020202020204" pitchFamily="34" charset="0"/>
              </a:rPr>
              <a:t>ECBU positive ou négative</a:t>
            </a:r>
          </a:p>
        </p:txBody>
      </p:sp>
      <p:pic>
        <p:nvPicPr>
          <p:cNvPr id="53253" name="Picture 6" descr="flèche">
            <a:extLst>
              <a:ext uri="{FF2B5EF4-FFF2-40B4-BE49-F238E27FC236}">
                <a16:creationId xmlns:a16="http://schemas.microsoft.com/office/drawing/2014/main" id="{84A14D01-2CCD-7F7F-63AA-25DCE0EC1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6921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2">
            <a:extLst>
              <a:ext uri="{FF2B5EF4-FFF2-40B4-BE49-F238E27FC236}">
                <a16:creationId xmlns:a16="http://schemas.microsoft.com/office/drawing/2014/main" id="{5E1BBC1E-12D8-3632-EAA3-7722AD3E6C3C}"/>
              </a:ext>
            </a:extLst>
          </p:cNvPr>
          <p:cNvSpPr>
            <a:spLocks noGrp="1"/>
          </p:cNvSpPr>
          <p:nvPr>
            <p:ph idx="4294967295"/>
          </p:nvPr>
        </p:nvSpPr>
        <p:spPr bwMode="auto">
          <a:xfrm>
            <a:off x="609600" y="838200"/>
            <a:ext cx="8229600" cy="2333625"/>
          </a:xfrm>
          <a:prstGeom prst="rect">
            <a:avLst/>
          </a:prstGeom>
        </p:spPr>
        <p:txBody>
          <a:bodyPr/>
          <a:lstStyle/>
          <a:p>
            <a:pPr marL="3225800" indent="-3225800">
              <a:spcBef>
                <a:spcPct val="0"/>
              </a:spcBef>
              <a:buFontTx/>
              <a:buNone/>
              <a:tabLst>
                <a:tab pos="3232150" algn="l"/>
              </a:tabLst>
              <a:defRPr/>
            </a:pPr>
            <a:r>
              <a:rPr lang="fr-FR" altLang="fr-FR" sz="2400" b="1" dirty="0">
                <a:ea typeface="ＭＳ Ｐゴシック" panose="020B0600070205080204" pitchFamily="34" charset="-128"/>
              </a:rPr>
              <a:t>Mercurius </a:t>
            </a:r>
            <a:r>
              <a:rPr lang="fr-FR" altLang="fr-FR" sz="2400" b="1" dirty="0" err="1">
                <a:ea typeface="ＭＳ Ｐゴシック" panose="020B0600070205080204" pitchFamily="34" charset="-128"/>
              </a:rPr>
              <a:t>corrosivus</a:t>
            </a:r>
            <a:r>
              <a:rPr lang="fr-FR" altLang="fr-FR" sz="2400" b="1" dirty="0">
                <a:ea typeface="ＭＳ Ｐゴシック" panose="020B0600070205080204" pitchFamily="34" charset="-128"/>
              </a:rPr>
              <a:t> 	</a:t>
            </a:r>
            <a:r>
              <a:rPr lang="fr-FR" altLang="fr-FR" sz="2400" dirty="0">
                <a:ea typeface="ＭＳ Ｐゴシック" panose="020B0600070205080204" pitchFamily="34" charset="-128"/>
              </a:rPr>
              <a:t>mictions très fréquentes, douleurs +++, urine brûlante passant goutte à goutte</a:t>
            </a:r>
          </a:p>
          <a:p>
            <a:pPr marL="0" indent="0">
              <a:lnSpc>
                <a:spcPct val="150000"/>
              </a:lnSpc>
              <a:spcBef>
                <a:spcPct val="0"/>
              </a:spcBef>
              <a:buFontTx/>
              <a:buNone/>
              <a:tabLst>
                <a:tab pos="3232150" algn="l"/>
              </a:tabLst>
              <a:defRPr/>
            </a:pPr>
            <a:r>
              <a:rPr lang="fr-FR" altLang="fr-FR" sz="2400" b="1" dirty="0">
                <a:ea typeface="ＭＳ Ｐゴシック" panose="020B0600070205080204" pitchFamily="34" charset="-128"/>
              </a:rPr>
              <a:t>Sulfur</a:t>
            </a:r>
            <a:r>
              <a:rPr lang="fr-FR" altLang="fr-FR" sz="2400" dirty="0">
                <a:ea typeface="ＭＳ Ｐゴシック" panose="020B0600070205080204" pitchFamily="34" charset="-128"/>
              </a:rPr>
              <a:t>   	méat rouge</a:t>
            </a:r>
          </a:p>
          <a:p>
            <a:pPr marL="0" indent="0">
              <a:lnSpc>
                <a:spcPct val="150000"/>
              </a:lnSpc>
              <a:spcBef>
                <a:spcPct val="0"/>
              </a:spcBef>
              <a:buFontTx/>
              <a:buNone/>
              <a:tabLst>
                <a:tab pos="3232150" algn="l"/>
              </a:tabLst>
              <a:defRPr/>
            </a:pPr>
            <a:r>
              <a:rPr lang="fr-FR" altLang="fr-FR" sz="2400" b="1" dirty="0">
                <a:ea typeface="ＭＳ Ｐゴシック" panose="020B0600070205080204" pitchFamily="34" charset="-128"/>
              </a:rPr>
              <a:t>Staphysagria</a:t>
            </a:r>
            <a:r>
              <a:rPr lang="fr-FR" altLang="fr-FR" sz="2400" dirty="0">
                <a:ea typeface="ＭＳ Ｐゴシック" panose="020B0600070205080204" pitchFamily="34" charset="-128"/>
              </a:rPr>
              <a:t> 	suite de trauma ou de chagrin</a:t>
            </a:r>
          </a:p>
          <a:p>
            <a:pPr marL="0" indent="0">
              <a:spcBef>
                <a:spcPts val="600"/>
              </a:spcBef>
              <a:buFontTx/>
              <a:buNone/>
              <a:tabLst>
                <a:tab pos="3232150" algn="l"/>
              </a:tabLst>
              <a:defRPr/>
            </a:pPr>
            <a:r>
              <a:rPr lang="fr-FR" altLang="fr-FR" sz="2400" b="1" dirty="0">
                <a:ea typeface="ＭＳ Ｐゴシック" panose="020B0600070205080204" pitchFamily="34" charset="-128"/>
              </a:rPr>
              <a:t>Arsenicum album</a:t>
            </a:r>
            <a:r>
              <a:rPr lang="fr-FR" altLang="fr-FR" sz="2400" dirty="0">
                <a:ea typeface="ＭＳ Ｐゴシック" panose="020B0600070205080204" pitchFamily="34" charset="-128"/>
              </a:rPr>
              <a:t> 	urines brûlantes avec mictions 	involontaires</a:t>
            </a:r>
          </a:p>
          <a:p>
            <a:pPr marL="0" indent="0">
              <a:spcBef>
                <a:spcPts val="600"/>
              </a:spcBef>
              <a:buFontTx/>
              <a:buNone/>
              <a:tabLst>
                <a:tab pos="3232150" algn="l"/>
              </a:tabLst>
              <a:defRPr/>
            </a:pPr>
            <a:r>
              <a:rPr lang="fr-FR" altLang="fr-FR" sz="2400" b="1" dirty="0" err="1">
                <a:ea typeface="ＭＳ Ｐゴシック" panose="020B0600070205080204" pitchFamily="34" charset="-128"/>
              </a:rPr>
              <a:t>Sarsaparilla</a:t>
            </a:r>
            <a:r>
              <a:rPr lang="fr-FR" altLang="fr-FR" sz="2400" b="1" dirty="0">
                <a:ea typeface="ＭＳ Ｐゴシック" panose="020B0600070205080204" pitchFamily="34" charset="-128"/>
              </a:rPr>
              <a:t> </a:t>
            </a:r>
            <a:r>
              <a:rPr lang="fr-FR" altLang="fr-FR" sz="2400" dirty="0">
                <a:ea typeface="ＭＳ Ｐゴシック" panose="020B0600070205080204" pitchFamily="34" charset="-128"/>
              </a:rPr>
              <a:t>	douleurs intolérables de fin de miction, 	dépôt de sable blanc, douleur dans le 	rein droit </a:t>
            </a:r>
          </a:p>
          <a:p>
            <a:pPr marL="0" indent="0">
              <a:spcBef>
                <a:spcPts val="600"/>
              </a:spcBef>
              <a:buFontTx/>
              <a:buNone/>
              <a:tabLst>
                <a:tab pos="3232150" algn="l"/>
              </a:tabLst>
              <a:defRPr/>
            </a:pPr>
            <a:r>
              <a:rPr lang="fr-FR" altLang="fr-FR" sz="2400" b="1" dirty="0">
                <a:ea typeface="ＭＳ Ｐゴシック" panose="020B0600070205080204" pitchFamily="34" charset="-128"/>
              </a:rPr>
              <a:t>Colocynthis, Magnesia phosphorica</a:t>
            </a:r>
            <a:r>
              <a:rPr lang="fr-FR" altLang="fr-FR" sz="2400" dirty="0">
                <a:ea typeface="ＭＳ Ｐゴシック" panose="020B0600070205080204" pitchFamily="34" charset="-128"/>
              </a:rPr>
              <a:t> </a:t>
            </a:r>
          </a:p>
          <a:p>
            <a:pPr marL="0" indent="0">
              <a:spcBef>
                <a:spcPct val="0"/>
              </a:spcBef>
              <a:buFontTx/>
              <a:buNone/>
              <a:tabLst>
                <a:tab pos="3232150" algn="l"/>
              </a:tabLst>
              <a:defRPr/>
            </a:pPr>
            <a:r>
              <a:rPr lang="fr-FR" altLang="fr-FR" sz="2400" dirty="0">
                <a:ea typeface="ＭＳ Ｐゴシック" panose="020B0600070205080204" pitchFamily="34" charset="-128"/>
              </a:rPr>
              <a:t>	spasmes améliorés par la 	position 	penchée en avant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FD16FA0F-FDCC-7729-C329-8A8C63E0B5E6}"/>
              </a:ext>
            </a:extLst>
          </p:cNvPr>
          <p:cNvSpPr>
            <a:spLocks noGrp="1"/>
          </p:cNvSpPr>
          <p:nvPr>
            <p:ph type="title" idx="4294967295"/>
          </p:nvPr>
        </p:nvSpPr>
        <p:spPr bwMode="auto">
          <a:xfrm>
            <a:off x="468313" y="635000"/>
            <a:ext cx="8229600" cy="706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fr-FR" altLang="fr-FR" sz="2400" b="1" i="1">
                <a:solidFill>
                  <a:srgbClr val="FF9933"/>
                </a:solidFill>
              </a:rPr>
              <a:t>Drainage des cystalgies</a:t>
            </a:r>
          </a:p>
        </p:txBody>
      </p:sp>
      <p:sp>
        <p:nvSpPr>
          <p:cNvPr id="55299" name="Espace réservé du contenu 2">
            <a:extLst>
              <a:ext uri="{FF2B5EF4-FFF2-40B4-BE49-F238E27FC236}">
                <a16:creationId xmlns:a16="http://schemas.microsoft.com/office/drawing/2014/main" id="{4A696B29-E5F3-92D8-5B24-3B4C8E14772A}"/>
              </a:ext>
            </a:extLst>
          </p:cNvPr>
          <p:cNvSpPr>
            <a:spLocks noGrp="1"/>
          </p:cNvSpPr>
          <p:nvPr>
            <p:ph idx="4294967295"/>
          </p:nvPr>
        </p:nvSpPr>
        <p:spPr bwMode="auto">
          <a:xfrm>
            <a:off x="468313" y="1524000"/>
            <a:ext cx="8229600" cy="286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i="1">
                <a:solidFill>
                  <a:schemeClr val="bg2"/>
                </a:solidFill>
              </a:rPr>
              <a:t>Un médicament mycélien</a:t>
            </a:r>
          </a:p>
          <a:p>
            <a:pPr marL="0" indent="0">
              <a:spcBef>
                <a:spcPct val="0"/>
              </a:spcBef>
              <a:buFontTx/>
              <a:buNone/>
            </a:pPr>
            <a:r>
              <a:rPr lang="fr-FR" altLang="fr-FR" sz="2400" b="1"/>
              <a:t>Penicillium notatum </a:t>
            </a:r>
            <a:r>
              <a:rPr lang="fr-FR" altLang="fr-FR" sz="2400"/>
              <a:t>: infections urinaires à répétition, analogue des antibiothérapies.</a:t>
            </a:r>
          </a:p>
          <a:p>
            <a:pPr marL="0" indent="0">
              <a:spcBef>
                <a:spcPct val="0"/>
              </a:spcBef>
              <a:buFontTx/>
              <a:buNone/>
            </a:pPr>
            <a:endParaRPr lang="fr-FR" altLang="fr-FR" sz="2400"/>
          </a:p>
          <a:p>
            <a:pPr marL="0" indent="0">
              <a:spcBef>
                <a:spcPct val="0"/>
              </a:spcBef>
              <a:buFontTx/>
              <a:buNone/>
            </a:pPr>
            <a:r>
              <a:rPr lang="fr-FR" altLang="fr-FR" sz="2400" i="1">
                <a:solidFill>
                  <a:schemeClr val="bg2"/>
                </a:solidFill>
              </a:rPr>
              <a:t>Un biothérapique</a:t>
            </a:r>
            <a:r>
              <a:rPr lang="fr-FR" altLang="fr-FR" sz="2400"/>
              <a:t> : </a:t>
            </a:r>
            <a:r>
              <a:rPr lang="fr-FR" altLang="fr-FR" sz="2400" b="1"/>
              <a:t>Colibacillinum</a:t>
            </a:r>
          </a:p>
          <a:p>
            <a:pPr marL="0" indent="0">
              <a:spcBef>
                <a:spcPct val="0"/>
              </a:spcBef>
              <a:buFontTx/>
              <a:buNone/>
            </a:pPr>
            <a:endParaRPr lang="fr-FR" altLang="fr-FR" sz="2400"/>
          </a:p>
          <a:p>
            <a:pPr marL="0" indent="0">
              <a:spcBef>
                <a:spcPct val="0"/>
              </a:spcBef>
              <a:buFontTx/>
              <a:buNone/>
            </a:pPr>
            <a:r>
              <a:rPr lang="fr-FR" altLang="fr-FR" sz="2400" i="1">
                <a:solidFill>
                  <a:schemeClr val="bg2"/>
                </a:solidFill>
              </a:rPr>
              <a:t>Deux draineurs</a:t>
            </a:r>
            <a:r>
              <a:rPr lang="fr-FR" altLang="fr-FR" sz="2400"/>
              <a:t> : </a:t>
            </a:r>
            <a:r>
              <a:rPr lang="fr-FR" altLang="fr-FR" sz="2400" b="1"/>
              <a:t>Formica rufa, Solidago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a:extLst>
              <a:ext uri="{FF2B5EF4-FFF2-40B4-BE49-F238E27FC236}">
                <a16:creationId xmlns:a16="http://schemas.microsoft.com/office/drawing/2014/main" id="{EFC105A5-06F3-505B-9BF5-9C84E88C71BE}"/>
              </a:ext>
            </a:extLst>
          </p:cNvPr>
          <p:cNvSpPr>
            <a:spLocks noGrp="1"/>
          </p:cNvSpPr>
          <p:nvPr>
            <p:ph type="title" idx="4294967295"/>
          </p:nvPr>
        </p:nvSpPr>
        <p:spPr bwMode="auto">
          <a:xfrm>
            <a:off x="593725" y="385763"/>
            <a:ext cx="8208963" cy="720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fr-FR" altLang="fr-FR" sz="2400" u="sng">
                <a:solidFill>
                  <a:srgbClr val="FF9933"/>
                </a:solidFill>
              </a:rPr>
              <a:t>Médicaments de fond en cas de récidive de cystites à urines claires, de lithiases, d’infections urinaires</a:t>
            </a:r>
          </a:p>
        </p:txBody>
      </p:sp>
      <p:sp>
        <p:nvSpPr>
          <p:cNvPr id="58371" name="Espace réservé du contenu 2">
            <a:extLst>
              <a:ext uri="{FF2B5EF4-FFF2-40B4-BE49-F238E27FC236}">
                <a16:creationId xmlns:a16="http://schemas.microsoft.com/office/drawing/2014/main" id="{E61ECF3A-90EC-15A9-3EB2-F79A4B1307D4}"/>
              </a:ext>
            </a:extLst>
          </p:cNvPr>
          <p:cNvSpPr>
            <a:spLocks noGrp="1"/>
          </p:cNvSpPr>
          <p:nvPr>
            <p:ph idx="4294967295"/>
          </p:nvPr>
        </p:nvSpPr>
        <p:spPr bwMode="auto">
          <a:xfrm>
            <a:off x="457200" y="1108075"/>
            <a:ext cx="8686800" cy="56340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tabLst>
                <a:tab pos="2333625" algn="l"/>
              </a:tabLst>
              <a:defRPr/>
            </a:pPr>
            <a:r>
              <a:rPr lang="fr-FR" altLang="fr-FR" sz="2400" dirty="0"/>
              <a:t>Psore 	</a:t>
            </a:r>
            <a:r>
              <a:rPr lang="fr-FR" altLang="fr-FR" sz="2400" b="1" dirty="0"/>
              <a:t>Sulfur </a:t>
            </a:r>
            <a:r>
              <a:rPr lang="fr-FR" altLang="fr-FR" sz="2400" dirty="0"/>
              <a:t>(brûlures)</a:t>
            </a:r>
          </a:p>
          <a:p>
            <a:pPr marL="0" indent="0">
              <a:spcBef>
                <a:spcPct val="0"/>
              </a:spcBef>
              <a:buFontTx/>
              <a:buNone/>
              <a:tabLst>
                <a:tab pos="2333625" algn="l"/>
              </a:tabLst>
              <a:defRPr/>
            </a:pPr>
            <a:r>
              <a:rPr lang="fr-FR" altLang="fr-FR" sz="2400" b="1" dirty="0"/>
              <a:t>	Calcarea carbonica </a:t>
            </a:r>
          </a:p>
          <a:p>
            <a:pPr marL="0" indent="0">
              <a:spcBef>
                <a:spcPct val="0"/>
              </a:spcBef>
              <a:buFontTx/>
              <a:buNone/>
              <a:tabLst>
                <a:tab pos="2333625" algn="l"/>
              </a:tabLst>
              <a:defRPr/>
            </a:pPr>
            <a:r>
              <a:rPr lang="fr-FR" altLang="fr-FR" sz="2400" b="1" dirty="0"/>
              <a:t>	</a:t>
            </a:r>
            <a:r>
              <a:rPr lang="fr-FR" altLang="fr-FR" sz="2400" b="1" dirty="0" err="1"/>
              <a:t>Lycopodium</a:t>
            </a:r>
            <a:r>
              <a:rPr lang="fr-FR" altLang="fr-FR" sz="2400" b="1" dirty="0"/>
              <a:t> </a:t>
            </a:r>
          </a:p>
          <a:p>
            <a:pPr marL="2335213" indent="-2335213">
              <a:spcBef>
                <a:spcPts val="1200"/>
              </a:spcBef>
              <a:buFontTx/>
              <a:buNone/>
              <a:defRPr/>
            </a:pPr>
            <a:r>
              <a:rPr lang="fr-FR" altLang="fr-FR" sz="2400" dirty="0"/>
              <a:t>Tuberculinisme 	</a:t>
            </a:r>
            <a:r>
              <a:rPr lang="fr-FR" altLang="fr-FR" sz="2400" b="1" dirty="0" err="1"/>
              <a:t>Tuberculinum</a:t>
            </a:r>
            <a:r>
              <a:rPr lang="fr-FR" altLang="fr-FR" sz="2400" b="1" dirty="0"/>
              <a:t> de Koch (TK)</a:t>
            </a:r>
            <a:r>
              <a:rPr lang="fr-FR" altLang="fr-FR" sz="2400" dirty="0"/>
              <a:t> (colibacillose 						chronique)</a:t>
            </a:r>
          </a:p>
          <a:p>
            <a:pPr marL="0" indent="0">
              <a:spcBef>
                <a:spcPct val="0"/>
              </a:spcBef>
              <a:buFontTx/>
              <a:buNone/>
              <a:tabLst>
                <a:tab pos="2333625" algn="l"/>
              </a:tabLst>
              <a:defRPr/>
            </a:pPr>
            <a:r>
              <a:rPr lang="fr-FR" altLang="fr-FR" sz="2400" dirty="0"/>
              <a:t>	</a:t>
            </a:r>
            <a:r>
              <a:rPr lang="fr-FR" altLang="fr-FR" sz="2400" b="1" dirty="0"/>
              <a:t>Pulsatilla</a:t>
            </a:r>
            <a:r>
              <a:rPr lang="fr-FR" altLang="fr-FR" sz="2400" dirty="0"/>
              <a:t> (&lt; couchée)</a:t>
            </a:r>
          </a:p>
          <a:p>
            <a:pPr marL="0" indent="0">
              <a:spcBef>
                <a:spcPct val="0"/>
              </a:spcBef>
              <a:buFontTx/>
              <a:buNone/>
              <a:tabLst>
                <a:tab pos="2333625" algn="l"/>
              </a:tabLst>
              <a:defRPr/>
            </a:pPr>
            <a:r>
              <a:rPr lang="fr-FR" altLang="fr-FR" sz="2400" dirty="0"/>
              <a:t>	</a:t>
            </a:r>
            <a:r>
              <a:rPr lang="fr-FR" altLang="fr-FR" sz="2400" b="1" dirty="0"/>
              <a:t>Sepia</a:t>
            </a:r>
          </a:p>
          <a:p>
            <a:pPr marL="0" indent="0">
              <a:spcBef>
                <a:spcPct val="0"/>
              </a:spcBef>
              <a:buFontTx/>
              <a:buNone/>
              <a:tabLst>
                <a:tab pos="2333625" algn="l"/>
              </a:tabLst>
              <a:defRPr/>
            </a:pPr>
            <a:r>
              <a:rPr lang="fr-FR" altLang="fr-FR" sz="2400" b="1" dirty="0"/>
              <a:t>	Natrum muriaticum</a:t>
            </a:r>
          </a:p>
          <a:p>
            <a:pPr marL="0" indent="0">
              <a:spcBef>
                <a:spcPts val="1200"/>
              </a:spcBef>
              <a:buFontTx/>
              <a:buNone/>
              <a:tabLst>
                <a:tab pos="2333625" algn="l"/>
              </a:tabLst>
              <a:defRPr/>
            </a:pPr>
            <a:r>
              <a:rPr lang="fr-FR" altLang="fr-FR" sz="2400" dirty="0"/>
              <a:t>Sycose 	</a:t>
            </a:r>
            <a:r>
              <a:rPr lang="fr-FR" altLang="fr-FR" sz="2400" b="1" dirty="0"/>
              <a:t>Thuya</a:t>
            </a:r>
            <a:r>
              <a:rPr lang="fr-FR" altLang="fr-FR" sz="2400" dirty="0"/>
              <a:t> (&lt; la nuit)</a:t>
            </a:r>
          </a:p>
          <a:p>
            <a:pPr marL="0" indent="0">
              <a:spcBef>
                <a:spcPct val="0"/>
              </a:spcBef>
              <a:buFontTx/>
              <a:buNone/>
              <a:tabLst>
                <a:tab pos="2333625" algn="l"/>
              </a:tabLst>
              <a:defRPr/>
            </a:pPr>
            <a:r>
              <a:rPr lang="fr-FR" altLang="fr-FR" sz="2400" dirty="0"/>
              <a:t>	</a:t>
            </a:r>
            <a:r>
              <a:rPr lang="fr-FR" altLang="fr-FR" sz="2400" b="1" dirty="0" err="1"/>
              <a:t>Medorrhinum</a:t>
            </a:r>
            <a:r>
              <a:rPr lang="fr-FR" altLang="fr-FR" sz="2400" dirty="0"/>
              <a:t> (lithiases, pyélonéphrite)</a:t>
            </a:r>
          </a:p>
          <a:p>
            <a:pPr marL="0" indent="0">
              <a:spcBef>
                <a:spcPct val="0"/>
              </a:spcBef>
              <a:buFontTx/>
              <a:buNone/>
              <a:tabLst>
                <a:tab pos="2333625" algn="l"/>
              </a:tabLst>
              <a:defRPr/>
            </a:pPr>
            <a:r>
              <a:rPr lang="fr-FR" altLang="fr-FR" sz="2400" dirty="0"/>
              <a:t>	</a:t>
            </a:r>
            <a:r>
              <a:rPr lang="fr-FR" altLang="fr-FR" sz="2400" b="1" dirty="0"/>
              <a:t>Natrum </a:t>
            </a:r>
            <a:r>
              <a:rPr lang="fr-FR" altLang="fr-FR" sz="2400" b="1" dirty="0" err="1"/>
              <a:t>sulfuricum</a:t>
            </a:r>
            <a:r>
              <a:rPr lang="fr-FR" altLang="fr-FR" sz="2400" dirty="0"/>
              <a:t> (lithiases, IST)</a:t>
            </a:r>
          </a:p>
          <a:p>
            <a:pPr marL="0" indent="0">
              <a:spcBef>
                <a:spcPts val="1200"/>
              </a:spcBef>
              <a:buFontTx/>
              <a:buNone/>
              <a:tabLst>
                <a:tab pos="2333625" algn="l"/>
              </a:tabLst>
              <a:defRPr/>
            </a:pPr>
            <a:r>
              <a:rPr lang="fr-FR" altLang="fr-FR" sz="2400" dirty="0" err="1"/>
              <a:t>Luèse</a:t>
            </a:r>
            <a:r>
              <a:rPr lang="fr-FR" altLang="fr-FR" sz="2400" dirty="0"/>
              <a:t> 	</a:t>
            </a:r>
            <a:r>
              <a:rPr lang="fr-FR" altLang="fr-FR" sz="2400" b="1" dirty="0"/>
              <a:t>Mercurius</a:t>
            </a:r>
          </a:p>
        </p:txBody>
      </p:sp>
      <p:pic>
        <p:nvPicPr>
          <p:cNvPr id="57348" name="Picture 5" descr="flèche">
            <a:extLst>
              <a:ext uri="{FF2B5EF4-FFF2-40B4-BE49-F238E27FC236}">
                <a16:creationId xmlns:a16="http://schemas.microsoft.com/office/drawing/2014/main" id="{43DCAD36-1EEB-CD98-F1CA-DCD09CD66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422275"/>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92F9B31F-D633-7E7F-921D-9F6FC074ECBC}"/>
              </a:ext>
            </a:extLst>
          </p:cNvPr>
          <p:cNvSpPr>
            <a:spLocks noGrp="1" noChangeArrowheads="1"/>
          </p:cNvSpPr>
          <p:nvPr>
            <p:ph type="body" idx="1"/>
          </p:nvPr>
        </p:nvSpPr>
        <p:spPr bwMode="auto">
          <a:xfrm>
            <a:off x="609600" y="9144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a:spcBef>
                <a:spcPct val="0"/>
              </a:spcBef>
              <a:buFontTx/>
              <a:buNone/>
            </a:pPr>
            <a:r>
              <a:rPr lang="fr-FR" altLang="fr-FR" sz="2400"/>
              <a:t>Liées à la baisse brutale des estrogènes ; apparition juste avant les règles ou au tout début du flux.</a:t>
            </a:r>
          </a:p>
          <a:p>
            <a:pPr marL="0" indent="0" eaLnBrk="1">
              <a:spcBef>
                <a:spcPct val="0"/>
              </a:spcBef>
              <a:buSzPct val="45000"/>
            </a:pPr>
            <a:endParaRPr lang="fr-FR" altLang="fr-FR" sz="1800"/>
          </a:p>
          <a:p>
            <a:pPr marL="0" indent="0" eaLnBrk="1">
              <a:spcBef>
                <a:spcPct val="0"/>
              </a:spcBef>
              <a:buFontTx/>
              <a:buNone/>
            </a:pPr>
            <a:r>
              <a:rPr lang="fr-FR" altLang="fr-FR" sz="2400" b="1"/>
              <a:t>Cyclamen </a:t>
            </a:r>
            <a:r>
              <a:rPr lang="fr-FR" altLang="fr-FR" sz="2400"/>
              <a:t>: céphalées avec troubles visuels, vertiges, troubles digestifs. Atmosphère chaude, &lt; marche en plein air </a:t>
            </a:r>
          </a:p>
          <a:p>
            <a:pPr marL="0" indent="0" eaLnBrk="1">
              <a:spcBef>
                <a:spcPct val="0"/>
              </a:spcBef>
              <a:buFont typeface="Wingdings" panose="05000000000000000000" pitchFamily="2" charset="2"/>
              <a:buNone/>
            </a:pPr>
            <a:endParaRPr lang="fr-FR" altLang="fr-FR" sz="1800"/>
          </a:p>
          <a:p>
            <a:pPr marL="0" indent="0" eaLnBrk="1">
              <a:spcBef>
                <a:spcPct val="0"/>
              </a:spcBef>
              <a:buFont typeface="Wingdings" panose="05000000000000000000" pitchFamily="2" charset="2"/>
              <a:buNone/>
            </a:pPr>
            <a:r>
              <a:rPr lang="fr-FR" altLang="fr-FR" sz="2400" b="1"/>
              <a:t>Actaea racemosa </a:t>
            </a:r>
            <a:r>
              <a:rPr lang="fr-FR" altLang="fr-FR" sz="2400"/>
              <a:t>: céphalée occipitale avec tension au niveau des muscles du cou, sensation de tête dans un nuage. </a:t>
            </a:r>
          </a:p>
          <a:p>
            <a:pPr marL="0" indent="0" eaLnBrk="1">
              <a:spcBef>
                <a:spcPct val="0"/>
              </a:spcBef>
              <a:buFont typeface="Wingdings" panose="05000000000000000000" pitchFamily="2" charset="2"/>
              <a:buNone/>
            </a:pPr>
            <a:r>
              <a:rPr lang="fr-FR" altLang="fr-FR" sz="2400"/>
              <a:t>&lt; mouvement ou bruit, &gt; en mangeant et par la chaleur.</a:t>
            </a:r>
          </a:p>
          <a:p>
            <a:pPr marL="0" indent="0" eaLnBrk="1">
              <a:spcBef>
                <a:spcPct val="0"/>
              </a:spcBef>
              <a:buFontTx/>
              <a:buNone/>
            </a:pPr>
            <a:endParaRPr lang="fr-FR" altLang="fr-FR" sz="1800"/>
          </a:p>
          <a:p>
            <a:pPr marL="0" indent="0" eaLnBrk="1">
              <a:spcBef>
                <a:spcPct val="0"/>
              </a:spcBef>
              <a:buSzPct val="45000"/>
              <a:buFontTx/>
              <a:buNone/>
            </a:pPr>
            <a:r>
              <a:rPr lang="fr-FR" altLang="fr-FR" sz="2400" b="1"/>
              <a:t>Belladonna</a:t>
            </a:r>
            <a:r>
              <a:rPr lang="fr-FR" altLang="fr-FR" sz="2400"/>
              <a:t> : céphalées congestives, pulsatiles, chaleur du visage, rougeur.</a:t>
            </a:r>
          </a:p>
          <a:p>
            <a:pPr marL="0" indent="0" eaLnBrk="1">
              <a:spcBef>
                <a:spcPct val="0"/>
              </a:spcBef>
              <a:buFontTx/>
              <a:buNone/>
            </a:pPr>
            <a:endParaRPr lang="fr-FR" altLang="fr-FR" sz="1800"/>
          </a:p>
          <a:p>
            <a:pPr marL="0" indent="0" eaLnBrk="1">
              <a:spcBef>
                <a:spcPct val="0"/>
              </a:spcBef>
              <a:buSzPct val="45000"/>
              <a:buFontTx/>
              <a:buNone/>
            </a:pPr>
            <a:r>
              <a:rPr lang="fr-FR" altLang="fr-FR" sz="2400" b="1"/>
              <a:t>Sepia</a:t>
            </a:r>
            <a:r>
              <a:rPr lang="fr-FR" altLang="fr-FR" sz="2400"/>
              <a:t> : céphalées pulsatiles surtout au niveau de l'œil gauche. </a:t>
            </a:r>
          </a:p>
          <a:p>
            <a:pPr marL="0" indent="0" eaLnBrk="1">
              <a:spcBef>
                <a:spcPct val="0"/>
              </a:spcBef>
              <a:buSzPct val="45000"/>
              <a:buFontTx/>
              <a:buNone/>
            </a:pPr>
            <a:r>
              <a:rPr lang="fr-FR" altLang="fr-FR" sz="2400"/>
              <a:t>Avec nausées, voire vomissements.</a:t>
            </a:r>
          </a:p>
        </p:txBody>
      </p:sp>
      <p:sp>
        <p:nvSpPr>
          <p:cNvPr id="58371" name="Rectangle 22">
            <a:extLst>
              <a:ext uri="{FF2B5EF4-FFF2-40B4-BE49-F238E27FC236}">
                <a16:creationId xmlns:a16="http://schemas.microsoft.com/office/drawing/2014/main" id="{D5284468-E32F-BF54-437C-6DB94DC6D2E2}"/>
              </a:ext>
            </a:extLst>
          </p:cNvPr>
          <p:cNvSpPr>
            <a:spLocks noChangeArrowheads="1"/>
          </p:cNvSpPr>
          <p:nvPr/>
        </p:nvSpPr>
        <p:spPr bwMode="auto">
          <a:xfrm>
            <a:off x="533400" y="323850"/>
            <a:ext cx="37893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migraines cataméniales</a:t>
            </a:r>
          </a:p>
        </p:txBody>
      </p:sp>
      <p:pic>
        <p:nvPicPr>
          <p:cNvPr id="58372" name="Picture 6" descr="flèche">
            <a:extLst>
              <a:ext uri="{FF2B5EF4-FFF2-40B4-BE49-F238E27FC236}">
                <a16:creationId xmlns:a16="http://schemas.microsoft.com/office/drawing/2014/main" id="{747BCAA5-D2E1-38BD-9400-8F58798DB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3873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325D0203-F9BB-65AF-0EDD-060AE0FF66D1}"/>
              </a:ext>
            </a:extLst>
          </p:cNvPr>
          <p:cNvSpPr>
            <a:spLocks noGrp="1" noChangeArrowheads="1"/>
          </p:cNvSpPr>
          <p:nvPr>
            <p:ph type="body" idx="1"/>
          </p:nvPr>
        </p:nvSpPr>
        <p:spPr bwMode="auto">
          <a:xfrm>
            <a:off x="457200" y="990600"/>
            <a:ext cx="8458200" cy="556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ctr" anchorCtr="0" compatLnSpc="1">
            <a:prstTxWarp prst="textNoShape">
              <a:avLst/>
            </a:prstTxWarp>
          </a:bodyPr>
          <a:lstStyle/>
          <a:p>
            <a:pPr marL="0" indent="0">
              <a:spcBef>
                <a:spcPct val="0"/>
              </a:spcBef>
              <a:buFontTx/>
              <a:buNone/>
            </a:pPr>
            <a:r>
              <a:rPr lang="fr-FR" altLang="fr-FR" sz="2400" b="1"/>
              <a:t>Actaea racemosa </a:t>
            </a:r>
            <a:r>
              <a:rPr lang="fr-FR" altLang="fr-FR" sz="2400"/>
              <a:t>: inquiétude, peur de devenir folle ; logorrhée, spasme du coq à l’âne. &lt; règles.</a:t>
            </a:r>
          </a:p>
          <a:p>
            <a:pPr marL="0" indent="0">
              <a:spcBef>
                <a:spcPct val="0"/>
              </a:spcBef>
              <a:buFontTx/>
              <a:buNone/>
            </a:pPr>
            <a:endParaRPr lang="fr-FR" altLang="fr-FR" sz="2400"/>
          </a:p>
          <a:p>
            <a:pPr marL="0" indent="0">
              <a:spcBef>
                <a:spcPct val="0"/>
              </a:spcBef>
              <a:buFontTx/>
              <a:buNone/>
            </a:pPr>
            <a:r>
              <a:rPr lang="fr-FR" altLang="fr-FR" sz="2400" b="1"/>
              <a:t>Ambra grisea </a:t>
            </a:r>
            <a:r>
              <a:rPr lang="fr-FR" altLang="fr-FR" sz="2400"/>
              <a:t>: hypersensibilité nerveuse chez une patiente extrêmement timide, sensation de défaillance, de froid, tremblements, insomnie.</a:t>
            </a:r>
          </a:p>
          <a:p>
            <a:pPr marL="0" indent="0">
              <a:spcBef>
                <a:spcPct val="0"/>
              </a:spcBef>
              <a:buFontTx/>
              <a:buNone/>
            </a:pPr>
            <a:endParaRPr lang="fr-FR" altLang="fr-FR" sz="2400"/>
          </a:p>
          <a:p>
            <a:pPr marL="0" indent="0">
              <a:spcBef>
                <a:spcPct val="0"/>
              </a:spcBef>
              <a:buFontTx/>
              <a:buNone/>
            </a:pPr>
            <a:r>
              <a:rPr lang="fr-FR" altLang="fr-FR" sz="2400" b="1"/>
              <a:t>Coffea cruda </a:t>
            </a:r>
            <a:r>
              <a:rPr lang="fr-FR" altLang="fr-FR" sz="2400"/>
              <a:t>: hyperexcitation avec hyperidéation.</a:t>
            </a:r>
          </a:p>
          <a:p>
            <a:pPr marL="0" indent="0">
              <a:spcBef>
                <a:spcPct val="0"/>
              </a:spcBef>
              <a:buFontTx/>
              <a:buNone/>
            </a:pPr>
            <a:r>
              <a:rPr lang="fr-FR" altLang="fr-FR" sz="2400" b="1"/>
              <a:t>Ignatia </a:t>
            </a:r>
            <a:r>
              <a:rPr lang="fr-FR" altLang="fr-FR" sz="2400"/>
              <a:t>: alternance de rires et de pleurs, humeur changeante, somatisation avec symptômes spasmodiques (boule dans la gorge..).</a:t>
            </a:r>
          </a:p>
          <a:p>
            <a:pPr marL="0" indent="0">
              <a:spcBef>
                <a:spcPct val="0"/>
              </a:spcBef>
              <a:buFontTx/>
              <a:buNone/>
            </a:pPr>
            <a:endParaRPr lang="fr-FR" altLang="fr-FR" sz="2400"/>
          </a:p>
          <a:p>
            <a:pPr marL="0" indent="0">
              <a:spcBef>
                <a:spcPct val="0"/>
              </a:spcBef>
              <a:buFontTx/>
              <a:buNone/>
            </a:pPr>
            <a:r>
              <a:rPr lang="fr-FR" altLang="fr-FR" sz="2400" b="1"/>
              <a:t>Lachesis</a:t>
            </a:r>
            <a:r>
              <a:rPr lang="fr-FR" altLang="fr-FR" sz="2400"/>
              <a:t> : irritabilité et dépression en alternance, cauchemars (rêves de serpents ou mort). &gt; règles.</a:t>
            </a:r>
          </a:p>
        </p:txBody>
      </p:sp>
      <p:sp>
        <p:nvSpPr>
          <p:cNvPr id="59395" name="Rectangle 22">
            <a:extLst>
              <a:ext uri="{FF2B5EF4-FFF2-40B4-BE49-F238E27FC236}">
                <a16:creationId xmlns:a16="http://schemas.microsoft.com/office/drawing/2014/main" id="{C0E4182C-FD38-F16D-2BD8-B945F3D29C53}"/>
              </a:ext>
            </a:extLst>
          </p:cNvPr>
          <p:cNvSpPr>
            <a:spLocks noChangeArrowheads="1"/>
          </p:cNvSpPr>
          <p:nvPr/>
        </p:nvSpPr>
        <p:spPr bwMode="auto">
          <a:xfrm>
            <a:off x="457200" y="533400"/>
            <a:ext cx="37338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400">
                <a:solidFill>
                  <a:srgbClr val="F8F8F8"/>
                </a:solidFill>
              </a:rPr>
              <a:t>Les troubles de l’humeur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A88DE3A-A1EA-53B0-3C96-939D5A3BF9D9}"/>
              </a:ext>
            </a:extLst>
          </p:cNvPr>
          <p:cNvSpPr>
            <a:spLocks noGrp="1" noChangeArrowheads="1"/>
          </p:cNvSpPr>
          <p:nvPr>
            <p:ph type="body" idx="1"/>
          </p:nvPr>
        </p:nvSpPr>
        <p:spPr bwMode="auto">
          <a:xfrm>
            <a:off x="484188" y="914400"/>
            <a:ext cx="83820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b="1"/>
              <a:t>Lilium tigrinum </a:t>
            </a:r>
            <a:r>
              <a:rPr lang="fr-FR" altLang="fr-FR" sz="2400"/>
              <a:t>: dépression avant les règles, nervosité avec agitation, mauvaise humeur, excitation sexuelle (</a:t>
            </a:r>
            <a:r>
              <a:rPr lang="fr-FR" altLang="fr-FR" sz="2400">
                <a:cs typeface="Times New Roman" panose="02020603050405020304" pitchFamily="18" charset="0"/>
              </a:rPr>
              <a:t>≠</a:t>
            </a:r>
            <a:r>
              <a:rPr lang="fr-FR" altLang="fr-FR" sz="2400"/>
              <a:t> </a:t>
            </a:r>
            <a:r>
              <a:rPr lang="fr-FR" altLang="fr-FR" sz="2400" b="1"/>
              <a:t>Sepia</a:t>
            </a:r>
            <a:r>
              <a:rPr lang="fr-FR" altLang="fr-FR" sz="2400"/>
              <a:t>).</a:t>
            </a:r>
          </a:p>
          <a:p>
            <a:pPr marL="0" indent="0">
              <a:spcBef>
                <a:spcPct val="0"/>
              </a:spcBef>
              <a:buFontTx/>
              <a:buNone/>
            </a:pPr>
            <a:endParaRPr lang="fr-FR" altLang="fr-FR" sz="2400"/>
          </a:p>
          <a:p>
            <a:pPr marL="0" indent="0">
              <a:spcBef>
                <a:spcPct val="0"/>
              </a:spcBef>
              <a:buFontTx/>
              <a:buNone/>
            </a:pPr>
            <a:r>
              <a:rPr lang="fr-FR" altLang="fr-FR" sz="2400" b="1"/>
              <a:t>Murex purpurea </a:t>
            </a:r>
            <a:r>
              <a:rPr lang="fr-FR" altLang="fr-FR" sz="2400"/>
              <a:t>: dépression avec tristesse, découragement, sensation de pesanteur pelvienne, hyperexcitabilité vulvaire.</a:t>
            </a:r>
          </a:p>
          <a:p>
            <a:pPr marL="0" indent="0">
              <a:spcBef>
                <a:spcPct val="0"/>
              </a:spcBef>
              <a:buFontTx/>
              <a:buNone/>
            </a:pPr>
            <a:endParaRPr lang="fr-FR" altLang="fr-FR" sz="2400"/>
          </a:p>
          <a:p>
            <a:pPr marL="0" indent="0">
              <a:spcBef>
                <a:spcPct val="0"/>
              </a:spcBef>
              <a:buFontTx/>
              <a:buNone/>
            </a:pPr>
            <a:r>
              <a:rPr lang="fr-FR" altLang="fr-FR" sz="2400" b="1"/>
              <a:t>Moschus </a:t>
            </a:r>
            <a:r>
              <a:rPr lang="fr-FR" altLang="fr-FR" sz="2400"/>
              <a:t>: malaise d’allure théâtrale, tendance à l’évanouissement</a:t>
            </a:r>
          </a:p>
          <a:p>
            <a:pPr marL="0" indent="0">
              <a:spcBef>
                <a:spcPct val="0"/>
              </a:spcBef>
              <a:buFontTx/>
              <a:buNone/>
            </a:pPr>
            <a:endParaRPr lang="fr-FR" altLang="fr-FR" sz="2400"/>
          </a:p>
          <a:p>
            <a:pPr marL="0" indent="0">
              <a:spcBef>
                <a:spcPct val="0"/>
              </a:spcBef>
              <a:buFontTx/>
              <a:buNone/>
            </a:pPr>
            <a:r>
              <a:rPr lang="fr-FR" altLang="fr-FR" sz="2400" b="1"/>
              <a:t>Natrum muriaticum </a:t>
            </a:r>
            <a:r>
              <a:rPr lang="fr-FR" altLang="fr-FR" sz="2400"/>
              <a:t>: tristesse, préfère la solitude, boude, colère si on le regarde ou si on lui parle. &lt; consolation.</a:t>
            </a:r>
          </a:p>
          <a:p>
            <a:pPr marL="0" indent="0">
              <a:spcBef>
                <a:spcPct val="0"/>
              </a:spcBef>
              <a:buFontTx/>
              <a:buNone/>
            </a:pPr>
            <a:endParaRPr lang="fr-FR" altLang="fr-FR" sz="2400"/>
          </a:p>
          <a:p>
            <a:pPr marL="0" indent="0">
              <a:spcBef>
                <a:spcPct val="0"/>
              </a:spcBef>
              <a:buFontTx/>
              <a:buNone/>
            </a:pPr>
            <a:r>
              <a:rPr lang="fr-FR" altLang="fr-FR" sz="2400" b="1"/>
              <a:t>Nux vomica </a:t>
            </a:r>
            <a:r>
              <a:rPr lang="fr-FR" altLang="fr-FR" sz="2400"/>
              <a:t>: irritabilité, colères, perte de contrôle. &lt; matin.</a:t>
            </a:r>
          </a:p>
          <a:p>
            <a:pPr marL="0" indent="0">
              <a:spcBef>
                <a:spcPct val="0"/>
              </a:spcBef>
              <a:buFontTx/>
              <a:buNone/>
            </a:pPr>
            <a:endParaRPr lang="fr-FR" altLang="fr-F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51FE059-F9EB-A4D3-32A3-1C44C8B190B6}"/>
              </a:ext>
            </a:extLst>
          </p:cNvPr>
          <p:cNvSpPr>
            <a:spLocks noGrp="1" noChangeArrowheads="1"/>
          </p:cNvSpPr>
          <p:nvPr>
            <p:ph type="body" idx="1"/>
          </p:nvPr>
        </p:nvSpPr>
        <p:spPr bwMode="auto">
          <a:xfrm>
            <a:off x="479425" y="914400"/>
            <a:ext cx="8382000" cy="228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marL="0" indent="0">
              <a:spcBef>
                <a:spcPct val="0"/>
              </a:spcBef>
              <a:buFontTx/>
              <a:buNone/>
            </a:pPr>
            <a:r>
              <a:rPr lang="fr-FR" altLang="fr-FR" sz="2400" b="1"/>
              <a:t>Pulsatilla </a:t>
            </a:r>
            <a:r>
              <a:rPr lang="fr-FR" altLang="fr-FR" sz="2400"/>
              <a:t>: variabilité de l’humeur, besoin de compagnie et d’affection qui l’améliorent. &gt; consolation.</a:t>
            </a:r>
          </a:p>
          <a:p>
            <a:pPr marL="0" indent="0">
              <a:spcBef>
                <a:spcPct val="0"/>
              </a:spcBef>
              <a:buFontTx/>
              <a:buNone/>
            </a:pPr>
            <a:endParaRPr lang="fr-FR" altLang="fr-FR" sz="2400"/>
          </a:p>
          <a:p>
            <a:pPr marL="0" indent="0">
              <a:spcBef>
                <a:spcPct val="0"/>
              </a:spcBef>
              <a:buFontTx/>
              <a:buNone/>
            </a:pPr>
            <a:r>
              <a:rPr lang="fr-FR" altLang="fr-FR" sz="2400" b="1"/>
              <a:t>Sepia </a:t>
            </a:r>
            <a:r>
              <a:rPr lang="fr-FR" altLang="fr-FR" sz="2400"/>
              <a:t>: désintérêt, repli sur soi, tendance dépressive, ne supporte pas la contradiction, alternance de phases d’hyperactivité (sport, ménage..) et de fatigue.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21BAE33D-E75D-23CE-739F-6F6AB34CDAFF}"/>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62467" name="Picture 3" descr="sous-titre">
            <a:extLst>
              <a:ext uri="{FF2B5EF4-FFF2-40B4-BE49-F238E27FC236}">
                <a16:creationId xmlns:a16="http://schemas.microsoft.com/office/drawing/2014/main" id="{55989D06-76B3-28DC-95F9-08437603D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3">
            <a:extLst>
              <a:ext uri="{FF2B5EF4-FFF2-40B4-BE49-F238E27FC236}">
                <a16:creationId xmlns:a16="http://schemas.microsoft.com/office/drawing/2014/main" id="{32676ABC-4AD2-B101-7FCC-6BBC2754A126}"/>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5E1EDB26-7335-6507-9BB5-3BA0D7879DA4}"/>
              </a:ext>
            </a:extLst>
          </p:cNvPr>
          <p:cNvSpPr>
            <a:spLocks noChangeArrowheads="1"/>
          </p:cNvSpPr>
          <p:nvPr/>
        </p:nvSpPr>
        <p:spPr bwMode="auto">
          <a:xfrm>
            <a:off x="533400" y="990600"/>
            <a:ext cx="8305800" cy="52578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a:t>LOI HPST (loi Hôpitaux Patients Santé Territoire) du 21 juillet 2009 </a:t>
            </a:r>
          </a:p>
          <a:p>
            <a:pPr>
              <a:spcBef>
                <a:spcPct val="20000"/>
              </a:spcBef>
            </a:pPr>
            <a:r>
              <a:rPr lang="fr-FR" altLang="fr-FR" b="0" i="1"/>
              <a:t>Article L4151-1 du code de la santé publique</a:t>
            </a:r>
            <a:r>
              <a:rPr lang="fr-FR" altLang="fr-FR" b="0"/>
              <a:t> :</a:t>
            </a:r>
            <a:endParaRPr lang="fr-FR" altLang="fr-FR" b="0" i="1"/>
          </a:p>
          <a:p>
            <a:pPr>
              <a:spcBef>
                <a:spcPct val="20000"/>
              </a:spcBef>
              <a:buFontTx/>
              <a:buChar char="•"/>
            </a:pPr>
            <a:r>
              <a:rPr lang="fr-FR" altLang="fr-FR" b="0" i="1"/>
              <a:t>L'exercice de la profession de sage-femme comporte la pratique des actes nécessaires au diagnostic, à la surveillance de la grossesse et à la préparation psychoprophylactique à l'accouchement, ainsi qu'à la surveillance et à la pratique de l'accouchement et des soins postnataux en ce qui concerne la mère et l'enfant, sous réserve des dispositions des articles L. 4151-2 à L. 4151-4 et suivant les modalités fixées par le code de déontologie de la profession, mentionné à l'article L. 4127-1.</a:t>
            </a:r>
            <a:r>
              <a:rPr lang="fr-FR" altLang="fr-FR" b="0"/>
              <a:t> </a:t>
            </a:r>
          </a:p>
          <a:p>
            <a:pPr>
              <a:spcBef>
                <a:spcPct val="20000"/>
              </a:spcBef>
              <a:buFontTx/>
              <a:buChar char="•"/>
            </a:pPr>
            <a:r>
              <a:rPr lang="fr-FR" altLang="fr-FR" b="0" i="1"/>
              <a:t>L'examen postnatal peut être pratiqué par une sage-femme si la grossesse a été normale et si l'accouchement a été eutocique.</a:t>
            </a:r>
            <a:r>
              <a:rPr lang="fr-FR" altLang="fr-FR" b="0"/>
              <a:t> </a:t>
            </a:r>
          </a:p>
          <a:p>
            <a:pPr>
              <a:spcBef>
                <a:spcPct val="20000"/>
              </a:spcBef>
              <a:buFontTx/>
              <a:buChar char="•"/>
            </a:pPr>
            <a:endParaRPr lang="fr-FR" altLang="fr-FR" b="0"/>
          </a:p>
          <a:p>
            <a:pPr>
              <a:spcBef>
                <a:spcPct val="20000"/>
              </a:spcBef>
              <a:buFontTx/>
              <a:buChar char="•"/>
            </a:pPr>
            <a:r>
              <a:rPr lang="fr-FR" altLang="fr-FR" sz="2400" i="1"/>
              <a:t>L'exercice de la profession de sage-femme peut comporter également la réalisation de consultations de contraception et de suivi gynécologique de prévention, sous réserve que la sage-femme adresse la femme à un médecin en cas de situation pathologique.</a:t>
            </a:r>
            <a:r>
              <a:rPr lang="fr-FR" altLang="fr-FR" sz="2400"/>
              <a:t> </a:t>
            </a:r>
          </a:p>
        </p:txBody>
      </p:sp>
      <p:sp>
        <p:nvSpPr>
          <p:cNvPr id="12291" name="Rectangle 5">
            <a:extLst>
              <a:ext uri="{FF2B5EF4-FFF2-40B4-BE49-F238E27FC236}">
                <a16:creationId xmlns:a16="http://schemas.microsoft.com/office/drawing/2014/main" id="{27E73F17-2185-23F1-14B5-E93941AD56CA}"/>
              </a:ext>
            </a:extLst>
          </p:cNvPr>
          <p:cNvSpPr>
            <a:spLocks noChangeArrowheads="1"/>
          </p:cNvSpPr>
          <p:nvPr/>
        </p:nvSpPr>
        <p:spPr bwMode="auto">
          <a:xfrm>
            <a:off x="130175" y="106363"/>
            <a:ext cx="162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4000" b="0" i="1" u="sng">
                <a:solidFill>
                  <a:srgbClr val="FF9933"/>
                </a:solidFill>
                <a:cs typeface="Arial" panose="020B0604020202020204" pitchFamily="34" charset="0"/>
              </a:rPr>
              <a:t>Rappel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6A1C61B-D27E-C926-332B-6BC8961B5EDD}"/>
              </a:ext>
            </a:extLst>
          </p:cNvPr>
          <p:cNvSpPr>
            <a:spLocks noGrp="1" noChangeArrowheads="1"/>
          </p:cNvSpPr>
          <p:nvPr>
            <p:ph type="body" idx="1"/>
          </p:nvPr>
        </p:nvSpPr>
        <p:spPr bwMode="auto">
          <a:xfrm>
            <a:off x="1692275" y="2565400"/>
            <a:ext cx="7070725" cy="939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a:spcBef>
                <a:spcPct val="0"/>
              </a:spcBef>
              <a:buFontTx/>
              <a:buNone/>
            </a:pPr>
            <a:r>
              <a:rPr lang="fr-FR" altLang="fr-FR" sz="2400"/>
              <a:t>… vous connaissez assurément </a:t>
            </a:r>
            <a:r>
              <a:rPr lang="fr-FR" altLang="fr-FR" sz="2400" b="1"/>
              <a:t>Sepia</a:t>
            </a:r>
            <a:r>
              <a:rPr lang="fr-FR" altLang="fr-FR" sz="2400"/>
              <a:t>… mais le connaissez-vous sous l’angle gynécologique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val 4">
            <a:extLst>
              <a:ext uri="{FF2B5EF4-FFF2-40B4-BE49-F238E27FC236}">
                <a16:creationId xmlns:a16="http://schemas.microsoft.com/office/drawing/2014/main" id="{77ACA809-CF23-7757-BD4F-4C1DD17C90AA}"/>
              </a:ext>
            </a:extLst>
          </p:cNvPr>
          <p:cNvSpPr>
            <a:spLocks noChangeArrowheads="1"/>
          </p:cNvSpPr>
          <p:nvPr/>
        </p:nvSpPr>
        <p:spPr bwMode="auto">
          <a:xfrm>
            <a:off x="-1123950" y="-384175"/>
            <a:ext cx="3744913" cy="1982788"/>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66563" name="Titre 1">
            <a:extLst>
              <a:ext uri="{FF2B5EF4-FFF2-40B4-BE49-F238E27FC236}">
                <a16:creationId xmlns:a16="http://schemas.microsoft.com/office/drawing/2014/main" id="{DD748311-6287-855E-AFD9-F08ACF0D47C7}"/>
              </a:ext>
            </a:extLst>
          </p:cNvPr>
          <p:cNvSpPr>
            <a:spLocks noGrp="1"/>
          </p:cNvSpPr>
          <p:nvPr>
            <p:ph type="title" idx="4294967295"/>
          </p:nvPr>
        </p:nvSpPr>
        <p:spPr bwMode="auto">
          <a:xfrm>
            <a:off x="0" y="7938"/>
            <a:ext cx="18002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r-FR" altLang="fr-FR" sz="2800" b="1">
                <a:solidFill>
                  <a:srgbClr val="FFFFFF"/>
                </a:solidFill>
              </a:rPr>
              <a:t>SEPIA</a:t>
            </a:r>
          </a:p>
        </p:txBody>
      </p:sp>
      <p:sp>
        <p:nvSpPr>
          <p:cNvPr id="66564" name="Espace réservé du contenu 2">
            <a:extLst>
              <a:ext uri="{FF2B5EF4-FFF2-40B4-BE49-F238E27FC236}">
                <a16:creationId xmlns:a16="http://schemas.microsoft.com/office/drawing/2014/main" id="{5568BDC5-AC94-E7E9-8419-5D97319625E7}"/>
              </a:ext>
            </a:extLst>
          </p:cNvPr>
          <p:cNvSpPr>
            <a:spLocks noGrp="1"/>
          </p:cNvSpPr>
          <p:nvPr>
            <p:ph idx="4294967295"/>
          </p:nvPr>
        </p:nvSpPr>
        <p:spPr bwMode="auto">
          <a:xfrm>
            <a:off x="468313" y="2708275"/>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2160588" algn="l"/>
              </a:tabLst>
            </a:pPr>
            <a:r>
              <a:rPr lang="fr-FR" altLang="fr-FR" sz="2400" b="1" i="1"/>
              <a:t>Morphologie</a:t>
            </a:r>
            <a:r>
              <a:rPr lang="fr-FR" altLang="fr-FR" sz="2400" i="1"/>
              <a:t> : 	</a:t>
            </a:r>
          </a:p>
        </p:txBody>
      </p:sp>
      <p:sp>
        <p:nvSpPr>
          <p:cNvPr id="54277" name="Rectangle 6">
            <a:extLst>
              <a:ext uri="{FF2B5EF4-FFF2-40B4-BE49-F238E27FC236}">
                <a16:creationId xmlns:a16="http://schemas.microsoft.com/office/drawing/2014/main" id="{4F0F716E-AE02-1D07-58C0-AD2BE68CBC7B}"/>
              </a:ext>
            </a:extLst>
          </p:cNvPr>
          <p:cNvSpPr>
            <a:spLocks noChangeArrowheads="1"/>
          </p:cNvSpPr>
          <p:nvPr/>
        </p:nvSpPr>
        <p:spPr bwMode="auto">
          <a:xfrm>
            <a:off x="2620963" y="1412875"/>
            <a:ext cx="5867400" cy="830263"/>
          </a:xfrm>
          <a:prstGeom prst="rect">
            <a:avLst/>
          </a:prstGeom>
          <a:noFill/>
          <a:ln w="38100" cmpd="dbl">
            <a:solidFill>
              <a:srgbClr val="FF9933"/>
            </a:solidFill>
            <a:miter lim="800000"/>
            <a:headEnd/>
            <a:tailEnd/>
          </a:ln>
        </p:spPr>
        <p:txBody>
          <a:bodyPr>
            <a:spAutoFit/>
          </a:bodyPr>
          <a:lstStyle>
            <a:lvl1pPr>
              <a:defRPr b="1">
                <a:solidFill>
                  <a:schemeClr val="tx1"/>
                </a:solidFill>
                <a:latin typeface="Times New Roman" panose="02020603050405020304" pitchFamily="18" charset="0"/>
                <a:ea typeface="ＭＳ Ｐゴシック" panose="020B0600070205080204" pitchFamily="34" charset="-128"/>
              </a:defRPr>
            </a:lvl1pPr>
            <a:lvl2pPr marL="37931725" indent="-37474525">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a:lnSpc>
                <a:spcPct val="90000"/>
              </a:lnSpc>
              <a:spcBef>
                <a:spcPct val="20000"/>
              </a:spcBef>
              <a:defRPr/>
            </a:pPr>
            <a:r>
              <a:rPr lang="fr-FR" altLang="fr-FR" sz="2400" dirty="0">
                <a:cs typeface="Arial" panose="020B0604020202020204" pitchFamily="34" charset="0"/>
              </a:rPr>
              <a:t>Key-note : </a:t>
            </a:r>
            <a:r>
              <a:rPr lang="fr-FR" altLang="fr-FR" sz="2400" dirty="0"/>
              <a:t>incontournable de la grossesse, </a:t>
            </a:r>
          </a:p>
          <a:p>
            <a:pPr marL="1436688">
              <a:lnSpc>
                <a:spcPct val="90000"/>
              </a:lnSpc>
              <a:spcBef>
                <a:spcPct val="20000"/>
              </a:spcBef>
              <a:defRPr/>
            </a:pPr>
            <a:r>
              <a:rPr lang="fr-FR" altLang="fr-FR" sz="2400" dirty="0"/>
              <a:t>stase et ptose</a:t>
            </a:r>
            <a:endParaRPr lang="fr-FR" altLang="fr-FR" sz="2400" dirty="0">
              <a:cs typeface="Arial" panose="020B0604020202020204" pitchFamily="34" charset="0"/>
            </a:endParaRPr>
          </a:p>
        </p:txBody>
      </p:sp>
      <p:sp>
        <p:nvSpPr>
          <p:cNvPr id="486412" name="Rectangle 12">
            <a:extLst>
              <a:ext uri="{FF2B5EF4-FFF2-40B4-BE49-F238E27FC236}">
                <a16:creationId xmlns:a16="http://schemas.microsoft.com/office/drawing/2014/main" id="{EF9FA8C3-C351-74BC-18E9-E1DEA3BC494D}"/>
              </a:ext>
            </a:extLst>
          </p:cNvPr>
          <p:cNvSpPr>
            <a:spLocks noChangeArrowheads="1"/>
          </p:cNvSpPr>
          <p:nvPr/>
        </p:nvSpPr>
        <p:spPr bwMode="auto">
          <a:xfrm>
            <a:off x="2579688" y="267335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mince, brune, chloasma</a:t>
            </a:r>
          </a:p>
        </p:txBody>
      </p:sp>
      <p:sp>
        <p:nvSpPr>
          <p:cNvPr id="66567" name="Rectangle 13">
            <a:extLst>
              <a:ext uri="{FF2B5EF4-FFF2-40B4-BE49-F238E27FC236}">
                <a16:creationId xmlns:a16="http://schemas.microsoft.com/office/drawing/2014/main" id="{0A05B9A4-17EB-0356-FCBB-E7BB32FD62E6}"/>
              </a:ext>
            </a:extLst>
          </p:cNvPr>
          <p:cNvSpPr>
            <a:spLocks noChangeArrowheads="1"/>
          </p:cNvSpPr>
          <p:nvPr/>
        </p:nvSpPr>
        <p:spPr bwMode="auto">
          <a:xfrm>
            <a:off x="446088" y="3532188"/>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i="1"/>
              <a:t>Comportement</a:t>
            </a:r>
            <a:r>
              <a:rPr lang="fr-FR" altLang="fr-FR" sz="2400" b="0" i="1"/>
              <a:t> : 	</a:t>
            </a:r>
          </a:p>
        </p:txBody>
      </p:sp>
      <p:sp>
        <p:nvSpPr>
          <p:cNvPr id="486414" name="Rectangle 14">
            <a:extLst>
              <a:ext uri="{FF2B5EF4-FFF2-40B4-BE49-F238E27FC236}">
                <a16:creationId xmlns:a16="http://schemas.microsoft.com/office/drawing/2014/main" id="{370FEF19-4A6E-9445-E0E3-F9F7FBDCDA8B}"/>
              </a:ext>
            </a:extLst>
          </p:cNvPr>
          <p:cNvSpPr>
            <a:spLocks noChangeArrowheads="1"/>
          </p:cNvSpPr>
          <p:nvPr/>
        </p:nvSpPr>
        <p:spPr bwMode="auto">
          <a:xfrm>
            <a:off x="2620963" y="3552825"/>
            <a:ext cx="457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 sens du devoir, </a:t>
            </a:r>
          </a:p>
          <a:p>
            <a:pPr eaLnBrk="1" hangingPunct="1"/>
            <a:r>
              <a:rPr lang="fr-FR" altLang="fr-FR" sz="2400" b="0" i="1"/>
              <a:t>- fidélité, </a:t>
            </a:r>
          </a:p>
          <a:p>
            <a:pPr eaLnBrk="1" hangingPunct="1"/>
            <a:r>
              <a:rPr lang="fr-FR" altLang="fr-FR" sz="2400" b="0" i="1"/>
              <a:t>- pessimisme, </a:t>
            </a:r>
          </a:p>
          <a:p>
            <a:pPr eaLnBrk="1" hangingPunct="1"/>
            <a:r>
              <a:rPr lang="fr-FR" altLang="fr-FR" sz="2400" b="0" i="1"/>
              <a:t>- agacée par la consolation</a:t>
            </a:r>
          </a:p>
        </p:txBody>
      </p:sp>
      <p:sp>
        <p:nvSpPr>
          <p:cNvPr id="66569" name="Rectangle 15">
            <a:extLst>
              <a:ext uri="{FF2B5EF4-FFF2-40B4-BE49-F238E27FC236}">
                <a16:creationId xmlns:a16="http://schemas.microsoft.com/office/drawing/2014/main" id="{A4A4E3AC-05FC-2C54-1D99-750AE9917BCD}"/>
              </a:ext>
            </a:extLst>
          </p:cNvPr>
          <p:cNvSpPr>
            <a:spLocks noChangeArrowheads="1"/>
          </p:cNvSpPr>
          <p:nvPr/>
        </p:nvSpPr>
        <p:spPr bwMode="auto">
          <a:xfrm>
            <a:off x="446088" y="5334000"/>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i="1"/>
              <a:t>Alimentation</a:t>
            </a:r>
            <a:r>
              <a:rPr lang="fr-FR" altLang="fr-FR" sz="2400" b="0" i="1"/>
              <a:t> : 	</a:t>
            </a:r>
          </a:p>
        </p:txBody>
      </p:sp>
      <p:sp>
        <p:nvSpPr>
          <p:cNvPr id="486416" name="Rectangle 16">
            <a:extLst>
              <a:ext uri="{FF2B5EF4-FFF2-40B4-BE49-F238E27FC236}">
                <a16:creationId xmlns:a16="http://schemas.microsoft.com/office/drawing/2014/main" id="{A96B02D9-01B0-72BD-DA02-2D8ACB4C896D}"/>
              </a:ext>
            </a:extLst>
          </p:cNvPr>
          <p:cNvSpPr>
            <a:spLocks noChangeArrowheads="1"/>
          </p:cNvSpPr>
          <p:nvPr/>
        </p:nvSpPr>
        <p:spPr bwMode="auto">
          <a:xfrm>
            <a:off x="2579688" y="5334000"/>
            <a:ext cx="4008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pas le lait ! mais désir d’acides</a:t>
            </a:r>
          </a:p>
        </p:txBody>
      </p:sp>
      <p:sp>
        <p:nvSpPr>
          <p:cNvPr id="66571" name="Text Box 17">
            <a:extLst>
              <a:ext uri="{FF2B5EF4-FFF2-40B4-BE49-F238E27FC236}">
                <a16:creationId xmlns:a16="http://schemas.microsoft.com/office/drawing/2014/main" id="{0A768303-7610-C1EE-7C3A-7600268FA196}"/>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rappel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6412"/>
                                        </p:tgtEl>
                                        <p:attrNameLst>
                                          <p:attrName>style.visibility</p:attrName>
                                        </p:attrNameLst>
                                      </p:cBhvr>
                                      <p:to>
                                        <p:strVal val="visible"/>
                                      </p:to>
                                    </p:set>
                                  </p:childTnLst>
                                </p:cTn>
                              </p:par>
                              <p:par>
                                <p:cTn id="7" presetID="35" presetClass="entr" presetSubtype="0" fill="hold" nodeType="withEffect">
                                  <p:stCondLst>
                                    <p:cond delay="0"/>
                                  </p:stCondLst>
                                  <p:childTnLst>
                                    <p:set>
                                      <p:cBhvr>
                                        <p:cTn id="8" dur="1" fill="hold">
                                          <p:stCondLst>
                                            <p:cond delay="0"/>
                                          </p:stCondLst>
                                        </p:cTn>
                                        <p:tgtEl>
                                          <p:spTgt spid="486412"/>
                                        </p:tgtEl>
                                        <p:attrNameLst>
                                          <p:attrName>style.visibility</p:attrName>
                                        </p:attrNameLst>
                                      </p:cBhvr>
                                      <p:to>
                                        <p:strVal val="visible"/>
                                      </p:to>
                                    </p:set>
                                    <p:animEffect transition="in" filter="fade">
                                      <p:cBhvr>
                                        <p:cTn id="9" dur="2000"/>
                                        <p:tgtEl>
                                          <p:spTgt spid="486412"/>
                                        </p:tgtEl>
                                      </p:cBhvr>
                                    </p:animEffect>
                                    <p:anim calcmode="lin" valueType="num">
                                      <p:cBhvr>
                                        <p:cTn id="10" dur="2000" fill="hold"/>
                                        <p:tgtEl>
                                          <p:spTgt spid="486412"/>
                                        </p:tgtEl>
                                        <p:attrNameLst>
                                          <p:attrName>style.rotation</p:attrName>
                                        </p:attrNameLst>
                                      </p:cBhvr>
                                      <p:tavLst>
                                        <p:tav tm="0">
                                          <p:val>
                                            <p:fltVal val="720"/>
                                          </p:val>
                                        </p:tav>
                                        <p:tav tm="100000">
                                          <p:val>
                                            <p:fltVal val="0"/>
                                          </p:val>
                                        </p:tav>
                                      </p:tavLst>
                                    </p:anim>
                                    <p:anim calcmode="lin" valueType="num">
                                      <p:cBhvr>
                                        <p:cTn id="11" dur="2000" fill="hold"/>
                                        <p:tgtEl>
                                          <p:spTgt spid="486412"/>
                                        </p:tgtEl>
                                        <p:attrNameLst>
                                          <p:attrName>ppt_h</p:attrName>
                                        </p:attrNameLst>
                                      </p:cBhvr>
                                      <p:tavLst>
                                        <p:tav tm="0">
                                          <p:val>
                                            <p:fltVal val="0"/>
                                          </p:val>
                                        </p:tav>
                                        <p:tav tm="100000">
                                          <p:val>
                                            <p:strVal val="#ppt_h"/>
                                          </p:val>
                                        </p:tav>
                                      </p:tavLst>
                                    </p:anim>
                                    <p:anim calcmode="lin" valueType="num">
                                      <p:cBhvr>
                                        <p:cTn id="12" dur="2000" fill="hold"/>
                                        <p:tgtEl>
                                          <p:spTgt spid="486412"/>
                                        </p:tgtEl>
                                        <p:attrNameLst>
                                          <p:attrName>ppt_w</p:attrName>
                                        </p:attrNameLst>
                                      </p:cBhvr>
                                      <p:tavLst>
                                        <p:tav tm="0">
                                          <p:val>
                                            <p:fltVal val="0"/>
                                          </p:val>
                                        </p:tav>
                                        <p:tav tm="100000">
                                          <p:val>
                                            <p:strVal val="#ppt_w"/>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86414"/>
                                        </p:tgtEl>
                                        <p:attrNameLst>
                                          <p:attrName>style.visibility</p:attrName>
                                        </p:attrNameLst>
                                      </p:cBhvr>
                                      <p:to>
                                        <p:strVal val="visible"/>
                                      </p:to>
                                    </p:set>
                                  </p:childTnLst>
                                </p:cTn>
                              </p:par>
                              <p:par>
                                <p:cTn id="17" presetID="35" presetClass="entr" presetSubtype="0" fill="hold" nodeType="withEffect">
                                  <p:stCondLst>
                                    <p:cond delay="0"/>
                                  </p:stCondLst>
                                  <p:childTnLst>
                                    <p:set>
                                      <p:cBhvr>
                                        <p:cTn id="18" dur="1" fill="hold">
                                          <p:stCondLst>
                                            <p:cond delay="0"/>
                                          </p:stCondLst>
                                        </p:cTn>
                                        <p:tgtEl>
                                          <p:spTgt spid="486414"/>
                                        </p:tgtEl>
                                        <p:attrNameLst>
                                          <p:attrName>style.visibility</p:attrName>
                                        </p:attrNameLst>
                                      </p:cBhvr>
                                      <p:to>
                                        <p:strVal val="visible"/>
                                      </p:to>
                                    </p:set>
                                    <p:animEffect transition="in" filter="fade">
                                      <p:cBhvr>
                                        <p:cTn id="19" dur="2000"/>
                                        <p:tgtEl>
                                          <p:spTgt spid="486414"/>
                                        </p:tgtEl>
                                      </p:cBhvr>
                                    </p:animEffect>
                                    <p:anim calcmode="lin" valueType="num">
                                      <p:cBhvr>
                                        <p:cTn id="20" dur="2000" fill="hold"/>
                                        <p:tgtEl>
                                          <p:spTgt spid="486414"/>
                                        </p:tgtEl>
                                        <p:attrNameLst>
                                          <p:attrName>style.rotation</p:attrName>
                                        </p:attrNameLst>
                                      </p:cBhvr>
                                      <p:tavLst>
                                        <p:tav tm="0">
                                          <p:val>
                                            <p:fltVal val="720"/>
                                          </p:val>
                                        </p:tav>
                                        <p:tav tm="100000">
                                          <p:val>
                                            <p:fltVal val="0"/>
                                          </p:val>
                                        </p:tav>
                                      </p:tavLst>
                                    </p:anim>
                                    <p:anim calcmode="lin" valueType="num">
                                      <p:cBhvr>
                                        <p:cTn id="21" dur="2000" fill="hold"/>
                                        <p:tgtEl>
                                          <p:spTgt spid="486414"/>
                                        </p:tgtEl>
                                        <p:attrNameLst>
                                          <p:attrName>ppt_h</p:attrName>
                                        </p:attrNameLst>
                                      </p:cBhvr>
                                      <p:tavLst>
                                        <p:tav tm="0">
                                          <p:val>
                                            <p:fltVal val="0"/>
                                          </p:val>
                                        </p:tav>
                                        <p:tav tm="100000">
                                          <p:val>
                                            <p:strVal val="#ppt_h"/>
                                          </p:val>
                                        </p:tav>
                                      </p:tavLst>
                                    </p:anim>
                                    <p:anim calcmode="lin" valueType="num">
                                      <p:cBhvr>
                                        <p:cTn id="22" dur="2000" fill="hold"/>
                                        <p:tgtEl>
                                          <p:spTgt spid="486414"/>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6416"/>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486416"/>
                                        </p:tgtEl>
                                        <p:attrNameLst>
                                          <p:attrName>style.visibility</p:attrName>
                                        </p:attrNameLst>
                                      </p:cBhvr>
                                      <p:to>
                                        <p:strVal val="visible"/>
                                      </p:to>
                                    </p:set>
                                    <p:animEffect transition="in" filter="wipe(down)">
                                      <p:cBhvr>
                                        <p:cTn id="29" dur="580">
                                          <p:stCondLst>
                                            <p:cond delay="0"/>
                                          </p:stCondLst>
                                        </p:cTn>
                                        <p:tgtEl>
                                          <p:spTgt spid="486416"/>
                                        </p:tgtEl>
                                      </p:cBhvr>
                                    </p:animEffect>
                                    <p:anim calcmode="lin" valueType="num">
                                      <p:cBhvr>
                                        <p:cTn id="30" dur="1822" tmFilter="0,0; 0.14,0.36; 0.43,0.73; 0.71,0.91; 1.0,1.0">
                                          <p:stCondLst>
                                            <p:cond delay="0"/>
                                          </p:stCondLst>
                                        </p:cTn>
                                        <p:tgtEl>
                                          <p:spTgt spid="4864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864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864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864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86416"/>
                                        </p:tgtEl>
                                        <p:attrNameLst>
                                          <p:attrName>ppt_y</p:attrName>
                                        </p:attrNameLst>
                                      </p:cBhvr>
                                      <p:tavLst>
                                        <p:tav tm="0" fmla="#ppt_y-sin(pi*$)/81">
                                          <p:val>
                                            <p:fltVal val="0"/>
                                          </p:val>
                                        </p:tav>
                                        <p:tav tm="100000">
                                          <p:val>
                                            <p:fltVal val="1"/>
                                          </p:val>
                                        </p:tav>
                                      </p:tavLst>
                                    </p:anim>
                                    <p:animScale>
                                      <p:cBhvr>
                                        <p:cTn id="35" dur="26">
                                          <p:stCondLst>
                                            <p:cond delay="650"/>
                                          </p:stCondLst>
                                        </p:cTn>
                                        <p:tgtEl>
                                          <p:spTgt spid="486416"/>
                                        </p:tgtEl>
                                      </p:cBhvr>
                                      <p:to x="100000" y="60000"/>
                                    </p:animScale>
                                    <p:animScale>
                                      <p:cBhvr>
                                        <p:cTn id="36" dur="166" decel="50000">
                                          <p:stCondLst>
                                            <p:cond delay="676"/>
                                          </p:stCondLst>
                                        </p:cTn>
                                        <p:tgtEl>
                                          <p:spTgt spid="486416"/>
                                        </p:tgtEl>
                                      </p:cBhvr>
                                      <p:to x="100000" y="100000"/>
                                    </p:animScale>
                                    <p:animScale>
                                      <p:cBhvr>
                                        <p:cTn id="37" dur="26">
                                          <p:stCondLst>
                                            <p:cond delay="1312"/>
                                          </p:stCondLst>
                                        </p:cTn>
                                        <p:tgtEl>
                                          <p:spTgt spid="486416"/>
                                        </p:tgtEl>
                                      </p:cBhvr>
                                      <p:to x="100000" y="80000"/>
                                    </p:animScale>
                                    <p:animScale>
                                      <p:cBhvr>
                                        <p:cTn id="38" dur="166" decel="50000">
                                          <p:stCondLst>
                                            <p:cond delay="1338"/>
                                          </p:stCondLst>
                                        </p:cTn>
                                        <p:tgtEl>
                                          <p:spTgt spid="486416"/>
                                        </p:tgtEl>
                                      </p:cBhvr>
                                      <p:to x="100000" y="100000"/>
                                    </p:animScale>
                                    <p:animScale>
                                      <p:cBhvr>
                                        <p:cTn id="39" dur="26">
                                          <p:stCondLst>
                                            <p:cond delay="1642"/>
                                          </p:stCondLst>
                                        </p:cTn>
                                        <p:tgtEl>
                                          <p:spTgt spid="486416"/>
                                        </p:tgtEl>
                                      </p:cBhvr>
                                      <p:to x="100000" y="90000"/>
                                    </p:animScale>
                                    <p:animScale>
                                      <p:cBhvr>
                                        <p:cTn id="40" dur="166" decel="50000">
                                          <p:stCondLst>
                                            <p:cond delay="1668"/>
                                          </p:stCondLst>
                                        </p:cTn>
                                        <p:tgtEl>
                                          <p:spTgt spid="486416"/>
                                        </p:tgtEl>
                                      </p:cBhvr>
                                      <p:to x="100000" y="100000"/>
                                    </p:animScale>
                                    <p:animScale>
                                      <p:cBhvr>
                                        <p:cTn id="41" dur="26">
                                          <p:stCondLst>
                                            <p:cond delay="1808"/>
                                          </p:stCondLst>
                                        </p:cTn>
                                        <p:tgtEl>
                                          <p:spTgt spid="486416"/>
                                        </p:tgtEl>
                                      </p:cBhvr>
                                      <p:to x="100000" y="95000"/>
                                    </p:animScale>
                                    <p:animScale>
                                      <p:cBhvr>
                                        <p:cTn id="42" dur="166" decel="50000">
                                          <p:stCondLst>
                                            <p:cond delay="1834"/>
                                          </p:stCondLst>
                                        </p:cTn>
                                        <p:tgtEl>
                                          <p:spTgt spid="4864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12" grpId="0"/>
      <p:bldP spid="486412" grpId="1"/>
      <p:bldP spid="486414" grpId="0"/>
      <p:bldP spid="486414" grpId="1"/>
      <p:bldP spid="486416" grpId="0"/>
      <p:bldP spid="48641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1">
            <a:extLst>
              <a:ext uri="{FF2B5EF4-FFF2-40B4-BE49-F238E27FC236}">
                <a16:creationId xmlns:a16="http://schemas.microsoft.com/office/drawing/2014/main" id="{649ACA9E-12FD-5981-A899-748B528082DB}"/>
              </a:ext>
            </a:extLst>
          </p:cNvPr>
          <p:cNvSpPr>
            <a:spLocks/>
          </p:cNvSpPr>
          <p:nvPr/>
        </p:nvSpPr>
        <p:spPr bwMode="auto">
          <a:xfrm>
            <a:off x="457200" y="1676400"/>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u="sng">
                <a:solidFill>
                  <a:srgbClr val="FF9933"/>
                </a:solidFill>
              </a:rPr>
              <a:t>SEPIA gynécologie</a:t>
            </a:r>
          </a:p>
        </p:txBody>
      </p:sp>
      <p:sp>
        <p:nvSpPr>
          <p:cNvPr id="68611" name="Text Box 7">
            <a:extLst>
              <a:ext uri="{FF2B5EF4-FFF2-40B4-BE49-F238E27FC236}">
                <a16:creationId xmlns:a16="http://schemas.microsoft.com/office/drawing/2014/main" id="{B6F2223D-8766-0C46-6664-DA1C8A900FF6}"/>
              </a:ext>
            </a:extLst>
          </p:cNvPr>
          <p:cNvSpPr txBox="1">
            <a:spLocks noChangeArrowheads="1"/>
          </p:cNvSpPr>
          <p:nvPr/>
        </p:nvSpPr>
        <p:spPr bwMode="auto">
          <a:xfrm>
            <a:off x="457200" y="2184400"/>
            <a:ext cx="8382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Règles faibles, courtes, seulement le matin, sang noir</a:t>
            </a:r>
          </a:p>
          <a:p>
            <a:pPr eaLnBrk="1" hangingPunct="1"/>
            <a:r>
              <a:rPr lang="fr-FR" altLang="fr-FR" sz="2400" b="0"/>
              <a:t>Céphalées avec douleur de l’œil gauche, irradiant à l’occiput</a:t>
            </a:r>
          </a:p>
          <a:p>
            <a:pPr eaLnBrk="1" hangingPunct="1"/>
            <a:r>
              <a:rPr lang="fr-FR" altLang="fr-FR" sz="2400" b="0"/>
              <a:t>Dysménorrhée à type de pesanteur</a:t>
            </a:r>
          </a:p>
          <a:p>
            <a:pPr eaLnBrk="1" hangingPunct="1"/>
            <a:r>
              <a:rPr lang="fr-FR" altLang="fr-FR" sz="2400" b="0"/>
              <a:t>Leucorrhées jaunâtres, acides avant les règles</a:t>
            </a:r>
          </a:p>
          <a:p>
            <a:pPr eaLnBrk="1" hangingPunct="1"/>
            <a:r>
              <a:rPr lang="fr-FR" altLang="fr-FR" sz="2400" b="0"/>
              <a:t>Infections urinaires, infections vaginales</a:t>
            </a:r>
          </a:p>
          <a:p>
            <a:pPr eaLnBrk="1" hangingPunct="1"/>
            <a:r>
              <a:rPr lang="fr-FR" altLang="fr-FR" sz="2400" b="0"/>
              <a:t>Sécheresse vaginale</a:t>
            </a:r>
          </a:p>
          <a:p>
            <a:pPr eaLnBrk="1" hangingPunct="1"/>
            <a:r>
              <a:rPr lang="fr-FR" altLang="fr-FR" sz="2400" b="0"/>
              <a:t>Bouffées de chaleur à peau pâle</a:t>
            </a:r>
          </a:p>
          <a:p>
            <a:pPr eaLnBrk="1" hangingPunct="1"/>
            <a:r>
              <a:rPr lang="fr-FR" altLang="fr-FR" sz="2400" b="0"/>
              <a:t>SPM avec alternance hyperactivité-fatigue, pesanteur pelvienne, lourdeurs des jambes, constipation</a:t>
            </a:r>
          </a:p>
        </p:txBody>
      </p:sp>
      <p:sp>
        <p:nvSpPr>
          <p:cNvPr id="68612" name="Text Box 8">
            <a:extLst>
              <a:ext uri="{FF2B5EF4-FFF2-40B4-BE49-F238E27FC236}">
                <a16:creationId xmlns:a16="http://schemas.microsoft.com/office/drawing/2014/main" id="{B8010479-959F-72AA-8B7D-04E21CE34430}"/>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nouveau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a:extLst>
              <a:ext uri="{FF2B5EF4-FFF2-40B4-BE49-F238E27FC236}">
                <a16:creationId xmlns:a16="http://schemas.microsoft.com/office/drawing/2014/main" id="{86E83ED1-60F5-35EE-E5D5-3AA2F2AF6853}"/>
              </a:ext>
            </a:extLst>
          </p:cNvPr>
          <p:cNvSpPr>
            <a:spLocks noGrp="1"/>
          </p:cNvSpPr>
          <p:nvPr>
            <p:ph type="title" idx="4294967295"/>
          </p:nvPr>
        </p:nvSpPr>
        <p:spPr bwMode="auto">
          <a:xfrm>
            <a:off x="457200" y="1109663"/>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u="sng">
                <a:solidFill>
                  <a:srgbClr val="FF9933"/>
                </a:solidFill>
              </a:rPr>
              <a:t>SEPIA grossesse</a:t>
            </a:r>
          </a:p>
        </p:txBody>
      </p:sp>
      <p:sp>
        <p:nvSpPr>
          <p:cNvPr id="70659" name="Espace réservé du contenu 2">
            <a:extLst>
              <a:ext uri="{FF2B5EF4-FFF2-40B4-BE49-F238E27FC236}">
                <a16:creationId xmlns:a16="http://schemas.microsoft.com/office/drawing/2014/main" id="{C9C681D1-C978-6157-876A-E96064586379}"/>
              </a:ext>
            </a:extLst>
          </p:cNvPr>
          <p:cNvSpPr>
            <a:spLocks noGrp="1"/>
          </p:cNvSpPr>
          <p:nvPr>
            <p:ph idx="4294967295"/>
          </p:nvPr>
        </p:nvSpPr>
        <p:spPr bwMode="auto">
          <a:xfrm>
            <a:off x="914400" y="1560513"/>
            <a:ext cx="8229600" cy="2667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Foie :</a:t>
            </a:r>
            <a:r>
              <a:rPr lang="fr-FR" altLang="fr-FR" sz="2400" b="1"/>
              <a:t> </a:t>
            </a:r>
            <a:r>
              <a:rPr lang="fr-FR" altLang="fr-FR" sz="2400"/>
              <a:t>nausées &lt; matin,  brossage des dents,</a:t>
            </a:r>
          </a:p>
          <a:p>
            <a:pPr marL="0" indent="0">
              <a:spcBef>
                <a:spcPct val="0"/>
              </a:spcBef>
              <a:buFontTx/>
              <a:buNone/>
            </a:pPr>
            <a:r>
              <a:rPr lang="fr-FR" altLang="fr-FR" sz="2400"/>
              <a:t> &gt; en mangeant (poids !)</a:t>
            </a:r>
          </a:p>
          <a:p>
            <a:pPr marL="0" indent="0">
              <a:spcBef>
                <a:spcPct val="0"/>
              </a:spcBef>
              <a:buFontTx/>
              <a:buNone/>
            </a:pPr>
            <a:r>
              <a:rPr lang="fr-FR" altLang="fr-FR" sz="2400"/>
              <a:t>congestion pelvienne avec pesanteur, constipation, hémorroïdes, lombo-sacralgies (ceinture de grossesse)</a:t>
            </a:r>
          </a:p>
          <a:p>
            <a:pPr marL="0" indent="0">
              <a:spcBef>
                <a:spcPct val="0"/>
              </a:spcBef>
              <a:buFontTx/>
              <a:buNone/>
            </a:pPr>
            <a:r>
              <a:rPr lang="fr-FR" altLang="fr-FR" sz="2400"/>
              <a:t>Infections urinaires (E coli) ou mycoses récidivantes</a:t>
            </a:r>
          </a:p>
          <a:p>
            <a:pPr marL="0" indent="0">
              <a:spcBef>
                <a:spcPct val="0"/>
              </a:spcBef>
              <a:buFontTx/>
              <a:buNone/>
            </a:pPr>
            <a:r>
              <a:rPr lang="fr-FR" altLang="fr-FR" sz="2400"/>
              <a:t>Ligne blanche très foncée, chloasma, acné</a:t>
            </a:r>
          </a:p>
          <a:p>
            <a:pPr marL="0" indent="0">
              <a:spcBef>
                <a:spcPct val="0"/>
              </a:spcBef>
              <a:buFontTx/>
              <a:buNone/>
            </a:pPr>
            <a:r>
              <a:rPr lang="fr-FR" altLang="fr-FR" sz="2400"/>
              <a:t>Douleurs ligamentaires avec pesanteur, prolapsus</a:t>
            </a:r>
          </a:p>
          <a:p>
            <a:pPr marL="0" indent="0">
              <a:spcBef>
                <a:spcPct val="0"/>
              </a:spcBef>
              <a:buFontTx/>
              <a:buNone/>
            </a:pPr>
            <a:endParaRPr lang="fr-FR" altLang="fr-FR" sz="2400"/>
          </a:p>
          <a:p>
            <a:pPr marL="0" indent="0">
              <a:buFontTx/>
              <a:buNone/>
            </a:pPr>
            <a:endParaRPr lang="fr-FR" altLang="fr-FR" sz="2400"/>
          </a:p>
          <a:p>
            <a:pPr marL="0" indent="0">
              <a:buFontTx/>
              <a:buNone/>
            </a:pPr>
            <a:endParaRPr lang="fr-FR" altLang="fr-FR" sz="2400"/>
          </a:p>
          <a:p>
            <a:pPr marL="0" indent="0">
              <a:buFontTx/>
              <a:buNone/>
            </a:pPr>
            <a:endParaRPr lang="fr-FR" altLang="fr-FR" sz="2400"/>
          </a:p>
        </p:txBody>
      </p:sp>
      <p:sp>
        <p:nvSpPr>
          <p:cNvPr id="70660" name="Espace réservé du contenu 2">
            <a:extLst>
              <a:ext uri="{FF2B5EF4-FFF2-40B4-BE49-F238E27FC236}">
                <a16:creationId xmlns:a16="http://schemas.microsoft.com/office/drawing/2014/main" id="{92E1D751-7DD0-3635-72C5-584156137E1B}"/>
              </a:ext>
            </a:extLst>
          </p:cNvPr>
          <p:cNvSpPr>
            <a:spLocks/>
          </p:cNvSpPr>
          <p:nvPr/>
        </p:nvSpPr>
        <p:spPr bwMode="auto">
          <a:xfrm>
            <a:off x="457200" y="4876800"/>
            <a:ext cx="85074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cs typeface="Arial" panose="020B0604020202020204" pitchFamily="34" charset="0"/>
              </a:rPr>
              <a:t>Post-partum : dépression du post-partum</a:t>
            </a:r>
          </a:p>
          <a:p>
            <a:r>
              <a:rPr lang="fr-FR" altLang="fr-FR" sz="2400" b="0">
                <a:cs typeface="Arial" panose="020B0604020202020204" pitchFamily="34" charset="0"/>
              </a:rPr>
              <a:t>Ptose et prolapsus</a:t>
            </a:r>
          </a:p>
          <a:p>
            <a:r>
              <a:rPr lang="fr-FR" altLang="fr-FR" sz="2400" b="0">
                <a:cs typeface="Arial" panose="020B0604020202020204" pitchFamily="34" charset="0"/>
              </a:rPr>
              <a:t>Bébé : séparation, abandon</a:t>
            </a:r>
          </a:p>
        </p:txBody>
      </p:sp>
      <p:sp>
        <p:nvSpPr>
          <p:cNvPr id="70661" name="Titre 1">
            <a:extLst>
              <a:ext uri="{FF2B5EF4-FFF2-40B4-BE49-F238E27FC236}">
                <a16:creationId xmlns:a16="http://schemas.microsoft.com/office/drawing/2014/main" id="{3ABD4C77-E2C3-7804-0B92-E4D65C323E58}"/>
              </a:ext>
            </a:extLst>
          </p:cNvPr>
          <p:cNvSpPr>
            <a:spLocks/>
          </p:cNvSpPr>
          <p:nvPr/>
        </p:nvSpPr>
        <p:spPr bwMode="auto">
          <a:xfrm>
            <a:off x="457200" y="4495800"/>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u="sng">
                <a:solidFill>
                  <a:srgbClr val="FF9933"/>
                </a:solidFill>
                <a:cs typeface="Arial" panose="020B0604020202020204" pitchFamily="34" charset="0"/>
              </a:rPr>
              <a:t>SEPIA Post-partum et bébé</a:t>
            </a:r>
          </a:p>
        </p:txBody>
      </p:sp>
      <p:sp>
        <p:nvSpPr>
          <p:cNvPr id="70662" name="Text Box 9">
            <a:extLst>
              <a:ext uri="{FF2B5EF4-FFF2-40B4-BE49-F238E27FC236}">
                <a16:creationId xmlns:a16="http://schemas.microsoft.com/office/drawing/2014/main" id="{58D5695A-0922-2865-965A-5CEE68730013}"/>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rappel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83A84A1A-7750-8B4F-5150-7A35E53D1AA3}"/>
              </a:ext>
            </a:extLst>
          </p:cNvPr>
          <p:cNvSpPr>
            <a:spLocks noChangeArrowheads="1"/>
          </p:cNvSpPr>
          <p:nvPr/>
        </p:nvSpPr>
        <p:spPr bwMode="auto">
          <a:xfrm>
            <a:off x="468313" y="2214563"/>
            <a:ext cx="4572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Aggravation</a:t>
            </a:r>
            <a:r>
              <a:rPr lang="fr-FR" altLang="fr-FR" sz="2400" b="0">
                <a:cs typeface="Arial" panose="020B0604020202020204" pitchFamily="34" charset="0"/>
              </a:rPr>
              <a:t> : </a:t>
            </a:r>
          </a:p>
          <a:p>
            <a:pPr eaLnBrk="1" hangingPunct="1"/>
            <a:r>
              <a:rPr lang="fr-FR" altLang="fr-FR" sz="2400" b="0">
                <a:cs typeface="Arial" panose="020B0604020202020204" pitchFamily="34" charset="0"/>
              </a:rPr>
              <a:t>Par les odeurs</a:t>
            </a:r>
          </a:p>
          <a:p>
            <a:pPr eaLnBrk="1" hangingPunct="1"/>
            <a:r>
              <a:rPr lang="fr-FR" altLang="fr-FR" sz="2400" b="0">
                <a:cs typeface="Arial" panose="020B0604020202020204" pitchFamily="34" charset="0"/>
              </a:rPr>
              <a:t>Par et après la grossesse</a:t>
            </a:r>
          </a:p>
          <a:p>
            <a:pPr eaLnBrk="1" hangingPunct="1"/>
            <a:r>
              <a:rPr lang="fr-FR" altLang="fr-FR" sz="2400" b="0">
                <a:cs typeface="Arial" panose="020B0604020202020204" pitchFamily="34" charset="0"/>
              </a:rPr>
              <a:t>Par le froid, la neige</a:t>
            </a:r>
          </a:p>
          <a:p>
            <a:pPr eaLnBrk="1" hangingPunct="1"/>
            <a:r>
              <a:rPr lang="fr-FR" altLang="fr-FR" sz="2400" b="0">
                <a:cs typeface="Arial" panose="020B0604020202020204" pitchFamily="34" charset="0"/>
              </a:rPr>
              <a:t>Debout en piétinant sur place</a:t>
            </a:r>
          </a:p>
          <a:p>
            <a:pPr eaLnBrk="1" hangingPunct="1"/>
            <a:endParaRPr lang="fr-FR" altLang="fr-FR" sz="2400" b="0">
              <a:cs typeface="Arial" panose="020B0604020202020204" pitchFamily="34" charset="0"/>
            </a:endParaRPr>
          </a:p>
          <a:p>
            <a:pPr eaLnBrk="1" hangingPunct="1"/>
            <a:r>
              <a:rPr lang="fr-FR" altLang="fr-FR" sz="2400">
                <a:cs typeface="Arial" panose="020B0604020202020204" pitchFamily="34" charset="0"/>
              </a:rPr>
              <a:t>Amélioration</a:t>
            </a:r>
            <a:r>
              <a:rPr lang="fr-FR" altLang="fr-FR" sz="2400" b="0">
                <a:cs typeface="Arial" panose="020B0604020202020204" pitchFamily="34" charset="0"/>
              </a:rPr>
              <a:t> :  </a:t>
            </a:r>
          </a:p>
          <a:p>
            <a:pPr eaLnBrk="1" hangingPunct="1"/>
            <a:r>
              <a:rPr lang="fr-FR" altLang="fr-FR" sz="2400" b="0">
                <a:cs typeface="Arial" panose="020B0604020202020204" pitchFamily="34" charset="0"/>
              </a:rPr>
              <a:t>Mouvement vif, chaleur, grand air</a:t>
            </a:r>
          </a:p>
        </p:txBody>
      </p:sp>
      <p:sp>
        <p:nvSpPr>
          <p:cNvPr id="72707" name="Rectangle 8">
            <a:extLst>
              <a:ext uri="{FF2B5EF4-FFF2-40B4-BE49-F238E27FC236}">
                <a16:creationId xmlns:a16="http://schemas.microsoft.com/office/drawing/2014/main" id="{52EFAA46-9910-5B1B-A4FF-F86A76876284}"/>
              </a:ext>
            </a:extLst>
          </p:cNvPr>
          <p:cNvSpPr>
            <a:spLocks noChangeArrowheads="1"/>
          </p:cNvSpPr>
          <p:nvPr/>
        </p:nvSpPr>
        <p:spPr bwMode="auto">
          <a:xfrm>
            <a:off x="468313" y="1638300"/>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u="sng">
                <a:solidFill>
                  <a:srgbClr val="FF9933"/>
                </a:solidFill>
                <a:cs typeface="Arial" panose="020B0604020202020204" pitchFamily="34" charset="0"/>
              </a:rPr>
              <a:t>SEPIA  modalités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108D5891-9DBB-4AB8-4832-E7105FB58078}"/>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74755" name="Picture 3" descr="sous-titre">
            <a:extLst>
              <a:ext uri="{FF2B5EF4-FFF2-40B4-BE49-F238E27FC236}">
                <a16:creationId xmlns:a16="http://schemas.microsoft.com/office/drawing/2014/main" id="{21B6763E-A9BD-81B1-88AD-2790FD43E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3">
            <a:extLst>
              <a:ext uri="{FF2B5EF4-FFF2-40B4-BE49-F238E27FC236}">
                <a16:creationId xmlns:a16="http://schemas.microsoft.com/office/drawing/2014/main" id="{89212F96-5C64-EE30-4AB6-46DEE730D6FF}"/>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u contenu 2">
            <a:extLst>
              <a:ext uri="{FF2B5EF4-FFF2-40B4-BE49-F238E27FC236}">
                <a16:creationId xmlns:a16="http://schemas.microsoft.com/office/drawing/2014/main" id="{6C1D1DEF-AB27-C888-23C2-C3624B108454}"/>
              </a:ext>
            </a:extLst>
          </p:cNvPr>
          <p:cNvSpPr>
            <a:spLocks noGrp="1"/>
          </p:cNvSpPr>
          <p:nvPr>
            <p:ph idx="4294967295"/>
          </p:nvPr>
        </p:nvSpPr>
        <p:spPr bwMode="auto">
          <a:xfrm>
            <a:off x="914400" y="4460875"/>
            <a:ext cx="82296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i="1"/>
              <a:t>Médicament surtout prescrit en période de périménopause</a:t>
            </a:r>
          </a:p>
          <a:p>
            <a:pPr marL="0" indent="0">
              <a:lnSpc>
                <a:spcPct val="90000"/>
              </a:lnSpc>
              <a:buFontTx/>
              <a:buNone/>
              <a:tabLst>
                <a:tab pos="1876425" algn="l"/>
              </a:tabLst>
            </a:pPr>
            <a:r>
              <a:rPr lang="fr-FR" altLang="fr-FR" sz="2400" b="1" i="1"/>
              <a:t>Comportement</a:t>
            </a:r>
            <a:r>
              <a:rPr lang="fr-FR" altLang="fr-FR" sz="2400" i="1"/>
              <a:t> : alternance loquacité-mutisme, jalousie</a:t>
            </a:r>
          </a:p>
        </p:txBody>
      </p:sp>
      <p:sp>
        <p:nvSpPr>
          <p:cNvPr id="76803" name="Oval 3">
            <a:extLst>
              <a:ext uri="{FF2B5EF4-FFF2-40B4-BE49-F238E27FC236}">
                <a16:creationId xmlns:a16="http://schemas.microsoft.com/office/drawing/2014/main" id="{5D6ED8E6-B56E-B6CF-47D9-9129E20CE4AC}"/>
              </a:ext>
            </a:extLst>
          </p:cNvPr>
          <p:cNvSpPr>
            <a:spLocks noChangeArrowheads="1"/>
          </p:cNvSpPr>
          <p:nvPr/>
        </p:nvSpPr>
        <p:spPr bwMode="auto">
          <a:xfrm>
            <a:off x="-180975" y="-458788"/>
            <a:ext cx="3305175" cy="1830388"/>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76804" name="Titre 1">
            <a:extLst>
              <a:ext uri="{FF2B5EF4-FFF2-40B4-BE49-F238E27FC236}">
                <a16:creationId xmlns:a16="http://schemas.microsoft.com/office/drawing/2014/main" id="{AB3A8084-135C-5391-CEEE-5FA52DAC17EF}"/>
              </a:ext>
            </a:extLst>
          </p:cNvPr>
          <p:cNvSpPr>
            <a:spLocks/>
          </p:cNvSpPr>
          <p:nvPr/>
        </p:nvSpPr>
        <p:spPr bwMode="auto">
          <a:xfrm>
            <a:off x="179388" y="-90488"/>
            <a:ext cx="294481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a:solidFill>
                  <a:srgbClr val="FFFFFF"/>
                </a:solidFill>
                <a:cs typeface="Arial" panose="020B0604020202020204" pitchFamily="34" charset="0"/>
              </a:rPr>
              <a:t>LACHESIS</a:t>
            </a:r>
            <a:r>
              <a:rPr lang="fr-FR" altLang="fr-FR" sz="2800">
                <a:cs typeface="Arial" panose="020B0604020202020204" pitchFamily="34" charset="0"/>
              </a:rPr>
              <a:t> </a:t>
            </a:r>
          </a:p>
        </p:txBody>
      </p:sp>
      <p:sp>
        <p:nvSpPr>
          <p:cNvPr id="76805" name="Rectangle 8">
            <a:extLst>
              <a:ext uri="{FF2B5EF4-FFF2-40B4-BE49-F238E27FC236}">
                <a16:creationId xmlns:a16="http://schemas.microsoft.com/office/drawing/2014/main" id="{6805DEEC-1571-319A-80D1-3E72157A4525}"/>
              </a:ext>
            </a:extLst>
          </p:cNvPr>
          <p:cNvSpPr>
            <a:spLocks noChangeArrowheads="1"/>
          </p:cNvSpPr>
          <p:nvPr/>
        </p:nvSpPr>
        <p:spPr bwMode="auto">
          <a:xfrm>
            <a:off x="660400" y="2806700"/>
            <a:ext cx="5638800" cy="1225550"/>
          </a:xfrm>
          <a:prstGeom prst="rect">
            <a:avLst/>
          </a:prstGeom>
          <a:noFill/>
          <a:ln w="38100" cmpd="dbl">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 </a:t>
            </a:r>
          </a:p>
          <a:p>
            <a:pPr eaLnBrk="1" hangingPunct="1"/>
            <a:r>
              <a:rPr lang="fr-FR" altLang="fr-FR" sz="2400">
                <a:cs typeface="Arial" panose="020B0604020202020204" pitchFamily="34" charset="0"/>
              </a:rPr>
              <a:t>Intolérance à toute constriction du corps</a:t>
            </a:r>
          </a:p>
          <a:p>
            <a:pPr eaLnBrk="1" hangingPunct="1"/>
            <a:r>
              <a:rPr lang="fr-FR" altLang="fr-FR" sz="2400">
                <a:cs typeface="Arial" panose="020B0604020202020204" pitchFamily="34" charset="0"/>
              </a:rPr>
              <a:t>Amélioration par l’écoulement </a:t>
            </a:r>
          </a:p>
        </p:txBody>
      </p:sp>
      <p:sp>
        <p:nvSpPr>
          <p:cNvPr id="76806" name="AutoShape 11" descr="Résultat de recherche d'images pour &quot;lachesis mutus&quot;">
            <a:extLst>
              <a:ext uri="{FF2B5EF4-FFF2-40B4-BE49-F238E27FC236}">
                <a16:creationId xmlns:a16="http://schemas.microsoft.com/office/drawing/2014/main" id="{E5C41DCB-A4A5-5C13-3F75-A8CBF5A00DC1}"/>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76807" name="AutoShape 13" descr="Résultat de recherche d'images pour &quot;lachesis mutus&quot;">
            <a:extLst>
              <a:ext uri="{FF2B5EF4-FFF2-40B4-BE49-F238E27FC236}">
                <a16:creationId xmlns:a16="http://schemas.microsoft.com/office/drawing/2014/main" id="{D1C6C7AE-5B86-A701-1E39-64810B34CECB}"/>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pic>
        <p:nvPicPr>
          <p:cNvPr id="76808" name="Picture 15" descr="bushmaster-Lachesis-Mutus">
            <a:extLst>
              <a:ext uri="{FF2B5EF4-FFF2-40B4-BE49-F238E27FC236}">
                <a16:creationId xmlns:a16="http://schemas.microsoft.com/office/drawing/2014/main" id="{82E37B3A-2137-8324-53EC-3AEF34F30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33337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Rectangle 9">
            <a:extLst>
              <a:ext uri="{FF2B5EF4-FFF2-40B4-BE49-F238E27FC236}">
                <a16:creationId xmlns:a16="http://schemas.microsoft.com/office/drawing/2014/main" id="{00D2CF38-6750-60A8-D70E-D901FD32BA70}"/>
              </a:ext>
            </a:extLst>
          </p:cNvPr>
          <p:cNvSpPr>
            <a:spLocks noChangeArrowheads="1"/>
          </p:cNvSpPr>
          <p:nvPr/>
        </p:nvSpPr>
        <p:spPr bwMode="auto">
          <a:xfrm>
            <a:off x="6324600" y="2667000"/>
            <a:ext cx="1889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fr-FR" altLang="fr-FR" sz="2000" b="0" i="1">
                <a:solidFill>
                  <a:schemeClr val="bg2"/>
                </a:solidFill>
                <a:cs typeface="Arial" panose="020B0604020202020204" pitchFamily="34" charset="0"/>
              </a:rPr>
              <a:t>Venin de serpent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a:extLst>
              <a:ext uri="{FF2B5EF4-FFF2-40B4-BE49-F238E27FC236}">
                <a16:creationId xmlns:a16="http://schemas.microsoft.com/office/drawing/2014/main" id="{6951831F-74ED-45FB-17FF-A139E57CB696}"/>
              </a:ext>
            </a:extLst>
          </p:cNvPr>
          <p:cNvSpPr>
            <a:spLocks noGrp="1"/>
          </p:cNvSpPr>
          <p:nvPr>
            <p:ph type="title" idx="4294967295"/>
          </p:nvPr>
        </p:nvSpPr>
        <p:spPr bwMode="auto">
          <a:xfrm>
            <a:off x="609600" y="685800"/>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b="1">
                <a:solidFill>
                  <a:srgbClr val="FF9933"/>
                </a:solidFill>
              </a:rPr>
              <a:t>LACHESIS et gynéco</a:t>
            </a:r>
          </a:p>
        </p:txBody>
      </p:sp>
      <p:sp>
        <p:nvSpPr>
          <p:cNvPr id="78851" name="Espace réservé du contenu 2">
            <a:extLst>
              <a:ext uri="{FF2B5EF4-FFF2-40B4-BE49-F238E27FC236}">
                <a16:creationId xmlns:a16="http://schemas.microsoft.com/office/drawing/2014/main" id="{D62B942A-F862-0550-F1D2-1C30FA9643FE}"/>
              </a:ext>
            </a:extLst>
          </p:cNvPr>
          <p:cNvSpPr>
            <a:spLocks noGrp="1"/>
          </p:cNvSpPr>
          <p:nvPr>
            <p:ph idx="4294967295"/>
          </p:nvPr>
        </p:nvSpPr>
        <p:spPr bwMode="auto">
          <a:xfrm>
            <a:off x="533400" y="1100138"/>
            <a:ext cx="8153400" cy="4522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Céphalées battantes plutôt gauches.</a:t>
            </a:r>
          </a:p>
          <a:p>
            <a:pPr marL="0" indent="0">
              <a:spcBef>
                <a:spcPct val="0"/>
              </a:spcBef>
              <a:buFontTx/>
              <a:buNone/>
            </a:pPr>
            <a:r>
              <a:rPr lang="fr-FR" altLang="fr-FR" sz="2400"/>
              <a:t>Ecchymoses spontanées.</a:t>
            </a:r>
          </a:p>
          <a:p>
            <a:pPr marL="0" indent="0">
              <a:spcBef>
                <a:spcPct val="0"/>
              </a:spcBef>
              <a:buFontTx/>
              <a:buNone/>
            </a:pPr>
            <a:r>
              <a:rPr lang="fr-FR" altLang="fr-FR" sz="2400"/>
              <a:t>Sommeil agité.</a:t>
            </a:r>
          </a:p>
          <a:p>
            <a:pPr marL="0" indent="0">
              <a:spcBef>
                <a:spcPct val="0"/>
              </a:spcBef>
              <a:buFontTx/>
              <a:buNone/>
            </a:pPr>
            <a:r>
              <a:rPr lang="fr-FR" altLang="fr-FR" sz="2400"/>
              <a:t>Bouffées de chaleur avec sueurs abondantes, palpitations.</a:t>
            </a:r>
          </a:p>
          <a:p>
            <a:pPr marL="0" indent="0">
              <a:spcBef>
                <a:spcPct val="0"/>
              </a:spcBef>
              <a:buFontTx/>
              <a:buNone/>
            </a:pPr>
            <a:r>
              <a:rPr lang="fr-FR" altLang="fr-FR" sz="2400"/>
              <a:t>Sensation de suffocation, ne supporte pas de vêtements serrés, ni foulards.</a:t>
            </a:r>
          </a:p>
          <a:p>
            <a:pPr marL="0" indent="0">
              <a:spcBef>
                <a:spcPct val="0"/>
              </a:spcBef>
              <a:buFontTx/>
              <a:buNone/>
            </a:pPr>
            <a:r>
              <a:rPr lang="fr-FR" altLang="fr-FR" sz="2400"/>
              <a:t>Hémorroïdes battantes et bleutées.</a:t>
            </a:r>
          </a:p>
          <a:p>
            <a:pPr marL="0" indent="0">
              <a:spcBef>
                <a:spcPct val="0"/>
              </a:spcBef>
              <a:buFontTx/>
              <a:buNone/>
            </a:pPr>
            <a:r>
              <a:rPr lang="fr-FR" altLang="fr-FR" sz="2400"/>
              <a:t>Cycles plus ou moins réguliers avec règles noires, peu abondantes, courtes.</a:t>
            </a:r>
          </a:p>
          <a:p>
            <a:pPr marL="0" indent="0">
              <a:spcBef>
                <a:spcPct val="0"/>
              </a:spcBef>
              <a:buFontTx/>
              <a:buNone/>
            </a:pPr>
            <a:r>
              <a:rPr lang="fr-FR" altLang="fr-FR" sz="2400"/>
              <a:t>SPM avec tension mammaire, hémorroïdes, alternance loquacité et dépression.</a:t>
            </a:r>
          </a:p>
          <a:p>
            <a:pPr marL="0" indent="0">
              <a:spcBef>
                <a:spcPct val="0"/>
              </a:spcBef>
              <a:buFontTx/>
              <a:buNone/>
            </a:pPr>
            <a:r>
              <a:rPr lang="fr-FR" altLang="fr-FR" sz="2400"/>
              <a:t>&gt; de tous les symptômes à l’arrivée des règles.</a:t>
            </a:r>
          </a:p>
        </p:txBody>
      </p:sp>
      <p:pic>
        <p:nvPicPr>
          <p:cNvPr id="78852" name="Picture 7" descr="flèche">
            <a:extLst>
              <a:ext uri="{FF2B5EF4-FFF2-40B4-BE49-F238E27FC236}">
                <a16:creationId xmlns:a16="http://schemas.microsoft.com/office/drawing/2014/main" id="{C873985D-D557-8C92-B000-5B554EFEF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685800"/>
            <a:ext cx="360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u contenu 2">
            <a:extLst>
              <a:ext uri="{FF2B5EF4-FFF2-40B4-BE49-F238E27FC236}">
                <a16:creationId xmlns:a16="http://schemas.microsoft.com/office/drawing/2014/main" id="{C7A28A5B-1B0E-191B-6C88-7C259C2A9304}"/>
              </a:ext>
            </a:extLst>
          </p:cNvPr>
          <p:cNvSpPr>
            <a:spLocks noGrp="1"/>
          </p:cNvSpPr>
          <p:nvPr>
            <p:ph idx="4294967295"/>
          </p:nvPr>
        </p:nvSpPr>
        <p:spPr bwMode="auto">
          <a:xfrm>
            <a:off x="457200" y="1219200"/>
            <a:ext cx="81534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fr-FR" altLang="fr-FR" sz="2400"/>
              <a:t>Troubles digestifs </a:t>
            </a:r>
          </a:p>
          <a:p>
            <a:pPr>
              <a:spcBef>
                <a:spcPct val="0"/>
              </a:spcBef>
              <a:buFontTx/>
              <a:buNone/>
            </a:pPr>
            <a:r>
              <a:rPr lang="fr-FR" altLang="fr-FR" sz="2400"/>
              <a:t>Etats infectieux</a:t>
            </a:r>
          </a:p>
          <a:p>
            <a:pPr>
              <a:spcBef>
                <a:spcPct val="0"/>
              </a:spcBef>
              <a:buFontTx/>
              <a:buNone/>
            </a:pPr>
            <a:r>
              <a:rPr lang="fr-FR" altLang="fr-FR" sz="2400"/>
              <a:t>Troubles circulatoires : hémorroïdes, insuffisance veineuse</a:t>
            </a:r>
          </a:p>
        </p:txBody>
      </p:sp>
      <p:sp>
        <p:nvSpPr>
          <p:cNvPr id="80899" name="Espace réservé du contenu 2">
            <a:extLst>
              <a:ext uri="{FF2B5EF4-FFF2-40B4-BE49-F238E27FC236}">
                <a16:creationId xmlns:a16="http://schemas.microsoft.com/office/drawing/2014/main" id="{62EEC4AA-D557-624D-271A-C5E5A60843DE}"/>
              </a:ext>
            </a:extLst>
          </p:cNvPr>
          <p:cNvSpPr>
            <a:spLocks/>
          </p:cNvSpPr>
          <p:nvPr/>
        </p:nvSpPr>
        <p:spPr bwMode="auto">
          <a:xfrm>
            <a:off x="457200" y="3124200"/>
            <a:ext cx="8077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38454013" indent="-50787300">
              <a:defRPr b="1">
                <a:solidFill>
                  <a:schemeClr val="tx1"/>
                </a:solidFill>
                <a:latin typeface="Times New Roman" panose="02020603050405020304" pitchFamily="18" charset="0"/>
                <a:ea typeface="MS PGothic" panose="020B0600070205080204" pitchFamily="34" charset="-128"/>
              </a:defRPr>
            </a:lvl5pPr>
            <a:lvl6pPr marL="38911213" indent="-507873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39368413" indent="-507873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9825613" indent="-507873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40282813" indent="-507873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cs typeface="Arial" panose="020B0604020202020204" pitchFamily="34" charset="0"/>
              </a:rPr>
              <a:t>Post-partum : troubles de la cicatrisation ; ulcérations, tendance à la nécrose.</a:t>
            </a:r>
          </a:p>
          <a:p>
            <a:r>
              <a:rPr lang="fr-FR" altLang="fr-FR" sz="2400" b="0">
                <a:cs typeface="Arial" panose="020B0604020202020204" pitchFamily="34" charset="0"/>
              </a:rPr>
              <a:t>Constipation avec sensation de constriction du sphincter.</a:t>
            </a:r>
          </a:p>
          <a:p>
            <a:r>
              <a:rPr lang="fr-FR" altLang="fr-FR" sz="2400" b="0">
                <a:cs typeface="Arial" panose="020B0604020202020204" pitchFamily="34" charset="0"/>
              </a:rPr>
              <a:t>Douleur sacro-coccygienne.</a:t>
            </a:r>
          </a:p>
          <a:p>
            <a:endParaRPr lang="fr-FR" altLang="fr-FR" sz="2400" b="0">
              <a:cs typeface="Arial" panose="020B0604020202020204" pitchFamily="34" charset="0"/>
            </a:endParaRPr>
          </a:p>
        </p:txBody>
      </p:sp>
      <p:sp>
        <p:nvSpPr>
          <p:cNvPr id="80900" name="Titre 1">
            <a:extLst>
              <a:ext uri="{FF2B5EF4-FFF2-40B4-BE49-F238E27FC236}">
                <a16:creationId xmlns:a16="http://schemas.microsoft.com/office/drawing/2014/main" id="{A3F00000-A17B-CB85-EEE8-0DF9CD215E4B}"/>
              </a:ext>
            </a:extLst>
          </p:cNvPr>
          <p:cNvSpPr>
            <a:spLocks/>
          </p:cNvSpPr>
          <p:nvPr/>
        </p:nvSpPr>
        <p:spPr bwMode="auto">
          <a:xfrm>
            <a:off x="457200" y="854075"/>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solidFill>
                  <a:srgbClr val="FF9933"/>
                </a:solidFill>
              </a:rPr>
              <a:t>LACHESIS et grossesse</a:t>
            </a:r>
          </a:p>
        </p:txBody>
      </p:sp>
      <p:pic>
        <p:nvPicPr>
          <p:cNvPr id="80901" name="Picture 8" descr="flèche">
            <a:extLst>
              <a:ext uri="{FF2B5EF4-FFF2-40B4-BE49-F238E27FC236}">
                <a16:creationId xmlns:a16="http://schemas.microsoft.com/office/drawing/2014/main" id="{6FF6BA6C-D2FA-5138-E32E-5DBDE6505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itre 1">
            <a:extLst>
              <a:ext uri="{FF2B5EF4-FFF2-40B4-BE49-F238E27FC236}">
                <a16:creationId xmlns:a16="http://schemas.microsoft.com/office/drawing/2014/main" id="{B788516F-8C1E-4B33-4683-A90F695C8864}"/>
              </a:ext>
            </a:extLst>
          </p:cNvPr>
          <p:cNvSpPr>
            <a:spLocks/>
          </p:cNvSpPr>
          <p:nvPr/>
        </p:nvSpPr>
        <p:spPr bwMode="auto">
          <a:xfrm>
            <a:off x="457200" y="2759075"/>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solidFill>
                  <a:srgbClr val="FF9933"/>
                </a:solidFill>
              </a:rPr>
              <a:t>LACHESIS et post-partum</a:t>
            </a:r>
          </a:p>
        </p:txBody>
      </p:sp>
      <p:pic>
        <p:nvPicPr>
          <p:cNvPr id="80903" name="Picture 10" descr="flèche">
            <a:extLst>
              <a:ext uri="{FF2B5EF4-FFF2-40B4-BE49-F238E27FC236}">
                <a16:creationId xmlns:a16="http://schemas.microsoft.com/office/drawing/2014/main" id="{F66EB84C-11AD-8B77-F0C8-796D208A4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2759075"/>
            <a:ext cx="360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AFE13D4-399E-3EF9-2518-7B01121EA937}"/>
              </a:ext>
            </a:extLst>
          </p:cNvPr>
          <p:cNvSpPr>
            <a:spLocks noChangeArrowheads="1"/>
          </p:cNvSpPr>
          <p:nvPr/>
        </p:nvSpPr>
        <p:spPr bwMode="auto">
          <a:xfrm>
            <a:off x="468313" y="1604963"/>
            <a:ext cx="8218487"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Aggravation</a:t>
            </a:r>
            <a:endParaRPr lang="fr-FR" altLang="fr-FR" sz="2400" b="0">
              <a:cs typeface="Arial" panose="020B0604020202020204" pitchFamily="34" charset="0"/>
            </a:endParaRPr>
          </a:p>
          <a:p>
            <a:pPr eaLnBrk="1" hangingPunct="1"/>
            <a:r>
              <a:rPr lang="fr-FR" altLang="fr-FR" sz="2400" b="0">
                <a:cs typeface="Arial" panose="020B0604020202020204" pitchFamily="34" charset="0"/>
              </a:rPr>
              <a:t>Suppression d’un écoulement, pression, toucher, vêtement serré.</a:t>
            </a:r>
          </a:p>
          <a:p>
            <a:pPr eaLnBrk="1" hangingPunct="1"/>
            <a:r>
              <a:rPr lang="fr-FR" altLang="fr-FR" sz="2400" b="0">
                <a:cs typeface="Arial" panose="020B0604020202020204" pitchFamily="34" charset="0"/>
              </a:rPr>
              <a:t>Par le sommeil.</a:t>
            </a:r>
          </a:p>
          <a:p>
            <a:pPr eaLnBrk="1" hangingPunct="1"/>
            <a:endParaRPr lang="fr-FR" altLang="fr-FR" sz="2400" b="0">
              <a:cs typeface="Arial" panose="020B0604020202020204" pitchFamily="34" charset="0"/>
            </a:endParaRPr>
          </a:p>
          <a:p>
            <a:pPr eaLnBrk="1" hangingPunct="1"/>
            <a:r>
              <a:rPr lang="fr-FR" altLang="fr-FR" sz="2400">
                <a:cs typeface="Arial" panose="020B0604020202020204" pitchFamily="34" charset="0"/>
              </a:rPr>
              <a:t>Amélioration</a:t>
            </a:r>
            <a:endParaRPr lang="fr-FR" altLang="fr-FR" sz="2400" b="0">
              <a:cs typeface="Arial" panose="020B0604020202020204" pitchFamily="34" charset="0"/>
            </a:endParaRPr>
          </a:p>
          <a:p>
            <a:pPr eaLnBrk="1" hangingPunct="1"/>
            <a:r>
              <a:rPr lang="fr-FR" altLang="fr-FR" sz="2400" b="0">
                <a:cs typeface="Arial" panose="020B0604020202020204" pitchFamily="34" charset="0"/>
              </a:rPr>
              <a:t>Par tout écoulement.</a:t>
            </a:r>
          </a:p>
          <a:p>
            <a:pPr>
              <a:spcBef>
                <a:spcPct val="50000"/>
              </a:spcBef>
              <a:buFontTx/>
              <a:buChar char="•"/>
            </a:pPr>
            <a:endParaRPr lang="fr-FR" altLang="fr-FR" sz="2400" b="0">
              <a:cs typeface="Arial" panose="020B0604020202020204" pitchFamily="34" charset="0"/>
            </a:endParaRPr>
          </a:p>
        </p:txBody>
      </p:sp>
      <p:sp>
        <p:nvSpPr>
          <p:cNvPr id="82947" name="Titre 1">
            <a:extLst>
              <a:ext uri="{FF2B5EF4-FFF2-40B4-BE49-F238E27FC236}">
                <a16:creationId xmlns:a16="http://schemas.microsoft.com/office/drawing/2014/main" id="{62D8A641-BFE8-0185-3ED4-60350E393803}"/>
              </a:ext>
            </a:extLst>
          </p:cNvPr>
          <p:cNvSpPr>
            <a:spLocks/>
          </p:cNvSpPr>
          <p:nvPr/>
        </p:nvSpPr>
        <p:spPr bwMode="auto">
          <a:xfrm>
            <a:off x="457200" y="1082675"/>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solidFill>
                  <a:srgbClr val="FF9933"/>
                </a:solidFill>
              </a:rPr>
              <a:t>LACHESIS modalités</a:t>
            </a:r>
          </a:p>
        </p:txBody>
      </p:sp>
      <p:pic>
        <p:nvPicPr>
          <p:cNvPr id="82948" name="Picture 5" descr="flèche">
            <a:extLst>
              <a:ext uri="{FF2B5EF4-FFF2-40B4-BE49-F238E27FC236}">
                <a16:creationId xmlns:a16="http://schemas.microsoft.com/office/drawing/2014/main" id="{41969E4C-E055-ADB6-1CF1-CB25B9957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36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68213E91-BE4C-987C-D72C-D25AE0885BA6}"/>
              </a:ext>
            </a:extLst>
          </p:cNvPr>
          <p:cNvSpPr>
            <a:spLocks noGrp="1" noChangeArrowheads="1"/>
          </p:cNvSpPr>
          <p:nvPr>
            <p:ph type="title" idx="4294967295"/>
          </p:nvPr>
        </p:nvSpPr>
        <p:spPr bwMode="auto">
          <a:xfrm>
            <a:off x="0" y="-479425"/>
            <a:ext cx="9372600" cy="18716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8000">
                <a:solidFill>
                  <a:srgbClr val="EAEAEA"/>
                </a:solidFill>
              </a:rPr>
              <a:t>sommaire</a:t>
            </a:r>
          </a:p>
        </p:txBody>
      </p:sp>
      <p:sp>
        <p:nvSpPr>
          <p:cNvPr id="5124" name="Rectangle 4">
            <a:extLst>
              <a:ext uri="{FF2B5EF4-FFF2-40B4-BE49-F238E27FC236}">
                <a16:creationId xmlns:a16="http://schemas.microsoft.com/office/drawing/2014/main" id="{4F58BAB6-D5CF-1DA2-9E67-9A2F10CCFB42}"/>
              </a:ext>
            </a:extLst>
          </p:cNvPr>
          <p:cNvSpPr>
            <a:spLocks noGrp="1" noChangeArrowheads="1"/>
          </p:cNvSpPr>
          <p:nvPr>
            <p:ph type="body" idx="4294967295"/>
          </p:nvPr>
        </p:nvSpPr>
        <p:spPr bwMode="auto">
          <a:xfrm>
            <a:off x="914400" y="2247900"/>
            <a:ext cx="8229600" cy="3197225"/>
          </a:xfrm>
          <a:prstGeom prst="rect">
            <a:avLst/>
          </a:prstGeom>
        </p:spPr>
        <p:txBody>
          <a:bodyPr/>
          <a:lstStyle/>
          <a:p>
            <a:pPr marL="0" indent="0">
              <a:spcBef>
                <a:spcPct val="0"/>
              </a:spcBef>
              <a:buClr>
                <a:srgbClr val="FF6600"/>
              </a:buClr>
              <a:buSzPct val="80000"/>
              <a:buFont typeface="Wingdings" panose="05000000000000000000" pitchFamily="2" charset="2"/>
              <a:buChar char="ü"/>
              <a:defRPr/>
            </a:pPr>
            <a:r>
              <a:rPr lang="fr-FR" altLang="fr-FR" sz="2400" i="1" dirty="0">
                <a:ea typeface="ＭＳ Ｐゴシック" panose="020B0600070205080204" pitchFamily="34" charset="-128"/>
              </a:rPr>
              <a:t> Les terrains en gynécologie</a:t>
            </a:r>
          </a:p>
          <a:p>
            <a:pPr marL="0" indent="0">
              <a:spcBef>
                <a:spcPct val="0"/>
              </a:spcBef>
              <a:buClr>
                <a:srgbClr val="FF6600"/>
              </a:buClr>
              <a:buSzPct val="80000"/>
              <a:buFont typeface="Wingdings" panose="05000000000000000000" pitchFamily="2" charset="2"/>
              <a:buChar char="ü"/>
              <a:defRPr/>
            </a:pPr>
            <a:endParaRPr lang="fr-FR" altLang="fr-FR" sz="2400" i="1" dirty="0">
              <a:ea typeface="ＭＳ Ｐゴシック" panose="020B0600070205080204" pitchFamily="34" charset="-128"/>
            </a:endParaRPr>
          </a:p>
          <a:p>
            <a:pPr marL="0" indent="0">
              <a:spcBef>
                <a:spcPct val="0"/>
              </a:spcBef>
              <a:buClr>
                <a:srgbClr val="FF6600"/>
              </a:buClr>
              <a:buSzPct val="80000"/>
              <a:buFont typeface="Wingdings" panose="05000000000000000000" pitchFamily="2" charset="2"/>
              <a:buChar char="ü"/>
              <a:defRPr/>
            </a:pPr>
            <a:r>
              <a:rPr lang="fr-FR" altLang="fr-FR" sz="2400" i="1" dirty="0">
                <a:ea typeface="ＭＳ Ｐゴシック" panose="020B0600070205080204" pitchFamily="34" charset="-128"/>
              </a:rPr>
              <a:t> Quelques situations pratiques en gynécologie</a:t>
            </a:r>
          </a:p>
          <a:p>
            <a:pPr>
              <a:spcBef>
                <a:spcPct val="0"/>
              </a:spcBef>
              <a:buFontTx/>
              <a:buChar char="-"/>
              <a:defRPr/>
            </a:pPr>
            <a:r>
              <a:rPr lang="fr-FR" altLang="fr-FR" sz="2400" i="1" dirty="0">
                <a:ea typeface="ＭＳ Ｐゴシック" panose="020B0600070205080204" pitchFamily="34" charset="-128"/>
              </a:rPr>
              <a:t>Régulation du cycle, </a:t>
            </a:r>
            <a:r>
              <a:rPr lang="fr-FR" altLang="fr-FR" sz="2400" i="1" dirty="0" err="1">
                <a:ea typeface="ＭＳ Ｐゴシック" panose="020B0600070205080204" pitchFamily="34" charset="-128"/>
              </a:rPr>
              <a:t>mastodynies</a:t>
            </a:r>
            <a:r>
              <a:rPr lang="fr-FR" altLang="fr-FR" sz="2400" i="1" dirty="0">
                <a:ea typeface="ＭＳ Ｐゴシック" panose="020B0600070205080204" pitchFamily="34" charset="-128"/>
              </a:rPr>
              <a:t>, troubles cutanés, symptômes d’insuffisance veineuse, troubles de l’humeur, œdèmes</a:t>
            </a:r>
          </a:p>
          <a:p>
            <a:pPr>
              <a:spcBef>
                <a:spcPct val="0"/>
              </a:spcBef>
              <a:buFontTx/>
              <a:buChar char="-"/>
              <a:defRPr/>
            </a:pPr>
            <a:r>
              <a:rPr lang="fr-FR" altLang="fr-FR" sz="2400" i="1" dirty="0">
                <a:ea typeface="ＭＳ Ｐゴシック" panose="020B0600070205080204" pitchFamily="34" charset="-128"/>
              </a:rPr>
              <a:t>Accompagnement des méthodes contraceptives (pose de DIU, effets secondaires des traitements hormonaux contraceptifs)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A1CB33EA-940F-9FED-61FC-BB5116F34FB9}"/>
              </a:ext>
            </a:extLst>
          </p:cNvPr>
          <p:cNvSpPr>
            <a:spLocks noChangeArrowheads="1"/>
          </p:cNvSpPr>
          <p:nvPr/>
        </p:nvSpPr>
        <p:spPr bwMode="auto">
          <a:xfrm>
            <a:off x="6372225" y="465296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i="1">
                <a:solidFill>
                  <a:srgbClr val="FF9933"/>
                </a:solidFill>
                <a:cs typeface="Arial" panose="020B0604020202020204" pitchFamily="34" charset="0"/>
              </a:rPr>
              <a:t>focus sur….</a:t>
            </a:r>
          </a:p>
        </p:txBody>
      </p:sp>
      <p:pic>
        <p:nvPicPr>
          <p:cNvPr id="84995" name="Picture 3" descr="sous-titre">
            <a:extLst>
              <a:ext uri="{FF2B5EF4-FFF2-40B4-BE49-F238E27FC236}">
                <a16:creationId xmlns:a16="http://schemas.microsoft.com/office/drawing/2014/main" id="{F860A09B-DD34-1DAD-90A9-F4416CFF7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8763"/>
            <a:ext cx="57959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 Box 3">
            <a:extLst>
              <a:ext uri="{FF2B5EF4-FFF2-40B4-BE49-F238E27FC236}">
                <a16:creationId xmlns:a16="http://schemas.microsoft.com/office/drawing/2014/main" id="{0B051994-1972-F9A2-A3C0-D96972596516}"/>
              </a:ext>
            </a:extLst>
          </p:cNvPr>
          <p:cNvSpPr txBox="1">
            <a:spLocks noChangeArrowheads="1"/>
          </p:cNvSpPr>
          <p:nvPr/>
        </p:nvSpPr>
        <p:spPr bwMode="auto">
          <a:xfrm>
            <a:off x="3708400" y="365125"/>
            <a:ext cx="5146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3200">
                <a:solidFill>
                  <a:srgbClr val="FFFFFF"/>
                </a:solidFill>
                <a:cs typeface="Arial" panose="020B0604020202020204" pitchFamily="34" charset="0"/>
              </a:rPr>
              <a:t>MATI</a:t>
            </a:r>
            <a:r>
              <a:rPr lang="en-US" altLang="fr-FR" sz="3200">
                <a:solidFill>
                  <a:srgbClr val="FFFFFF"/>
                </a:solidFill>
                <a:cs typeface="Times New Roman" panose="02020603050405020304" pitchFamily="18" charset="0"/>
              </a:rPr>
              <a:t>È</a:t>
            </a:r>
            <a:r>
              <a:rPr lang="fr-FR" altLang="fr-FR" sz="3200">
                <a:solidFill>
                  <a:srgbClr val="FFFFFF"/>
                </a:solidFill>
                <a:cs typeface="Arial" panose="020B0604020202020204" pitchFamily="34" charset="0"/>
              </a:rPr>
              <a:t>RE M</a:t>
            </a:r>
            <a:r>
              <a:rPr lang="en-US" altLang="fr-FR" sz="3200">
                <a:solidFill>
                  <a:srgbClr val="FFFFFF"/>
                </a:solidFill>
                <a:cs typeface="Arial" panose="020B0604020202020204" pitchFamily="34" charset="0"/>
              </a:rPr>
              <a:t>É</a:t>
            </a:r>
            <a:r>
              <a:rPr lang="fr-FR" altLang="fr-FR" sz="3200">
                <a:solidFill>
                  <a:srgbClr val="FFFFFF"/>
                </a:solidFill>
                <a:cs typeface="Arial" panose="020B0604020202020204" pitchFamily="34" charset="0"/>
              </a:rPr>
              <a:t>DICALE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a:extLst>
              <a:ext uri="{FF2B5EF4-FFF2-40B4-BE49-F238E27FC236}">
                <a16:creationId xmlns:a16="http://schemas.microsoft.com/office/drawing/2014/main" id="{9321515F-665A-8879-F277-F85A6FD812FA}"/>
              </a:ext>
            </a:extLst>
          </p:cNvPr>
          <p:cNvSpPr>
            <a:spLocks noGrp="1" noChangeArrowheads="1"/>
          </p:cNvSpPr>
          <p:nvPr>
            <p:ph type="body" idx="1"/>
          </p:nvPr>
        </p:nvSpPr>
        <p:spPr bwMode="auto">
          <a:xfrm>
            <a:off x="838200" y="2590800"/>
            <a:ext cx="7391400" cy="1397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a:spcBef>
                <a:spcPct val="0"/>
              </a:spcBef>
              <a:buFontTx/>
              <a:buNone/>
            </a:pPr>
            <a:r>
              <a:rPr lang="fr-FR" altLang="fr-FR" sz="2400"/>
              <a:t>… vous connaissez </a:t>
            </a:r>
            <a:r>
              <a:rPr lang="fr-FR" altLang="fr-FR" sz="2400" b="1"/>
              <a:t>Pulsatilla</a:t>
            </a:r>
            <a:r>
              <a:rPr lang="fr-FR" altLang="fr-FR" sz="2400"/>
              <a:t>… mais le connaissez-vous sous l’angle gynécologique ?</a:t>
            </a:r>
          </a:p>
          <a:p>
            <a:pPr>
              <a:spcBef>
                <a:spcPct val="0"/>
              </a:spcBef>
              <a:buFontTx/>
              <a:buNone/>
            </a:pPr>
            <a:endParaRPr lang="fr-FR" altLang="fr-F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7241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72418">
                                            <p:txEl>
                                              <p:pRg st="0" end="0"/>
                                            </p:txEl>
                                          </p:spTgt>
                                        </p:tgtEl>
                                        <p:attrNameLst>
                                          <p:attrName>style.visibility</p:attrName>
                                        </p:attrNameLst>
                                      </p:cBhvr>
                                      <p:to>
                                        <p:strVal val="visible"/>
                                      </p:to>
                                    </p:set>
                                    <p:animEffect transition="in" filter="wipe(down)">
                                      <p:cBhvr>
                                        <p:cTn id="9" dur="580">
                                          <p:stCondLst>
                                            <p:cond delay="0"/>
                                          </p:stCondLst>
                                        </p:cTn>
                                        <p:tgtEl>
                                          <p:spTgt spid="572418">
                                            <p:txEl>
                                              <p:pRg st="0" end="0"/>
                                            </p:txEl>
                                          </p:spTgt>
                                        </p:tgtEl>
                                      </p:cBhvr>
                                    </p:animEffect>
                                    <p:anim calcmode="lin" valueType="num">
                                      <p:cBhvr>
                                        <p:cTn id="10" dur="1822" tmFilter="0,0; 0.14,0.36; 0.43,0.73; 0.71,0.91; 1.0,1.0">
                                          <p:stCondLst>
                                            <p:cond delay="0"/>
                                          </p:stCondLst>
                                        </p:cTn>
                                        <p:tgtEl>
                                          <p:spTgt spid="572418">
                                            <p:txEl>
                                              <p:pRg st="0" end="0"/>
                                            </p:txEl>
                                          </p:spTgt>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72418">
                                            <p:txEl>
                                              <p:pRg st="0" end="0"/>
                                            </p:txEl>
                                          </p:spTgt>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72418">
                                            <p:txEl>
                                              <p:pRg st="0" end="0"/>
                                            </p:txEl>
                                          </p:spTgt>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72418">
                                            <p:txEl>
                                              <p:pRg st="0" end="0"/>
                                            </p:txEl>
                                          </p:spTgt>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72418">
                                            <p:txEl>
                                              <p:pRg st="0" end="0"/>
                                            </p:txEl>
                                          </p:spTgt>
                                        </p:tgtEl>
                                        <p:attrNameLst>
                                          <p:attrName>ppt_y</p:attrName>
                                        </p:attrNameLst>
                                      </p:cBhvr>
                                      <p:tavLst>
                                        <p:tav tm="0" fmla="#ppt_y-sin(pi*$)/81">
                                          <p:val>
                                            <p:fltVal val="0"/>
                                          </p:val>
                                        </p:tav>
                                        <p:tav tm="100000">
                                          <p:val>
                                            <p:fltVal val="1"/>
                                          </p:val>
                                        </p:tav>
                                      </p:tavLst>
                                    </p:anim>
                                    <p:animScale>
                                      <p:cBhvr>
                                        <p:cTn id="15" dur="26">
                                          <p:stCondLst>
                                            <p:cond delay="650"/>
                                          </p:stCondLst>
                                        </p:cTn>
                                        <p:tgtEl>
                                          <p:spTgt spid="572418">
                                            <p:txEl>
                                              <p:pRg st="0" end="0"/>
                                            </p:txEl>
                                          </p:spTgt>
                                        </p:tgtEl>
                                      </p:cBhvr>
                                      <p:to x="100000" y="60000"/>
                                    </p:animScale>
                                    <p:animScale>
                                      <p:cBhvr>
                                        <p:cTn id="16" dur="166" decel="50000">
                                          <p:stCondLst>
                                            <p:cond delay="676"/>
                                          </p:stCondLst>
                                        </p:cTn>
                                        <p:tgtEl>
                                          <p:spTgt spid="572418">
                                            <p:txEl>
                                              <p:pRg st="0" end="0"/>
                                            </p:txEl>
                                          </p:spTgt>
                                        </p:tgtEl>
                                      </p:cBhvr>
                                      <p:to x="100000" y="100000"/>
                                    </p:animScale>
                                    <p:animScale>
                                      <p:cBhvr>
                                        <p:cTn id="17" dur="26">
                                          <p:stCondLst>
                                            <p:cond delay="1312"/>
                                          </p:stCondLst>
                                        </p:cTn>
                                        <p:tgtEl>
                                          <p:spTgt spid="572418">
                                            <p:txEl>
                                              <p:pRg st="0" end="0"/>
                                            </p:txEl>
                                          </p:spTgt>
                                        </p:tgtEl>
                                      </p:cBhvr>
                                      <p:to x="100000" y="80000"/>
                                    </p:animScale>
                                    <p:animScale>
                                      <p:cBhvr>
                                        <p:cTn id="18" dur="166" decel="50000">
                                          <p:stCondLst>
                                            <p:cond delay="1338"/>
                                          </p:stCondLst>
                                        </p:cTn>
                                        <p:tgtEl>
                                          <p:spTgt spid="572418">
                                            <p:txEl>
                                              <p:pRg st="0" end="0"/>
                                            </p:txEl>
                                          </p:spTgt>
                                        </p:tgtEl>
                                      </p:cBhvr>
                                      <p:to x="100000" y="100000"/>
                                    </p:animScale>
                                    <p:animScale>
                                      <p:cBhvr>
                                        <p:cTn id="19" dur="26">
                                          <p:stCondLst>
                                            <p:cond delay="1642"/>
                                          </p:stCondLst>
                                        </p:cTn>
                                        <p:tgtEl>
                                          <p:spTgt spid="572418">
                                            <p:txEl>
                                              <p:pRg st="0" end="0"/>
                                            </p:txEl>
                                          </p:spTgt>
                                        </p:tgtEl>
                                      </p:cBhvr>
                                      <p:to x="100000" y="90000"/>
                                    </p:animScale>
                                    <p:animScale>
                                      <p:cBhvr>
                                        <p:cTn id="20" dur="166" decel="50000">
                                          <p:stCondLst>
                                            <p:cond delay="1668"/>
                                          </p:stCondLst>
                                        </p:cTn>
                                        <p:tgtEl>
                                          <p:spTgt spid="572418">
                                            <p:txEl>
                                              <p:pRg st="0" end="0"/>
                                            </p:txEl>
                                          </p:spTgt>
                                        </p:tgtEl>
                                      </p:cBhvr>
                                      <p:to x="100000" y="100000"/>
                                    </p:animScale>
                                    <p:animScale>
                                      <p:cBhvr>
                                        <p:cTn id="21" dur="26">
                                          <p:stCondLst>
                                            <p:cond delay="1808"/>
                                          </p:stCondLst>
                                        </p:cTn>
                                        <p:tgtEl>
                                          <p:spTgt spid="572418">
                                            <p:txEl>
                                              <p:pRg st="0" end="0"/>
                                            </p:txEl>
                                          </p:spTgt>
                                        </p:tgtEl>
                                      </p:cBhvr>
                                      <p:to x="100000" y="95000"/>
                                    </p:animScale>
                                    <p:animScale>
                                      <p:cBhvr>
                                        <p:cTn id="22" dur="166" decel="50000">
                                          <p:stCondLst>
                                            <p:cond delay="1834"/>
                                          </p:stCondLst>
                                        </p:cTn>
                                        <p:tgtEl>
                                          <p:spTgt spid="57241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8" grpId="0" build="p"/>
      <p:bldP spid="572418" grpI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u contenu 2">
            <a:extLst>
              <a:ext uri="{FF2B5EF4-FFF2-40B4-BE49-F238E27FC236}">
                <a16:creationId xmlns:a16="http://schemas.microsoft.com/office/drawing/2014/main" id="{20F19DF1-2724-D0AA-84E6-58B19235D644}"/>
              </a:ext>
            </a:extLst>
          </p:cNvPr>
          <p:cNvSpPr>
            <a:spLocks noGrp="1"/>
          </p:cNvSpPr>
          <p:nvPr>
            <p:ph idx="4294967295"/>
          </p:nvPr>
        </p:nvSpPr>
        <p:spPr bwMode="auto">
          <a:xfrm>
            <a:off x="384175" y="3881438"/>
            <a:ext cx="1966913" cy="409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tabLst>
                <a:tab pos="1876425" algn="l"/>
              </a:tabLst>
            </a:pPr>
            <a:r>
              <a:rPr lang="fr-FR" altLang="fr-FR" sz="2400" b="1" i="1"/>
              <a:t>Médicament </a:t>
            </a:r>
            <a:r>
              <a:rPr lang="fr-FR" altLang="fr-FR" sz="2400" i="1"/>
              <a:t>:</a:t>
            </a:r>
          </a:p>
        </p:txBody>
      </p:sp>
      <p:sp>
        <p:nvSpPr>
          <p:cNvPr id="89091" name="Oval 3">
            <a:extLst>
              <a:ext uri="{FF2B5EF4-FFF2-40B4-BE49-F238E27FC236}">
                <a16:creationId xmlns:a16="http://schemas.microsoft.com/office/drawing/2014/main" id="{9D72B786-95C1-FA57-07E5-AC9D2E9A32E8}"/>
              </a:ext>
            </a:extLst>
          </p:cNvPr>
          <p:cNvSpPr>
            <a:spLocks noChangeArrowheads="1"/>
          </p:cNvSpPr>
          <p:nvPr/>
        </p:nvSpPr>
        <p:spPr bwMode="auto">
          <a:xfrm>
            <a:off x="-180975" y="-458788"/>
            <a:ext cx="3097213" cy="1800226"/>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b="0">
              <a:cs typeface="Arial" panose="020B0604020202020204" pitchFamily="34" charset="0"/>
            </a:endParaRPr>
          </a:p>
        </p:txBody>
      </p:sp>
      <p:sp>
        <p:nvSpPr>
          <p:cNvPr id="89092" name="Titre 1">
            <a:extLst>
              <a:ext uri="{FF2B5EF4-FFF2-40B4-BE49-F238E27FC236}">
                <a16:creationId xmlns:a16="http://schemas.microsoft.com/office/drawing/2014/main" id="{52843B95-81F2-F9A3-AB24-5F48F445438D}"/>
              </a:ext>
            </a:extLst>
          </p:cNvPr>
          <p:cNvSpPr>
            <a:spLocks/>
          </p:cNvSpPr>
          <p:nvPr/>
        </p:nvSpPr>
        <p:spPr bwMode="auto">
          <a:xfrm>
            <a:off x="179388" y="-90488"/>
            <a:ext cx="25209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2800" b="0">
                <a:solidFill>
                  <a:srgbClr val="FFFFFF"/>
                </a:solidFill>
                <a:cs typeface="Arial" panose="020B0604020202020204" pitchFamily="34" charset="0"/>
              </a:rPr>
              <a:t>PULSATILLA</a:t>
            </a:r>
          </a:p>
        </p:txBody>
      </p:sp>
      <p:sp>
        <p:nvSpPr>
          <p:cNvPr id="89093" name="Rectangle 8">
            <a:extLst>
              <a:ext uri="{FF2B5EF4-FFF2-40B4-BE49-F238E27FC236}">
                <a16:creationId xmlns:a16="http://schemas.microsoft.com/office/drawing/2014/main" id="{7B751480-6E70-513A-EF46-24FD2766B1B3}"/>
              </a:ext>
            </a:extLst>
          </p:cNvPr>
          <p:cNvSpPr>
            <a:spLocks noChangeArrowheads="1"/>
          </p:cNvSpPr>
          <p:nvPr/>
        </p:nvSpPr>
        <p:spPr bwMode="auto">
          <a:xfrm>
            <a:off x="468313" y="1989138"/>
            <a:ext cx="1817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9933"/>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Key-note :</a:t>
            </a:r>
          </a:p>
        </p:txBody>
      </p:sp>
      <p:grpSp>
        <p:nvGrpSpPr>
          <p:cNvPr id="89094" name="Group 12">
            <a:extLst>
              <a:ext uri="{FF2B5EF4-FFF2-40B4-BE49-F238E27FC236}">
                <a16:creationId xmlns:a16="http://schemas.microsoft.com/office/drawing/2014/main" id="{A82AB2B4-4579-246A-A76B-BCD44C9CBBA1}"/>
              </a:ext>
            </a:extLst>
          </p:cNvPr>
          <p:cNvGrpSpPr>
            <a:grpSpLocks/>
          </p:cNvGrpSpPr>
          <p:nvPr/>
        </p:nvGrpSpPr>
        <p:grpSpPr bwMode="auto">
          <a:xfrm>
            <a:off x="8388350" y="6092825"/>
            <a:ext cx="863600" cy="863600"/>
            <a:chOff x="2064" y="618"/>
            <a:chExt cx="544" cy="544"/>
          </a:xfrm>
        </p:grpSpPr>
        <p:sp>
          <p:nvSpPr>
            <p:cNvPr id="89106" name="Oval 13">
              <a:extLst>
                <a:ext uri="{FF2B5EF4-FFF2-40B4-BE49-F238E27FC236}">
                  <a16:creationId xmlns:a16="http://schemas.microsoft.com/office/drawing/2014/main" id="{0B0BF5A1-2849-CD99-BDDB-E44BD7FA7118}"/>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89107" name="Oval 14">
              <a:extLst>
                <a:ext uri="{FF2B5EF4-FFF2-40B4-BE49-F238E27FC236}">
                  <a16:creationId xmlns:a16="http://schemas.microsoft.com/office/drawing/2014/main" id="{AA8D004F-F755-B27C-64B2-81204FB372E2}"/>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89108" name="Text Box 15">
              <a:extLst>
                <a:ext uri="{FF2B5EF4-FFF2-40B4-BE49-F238E27FC236}">
                  <a16:creationId xmlns:a16="http://schemas.microsoft.com/office/drawing/2014/main" id="{15DFA451-ADB3-C5CF-19A3-5EFA9E207DB6}"/>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3600" b="0">
                  <a:solidFill>
                    <a:srgbClr val="FFFFFF"/>
                  </a:solidFill>
                  <a:cs typeface="Arial" panose="020B0604020202020204" pitchFamily="34" charset="0"/>
                </a:rPr>
                <a:t>i</a:t>
              </a:r>
              <a:endParaRPr lang="fr-FR" altLang="fr-FR" sz="3600">
                <a:solidFill>
                  <a:srgbClr val="FFFFFF"/>
                </a:solidFill>
                <a:cs typeface="Arial" panose="020B0604020202020204" pitchFamily="34" charset="0"/>
              </a:endParaRPr>
            </a:p>
          </p:txBody>
        </p:sp>
      </p:grpSp>
      <p:sp>
        <p:nvSpPr>
          <p:cNvPr id="560144" name="Rectangle 16">
            <a:extLst>
              <a:ext uri="{FF2B5EF4-FFF2-40B4-BE49-F238E27FC236}">
                <a16:creationId xmlns:a16="http://schemas.microsoft.com/office/drawing/2014/main" id="{6185B1C8-D2E1-535D-6F9D-244374A6FAD3}"/>
              </a:ext>
            </a:extLst>
          </p:cNvPr>
          <p:cNvSpPr>
            <a:spLocks noChangeArrowheads="1"/>
          </p:cNvSpPr>
          <p:nvPr/>
        </p:nvSpPr>
        <p:spPr bwMode="auto">
          <a:xfrm>
            <a:off x="457200" y="25146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t>variabilité des symptômes, </a:t>
            </a:r>
          </a:p>
          <a:p>
            <a:pPr eaLnBrk="1" hangingPunct="1"/>
            <a:r>
              <a:rPr lang="fr-FR" altLang="fr-FR" sz="2400"/>
              <a:t>se réfugie près de sa mère</a:t>
            </a:r>
          </a:p>
        </p:txBody>
      </p:sp>
      <p:sp>
        <p:nvSpPr>
          <p:cNvPr id="89096" name="Espace réservé du contenu 2">
            <a:extLst>
              <a:ext uri="{FF2B5EF4-FFF2-40B4-BE49-F238E27FC236}">
                <a16:creationId xmlns:a16="http://schemas.microsoft.com/office/drawing/2014/main" id="{D805850C-873C-04FB-8584-938B96BDF797}"/>
              </a:ext>
            </a:extLst>
          </p:cNvPr>
          <p:cNvSpPr>
            <a:spLocks/>
          </p:cNvSpPr>
          <p:nvPr/>
        </p:nvSpPr>
        <p:spPr bwMode="auto">
          <a:xfrm>
            <a:off x="381000" y="4495800"/>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876425" algn="l"/>
              </a:tabLst>
              <a:defRPr b="1">
                <a:solidFill>
                  <a:schemeClr val="tx1"/>
                </a:solidFill>
                <a:latin typeface="Times New Roman" panose="02020603050405020304" pitchFamily="18" charset="0"/>
                <a:ea typeface="MS PGothic" panose="020B0600070205080204" pitchFamily="34" charset="-128"/>
              </a:defRPr>
            </a:lvl1pPr>
            <a:lvl2pPr marL="37931725" indent="-37474525">
              <a:tabLst>
                <a:tab pos="1876425" algn="l"/>
              </a:tabLst>
              <a:defRPr b="1">
                <a:solidFill>
                  <a:schemeClr val="tx1"/>
                </a:solidFill>
                <a:latin typeface="Times New Roman" panose="02020603050405020304" pitchFamily="18" charset="0"/>
                <a:ea typeface="MS PGothic" panose="020B0600070205080204" pitchFamily="34" charset="-128"/>
              </a:defRPr>
            </a:lvl2pPr>
            <a:lvl3pPr marL="1143000" indent="-228600">
              <a:tabLst>
                <a:tab pos="1876425" algn="l"/>
              </a:tabLst>
              <a:defRPr b="1">
                <a:solidFill>
                  <a:schemeClr val="tx1"/>
                </a:solidFill>
                <a:latin typeface="Times New Roman" panose="02020603050405020304" pitchFamily="18" charset="0"/>
                <a:ea typeface="MS PGothic" panose="020B0600070205080204" pitchFamily="34" charset="-128"/>
              </a:defRPr>
            </a:lvl3pPr>
            <a:lvl4pPr marL="1600200" indent="-228600">
              <a:tabLst>
                <a:tab pos="1876425" algn="l"/>
              </a:tabLst>
              <a:defRPr b="1">
                <a:solidFill>
                  <a:schemeClr val="tx1"/>
                </a:solidFill>
                <a:latin typeface="Times New Roman" panose="02020603050405020304" pitchFamily="18" charset="0"/>
                <a:ea typeface="MS PGothic" panose="020B0600070205080204" pitchFamily="34" charset="-128"/>
              </a:defRPr>
            </a:lvl4pPr>
            <a:lvl5pPr marL="2057400" indent="-228600">
              <a:tabLst>
                <a:tab pos="1876425" algn="l"/>
              </a:tabLst>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876425" algn="l"/>
              </a:tabLs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876425" algn="l"/>
              </a:tabLs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876425" algn="l"/>
              </a:tabLs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876425" algn="l"/>
              </a:tabLst>
              <a:defRPr b="1">
                <a:solidFill>
                  <a:schemeClr val="tx1"/>
                </a:solidFill>
                <a:latin typeface="Times New Roman" panose="02020603050405020304" pitchFamily="18" charset="0"/>
                <a:ea typeface="MS PGothic" panose="020B0600070205080204" pitchFamily="34" charset="-128"/>
              </a:defRPr>
            </a:lvl9pPr>
          </a:lstStyle>
          <a:p>
            <a:pPr>
              <a:lnSpc>
                <a:spcPct val="90000"/>
              </a:lnSpc>
              <a:spcBef>
                <a:spcPct val="20000"/>
              </a:spcBef>
            </a:pPr>
            <a:r>
              <a:rPr lang="fr-FR" altLang="fr-FR" sz="2400" i="1"/>
              <a:t>Morphotype</a:t>
            </a:r>
            <a:r>
              <a:rPr lang="fr-FR" altLang="fr-FR" sz="2400" b="0" i="1"/>
              <a:t> :</a:t>
            </a:r>
          </a:p>
        </p:txBody>
      </p:sp>
      <p:sp>
        <p:nvSpPr>
          <p:cNvPr id="560146" name="Rectangle 18">
            <a:extLst>
              <a:ext uri="{FF2B5EF4-FFF2-40B4-BE49-F238E27FC236}">
                <a16:creationId xmlns:a16="http://schemas.microsoft.com/office/drawing/2014/main" id="{4247A600-FA04-9785-61A1-0205083E8C4B}"/>
              </a:ext>
            </a:extLst>
          </p:cNvPr>
          <p:cNvSpPr>
            <a:spLocks noChangeArrowheads="1"/>
          </p:cNvSpPr>
          <p:nvPr/>
        </p:nvSpPr>
        <p:spPr bwMode="auto">
          <a:xfrm>
            <a:off x="2209800" y="3886200"/>
            <a:ext cx="580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de deuil, de séparation, de difficulté à grandir</a:t>
            </a:r>
          </a:p>
        </p:txBody>
      </p:sp>
      <p:sp>
        <p:nvSpPr>
          <p:cNvPr id="89098" name="Rectangle 19">
            <a:extLst>
              <a:ext uri="{FF2B5EF4-FFF2-40B4-BE49-F238E27FC236}">
                <a16:creationId xmlns:a16="http://schemas.microsoft.com/office/drawing/2014/main" id="{4E8B1A6B-DFFD-DE7D-40AF-739C3426A604}"/>
              </a:ext>
            </a:extLst>
          </p:cNvPr>
          <p:cNvSpPr>
            <a:spLocks noChangeArrowheads="1"/>
          </p:cNvSpPr>
          <p:nvPr/>
        </p:nvSpPr>
        <p:spPr bwMode="auto">
          <a:xfrm>
            <a:off x="381000" y="5105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i="1"/>
              <a:t>Comportement</a:t>
            </a:r>
            <a:r>
              <a:rPr lang="fr-FR" altLang="fr-FR" b="0" i="1"/>
              <a:t> :</a:t>
            </a:r>
          </a:p>
        </p:txBody>
      </p:sp>
      <p:sp>
        <p:nvSpPr>
          <p:cNvPr id="560148" name="Rectangle 20">
            <a:extLst>
              <a:ext uri="{FF2B5EF4-FFF2-40B4-BE49-F238E27FC236}">
                <a16:creationId xmlns:a16="http://schemas.microsoft.com/office/drawing/2014/main" id="{2C21784A-07FA-9D10-AEA1-7F84FCDEC19E}"/>
              </a:ext>
            </a:extLst>
          </p:cNvPr>
          <p:cNvSpPr>
            <a:spLocks noChangeArrowheads="1"/>
          </p:cNvSpPr>
          <p:nvPr/>
        </p:nvSpPr>
        <p:spPr bwMode="auto">
          <a:xfrm>
            <a:off x="2133600" y="44958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plutôt enrobé, peau claire, Tuberculinisme</a:t>
            </a:r>
            <a:r>
              <a:rPr lang="fr-FR" altLang="fr-FR" sz="2400"/>
              <a:t> </a:t>
            </a:r>
          </a:p>
        </p:txBody>
      </p:sp>
      <p:sp>
        <p:nvSpPr>
          <p:cNvPr id="89100" name="Rectangle 21">
            <a:extLst>
              <a:ext uri="{FF2B5EF4-FFF2-40B4-BE49-F238E27FC236}">
                <a16:creationId xmlns:a16="http://schemas.microsoft.com/office/drawing/2014/main" id="{DA580D28-7D20-8BED-6330-16A6B7FA1F5C}"/>
              </a:ext>
            </a:extLst>
          </p:cNvPr>
          <p:cNvSpPr>
            <a:spLocks noChangeArrowheads="1"/>
          </p:cNvSpPr>
          <p:nvPr/>
        </p:nvSpPr>
        <p:spPr bwMode="auto">
          <a:xfrm>
            <a:off x="381000" y="5719763"/>
            <a:ext cx="200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i="1"/>
              <a:t>Alimentation</a:t>
            </a:r>
            <a:r>
              <a:rPr lang="fr-FR" altLang="fr-FR" sz="2400" b="0" i="1"/>
              <a:t> :</a:t>
            </a:r>
          </a:p>
        </p:txBody>
      </p:sp>
      <p:sp>
        <p:nvSpPr>
          <p:cNvPr id="560150" name="Rectangle 22">
            <a:extLst>
              <a:ext uri="{FF2B5EF4-FFF2-40B4-BE49-F238E27FC236}">
                <a16:creationId xmlns:a16="http://schemas.microsoft.com/office/drawing/2014/main" id="{93E8E65A-735C-0D29-0CE2-778D2628A42B}"/>
              </a:ext>
            </a:extLst>
          </p:cNvPr>
          <p:cNvSpPr>
            <a:spLocks noChangeArrowheads="1"/>
          </p:cNvSpPr>
          <p:nvPr/>
        </p:nvSpPr>
        <p:spPr bwMode="auto">
          <a:xfrm>
            <a:off x="2471738" y="5105400"/>
            <a:ext cx="4005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doux, docile, dépendant, timide</a:t>
            </a:r>
          </a:p>
        </p:txBody>
      </p:sp>
      <p:sp>
        <p:nvSpPr>
          <p:cNvPr id="560151" name="Rectangle 23">
            <a:extLst>
              <a:ext uri="{FF2B5EF4-FFF2-40B4-BE49-F238E27FC236}">
                <a16:creationId xmlns:a16="http://schemas.microsoft.com/office/drawing/2014/main" id="{F465F883-FBEA-D93B-EDE7-FE4BE851ACB6}"/>
              </a:ext>
            </a:extLst>
          </p:cNvPr>
          <p:cNvSpPr>
            <a:spLocks noChangeArrowheads="1"/>
          </p:cNvSpPr>
          <p:nvPr/>
        </p:nvSpPr>
        <p:spPr bwMode="auto">
          <a:xfrm>
            <a:off x="2286000" y="5715000"/>
            <a:ext cx="405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i="1"/>
              <a:t>sucreries, aliments frais, glaces</a:t>
            </a:r>
          </a:p>
        </p:txBody>
      </p:sp>
      <p:sp>
        <p:nvSpPr>
          <p:cNvPr id="89103" name="Rectangle 24">
            <a:extLst>
              <a:ext uri="{FF2B5EF4-FFF2-40B4-BE49-F238E27FC236}">
                <a16:creationId xmlns:a16="http://schemas.microsoft.com/office/drawing/2014/main" id="{777EE093-EB5C-05FC-8688-2261C365EEE6}"/>
              </a:ext>
            </a:extLst>
          </p:cNvPr>
          <p:cNvSpPr>
            <a:spLocks noChangeArrowheads="1"/>
          </p:cNvSpPr>
          <p:nvPr/>
        </p:nvSpPr>
        <p:spPr bwMode="auto">
          <a:xfrm>
            <a:off x="457200" y="1905000"/>
            <a:ext cx="3962400" cy="1676400"/>
          </a:xfrm>
          <a:prstGeom prst="rect">
            <a:avLst/>
          </a:prstGeom>
          <a:noFill/>
          <a:ln w="38100" cmpd="dbl">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pic>
        <p:nvPicPr>
          <p:cNvPr id="89104" name="Picture 27" descr=" happy smile excited wow laugh Sticker">
            <a:extLst>
              <a:ext uri="{FF2B5EF4-FFF2-40B4-BE49-F238E27FC236}">
                <a16:creationId xmlns:a16="http://schemas.microsoft.com/office/drawing/2014/main" id="{EA1673D8-2680-7D87-5B5B-A9F8DED7D2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35775" y="239713"/>
            <a:ext cx="23622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5" name="Picture 31" descr=" sad crying emoji tears sticker Sticker">
            <a:extLst>
              <a:ext uri="{FF2B5EF4-FFF2-40B4-BE49-F238E27FC236}">
                <a16:creationId xmlns:a16="http://schemas.microsoft.com/office/drawing/2014/main" id="{836A8B6E-FE82-07A7-DB92-504D07DC1DD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55588"/>
            <a:ext cx="20066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01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560146"/>
                                        </p:tgtEl>
                                        <p:attrNameLst>
                                          <p:attrName>style.visibility</p:attrName>
                                        </p:attrNameLst>
                                      </p:cBhvr>
                                      <p:to>
                                        <p:strVal val="visible"/>
                                      </p:to>
                                    </p:set>
                                    <p:anim calcmode="lin" valueType="num">
                                      <p:cBhvr>
                                        <p:cTn id="11" dur="500" fill="hold"/>
                                        <p:tgtEl>
                                          <p:spTgt spid="560146"/>
                                        </p:tgtEl>
                                        <p:attrNameLst>
                                          <p:attrName>ppt_w</p:attrName>
                                        </p:attrNameLst>
                                      </p:cBhvr>
                                      <p:tavLst>
                                        <p:tav tm="0">
                                          <p:val>
                                            <p:fltVal val="0"/>
                                          </p:val>
                                        </p:tav>
                                        <p:tav tm="100000">
                                          <p:val>
                                            <p:strVal val="#ppt_w"/>
                                          </p:val>
                                        </p:tav>
                                      </p:tavLst>
                                    </p:anim>
                                    <p:anim calcmode="lin" valueType="num">
                                      <p:cBhvr>
                                        <p:cTn id="12" dur="500" fill="hold"/>
                                        <p:tgtEl>
                                          <p:spTgt spid="560146"/>
                                        </p:tgtEl>
                                        <p:attrNameLst>
                                          <p:attrName>ppt_h</p:attrName>
                                        </p:attrNameLst>
                                      </p:cBhvr>
                                      <p:tavLst>
                                        <p:tav tm="0">
                                          <p:val>
                                            <p:fltVal val="0"/>
                                          </p:val>
                                        </p:tav>
                                        <p:tav tm="100000">
                                          <p:val>
                                            <p:strVal val="#ppt_h"/>
                                          </p:val>
                                        </p:tav>
                                      </p:tavLst>
                                    </p:anim>
                                    <p:animEffect transition="in" filter="fade">
                                      <p:cBhvr>
                                        <p:cTn id="13" dur="500"/>
                                        <p:tgtEl>
                                          <p:spTgt spid="56014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560148"/>
                                        </p:tgtEl>
                                        <p:attrNameLst>
                                          <p:attrName>style.visibility</p:attrName>
                                        </p:attrNameLst>
                                      </p:cBhvr>
                                      <p:to>
                                        <p:strVal val="visible"/>
                                      </p:to>
                                    </p:set>
                                    <p:anim calcmode="lin" valueType="num">
                                      <p:cBhvr>
                                        <p:cTn id="18" dur="500" fill="hold"/>
                                        <p:tgtEl>
                                          <p:spTgt spid="560148"/>
                                        </p:tgtEl>
                                        <p:attrNameLst>
                                          <p:attrName>ppt_w</p:attrName>
                                        </p:attrNameLst>
                                      </p:cBhvr>
                                      <p:tavLst>
                                        <p:tav tm="0">
                                          <p:val>
                                            <p:fltVal val="0"/>
                                          </p:val>
                                        </p:tav>
                                        <p:tav tm="100000">
                                          <p:val>
                                            <p:strVal val="#ppt_w"/>
                                          </p:val>
                                        </p:tav>
                                      </p:tavLst>
                                    </p:anim>
                                    <p:anim calcmode="lin" valueType="num">
                                      <p:cBhvr>
                                        <p:cTn id="19" dur="500" fill="hold"/>
                                        <p:tgtEl>
                                          <p:spTgt spid="560148"/>
                                        </p:tgtEl>
                                        <p:attrNameLst>
                                          <p:attrName>ppt_h</p:attrName>
                                        </p:attrNameLst>
                                      </p:cBhvr>
                                      <p:tavLst>
                                        <p:tav tm="0">
                                          <p:val>
                                            <p:fltVal val="0"/>
                                          </p:val>
                                        </p:tav>
                                        <p:tav tm="100000">
                                          <p:val>
                                            <p:strVal val="#ppt_h"/>
                                          </p:val>
                                        </p:tav>
                                      </p:tavLst>
                                    </p:anim>
                                    <p:animEffect transition="in" filter="fade">
                                      <p:cBhvr>
                                        <p:cTn id="20" dur="500"/>
                                        <p:tgtEl>
                                          <p:spTgt spid="5601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560150"/>
                                        </p:tgtEl>
                                        <p:attrNameLst>
                                          <p:attrName>style.visibility</p:attrName>
                                        </p:attrNameLst>
                                      </p:cBhvr>
                                      <p:to>
                                        <p:strVal val="visible"/>
                                      </p:to>
                                    </p:set>
                                    <p:anim calcmode="lin" valueType="num">
                                      <p:cBhvr>
                                        <p:cTn id="25" dur="500" fill="hold"/>
                                        <p:tgtEl>
                                          <p:spTgt spid="560150"/>
                                        </p:tgtEl>
                                        <p:attrNameLst>
                                          <p:attrName>ppt_w</p:attrName>
                                        </p:attrNameLst>
                                      </p:cBhvr>
                                      <p:tavLst>
                                        <p:tav tm="0">
                                          <p:val>
                                            <p:fltVal val="0"/>
                                          </p:val>
                                        </p:tav>
                                        <p:tav tm="100000">
                                          <p:val>
                                            <p:strVal val="#ppt_w"/>
                                          </p:val>
                                        </p:tav>
                                      </p:tavLst>
                                    </p:anim>
                                    <p:anim calcmode="lin" valueType="num">
                                      <p:cBhvr>
                                        <p:cTn id="26" dur="500" fill="hold"/>
                                        <p:tgtEl>
                                          <p:spTgt spid="560150"/>
                                        </p:tgtEl>
                                        <p:attrNameLst>
                                          <p:attrName>ppt_h</p:attrName>
                                        </p:attrNameLst>
                                      </p:cBhvr>
                                      <p:tavLst>
                                        <p:tav tm="0">
                                          <p:val>
                                            <p:fltVal val="0"/>
                                          </p:val>
                                        </p:tav>
                                        <p:tav tm="100000">
                                          <p:val>
                                            <p:strVal val="#ppt_h"/>
                                          </p:val>
                                        </p:tav>
                                      </p:tavLst>
                                    </p:anim>
                                    <p:animEffect transition="in" filter="fade">
                                      <p:cBhvr>
                                        <p:cTn id="27" dur="500"/>
                                        <p:tgtEl>
                                          <p:spTgt spid="5601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560151"/>
                                        </p:tgtEl>
                                        <p:attrNameLst>
                                          <p:attrName>style.visibility</p:attrName>
                                        </p:attrNameLst>
                                      </p:cBhvr>
                                      <p:to>
                                        <p:strVal val="visible"/>
                                      </p:to>
                                    </p:set>
                                    <p:anim calcmode="lin" valueType="num">
                                      <p:cBhvr>
                                        <p:cTn id="32" dur="500" fill="hold"/>
                                        <p:tgtEl>
                                          <p:spTgt spid="560151"/>
                                        </p:tgtEl>
                                        <p:attrNameLst>
                                          <p:attrName>ppt_w</p:attrName>
                                        </p:attrNameLst>
                                      </p:cBhvr>
                                      <p:tavLst>
                                        <p:tav tm="0">
                                          <p:val>
                                            <p:fltVal val="0"/>
                                          </p:val>
                                        </p:tav>
                                        <p:tav tm="100000">
                                          <p:val>
                                            <p:strVal val="#ppt_w"/>
                                          </p:val>
                                        </p:tav>
                                      </p:tavLst>
                                    </p:anim>
                                    <p:anim calcmode="lin" valueType="num">
                                      <p:cBhvr>
                                        <p:cTn id="33" dur="500" fill="hold"/>
                                        <p:tgtEl>
                                          <p:spTgt spid="560151"/>
                                        </p:tgtEl>
                                        <p:attrNameLst>
                                          <p:attrName>ppt_h</p:attrName>
                                        </p:attrNameLst>
                                      </p:cBhvr>
                                      <p:tavLst>
                                        <p:tav tm="0">
                                          <p:val>
                                            <p:fltVal val="0"/>
                                          </p:val>
                                        </p:tav>
                                        <p:tav tm="100000">
                                          <p:val>
                                            <p:strVal val="#ppt_h"/>
                                          </p:val>
                                        </p:tav>
                                      </p:tavLst>
                                    </p:anim>
                                    <p:animEffect transition="in" filter="fade">
                                      <p:cBhvr>
                                        <p:cTn id="34" dur="500"/>
                                        <p:tgtEl>
                                          <p:spTgt spid="560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4" grpId="0" autoUpdateAnimBg="0"/>
      <p:bldP spid="560146" grpId="0"/>
      <p:bldP spid="560148" grpId="0"/>
      <p:bldP spid="560150" grpId="0"/>
      <p:bldP spid="56015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1">
            <a:extLst>
              <a:ext uri="{FF2B5EF4-FFF2-40B4-BE49-F238E27FC236}">
                <a16:creationId xmlns:a16="http://schemas.microsoft.com/office/drawing/2014/main" id="{AFB5928A-0DD0-5EF5-2264-C56A130B8629}"/>
              </a:ext>
            </a:extLst>
          </p:cNvPr>
          <p:cNvSpPr>
            <a:spLocks noGrp="1"/>
          </p:cNvSpPr>
          <p:nvPr>
            <p:ph type="title" idx="4294967295"/>
          </p:nvPr>
        </p:nvSpPr>
        <p:spPr bwMode="auto">
          <a:xfrm>
            <a:off x="519113" y="1196975"/>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u="sng">
                <a:solidFill>
                  <a:srgbClr val="FF9933"/>
                </a:solidFill>
              </a:rPr>
              <a:t>PULSATILLA grossesse</a:t>
            </a:r>
          </a:p>
        </p:txBody>
      </p:sp>
      <p:sp>
        <p:nvSpPr>
          <p:cNvPr id="562180" name="Espace réservé du contenu 2">
            <a:extLst>
              <a:ext uri="{FF2B5EF4-FFF2-40B4-BE49-F238E27FC236}">
                <a16:creationId xmlns:a16="http://schemas.microsoft.com/office/drawing/2014/main" id="{BB48EFB0-CA19-3020-9208-E29421DFDF82}"/>
              </a:ext>
            </a:extLst>
          </p:cNvPr>
          <p:cNvSpPr>
            <a:spLocks noGrp="1"/>
          </p:cNvSpPr>
          <p:nvPr>
            <p:ph idx="4294967295"/>
          </p:nvPr>
        </p:nvSpPr>
        <p:spPr bwMode="auto">
          <a:xfrm>
            <a:off x="519113" y="1635125"/>
            <a:ext cx="8229600" cy="1855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fr-FR" altLang="fr-FR" sz="2400"/>
              <a:t>Troubles digestifs avec intolérance aux graisses</a:t>
            </a:r>
          </a:p>
          <a:p>
            <a:pPr>
              <a:buFontTx/>
              <a:buNone/>
            </a:pPr>
            <a:r>
              <a:rPr lang="fr-FR" altLang="fr-FR" sz="2400"/>
              <a:t>Variabilité ++ des symptômes : humeur, sécrétions, douleurs…</a:t>
            </a:r>
          </a:p>
          <a:p>
            <a:pPr>
              <a:buFontTx/>
              <a:buNone/>
            </a:pPr>
            <a:r>
              <a:rPr lang="fr-FR" altLang="fr-FR" sz="2400"/>
              <a:t>Troubles circulatoires</a:t>
            </a:r>
          </a:p>
          <a:p>
            <a:pPr>
              <a:buFontTx/>
              <a:buNone/>
            </a:pPr>
            <a:r>
              <a:rPr lang="fr-FR" altLang="fr-FR" sz="2400"/>
              <a:t>Hydrorrhée de la grossesse</a:t>
            </a:r>
          </a:p>
          <a:p>
            <a:pPr>
              <a:buFontTx/>
              <a:buNone/>
            </a:pPr>
            <a:endParaRPr lang="fr-FR" altLang="fr-FR" sz="2400"/>
          </a:p>
        </p:txBody>
      </p:sp>
      <p:sp>
        <p:nvSpPr>
          <p:cNvPr id="562181" name="Espace réservé du contenu 2">
            <a:extLst>
              <a:ext uri="{FF2B5EF4-FFF2-40B4-BE49-F238E27FC236}">
                <a16:creationId xmlns:a16="http://schemas.microsoft.com/office/drawing/2014/main" id="{E76A169E-6EAE-A27E-7F7A-B6778F1C6214}"/>
              </a:ext>
            </a:extLst>
          </p:cNvPr>
          <p:cNvSpPr>
            <a:spLocks/>
          </p:cNvSpPr>
          <p:nvPr/>
        </p:nvSpPr>
        <p:spPr bwMode="auto">
          <a:xfrm>
            <a:off x="457200" y="4437063"/>
            <a:ext cx="85074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cs typeface="Arial" panose="020B0604020202020204" pitchFamily="34" charset="0"/>
              </a:rPr>
              <a:t>Post-partum : baby-blues avec pleurs et besoin de maternage ++</a:t>
            </a:r>
          </a:p>
          <a:p>
            <a:r>
              <a:rPr lang="fr-FR" altLang="fr-FR" sz="2400" b="0">
                <a:cs typeface="Arial" panose="020B0604020202020204" pitchFamily="34" charset="0"/>
              </a:rPr>
              <a:t>Allaitement : stimulant ou freinateur</a:t>
            </a:r>
          </a:p>
          <a:p>
            <a:r>
              <a:rPr lang="fr-FR" altLang="fr-FR" sz="2400" b="0">
                <a:cs typeface="Arial" panose="020B0604020202020204" pitchFamily="34" charset="0"/>
              </a:rPr>
              <a:t>Bébé : doux et gentil, fusionnel avec sa mère</a:t>
            </a:r>
          </a:p>
          <a:p>
            <a:endParaRPr lang="fr-FR" altLang="fr-FR" sz="2400" b="0">
              <a:cs typeface="Arial" panose="020B0604020202020204" pitchFamily="34" charset="0"/>
            </a:endParaRPr>
          </a:p>
        </p:txBody>
      </p:sp>
      <p:sp>
        <p:nvSpPr>
          <p:cNvPr id="91141" name="Titre 1">
            <a:extLst>
              <a:ext uri="{FF2B5EF4-FFF2-40B4-BE49-F238E27FC236}">
                <a16:creationId xmlns:a16="http://schemas.microsoft.com/office/drawing/2014/main" id="{44CB1A9A-5ED4-163C-A162-447108AD14C8}"/>
              </a:ext>
            </a:extLst>
          </p:cNvPr>
          <p:cNvSpPr>
            <a:spLocks/>
          </p:cNvSpPr>
          <p:nvPr/>
        </p:nvSpPr>
        <p:spPr bwMode="auto">
          <a:xfrm>
            <a:off x="468313" y="4054475"/>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u="sng">
                <a:solidFill>
                  <a:srgbClr val="FF9933"/>
                </a:solidFill>
                <a:cs typeface="Arial" panose="020B0604020202020204" pitchFamily="34" charset="0"/>
              </a:rPr>
              <a:t>Post-partum et bébé</a:t>
            </a:r>
          </a:p>
        </p:txBody>
      </p:sp>
      <p:grpSp>
        <p:nvGrpSpPr>
          <p:cNvPr id="91142" name="Group 7">
            <a:extLst>
              <a:ext uri="{FF2B5EF4-FFF2-40B4-BE49-F238E27FC236}">
                <a16:creationId xmlns:a16="http://schemas.microsoft.com/office/drawing/2014/main" id="{184ADE00-88F4-014D-315B-F12EDE202065}"/>
              </a:ext>
            </a:extLst>
          </p:cNvPr>
          <p:cNvGrpSpPr>
            <a:grpSpLocks/>
          </p:cNvGrpSpPr>
          <p:nvPr/>
        </p:nvGrpSpPr>
        <p:grpSpPr bwMode="auto">
          <a:xfrm>
            <a:off x="8388350" y="6092825"/>
            <a:ext cx="863600" cy="863600"/>
            <a:chOff x="2064" y="618"/>
            <a:chExt cx="544" cy="544"/>
          </a:xfrm>
        </p:grpSpPr>
        <p:sp>
          <p:nvSpPr>
            <p:cNvPr id="91144" name="Oval 8">
              <a:extLst>
                <a:ext uri="{FF2B5EF4-FFF2-40B4-BE49-F238E27FC236}">
                  <a16:creationId xmlns:a16="http://schemas.microsoft.com/office/drawing/2014/main" id="{64806F42-8B90-1A65-B4A3-3BEB4357D2EF}"/>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1145" name="Oval 9">
              <a:extLst>
                <a:ext uri="{FF2B5EF4-FFF2-40B4-BE49-F238E27FC236}">
                  <a16:creationId xmlns:a16="http://schemas.microsoft.com/office/drawing/2014/main" id="{98246761-4F05-58A4-6528-3E327E4BA68C}"/>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1146" name="Text Box 10">
              <a:extLst>
                <a:ext uri="{FF2B5EF4-FFF2-40B4-BE49-F238E27FC236}">
                  <a16:creationId xmlns:a16="http://schemas.microsoft.com/office/drawing/2014/main" id="{EAA962C6-A48E-7359-8FD2-D5819BF5895D}"/>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3600" b="0">
                  <a:solidFill>
                    <a:srgbClr val="FFFFFF"/>
                  </a:solidFill>
                  <a:cs typeface="Arial" panose="020B0604020202020204" pitchFamily="34" charset="0"/>
                </a:rPr>
                <a:t>i</a:t>
              </a:r>
              <a:endParaRPr lang="fr-FR" altLang="fr-FR" sz="3600">
                <a:solidFill>
                  <a:srgbClr val="FFFFFF"/>
                </a:solidFill>
                <a:cs typeface="Arial" panose="020B0604020202020204" pitchFamily="34" charset="0"/>
              </a:endParaRPr>
            </a:p>
          </p:txBody>
        </p:sp>
      </p:grpSp>
      <p:sp>
        <p:nvSpPr>
          <p:cNvPr id="91143" name="Text Box 11">
            <a:extLst>
              <a:ext uri="{FF2B5EF4-FFF2-40B4-BE49-F238E27FC236}">
                <a16:creationId xmlns:a16="http://schemas.microsoft.com/office/drawing/2014/main" id="{4F4639A4-8D51-44FD-1877-F45CFFA58875}"/>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rappel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2180"/>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562180"/>
                                        </p:tgtEl>
                                        <p:attrNameLst>
                                          <p:attrName>style.visibility</p:attrName>
                                        </p:attrNameLst>
                                      </p:cBhvr>
                                      <p:to>
                                        <p:strVal val="visible"/>
                                      </p:to>
                                    </p:set>
                                    <p:anim calcmode="lin" valueType="num">
                                      <p:cBhvr>
                                        <p:cTn id="9" dur="500" fill="hold"/>
                                        <p:tgtEl>
                                          <p:spTgt spid="562180"/>
                                        </p:tgtEl>
                                        <p:attrNameLst>
                                          <p:attrName>ppt_w</p:attrName>
                                        </p:attrNameLst>
                                      </p:cBhvr>
                                      <p:tavLst>
                                        <p:tav tm="0">
                                          <p:val>
                                            <p:fltVal val="0"/>
                                          </p:val>
                                        </p:tav>
                                        <p:tav tm="100000">
                                          <p:val>
                                            <p:strVal val="#ppt_w"/>
                                          </p:val>
                                        </p:tav>
                                      </p:tavLst>
                                    </p:anim>
                                    <p:anim calcmode="lin" valueType="num">
                                      <p:cBhvr>
                                        <p:cTn id="10" dur="500" fill="hold"/>
                                        <p:tgtEl>
                                          <p:spTgt spid="562180"/>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2181"/>
                                        </p:tgtEl>
                                        <p:attrNameLst>
                                          <p:attrName>style.visibility</p:attrName>
                                        </p:attrNameLst>
                                      </p:cBhvr>
                                      <p:to>
                                        <p:strVal val="visible"/>
                                      </p:to>
                                    </p:set>
                                  </p:childTnLst>
                                </p:cTn>
                              </p:par>
                              <p:par>
                                <p:cTn id="15" presetID="23" presetClass="entr" presetSubtype="16" fill="hold" nodeType="withEffect">
                                  <p:stCondLst>
                                    <p:cond delay="0"/>
                                  </p:stCondLst>
                                  <p:childTnLst>
                                    <p:set>
                                      <p:cBhvr>
                                        <p:cTn id="16" dur="1" fill="hold">
                                          <p:stCondLst>
                                            <p:cond delay="0"/>
                                          </p:stCondLst>
                                        </p:cTn>
                                        <p:tgtEl>
                                          <p:spTgt spid="562181"/>
                                        </p:tgtEl>
                                        <p:attrNameLst>
                                          <p:attrName>style.visibility</p:attrName>
                                        </p:attrNameLst>
                                      </p:cBhvr>
                                      <p:to>
                                        <p:strVal val="visible"/>
                                      </p:to>
                                    </p:set>
                                    <p:anim calcmode="lin" valueType="num">
                                      <p:cBhvr>
                                        <p:cTn id="17" dur="500" fill="hold"/>
                                        <p:tgtEl>
                                          <p:spTgt spid="562181"/>
                                        </p:tgtEl>
                                        <p:attrNameLst>
                                          <p:attrName>ppt_w</p:attrName>
                                        </p:attrNameLst>
                                      </p:cBhvr>
                                      <p:tavLst>
                                        <p:tav tm="0">
                                          <p:val>
                                            <p:fltVal val="0"/>
                                          </p:val>
                                        </p:tav>
                                        <p:tav tm="100000">
                                          <p:val>
                                            <p:strVal val="#ppt_w"/>
                                          </p:val>
                                        </p:tav>
                                      </p:tavLst>
                                    </p:anim>
                                    <p:anim calcmode="lin" valueType="num">
                                      <p:cBhvr>
                                        <p:cTn id="18" dur="500" fill="hold"/>
                                        <p:tgtEl>
                                          <p:spTgt spid="5621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0" grpId="0"/>
      <p:bldP spid="562180" grpId="1"/>
      <p:bldP spid="562181" grpId="0"/>
      <p:bldP spid="562181"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a:extLst>
              <a:ext uri="{FF2B5EF4-FFF2-40B4-BE49-F238E27FC236}">
                <a16:creationId xmlns:a16="http://schemas.microsoft.com/office/drawing/2014/main" id="{A951513D-EA3C-0458-950E-4B025151DEDB}"/>
              </a:ext>
            </a:extLst>
          </p:cNvPr>
          <p:cNvSpPr>
            <a:spLocks noGrp="1"/>
          </p:cNvSpPr>
          <p:nvPr>
            <p:ph type="title" idx="4294967295"/>
          </p:nvPr>
        </p:nvSpPr>
        <p:spPr bwMode="auto">
          <a:xfrm>
            <a:off x="457200" y="1066800"/>
            <a:ext cx="822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u="sng">
                <a:solidFill>
                  <a:srgbClr val="FF9933"/>
                </a:solidFill>
              </a:rPr>
              <a:t>PULSATILLA gynécologie</a:t>
            </a:r>
          </a:p>
        </p:txBody>
      </p:sp>
      <p:sp>
        <p:nvSpPr>
          <p:cNvPr id="94211" name="Espace réservé du contenu 2">
            <a:extLst>
              <a:ext uri="{FF2B5EF4-FFF2-40B4-BE49-F238E27FC236}">
                <a16:creationId xmlns:a16="http://schemas.microsoft.com/office/drawing/2014/main" id="{F01D6968-D8FB-2F03-CCF5-25B30592A694}"/>
              </a:ext>
            </a:extLst>
          </p:cNvPr>
          <p:cNvSpPr>
            <a:spLocks noGrp="1"/>
          </p:cNvSpPr>
          <p:nvPr>
            <p:ph idx="4294967295"/>
          </p:nvPr>
        </p:nvSpPr>
        <p:spPr bwMode="auto">
          <a:xfrm>
            <a:off x="457200" y="1660525"/>
            <a:ext cx="8229600" cy="3505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fr-FR" altLang="fr-FR" sz="2400"/>
              <a:t>Petite fille : leucorrhées non irritantes</a:t>
            </a:r>
          </a:p>
          <a:p>
            <a:pPr marL="0" indent="0">
              <a:buFontTx/>
              <a:buNone/>
            </a:pPr>
            <a:r>
              <a:rPr lang="fr-FR" altLang="fr-FR" sz="2400"/>
              <a:t>Puberté tardive</a:t>
            </a:r>
          </a:p>
          <a:p>
            <a:pPr marL="0" indent="0">
              <a:buFontTx/>
              <a:buNone/>
            </a:pPr>
            <a:r>
              <a:rPr lang="fr-FR" altLang="fr-FR" sz="2400"/>
              <a:t>Règles espacées, peu abondantes, courtes de sang noir, survenant par intermittence, coulant seulement le jour</a:t>
            </a:r>
          </a:p>
          <a:p>
            <a:pPr marL="0" indent="0">
              <a:buFontTx/>
              <a:buNone/>
            </a:pPr>
            <a:r>
              <a:rPr lang="fr-FR" altLang="fr-FR" sz="2400"/>
              <a:t>Leucorrhées abondantes, épaisses, non irritantes</a:t>
            </a:r>
          </a:p>
          <a:p>
            <a:pPr marL="0" indent="0">
              <a:buFontTx/>
              <a:buNone/>
            </a:pPr>
            <a:r>
              <a:rPr lang="fr-FR" altLang="fr-FR" sz="2400"/>
              <a:t>Insuffisance veineuse avec varicosités, œdèmes, lourdeur des membres inférieurs</a:t>
            </a:r>
          </a:p>
          <a:p>
            <a:pPr marL="0" indent="0">
              <a:buFontTx/>
              <a:buNone/>
            </a:pPr>
            <a:r>
              <a:rPr lang="fr-FR" altLang="fr-FR" sz="2400"/>
              <a:t>Mastodynies pré-menstruelles par gonflement mammaire </a:t>
            </a:r>
          </a:p>
        </p:txBody>
      </p:sp>
      <p:sp>
        <p:nvSpPr>
          <p:cNvPr id="93188" name="Espace réservé du contenu 2">
            <a:extLst>
              <a:ext uri="{FF2B5EF4-FFF2-40B4-BE49-F238E27FC236}">
                <a16:creationId xmlns:a16="http://schemas.microsoft.com/office/drawing/2014/main" id="{B01F4DE8-6B65-A297-6B70-E4221412E357}"/>
              </a:ext>
            </a:extLst>
          </p:cNvPr>
          <p:cNvSpPr>
            <a:spLocks/>
          </p:cNvSpPr>
          <p:nvPr/>
        </p:nvSpPr>
        <p:spPr bwMode="auto">
          <a:xfrm>
            <a:off x="457200" y="3781425"/>
            <a:ext cx="85074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endParaRPr lang="fr-FR" altLang="fr-FR" sz="2400" b="0">
              <a:cs typeface="Arial" panose="020B0604020202020204" pitchFamily="34" charset="0"/>
            </a:endParaRPr>
          </a:p>
        </p:txBody>
      </p:sp>
      <p:grpSp>
        <p:nvGrpSpPr>
          <p:cNvPr id="93189" name="Group 7">
            <a:extLst>
              <a:ext uri="{FF2B5EF4-FFF2-40B4-BE49-F238E27FC236}">
                <a16:creationId xmlns:a16="http://schemas.microsoft.com/office/drawing/2014/main" id="{AC66D0AC-3160-A9F5-F113-73CD3FDEFB78}"/>
              </a:ext>
            </a:extLst>
          </p:cNvPr>
          <p:cNvGrpSpPr>
            <a:grpSpLocks/>
          </p:cNvGrpSpPr>
          <p:nvPr/>
        </p:nvGrpSpPr>
        <p:grpSpPr bwMode="auto">
          <a:xfrm>
            <a:off x="8388350" y="6146800"/>
            <a:ext cx="863600" cy="863600"/>
            <a:chOff x="2064" y="618"/>
            <a:chExt cx="544" cy="544"/>
          </a:xfrm>
        </p:grpSpPr>
        <p:sp>
          <p:nvSpPr>
            <p:cNvPr id="93190" name="Oval 8">
              <a:extLst>
                <a:ext uri="{FF2B5EF4-FFF2-40B4-BE49-F238E27FC236}">
                  <a16:creationId xmlns:a16="http://schemas.microsoft.com/office/drawing/2014/main" id="{44302931-0880-D0B7-AF53-8D3497DE84FB}"/>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3191" name="Oval 9">
              <a:extLst>
                <a:ext uri="{FF2B5EF4-FFF2-40B4-BE49-F238E27FC236}">
                  <a16:creationId xmlns:a16="http://schemas.microsoft.com/office/drawing/2014/main" id="{3A22E595-E37C-E9C2-28DC-00004E1DB77E}"/>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3192" name="Text Box 10">
              <a:extLst>
                <a:ext uri="{FF2B5EF4-FFF2-40B4-BE49-F238E27FC236}">
                  <a16:creationId xmlns:a16="http://schemas.microsoft.com/office/drawing/2014/main" id="{67549543-E4D7-333B-5B71-265BF6F38DC6}"/>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3600" b="0">
                  <a:solidFill>
                    <a:srgbClr val="FFFFFF"/>
                  </a:solidFill>
                  <a:cs typeface="Arial" panose="020B0604020202020204" pitchFamily="34" charset="0"/>
                </a:rPr>
                <a:t>i</a:t>
              </a:r>
              <a:endParaRPr lang="fr-FR" altLang="fr-FR" sz="3600">
                <a:solidFill>
                  <a:srgbClr val="FFFFFF"/>
                </a:solidFill>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4211"/>
                                        </p:tgtEl>
                                        <p:attrNameLst>
                                          <p:attrName>style.visibility</p:attrName>
                                        </p:attrNameLst>
                                      </p:cBhvr>
                                      <p:to>
                                        <p:strVal val="visible"/>
                                      </p:to>
                                    </p:set>
                                    <p:anim calcmode="lin" valueType="num">
                                      <p:cBhvr>
                                        <p:cTn id="7" dur="500" fill="hold"/>
                                        <p:tgtEl>
                                          <p:spTgt spid="94211"/>
                                        </p:tgtEl>
                                        <p:attrNameLst>
                                          <p:attrName>ppt_w</p:attrName>
                                        </p:attrNameLst>
                                      </p:cBhvr>
                                      <p:tavLst>
                                        <p:tav tm="0">
                                          <p:val>
                                            <p:fltVal val="0"/>
                                          </p:val>
                                        </p:tav>
                                        <p:tav tm="100000">
                                          <p:val>
                                            <p:strVal val="#ppt_w"/>
                                          </p:val>
                                        </p:tav>
                                      </p:tavLst>
                                    </p:anim>
                                    <p:anim calcmode="lin" valueType="num">
                                      <p:cBhvr>
                                        <p:cTn id="8" dur="500" fill="hold"/>
                                        <p:tgtEl>
                                          <p:spTgt spid="94211"/>
                                        </p:tgtEl>
                                        <p:attrNameLst>
                                          <p:attrName>ppt_h</p:attrName>
                                        </p:attrNameLst>
                                      </p:cBhvr>
                                      <p:tavLst>
                                        <p:tav tm="0">
                                          <p:val>
                                            <p:fltVal val="0"/>
                                          </p:val>
                                        </p:tav>
                                        <p:tav tm="100000">
                                          <p:val>
                                            <p:strVal val="#ppt_h"/>
                                          </p:val>
                                        </p:tav>
                                      </p:tavLst>
                                    </p:anim>
                                    <p:animEffect transition="in" filter="fade">
                                      <p:cBhvr>
                                        <p:cTn id="9"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a:extLst>
              <a:ext uri="{FF2B5EF4-FFF2-40B4-BE49-F238E27FC236}">
                <a16:creationId xmlns:a16="http://schemas.microsoft.com/office/drawing/2014/main" id="{DC13820A-47DC-50DA-52C3-77B98A743596}"/>
              </a:ext>
            </a:extLst>
          </p:cNvPr>
          <p:cNvSpPr>
            <a:spLocks noChangeArrowheads="1"/>
          </p:cNvSpPr>
          <p:nvPr/>
        </p:nvSpPr>
        <p:spPr bwMode="auto">
          <a:xfrm>
            <a:off x="468313" y="2214563"/>
            <a:ext cx="45720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cs typeface="Arial" panose="020B0604020202020204" pitchFamily="34" charset="0"/>
              </a:rPr>
              <a:t>Aggravation</a:t>
            </a:r>
            <a:r>
              <a:rPr lang="fr-FR" altLang="fr-FR" sz="2400" b="0">
                <a:cs typeface="Arial" panose="020B0604020202020204" pitchFamily="34" charset="0"/>
              </a:rPr>
              <a:t> : </a:t>
            </a:r>
          </a:p>
          <a:p>
            <a:pPr eaLnBrk="1" hangingPunct="1"/>
            <a:r>
              <a:rPr lang="fr-FR" altLang="fr-FR" sz="2400" b="0">
                <a:cs typeface="Arial" panose="020B0604020202020204" pitchFamily="34" charset="0"/>
              </a:rPr>
              <a:t>chaleur, confinement</a:t>
            </a:r>
          </a:p>
          <a:p>
            <a:pPr eaLnBrk="1" hangingPunct="1"/>
            <a:r>
              <a:rPr lang="fr-FR" altLang="fr-FR" sz="2400" b="0">
                <a:cs typeface="Arial" panose="020B0604020202020204" pitchFamily="34" charset="0"/>
              </a:rPr>
              <a:t>graisses et excès de glucides</a:t>
            </a:r>
          </a:p>
          <a:p>
            <a:pPr eaLnBrk="1" hangingPunct="1"/>
            <a:endParaRPr lang="fr-FR" altLang="fr-FR" sz="2400" b="0">
              <a:cs typeface="Arial" panose="020B0604020202020204" pitchFamily="34" charset="0"/>
            </a:endParaRPr>
          </a:p>
          <a:p>
            <a:pPr eaLnBrk="1" hangingPunct="1"/>
            <a:r>
              <a:rPr lang="fr-FR" altLang="fr-FR" sz="2400">
                <a:cs typeface="Arial" panose="020B0604020202020204" pitchFamily="34" charset="0"/>
              </a:rPr>
              <a:t>Amélioration</a:t>
            </a:r>
            <a:r>
              <a:rPr lang="fr-FR" altLang="fr-FR" sz="2400" b="0">
                <a:cs typeface="Arial" panose="020B0604020202020204" pitchFamily="34" charset="0"/>
              </a:rPr>
              <a:t> :  </a:t>
            </a:r>
          </a:p>
          <a:p>
            <a:pPr eaLnBrk="1" hangingPunct="1"/>
            <a:r>
              <a:rPr lang="fr-FR" altLang="fr-FR" sz="2400" b="0">
                <a:cs typeface="Arial" panose="020B0604020202020204" pitchFamily="34" charset="0"/>
              </a:rPr>
              <a:t>frais, mouvement lent</a:t>
            </a:r>
          </a:p>
          <a:p>
            <a:pPr eaLnBrk="1" hangingPunct="1"/>
            <a:r>
              <a:rPr lang="fr-FR" altLang="fr-FR" sz="2400" b="0">
                <a:cs typeface="Arial" panose="020B0604020202020204" pitchFamily="34" charset="0"/>
              </a:rPr>
              <a:t>consolation et sympathie</a:t>
            </a:r>
          </a:p>
          <a:p>
            <a:pPr>
              <a:spcBef>
                <a:spcPct val="50000"/>
              </a:spcBef>
              <a:buFontTx/>
              <a:buChar char="•"/>
            </a:pPr>
            <a:endParaRPr lang="fr-FR" altLang="fr-FR" sz="2400" b="0">
              <a:cs typeface="Arial" panose="020B0604020202020204" pitchFamily="34" charset="0"/>
            </a:endParaRPr>
          </a:p>
        </p:txBody>
      </p:sp>
      <p:sp>
        <p:nvSpPr>
          <p:cNvPr id="95235" name="Rectangle 8">
            <a:extLst>
              <a:ext uri="{FF2B5EF4-FFF2-40B4-BE49-F238E27FC236}">
                <a16:creationId xmlns:a16="http://schemas.microsoft.com/office/drawing/2014/main" id="{0B031504-8007-CA0A-B2F7-9726D5F72EA8}"/>
              </a:ext>
            </a:extLst>
          </p:cNvPr>
          <p:cNvSpPr>
            <a:spLocks noChangeArrowheads="1"/>
          </p:cNvSpPr>
          <p:nvPr/>
        </p:nvSpPr>
        <p:spPr bwMode="auto">
          <a:xfrm>
            <a:off x="468313" y="1638300"/>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u="sng">
                <a:solidFill>
                  <a:srgbClr val="FF9933"/>
                </a:solidFill>
                <a:cs typeface="Arial" panose="020B0604020202020204" pitchFamily="34" charset="0"/>
              </a:rPr>
              <a:t>PULSATILLA modalités</a:t>
            </a:r>
          </a:p>
        </p:txBody>
      </p:sp>
      <p:grpSp>
        <p:nvGrpSpPr>
          <p:cNvPr id="95236" name="Group 4">
            <a:extLst>
              <a:ext uri="{FF2B5EF4-FFF2-40B4-BE49-F238E27FC236}">
                <a16:creationId xmlns:a16="http://schemas.microsoft.com/office/drawing/2014/main" id="{FBBBD32C-912F-5AB0-DD95-36CC2064157C}"/>
              </a:ext>
            </a:extLst>
          </p:cNvPr>
          <p:cNvGrpSpPr>
            <a:grpSpLocks/>
          </p:cNvGrpSpPr>
          <p:nvPr/>
        </p:nvGrpSpPr>
        <p:grpSpPr bwMode="auto">
          <a:xfrm>
            <a:off x="8388350" y="6092825"/>
            <a:ext cx="863600" cy="863600"/>
            <a:chOff x="2064" y="618"/>
            <a:chExt cx="544" cy="544"/>
          </a:xfrm>
        </p:grpSpPr>
        <p:sp>
          <p:nvSpPr>
            <p:cNvPr id="95238" name="Oval 5">
              <a:extLst>
                <a:ext uri="{FF2B5EF4-FFF2-40B4-BE49-F238E27FC236}">
                  <a16:creationId xmlns:a16="http://schemas.microsoft.com/office/drawing/2014/main" id="{E1840F10-C6E7-3DB0-0098-08342777EA21}"/>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5239" name="Oval 6">
              <a:extLst>
                <a:ext uri="{FF2B5EF4-FFF2-40B4-BE49-F238E27FC236}">
                  <a16:creationId xmlns:a16="http://schemas.microsoft.com/office/drawing/2014/main" id="{16B72790-22DF-CC35-4D6F-571DCB2E68EC}"/>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5240" name="Text Box 7">
              <a:extLst>
                <a:ext uri="{FF2B5EF4-FFF2-40B4-BE49-F238E27FC236}">
                  <a16:creationId xmlns:a16="http://schemas.microsoft.com/office/drawing/2014/main" id="{6D5AB931-8285-5C5E-FC19-ECC4BCAF005E}"/>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3600" b="0">
                  <a:solidFill>
                    <a:srgbClr val="FFFFFF"/>
                  </a:solidFill>
                  <a:cs typeface="Arial" panose="020B0604020202020204" pitchFamily="34" charset="0"/>
                </a:rPr>
                <a:t>i</a:t>
              </a:r>
              <a:endParaRPr lang="fr-FR" altLang="fr-FR" sz="3600">
                <a:solidFill>
                  <a:srgbClr val="FFFFFF"/>
                </a:solidFill>
                <a:cs typeface="Arial" panose="020B0604020202020204" pitchFamily="34" charset="0"/>
              </a:endParaRPr>
            </a:p>
          </p:txBody>
        </p:sp>
      </p:grpSp>
      <p:sp>
        <p:nvSpPr>
          <p:cNvPr id="95237" name="Text Box 8">
            <a:extLst>
              <a:ext uri="{FF2B5EF4-FFF2-40B4-BE49-F238E27FC236}">
                <a16:creationId xmlns:a16="http://schemas.microsoft.com/office/drawing/2014/main" id="{AE6FECFD-1113-F5FC-98B8-5ED1EA6C86E2}"/>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rappel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64226"/>
                                        </p:tgtEl>
                                        <p:attrNameLst>
                                          <p:attrName>style.visibility</p:attrName>
                                        </p:attrNameLst>
                                      </p:cBhvr>
                                      <p:to>
                                        <p:strVal val="visible"/>
                                      </p:to>
                                    </p:set>
                                    <p:anim calcmode="lin" valueType="num">
                                      <p:cBhvr>
                                        <p:cTn id="7" dur="500" fill="hold"/>
                                        <p:tgtEl>
                                          <p:spTgt spid="564226"/>
                                        </p:tgtEl>
                                        <p:attrNameLst>
                                          <p:attrName>ppt_w</p:attrName>
                                        </p:attrNameLst>
                                      </p:cBhvr>
                                      <p:tavLst>
                                        <p:tav tm="0">
                                          <p:val>
                                            <p:fltVal val="0"/>
                                          </p:val>
                                        </p:tav>
                                        <p:tav tm="100000">
                                          <p:val>
                                            <p:strVal val="#ppt_w"/>
                                          </p:val>
                                        </p:tav>
                                      </p:tavLst>
                                    </p:anim>
                                    <p:anim calcmode="lin" valueType="num">
                                      <p:cBhvr>
                                        <p:cTn id="8" dur="500" fill="hold"/>
                                        <p:tgtEl>
                                          <p:spTgt spid="564226"/>
                                        </p:tgtEl>
                                        <p:attrNameLst>
                                          <p:attrName>ppt_h</p:attrName>
                                        </p:attrNameLst>
                                      </p:cBhvr>
                                      <p:tavLst>
                                        <p:tav tm="0">
                                          <p:val>
                                            <p:fltVal val="0"/>
                                          </p:val>
                                        </p:tav>
                                        <p:tav tm="100000">
                                          <p:val>
                                            <p:strVal val="#ppt_h"/>
                                          </p:val>
                                        </p:tav>
                                      </p:tavLst>
                                    </p:anim>
                                    <p:animEffect transition="in" filter="fade">
                                      <p:cBhvr>
                                        <p:cTn id="9" dur="500"/>
                                        <p:tgtEl>
                                          <p:spTgt spid="564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1">
            <a:extLst>
              <a:ext uri="{FF2B5EF4-FFF2-40B4-BE49-F238E27FC236}">
                <a16:creationId xmlns:a16="http://schemas.microsoft.com/office/drawing/2014/main" id="{6ABABD68-376C-5B63-3A3F-AB3042E82476}"/>
              </a:ext>
            </a:extLst>
          </p:cNvPr>
          <p:cNvSpPr>
            <a:spLocks noGrp="1"/>
          </p:cNvSpPr>
          <p:nvPr>
            <p:ph type="title" idx="4294967295"/>
          </p:nvPr>
        </p:nvSpPr>
        <p:spPr bwMode="auto">
          <a:xfrm>
            <a:off x="457200" y="1603375"/>
            <a:ext cx="8229600"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6600"/>
                </a:solidFill>
                <a:miter lim="800000"/>
                <a:headEnd/>
                <a:tailEnd/>
              </a14:hiddenLine>
            </a:ext>
          </a:extLst>
        </p:spPr>
        <p:txBody>
          <a:bodyPr anchor="ctr"/>
          <a:lstStyle/>
          <a:p>
            <a:pPr algn="l"/>
            <a:r>
              <a:rPr lang="fr-FR" altLang="fr-FR" sz="2400">
                <a:solidFill>
                  <a:srgbClr val="FF9933"/>
                </a:solidFill>
              </a:rPr>
              <a:t>PULSATILLA et ses complémentaires</a:t>
            </a:r>
          </a:p>
        </p:txBody>
      </p:sp>
      <p:sp>
        <p:nvSpPr>
          <p:cNvPr id="566275" name="Espace réservé du contenu 2">
            <a:extLst>
              <a:ext uri="{FF2B5EF4-FFF2-40B4-BE49-F238E27FC236}">
                <a16:creationId xmlns:a16="http://schemas.microsoft.com/office/drawing/2014/main" id="{8233BB6C-9141-8E86-58CA-F6315241BC97}"/>
              </a:ext>
            </a:extLst>
          </p:cNvPr>
          <p:cNvSpPr>
            <a:spLocks noGrp="1"/>
          </p:cNvSpPr>
          <p:nvPr>
            <p:ph idx="4294967295"/>
          </p:nvPr>
        </p:nvSpPr>
        <p:spPr bwMode="auto">
          <a:xfrm>
            <a:off x="457200" y="2170113"/>
            <a:ext cx="5843588" cy="3773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tabLst>
                <a:tab pos="2065338" algn="l"/>
              </a:tabLst>
            </a:pPr>
            <a:r>
              <a:rPr lang="fr-FR" altLang="fr-FR" sz="2400" b="1"/>
              <a:t>Aigus</a:t>
            </a:r>
            <a:r>
              <a:rPr lang="fr-FR" altLang="fr-FR" sz="2400"/>
              <a:t> 	Hamamelis</a:t>
            </a:r>
          </a:p>
          <a:p>
            <a:pPr>
              <a:buFontTx/>
              <a:buNone/>
              <a:tabLst>
                <a:tab pos="2065338" algn="l"/>
              </a:tabLst>
            </a:pPr>
            <a:r>
              <a:rPr lang="fr-FR" altLang="fr-FR" sz="2400"/>
              <a:t>            	Aesculus</a:t>
            </a:r>
          </a:p>
          <a:p>
            <a:pPr>
              <a:buFontTx/>
              <a:buNone/>
              <a:tabLst>
                <a:tab pos="2065338" algn="l"/>
              </a:tabLst>
            </a:pPr>
            <a:r>
              <a:rPr lang="fr-FR" altLang="fr-FR" sz="2400"/>
              <a:t>            	Cyclamen</a:t>
            </a:r>
          </a:p>
          <a:p>
            <a:pPr>
              <a:buFontTx/>
              <a:buNone/>
              <a:tabLst>
                <a:tab pos="2065338" algn="l"/>
              </a:tabLst>
            </a:pPr>
            <a:r>
              <a:rPr lang="fr-FR" altLang="fr-FR" sz="2400"/>
              <a:t>             	Kalium phosphoricum</a:t>
            </a:r>
          </a:p>
          <a:p>
            <a:pPr>
              <a:buFontTx/>
              <a:buNone/>
              <a:tabLst>
                <a:tab pos="2065338" algn="l"/>
              </a:tabLst>
            </a:pPr>
            <a:endParaRPr lang="fr-FR" altLang="fr-FR" sz="2400"/>
          </a:p>
          <a:p>
            <a:pPr>
              <a:buFontTx/>
              <a:buNone/>
              <a:tabLst>
                <a:tab pos="2065338" algn="l"/>
              </a:tabLst>
            </a:pPr>
            <a:r>
              <a:rPr lang="fr-FR" altLang="fr-FR" sz="2400" b="1"/>
              <a:t>Chroniques</a:t>
            </a:r>
            <a:r>
              <a:rPr lang="fr-FR" altLang="fr-FR" sz="2400"/>
              <a:t> 	Tuberculinum</a:t>
            </a:r>
          </a:p>
          <a:p>
            <a:pPr>
              <a:buFontTx/>
              <a:buNone/>
              <a:tabLst>
                <a:tab pos="2065338" algn="l"/>
              </a:tabLst>
            </a:pPr>
            <a:r>
              <a:rPr lang="fr-FR" altLang="fr-FR" sz="2400"/>
              <a:t>                      	Sulfur iodatum</a:t>
            </a:r>
          </a:p>
          <a:p>
            <a:pPr>
              <a:buFontTx/>
              <a:buNone/>
              <a:tabLst>
                <a:tab pos="2065338" algn="l"/>
              </a:tabLst>
            </a:pPr>
            <a:r>
              <a:rPr lang="fr-FR" altLang="fr-FR" sz="2400"/>
              <a:t>                      	Silicea</a:t>
            </a:r>
          </a:p>
        </p:txBody>
      </p:sp>
      <p:grpSp>
        <p:nvGrpSpPr>
          <p:cNvPr id="97284" name="Group 4">
            <a:extLst>
              <a:ext uri="{FF2B5EF4-FFF2-40B4-BE49-F238E27FC236}">
                <a16:creationId xmlns:a16="http://schemas.microsoft.com/office/drawing/2014/main" id="{ADFD8ACB-FCED-1E73-7DA7-1B683C981F66}"/>
              </a:ext>
            </a:extLst>
          </p:cNvPr>
          <p:cNvGrpSpPr>
            <a:grpSpLocks/>
          </p:cNvGrpSpPr>
          <p:nvPr/>
        </p:nvGrpSpPr>
        <p:grpSpPr bwMode="auto">
          <a:xfrm>
            <a:off x="8388350" y="6092825"/>
            <a:ext cx="863600" cy="863600"/>
            <a:chOff x="2064" y="618"/>
            <a:chExt cx="544" cy="544"/>
          </a:xfrm>
        </p:grpSpPr>
        <p:sp>
          <p:nvSpPr>
            <p:cNvPr id="97286" name="Oval 5">
              <a:extLst>
                <a:ext uri="{FF2B5EF4-FFF2-40B4-BE49-F238E27FC236}">
                  <a16:creationId xmlns:a16="http://schemas.microsoft.com/office/drawing/2014/main" id="{CA124683-8DD9-48D1-30EE-45E5C555D0E3}"/>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7287" name="Oval 6">
              <a:extLst>
                <a:ext uri="{FF2B5EF4-FFF2-40B4-BE49-F238E27FC236}">
                  <a16:creationId xmlns:a16="http://schemas.microsoft.com/office/drawing/2014/main" id="{FF9E7584-ABC7-4BA9-0AE6-23B64F50C3CC}"/>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97288" name="Text Box 7">
              <a:extLst>
                <a:ext uri="{FF2B5EF4-FFF2-40B4-BE49-F238E27FC236}">
                  <a16:creationId xmlns:a16="http://schemas.microsoft.com/office/drawing/2014/main" id="{C620E998-6761-B8E5-D1E3-22DB3244DF81}"/>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FR" altLang="fr-FR" sz="3600" b="0">
                  <a:solidFill>
                    <a:srgbClr val="FFFFFF"/>
                  </a:solidFill>
                  <a:cs typeface="Arial" panose="020B0604020202020204" pitchFamily="34" charset="0"/>
                </a:rPr>
                <a:t>i</a:t>
              </a:r>
              <a:endParaRPr lang="fr-FR" altLang="fr-FR" sz="3600">
                <a:solidFill>
                  <a:srgbClr val="FFFFFF"/>
                </a:solidFill>
                <a:cs typeface="Arial" panose="020B0604020202020204" pitchFamily="34" charset="0"/>
              </a:endParaRPr>
            </a:p>
          </p:txBody>
        </p:sp>
      </p:grpSp>
      <p:sp>
        <p:nvSpPr>
          <p:cNvPr id="97285" name="Text Box 8">
            <a:extLst>
              <a:ext uri="{FF2B5EF4-FFF2-40B4-BE49-F238E27FC236}">
                <a16:creationId xmlns:a16="http://schemas.microsoft.com/office/drawing/2014/main" id="{BB2FA94E-F0BF-3A6C-E1E1-EFF03B0134CD}"/>
              </a:ext>
            </a:extLst>
          </p:cNvPr>
          <p:cNvSpPr txBox="1">
            <a:spLocks noChangeArrowheads="1"/>
          </p:cNvSpPr>
          <p:nvPr/>
        </p:nvSpPr>
        <p:spPr bwMode="auto">
          <a:xfrm rot="-1015650">
            <a:off x="6553200" y="457200"/>
            <a:ext cx="1901825" cy="495300"/>
          </a:xfrm>
          <a:prstGeom prst="rect">
            <a:avLst/>
          </a:prstGeom>
          <a:noFill/>
          <a:ln w="38100" cmpd="dbl">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FR" altLang="fr-FR" sz="2400" b="0">
                <a:solidFill>
                  <a:srgbClr val="FF6600"/>
                </a:solidFill>
              </a:rPr>
              <a:t>rappel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66275"/>
                                        </p:tgtEl>
                                        <p:attrNameLst>
                                          <p:attrName>style.visibility</p:attrName>
                                        </p:attrNameLst>
                                      </p:cBhvr>
                                      <p:to>
                                        <p:strVal val="visible"/>
                                      </p:to>
                                    </p:set>
                                    <p:anim calcmode="lin" valueType="num">
                                      <p:cBhvr>
                                        <p:cTn id="7" dur="500" fill="hold"/>
                                        <p:tgtEl>
                                          <p:spTgt spid="566275"/>
                                        </p:tgtEl>
                                        <p:attrNameLst>
                                          <p:attrName>ppt_w</p:attrName>
                                        </p:attrNameLst>
                                      </p:cBhvr>
                                      <p:tavLst>
                                        <p:tav tm="0">
                                          <p:val>
                                            <p:fltVal val="0"/>
                                          </p:val>
                                        </p:tav>
                                        <p:tav tm="100000">
                                          <p:val>
                                            <p:strVal val="#ppt_w"/>
                                          </p:val>
                                        </p:tav>
                                      </p:tavLst>
                                    </p:anim>
                                    <p:anim calcmode="lin" valueType="num">
                                      <p:cBhvr>
                                        <p:cTn id="8" dur="500" fill="hold"/>
                                        <p:tgtEl>
                                          <p:spTgt spid="566275"/>
                                        </p:tgtEl>
                                        <p:attrNameLst>
                                          <p:attrName>ppt_h</p:attrName>
                                        </p:attrNameLst>
                                      </p:cBhvr>
                                      <p:tavLst>
                                        <p:tav tm="0">
                                          <p:val>
                                            <p:fltVal val="0"/>
                                          </p:val>
                                        </p:tav>
                                        <p:tav tm="100000">
                                          <p:val>
                                            <p:strVal val="#ppt_h"/>
                                          </p:val>
                                        </p:tav>
                                      </p:tavLst>
                                    </p:anim>
                                    <p:animEffect transition="in" filter="fade">
                                      <p:cBhvr>
                                        <p:cTn id="9" dur="500"/>
                                        <p:tgtEl>
                                          <p:spTgt spid="566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3EB231B7-735E-1DEA-6CBD-747A8E263D17}"/>
              </a:ext>
            </a:extLst>
          </p:cNvPr>
          <p:cNvSpPr>
            <a:spLocks noGrp="1" noChangeArrowheads="1"/>
          </p:cNvSpPr>
          <p:nvPr>
            <p:ph type="body" idx="4294967295"/>
          </p:nvPr>
        </p:nvSpPr>
        <p:spPr bwMode="auto">
          <a:xfrm>
            <a:off x="457200" y="1981200"/>
            <a:ext cx="7772400" cy="25701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Mme S, 38 ans, a arrêté sa pilule qu’elle ne supportait pas ; elle avait des migraines et des nausées ; elle a un DIU au cuivre dont elle est très contente.</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Elle consulte car elle présente des douleurs de seins avant les règles.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68D6E30F-66B4-C7EA-A757-5CF3D21A7935}"/>
              </a:ext>
            </a:extLst>
          </p:cNvPr>
          <p:cNvSpPr>
            <a:spLocks noGrp="1" noChangeArrowheads="1"/>
          </p:cNvSpPr>
          <p:nvPr>
            <p:ph type="body" idx="4294967295"/>
          </p:nvPr>
        </p:nvSpPr>
        <p:spPr bwMode="auto">
          <a:xfrm>
            <a:off x="466725" y="1828800"/>
            <a:ext cx="8294688" cy="42846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Description du symptôme </a:t>
            </a:r>
            <a:r>
              <a:rPr lang="fr-FR" altLang="fr-FR" sz="2400">
                <a:latin typeface="Times New Roman" panose="02020603050405020304" pitchFamily="18" charset="0"/>
                <a:cs typeface="Times New Roman" panose="02020603050405020304" pitchFamily="18" charset="0"/>
              </a:rPr>
              <a:t>:</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Les seins sont sensibles au moins une semaine avant les règles. </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Ils sont douloureux même la nuit, au moindre mouvement.</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Le port d’un soutien-gorge serré améliore la douleur.</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Signes concomitants </a:t>
            </a:r>
            <a:r>
              <a:rPr lang="fr-FR" altLang="fr-FR" sz="2400">
                <a:latin typeface="Times New Roman" panose="02020603050405020304" pitchFamily="18" charset="0"/>
                <a:cs typeface="Times New Roman" panose="02020603050405020304" pitchFamily="18" charset="0"/>
              </a:rPr>
              <a:t>: les cycles sont assez courts avec des règles abondantes.</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La patiente décrit une petite irritabilité avant les règles.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Examen </a:t>
            </a:r>
            <a:r>
              <a:rPr lang="fr-FR" altLang="fr-FR" sz="2400">
                <a:latin typeface="Times New Roman" panose="02020603050405020304" pitchFamily="18" charset="0"/>
                <a:cs typeface="Times New Roman" panose="02020603050405020304" pitchFamily="18" charset="0"/>
              </a:rPr>
              <a:t>: seins globalement sensibles, sans nodule palpable, gonflés.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a:extLst>
              <a:ext uri="{FF2B5EF4-FFF2-40B4-BE49-F238E27FC236}">
                <a16:creationId xmlns:a16="http://schemas.microsoft.com/office/drawing/2014/main" id="{49D890A3-E563-2357-0F94-458A9154300D}"/>
              </a:ext>
            </a:extLst>
          </p:cNvPr>
          <p:cNvSpPr>
            <a:spLocks noChangeArrowheads="1"/>
          </p:cNvSpPr>
          <p:nvPr/>
        </p:nvSpPr>
        <p:spPr bwMode="auto">
          <a:xfrm>
            <a:off x="1524000" y="27940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03427" name="Text Box 5">
            <a:extLst>
              <a:ext uri="{FF2B5EF4-FFF2-40B4-BE49-F238E27FC236}">
                <a16:creationId xmlns:a16="http://schemas.microsoft.com/office/drawing/2014/main" id="{BE9C909A-94BE-2BF7-170E-C263E105B9C4}"/>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r>
              <a:rPr lang="fr-FR" altLang="fr-FR" sz="1200" b="0" i="1">
                <a:cs typeface="Arial" panose="020B0604020202020204" pitchFamily="34" charset="0"/>
              </a:rPr>
              <a:t>Illiers, le 22 sept 2020</a:t>
            </a:r>
            <a:endParaRPr lang="fr-FR" altLang="fr-FR" sz="1200" b="0">
              <a:cs typeface="Arial" panose="020B0604020202020204" pitchFamily="34" charset="0"/>
            </a:endParaRPr>
          </a:p>
        </p:txBody>
      </p:sp>
      <p:sp>
        <p:nvSpPr>
          <p:cNvPr id="103428" name="Text Box 6">
            <a:extLst>
              <a:ext uri="{FF2B5EF4-FFF2-40B4-BE49-F238E27FC236}">
                <a16:creationId xmlns:a16="http://schemas.microsoft.com/office/drawing/2014/main" id="{96B77230-4658-0D14-CCFA-8475DCE2CBE9}"/>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800" b="0">
                <a:solidFill>
                  <a:srgbClr val="DDDDDD"/>
                </a:solidFill>
                <a:latin typeface="Tahoma" panose="020B0604030504040204" pitchFamily="34" charset="0"/>
                <a:cs typeface="Arial" panose="020B0604020202020204" pitchFamily="34" charset="0"/>
              </a:rPr>
              <a:t>proposition d’ordonnance</a:t>
            </a:r>
          </a:p>
        </p:txBody>
      </p:sp>
      <p:sp>
        <p:nvSpPr>
          <p:cNvPr id="103429" name="Text Box 7">
            <a:extLst>
              <a:ext uri="{FF2B5EF4-FFF2-40B4-BE49-F238E27FC236}">
                <a16:creationId xmlns:a16="http://schemas.microsoft.com/office/drawing/2014/main" id="{52257B62-A43B-6A30-9628-AD8CC37D2999}"/>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1200" b="0" i="1">
                <a:cs typeface="Arial" panose="020B0604020202020204" pitchFamily="34" charset="0"/>
              </a:rPr>
              <a:t>Mme Blanche GRANULE</a:t>
            </a:r>
          </a:p>
          <a:p>
            <a:pPr algn="ctr"/>
            <a:r>
              <a:rPr lang="fr-FR" altLang="fr-FR" sz="1200" b="0" i="1">
                <a:cs typeface="Arial" panose="020B0604020202020204" pitchFamily="34" charset="0"/>
              </a:rPr>
              <a:t>sage-femme DE</a:t>
            </a:r>
          </a:p>
          <a:p>
            <a:pPr algn="ctr"/>
            <a:r>
              <a:rPr lang="fr-FR" altLang="fr-FR" sz="1200" b="0" i="1">
                <a:cs typeface="Arial" panose="020B0604020202020204" pitchFamily="34" charset="0"/>
              </a:rPr>
              <a:t>44, Grande Route</a:t>
            </a:r>
          </a:p>
          <a:p>
            <a:pPr algn="ctr"/>
            <a:r>
              <a:rPr lang="fr-FR" altLang="fr-FR" sz="1200" b="0" i="1">
                <a:cs typeface="Arial" panose="020B0604020202020204" pitchFamily="34" charset="0"/>
              </a:rPr>
              <a:t>28120 Illiers sur dose</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01 56 96 98 28</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RPPS 200000078310</a:t>
            </a:r>
            <a:endParaRPr lang="fr-FR" altLang="fr-FR" sz="1200" b="0">
              <a:cs typeface="Arial" panose="020B0604020202020204" pitchFamily="34" charset="0"/>
            </a:endParaRPr>
          </a:p>
        </p:txBody>
      </p:sp>
      <p:sp>
        <p:nvSpPr>
          <p:cNvPr id="104454" name="Text Box 8">
            <a:extLst>
              <a:ext uri="{FF2B5EF4-FFF2-40B4-BE49-F238E27FC236}">
                <a16:creationId xmlns:a16="http://schemas.microsoft.com/office/drawing/2014/main" id="{99B6D270-3D6C-B0A0-7229-68D329A27C73}"/>
              </a:ext>
            </a:extLst>
          </p:cNvPr>
          <p:cNvSpPr txBox="1">
            <a:spLocks noChangeArrowheads="1"/>
          </p:cNvSpPr>
          <p:nvPr/>
        </p:nvSpPr>
        <p:spPr bwMode="auto">
          <a:xfrm>
            <a:off x="1752600" y="2346325"/>
            <a:ext cx="4860925"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endParaRPr lang="fr-FR" altLang="fr-FR" sz="2000" b="0">
              <a:solidFill>
                <a:srgbClr val="FF3300"/>
              </a:solidFill>
              <a:cs typeface="Arial" panose="020B0604020202020204" pitchFamily="34" charset="0"/>
            </a:endParaRPr>
          </a:p>
          <a:p>
            <a:r>
              <a:rPr lang="fr-FR" altLang="fr-FR" sz="2000" b="0">
                <a:cs typeface="Arial" panose="020B0604020202020204" pitchFamily="34" charset="0"/>
              </a:rPr>
              <a:t>FOLLICULINUM 15 CH</a:t>
            </a:r>
          </a:p>
          <a:p>
            <a:r>
              <a:rPr lang="fr-FR" altLang="fr-FR" sz="2000" b="0">
                <a:cs typeface="Arial" panose="020B0604020202020204" pitchFamily="34" charset="0"/>
              </a:rPr>
              <a:t>Une dose globules aux 8</a:t>
            </a:r>
            <a:r>
              <a:rPr lang="fr-FR" altLang="fr-FR" sz="2000" b="0" baseline="30000">
                <a:cs typeface="Arial" panose="020B0604020202020204" pitchFamily="34" charset="0"/>
              </a:rPr>
              <a:t>ème</a:t>
            </a:r>
            <a:r>
              <a:rPr lang="fr-FR" altLang="fr-FR" sz="2000" b="0">
                <a:cs typeface="Arial" panose="020B0604020202020204" pitchFamily="34" charset="0"/>
              </a:rPr>
              <a:t> et 20</a:t>
            </a:r>
            <a:r>
              <a:rPr lang="fr-FR" altLang="fr-FR" sz="2000" b="0" baseline="30000">
                <a:cs typeface="Arial" panose="020B0604020202020204" pitchFamily="34" charset="0"/>
              </a:rPr>
              <a:t>ème</a:t>
            </a:r>
            <a:r>
              <a:rPr lang="fr-FR" altLang="fr-FR" sz="2000" b="0">
                <a:cs typeface="Arial" panose="020B0604020202020204" pitchFamily="34" charset="0"/>
              </a:rPr>
              <a:t> jours du cycle.</a:t>
            </a:r>
          </a:p>
          <a:p>
            <a:endParaRPr lang="fr-FR" altLang="fr-FR" sz="2000" b="0">
              <a:cs typeface="Arial" panose="020B0604020202020204" pitchFamily="34" charset="0"/>
            </a:endParaRPr>
          </a:p>
          <a:p>
            <a:r>
              <a:rPr lang="fr-FR" altLang="fr-FR" sz="2000" b="0">
                <a:cs typeface="Arial" panose="020B0604020202020204" pitchFamily="34" charset="0"/>
              </a:rPr>
              <a:t>BRYONIA 9 CH</a:t>
            </a:r>
          </a:p>
          <a:p>
            <a:r>
              <a:rPr lang="fr-FR" altLang="fr-FR" sz="2000" b="0">
                <a:cs typeface="Arial" panose="020B0604020202020204" pitchFamily="34" charset="0"/>
              </a:rPr>
              <a:t>5 granules 2 fois par jour dès les premiers symptômes douloureux.</a:t>
            </a:r>
          </a:p>
          <a:p>
            <a:r>
              <a:rPr lang="fr-FR" altLang="fr-FR" sz="2000" b="0">
                <a:cs typeface="Arial" panose="020B0604020202020204" pitchFamily="34" charset="0"/>
              </a:rPr>
              <a:t>Si douleur, augmenter la fréquence des prises.</a:t>
            </a:r>
          </a:p>
          <a:p>
            <a:r>
              <a:rPr lang="fr-FR" altLang="fr-FR" sz="2000" b="0">
                <a:cs typeface="Arial" panose="020B0604020202020204" pitchFamily="34" charset="0"/>
              </a:rPr>
              <a:t>Espacer suivant amélioration.</a:t>
            </a:r>
          </a:p>
          <a:p>
            <a:endParaRPr lang="fr-FR" altLang="fr-FR" sz="2000" b="0">
              <a:cs typeface="Arial" panose="020B0604020202020204" pitchFamily="34" charset="0"/>
            </a:endParaRPr>
          </a:p>
          <a:p>
            <a:r>
              <a:rPr lang="fr-FR" altLang="fr-FR" sz="2000" b="0">
                <a:cs typeface="Arial" panose="020B0604020202020204" pitchFamily="34" charset="0"/>
              </a:rPr>
              <a:t>OAR 3 mois</a:t>
            </a:r>
          </a:p>
          <a:p>
            <a:endParaRPr lang="fr-FR" altLang="fr-FR" sz="2000" b="0">
              <a:cs typeface="Arial" panose="020B0604020202020204" pitchFamily="34" charset="0"/>
            </a:endParaRPr>
          </a:p>
        </p:txBody>
      </p:sp>
      <p:sp>
        <p:nvSpPr>
          <p:cNvPr id="103431" name="Text Box 9">
            <a:extLst>
              <a:ext uri="{FF2B5EF4-FFF2-40B4-BE49-F238E27FC236}">
                <a16:creationId xmlns:a16="http://schemas.microsoft.com/office/drawing/2014/main" id="{DD3C4ADD-D6C5-1A80-5D97-C4BC41B43C84}"/>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15600">
                <a:solidFill>
                  <a:schemeClr val="folHlink"/>
                </a:solidFill>
                <a:cs typeface="Arial" panose="020B0604020202020204" pitchFamily="34" charset="0"/>
                <a:sym typeface="Wingdings" panose="05000000000000000000" pitchFamily="2" charset="2"/>
              </a:rPr>
              <a:t></a:t>
            </a:r>
            <a:endParaRPr lang="fr-FR" altLang="fr-FR" sz="14200" b="0">
              <a:solidFill>
                <a:schemeClr val="folHlink"/>
              </a:solidFill>
              <a:cs typeface="Arial" panose="020B0604020202020204" pitchFamily="34" charset="0"/>
              <a:sym typeface="Wingdings" panose="05000000000000000000" pitchFamily="2" charset="2"/>
            </a:endParaRPr>
          </a:p>
        </p:txBody>
      </p:sp>
      <p:sp>
        <p:nvSpPr>
          <p:cNvPr id="103432" name="Rectangle 10">
            <a:extLst>
              <a:ext uri="{FF2B5EF4-FFF2-40B4-BE49-F238E27FC236}">
                <a16:creationId xmlns:a16="http://schemas.microsoft.com/office/drawing/2014/main" id="{49E85905-E9F2-6D28-264A-49F613B5448B}"/>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1200" b="0" i="1">
                <a:cs typeface="Arial" panose="020B0604020202020204" pitchFamily="34" charset="0"/>
              </a:rPr>
              <a:t>Cette ordonnance est donnée à titre d’exemple, l’homéopathie étant une médecine individuelle.</a:t>
            </a:r>
          </a:p>
        </p:txBody>
      </p:sp>
      <p:sp>
        <p:nvSpPr>
          <p:cNvPr id="103433" name="Text Box 11">
            <a:extLst>
              <a:ext uri="{FF2B5EF4-FFF2-40B4-BE49-F238E27FC236}">
                <a16:creationId xmlns:a16="http://schemas.microsoft.com/office/drawing/2014/main" id="{7ED2F54C-8B08-D1AF-560A-738C255C6B62}"/>
              </a:ext>
            </a:extLst>
          </p:cNvPr>
          <p:cNvSpPr txBox="1">
            <a:spLocks noChangeArrowheads="1"/>
          </p:cNvSpPr>
          <p:nvPr/>
        </p:nvSpPr>
        <p:spPr bwMode="auto">
          <a:xfrm>
            <a:off x="3733800" y="990600"/>
            <a:ext cx="24653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000" b="0" u="sng">
                <a:cs typeface="Arial" panose="020B0604020202020204" pitchFamily="34" charset="0"/>
              </a:rPr>
              <a:t>Mme S, 3 Juin 1982</a:t>
            </a:r>
          </a:p>
        </p:txBody>
      </p:sp>
      <p:grpSp>
        <p:nvGrpSpPr>
          <p:cNvPr id="103434" name="Group 18">
            <a:extLst>
              <a:ext uri="{FF2B5EF4-FFF2-40B4-BE49-F238E27FC236}">
                <a16:creationId xmlns:a16="http://schemas.microsoft.com/office/drawing/2014/main" id="{1899FFDD-A302-E79B-1BDA-345721FB2101}"/>
              </a:ext>
            </a:extLst>
          </p:cNvPr>
          <p:cNvGrpSpPr>
            <a:grpSpLocks/>
          </p:cNvGrpSpPr>
          <p:nvPr/>
        </p:nvGrpSpPr>
        <p:grpSpPr bwMode="auto">
          <a:xfrm>
            <a:off x="7464425" y="838200"/>
            <a:ext cx="863600" cy="863600"/>
            <a:chOff x="2064" y="618"/>
            <a:chExt cx="544" cy="544"/>
          </a:xfrm>
        </p:grpSpPr>
        <p:sp>
          <p:nvSpPr>
            <p:cNvPr id="103435" name="Oval 19">
              <a:extLst>
                <a:ext uri="{FF2B5EF4-FFF2-40B4-BE49-F238E27FC236}">
                  <a16:creationId xmlns:a16="http://schemas.microsoft.com/office/drawing/2014/main" id="{87251DA2-5876-7AC1-64D4-698FDF4898B9}"/>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03436" name="Oval 20">
              <a:extLst>
                <a:ext uri="{FF2B5EF4-FFF2-40B4-BE49-F238E27FC236}">
                  <a16:creationId xmlns:a16="http://schemas.microsoft.com/office/drawing/2014/main" id="{E891803A-424F-B352-6B32-BD8FC3B43B39}"/>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03437" name="Text Box 21">
              <a:extLst>
                <a:ext uri="{FF2B5EF4-FFF2-40B4-BE49-F238E27FC236}">
                  <a16:creationId xmlns:a16="http://schemas.microsoft.com/office/drawing/2014/main" id="{9B79AF4E-5FAD-9EBD-0DCB-8770B640A0EA}"/>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3600" b="0">
                  <a:solidFill>
                    <a:srgbClr val="FFFFFF"/>
                  </a:solidFill>
                </a:rPr>
                <a:t>i</a:t>
              </a:r>
              <a:endParaRPr lang="fr-FR" alt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4454"/>
                                        </p:tgtEl>
                                        <p:attrNameLst>
                                          <p:attrName>style.visibility</p:attrName>
                                        </p:attrNameLst>
                                      </p:cBhvr>
                                      <p:to>
                                        <p:strVal val="visible"/>
                                      </p:to>
                                    </p:set>
                                    <p:anim calcmode="lin" valueType="num">
                                      <p:cBhvr>
                                        <p:cTn id="7" dur="500" fill="hold"/>
                                        <p:tgtEl>
                                          <p:spTgt spid="104454"/>
                                        </p:tgtEl>
                                        <p:attrNameLst>
                                          <p:attrName>ppt_w</p:attrName>
                                        </p:attrNameLst>
                                      </p:cBhvr>
                                      <p:tavLst>
                                        <p:tav tm="0">
                                          <p:val>
                                            <p:fltVal val="0"/>
                                          </p:val>
                                        </p:tav>
                                        <p:tav tm="100000">
                                          <p:val>
                                            <p:strVal val="#ppt_w"/>
                                          </p:val>
                                        </p:tav>
                                      </p:tavLst>
                                    </p:anim>
                                    <p:anim calcmode="lin" valueType="num">
                                      <p:cBhvr>
                                        <p:cTn id="8" dur="500" fill="hold"/>
                                        <p:tgtEl>
                                          <p:spTgt spid="104454"/>
                                        </p:tgtEl>
                                        <p:attrNameLst>
                                          <p:attrName>ppt_h</p:attrName>
                                        </p:attrNameLst>
                                      </p:cBhvr>
                                      <p:tavLst>
                                        <p:tav tm="0">
                                          <p:val>
                                            <p:fltVal val="0"/>
                                          </p:val>
                                        </p:tav>
                                        <p:tav tm="100000">
                                          <p:val>
                                            <p:strVal val="#ppt_h"/>
                                          </p:val>
                                        </p:tav>
                                      </p:tavLst>
                                    </p:anim>
                                    <p:animEffect transition="in" filter="fade">
                                      <p:cBhvr>
                                        <p:cTn id="9"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ous-titre">
            <a:extLst>
              <a:ext uri="{FF2B5EF4-FFF2-40B4-BE49-F238E27FC236}">
                <a16:creationId xmlns:a16="http://schemas.microsoft.com/office/drawing/2014/main" id="{2BE1B8B3-3CB0-B88F-F491-387306B10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450"/>
            <a:ext cx="7543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a:extLst>
              <a:ext uri="{FF2B5EF4-FFF2-40B4-BE49-F238E27FC236}">
                <a16:creationId xmlns:a16="http://schemas.microsoft.com/office/drawing/2014/main" id="{800D8CDF-7B0F-1D8F-F6EE-6802243924A3}"/>
              </a:ext>
            </a:extLst>
          </p:cNvPr>
          <p:cNvSpPr txBox="1">
            <a:spLocks noChangeArrowheads="1"/>
          </p:cNvSpPr>
          <p:nvPr/>
        </p:nvSpPr>
        <p:spPr bwMode="auto">
          <a:xfrm>
            <a:off x="1905000" y="182563"/>
            <a:ext cx="723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LES TERRAINS EN GYN</a:t>
            </a:r>
            <a:r>
              <a:rPr lang="en-US" altLang="fr-FR" sz="3200">
                <a:solidFill>
                  <a:srgbClr val="FFFFFF"/>
                </a:solidFill>
                <a:cs typeface="Times New Roman" panose="02020603050405020304" pitchFamily="18" charset="0"/>
              </a:rPr>
              <a:t>É</a:t>
            </a:r>
            <a:r>
              <a:rPr lang="fr-FR" altLang="fr-FR" sz="3200">
                <a:solidFill>
                  <a:srgbClr val="FFFFFF"/>
                </a:solidFill>
              </a:rPr>
              <a:t>COLOGIE</a:t>
            </a:r>
            <a:endParaRPr lang="fr-FR" altLang="fr-FR"/>
          </a:p>
        </p:txBody>
      </p:sp>
      <p:sp>
        <p:nvSpPr>
          <p:cNvPr id="16388" name="Text Box 7">
            <a:extLst>
              <a:ext uri="{FF2B5EF4-FFF2-40B4-BE49-F238E27FC236}">
                <a16:creationId xmlns:a16="http://schemas.microsoft.com/office/drawing/2014/main" id="{3D018598-DC7C-5509-0CB4-B986065F612C}"/>
              </a:ext>
            </a:extLst>
          </p:cNvPr>
          <p:cNvSpPr txBox="1">
            <a:spLocks noChangeArrowheads="1"/>
          </p:cNvSpPr>
          <p:nvPr/>
        </p:nvSpPr>
        <p:spPr bwMode="auto">
          <a:xfrm>
            <a:off x="914400" y="1905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9221" name="Text Box 9">
            <a:extLst>
              <a:ext uri="{FF2B5EF4-FFF2-40B4-BE49-F238E27FC236}">
                <a16:creationId xmlns:a16="http://schemas.microsoft.com/office/drawing/2014/main" id="{62555EF8-240E-0D2E-6EFE-488499271AB5}"/>
              </a:ext>
            </a:extLst>
          </p:cNvPr>
          <p:cNvSpPr txBox="1">
            <a:spLocks noChangeArrowheads="1"/>
          </p:cNvSpPr>
          <p:nvPr/>
        </p:nvSpPr>
        <p:spPr bwMode="auto">
          <a:xfrm>
            <a:off x="1219200" y="1828800"/>
            <a:ext cx="7696200" cy="3786188"/>
          </a:xfrm>
          <a:prstGeom prst="rect">
            <a:avLst/>
          </a:prstGeom>
          <a:noFill/>
          <a:ln>
            <a:noFill/>
          </a:ln>
          <a:effectLst/>
        </p:spPr>
        <p:txBody>
          <a:bodyPr>
            <a:spAutoFit/>
          </a:bodyPr>
          <a:lstStyle>
            <a:lvl1pPr>
              <a:defRPr b="1">
                <a:solidFill>
                  <a:schemeClr val="tx1"/>
                </a:solidFill>
                <a:latin typeface="Times New Roman" panose="02020603050405020304" pitchFamily="18" charset="0"/>
                <a:ea typeface="ＭＳ Ｐゴシック" panose="020B0600070205080204" pitchFamily="34" charset="-128"/>
              </a:defRPr>
            </a:lvl1pPr>
            <a:lvl2pPr marL="742950" indent="-285750">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fr-FR" altLang="fr-FR" sz="2400" u="sng" dirty="0">
                <a:solidFill>
                  <a:srgbClr val="FF9966"/>
                </a:solidFill>
              </a:rPr>
              <a:t>Les constitutions</a:t>
            </a:r>
          </a:p>
          <a:p>
            <a:pPr eaLnBrk="1" hangingPunct="1">
              <a:defRPr/>
            </a:pPr>
            <a:endParaRPr lang="fr-FR" altLang="fr-FR" sz="2400" b="0" dirty="0"/>
          </a:p>
          <a:p>
            <a:pPr marL="342900" indent="-342900" eaLnBrk="1" hangingPunct="1">
              <a:buFontTx/>
              <a:buChar char="-"/>
              <a:defRPr/>
            </a:pPr>
            <a:r>
              <a:rPr lang="fr-FR" altLang="fr-FR" sz="2400" dirty="0"/>
              <a:t>Carbonique</a:t>
            </a:r>
            <a:r>
              <a:rPr lang="fr-FR" altLang="fr-FR" sz="2400" b="0" dirty="0"/>
              <a:t> : pathologies de surcharge, fibromes, mycoses</a:t>
            </a:r>
          </a:p>
          <a:p>
            <a:pPr eaLnBrk="1" hangingPunct="1">
              <a:defRPr/>
            </a:pPr>
            <a:endParaRPr lang="fr-FR" altLang="fr-FR" sz="2400" b="0" dirty="0"/>
          </a:p>
          <a:p>
            <a:pPr marL="342900" indent="-342900" eaLnBrk="1" hangingPunct="1">
              <a:buFontTx/>
              <a:buChar char="-"/>
              <a:defRPr/>
            </a:pPr>
            <a:r>
              <a:rPr lang="fr-FR" altLang="fr-FR" sz="2400" dirty="0"/>
              <a:t>Phosphorique</a:t>
            </a:r>
            <a:r>
              <a:rPr lang="fr-FR" altLang="fr-FR" sz="2400" b="0" dirty="0"/>
              <a:t> : fatigabilité, tendance aux saignements, anémie, déminéralisation</a:t>
            </a:r>
          </a:p>
          <a:p>
            <a:pPr eaLnBrk="1" hangingPunct="1">
              <a:defRPr/>
            </a:pPr>
            <a:endParaRPr lang="fr-FR" altLang="fr-FR" sz="2400" b="0" dirty="0"/>
          </a:p>
          <a:p>
            <a:pPr marL="342900" indent="-342900" eaLnBrk="1" hangingPunct="1">
              <a:buFontTx/>
              <a:buChar char="-"/>
              <a:defRPr/>
            </a:pPr>
            <a:r>
              <a:rPr lang="fr-FR" altLang="fr-FR" sz="2400" dirty="0"/>
              <a:t>Fluorique</a:t>
            </a:r>
            <a:r>
              <a:rPr lang="fr-FR" altLang="fr-FR" sz="2400" b="0" dirty="0"/>
              <a:t> : hyperlaxité, pathologies vasculaires, indurations glandulaires (</a:t>
            </a:r>
            <a:r>
              <a:rPr lang="fr-FR" altLang="fr-FR" sz="2400" b="0" dirty="0" err="1"/>
              <a:t>mastose</a:t>
            </a:r>
            <a:r>
              <a:rPr lang="fr-FR" altLang="fr-FR" sz="2400" b="0" dirty="0"/>
              <a:t>, fibromes..)</a:t>
            </a:r>
          </a:p>
        </p:txBody>
      </p:sp>
      <p:pic>
        <p:nvPicPr>
          <p:cNvPr id="16390" name="Picture 11" descr="flèche">
            <a:extLst>
              <a:ext uri="{FF2B5EF4-FFF2-40B4-BE49-F238E27FC236}">
                <a16:creationId xmlns:a16="http://schemas.microsoft.com/office/drawing/2014/main" id="{A02CBAC5-FDA3-283A-CDA9-364A201B9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050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007A9DDD-D223-555C-6CB5-DEA06556FB8F}"/>
              </a:ext>
            </a:extLst>
          </p:cNvPr>
          <p:cNvSpPr>
            <a:spLocks noGrp="1" noChangeArrowheads="1"/>
          </p:cNvSpPr>
          <p:nvPr>
            <p:ph type="body" idx="4294967295"/>
          </p:nvPr>
        </p:nvSpPr>
        <p:spPr bwMode="auto">
          <a:xfrm>
            <a:off x="428625" y="2133600"/>
            <a:ext cx="8153400" cy="22653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Mme B, 43 ans, a fait le choix d’une contraception définitive par Essure. Elle fume et la pilule lui a été enfin contre-indiquée…</a:t>
            </a:r>
          </a:p>
          <a:p>
            <a:pPr marL="0" indent="0" eaLnBrk="1" hangingPunct="1">
              <a:buFontTx/>
              <a:buNone/>
            </a:pPr>
            <a:r>
              <a:rPr lang="fr-FR" altLang="fr-FR" sz="2400">
                <a:latin typeface="Times New Roman" panose="02020603050405020304" pitchFamily="18" charset="0"/>
                <a:cs typeface="Times New Roman" panose="02020603050405020304" pitchFamily="18" charset="0"/>
              </a:rPr>
              <a:t>Elle se plaint de troubles de l’humeur avant ses règles et de douleurs pelviennes.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94E3EE8A-8737-84D2-6BC2-7471D4EEB8F6}"/>
              </a:ext>
            </a:extLst>
          </p:cNvPr>
          <p:cNvSpPr>
            <a:spLocks noGrp="1" noChangeArrowheads="1"/>
          </p:cNvSpPr>
          <p:nvPr>
            <p:ph type="body" idx="4294967295"/>
          </p:nvPr>
        </p:nvSpPr>
        <p:spPr bwMode="auto">
          <a:xfrm>
            <a:off x="457200" y="1752600"/>
            <a:ext cx="8066088" cy="46466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Description des symptômes</a:t>
            </a: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Troubles de l’humeur : irritabilité ou plutôt dépression ?</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Douleurs pelviennes : pesanteur ou crampes ? Amélioration ou pas par l’arrivée des règles ?</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Tous les symptômes disparaissent à l’arrivée des règles.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Signes concomitants</a:t>
            </a: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Y a-t-il des troubles du cycle, des bouffées de chaleur, des mastodynies, des migraines ? </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Examen</a:t>
            </a: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La patiente n’a pas de fibrome connu. L’examen est normal.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BF692B2F-1E59-0B5A-FC2E-B1569D3994FA}"/>
              </a:ext>
            </a:extLst>
          </p:cNvPr>
          <p:cNvSpPr>
            <a:spLocks noGrp="1" noChangeArrowheads="1"/>
          </p:cNvSpPr>
          <p:nvPr>
            <p:ph type="body" idx="4294967295"/>
          </p:nvPr>
        </p:nvSpPr>
        <p:spPr bwMode="auto">
          <a:xfrm>
            <a:off x="609600" y="1752600"/>
            <a:ext cx="7761288" cy="3810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Les troubles de l’humeur sont à type d’irritabilité (ne supporte pas son entourage, s’emporte facilement)</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Les douleurs sont abdomino-pelviennes, liées à une constipation qui s’aggrave avant les règles.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Il n’y a pas de douleurs de seins.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Les règles sont plus abondantes que sous pilule, mais pas hémorragiques ; les cycles sont plutôt courts.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a:extLst>
              <a:ext uri="{FF2B5EF4-FFF2-40B4-BE49-F238E27FC236}">
                <a16:creationId xmlns:a16="http://schemas.microsoft.com/office/drawing/2014/main" id="{7AF8EF51-B9F4-3D05-CEAF-271C4D26FBAA}"/>
              </a:ext>
            </a:extLst>
          </p:cNvPr>
          <p:cNvSpPr>
            <a:spLocks noChangeArrowheads="1"/>
          </p:cNvSpPr>
          <p:nvPr/>
        </p:nvSpPr>
        <p:spPr bwMode="auto">
          <a:xfrm>
            <a:off x="1524000" y="30480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1619" name="Text Box 5">
            <a:extLst>
              <a:ext uri="{FF2B5EF4-FFF2-40B4-BE49-F238E27FC236}">
                <a16:creationId xmlns:a16="http://schemas.microsoft.com/office/drawing/2014/main" id="{61F5B444-7E6B-C6C3-0D06-B9D56AAC3191}"/>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r>
              <a:rPr lang="fr-FR" altLang="fr-FR" sz="1200" b="0" i="1">
                <a:cs typeface="Arial" panose="020B0604020202020204" pitchFamily="34" charset="0"/>
              </a:rPr>
              <a:t>Illiers, le 23 Juillet 2020</a:t>
            </a:r>
            <a:endParaRPr lang="fr-FR" altLang="fr-FR" sz="1200" b="0">
              <a:cs typeface="Arial" panose="020B0604020202020204" pitchFamily="34" charset="0"/>
            </a:endParaRPr>
          </a:p>
        </p:txBody>
      </p:sp>
      <p:sp>
        <p:nvSpPr>
          <p:cNvPr id="111620" name="Text Box 6">
            <a:extLst>
              <a:ext uri="{FF2B5EF4-FFF2-40B4-BE49-F238E27FC236}">
                <a16:creationId xmlns:a16="http://schemas.microsoft.com/office/drawing/2014/main" id="{944CC4ED-AD0C-C3BD-FFEF-86B042469A76}"/>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800" b="0">
                <a:solidFill>
                  <a:srgbClr val="DDDDDD"/>
                </a:solidFill>
                <a:latin typeface="Tahoma" panose="020B0604030504040204" pitchFamily="34" charset="0"/>
                <a:cs typeface="Arial" panose="020B0604020202020204" pitchFamily="34" charset="0"/>
              </a:rPr>
              <a:t>proposition d’ordonnance</a:t>
            </a:r>
          </a:p>
        </p:txBody>
      </p:sp>
      <p:sp>
        <p:nvSpPr>
          <p:cNvPr id="111621" name="Text Box 7">
            <a:extLst>
              <a:ext uri="{FF2B5EF4-FFF2-40B4-BE49-F238E27FC236}">
                <a16:creationId xmlns:a16="http://schemas.microsoft.com/office/drawing/2014/main" id="{DA13FDFF-E952-78C7-5428-80F2D9820EAF}"/>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1200" b="0" i="1">
                <a:cs typeface="Arial" panose="020B0604020202020204" pitchFamily="34" charset="0"/>
              </a:rPr>
              <a:t>Mme Blanche GRANULE</a:t>
            </a:r>
          </a:p>
          <a:p>
            <a:pPr algn="ctr"/>
            <a:r>
              <a:rPr lang="fr-FR" altLang="fr-FR" sz="1200" b="0" i="1">
                <a:cs typeface="Arial" panose="020B0604020202020204" pitchFamily="34" charset="0"/>
              </a:rPr>
              <a:t>sage-femme DE</a:t>
            </a:r>
          </a:p>
          <a:p>
            <a:pPr algn="ctr"/>
            <a:r>
              <a:rPr lang="fr-FR" altLang="fr-FR" sz="1200" b="0" i="1">
                <a:cs typeface="Arial" panose="020B0604020202020204" pitchFamily="34" charset="0"/>
              </a:rPr>
              <a:t>44, Grande Route</a:t>
            </a:r>
          </a:p>
          <a:p>
            <a:pPr algn="ctr"/>
            <a:r>
              <a:rPr lang="fr-FR" altLang="fr-FR" sz="1200" b="0" i="1">
                <a:cs typeface="Arial" panose="020B0604020202020204" pitchFamily="34" charset="0"/>
              </a:rPr>
              <a:t>28120 Illiers sur dose</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01 56 96 98 28</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RPPS 200000078310</a:t>
            </a:r>
            <a:endParaRPr lang="fr-FR" altLang="fr-FR" sz="1200" b="0">
              <a:cs typeface="Arial" panose="020B0604020202020204" pitchFamily="34" charset="0"/>
            </a:endParaRPr>
          </a:p>
        </p:txBody>
      </p:sp>
      <p:sp>
        <p:nvSpPr>
          <p:cNvPr id="112646" name="Text Box 8">
            <a:extLst>
              <a:ext uri="{FF2B5EF4-FFF2-40B4-BE49-F238E27FC236}">
                <a16:creationId xmlns:a16="http://schemas.microsoft.com/office/drawing/2014/main" id="{649B178A-323B-6634-B0C6-FF44F83D40DE}"/>
              </a:ext>
            </a:extLst>
          </p:cNvPr>
          <p:cNvSpPr txBox="1">
            <a:spLocks noChangeArrowheads="1"/>
          </p:cNvSpPr>
          <p:nvPr/>
        </p:nvSpPr>
        <p:spPr bwMode="auto">
          <a:xfrm>
            <a:off x="1752600" y="2270125"/>
            <a:ext cx="48609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000" b="0">
                <a:cs typeface="Arial" panose="020B0604020202020204" pitchFamily="34" charset="0"/>
              </a:rPr>
              <a:t>NUX VOMICA en échelle</a:t>
            </a:r>
          </a:p>
          <a:p>
            <a:endParaRPr lang="fr-FR" altLang="fr-FR" sz="2000" b="0">
              <a:cs typeface="Arial" panose="020B0604020202020204" pitchFamily="34" charset="0"/>
            </a:endParaRPr>
          </a:p>
          <a:p>
            <a:r>
              <a:rPr lang="fr-FR" altLang="fr-FR" sz="2000" b="0">
                <a:cs typeface="Arial" panose="020B0604020202020204" pitchFamily="34" charset="0"/>
              </a:rPr>
              <a:t>Une dose-globules en 9CH le 20</a:t>
            </a:r>
            <a:r>
              <a:rPr lang="fr-FR" altLang="fr-FR" sz="2000" b="0" baseline="30000">
                <a:cs typeface="Arial" panose="020B0604020202020204" pitchFamily="34" charset="0"/>
              </a:rPr>
              <a:t>ème</a:t>
            </a:r>
            <a:r>
              <a:rPr lang="fr-FR" altLang="fr-FR" sz="2000" b="0">
                <a:cs typeface="Arial" panose="020B0604020202020204" pitchFamily="34" charset="0"/>
              </a:rPr>
              <a:t> jour du cycle (si possible avant la survenue des symptômes)</a:t>
            </a:r>
          </a:p>
          <a:p>
            <a:r>
              <a:rPr lang="fr-FR" altLang="fr-FR" sz="2000" b="0">
                <a:cs typeface="Arial" panose="020B0604020202020204" pitchFamily="34" charset="0"/>
              </a:rPr>
              <a:t>Une dose-globules en 15CH le 21</a:t>
            </a:r>
            <a:r>
              <a:rPr lang="fr-FR" altLang="fr-FR" sz="2000" b="0" baseline="30000">
                <a:cs typeface="Arial" panose="020B0604020202020204" pitchFamily="34" charset="0"/>
              </a:rPr>
              <a:t>ème</a:t>
            </a:r>
            <a:r>
              <a:rPr lang="fr-FR" altLang="fr-FR" sz="2000" b="0">
                <a:cs typeface="Arial" panose="020B0604020202020204" pitchFamily="34" charset="0"/>
              </a:rPr>
              <a:t> jour</a:t>
            </a:r>
          </a:p>
          <a:p>
            <a:r>
              <a:rPr lang="fr-FR" altLang="fr-FR" sz="2000" b="0">
                <a:cs typeface="Arial" panose="020B0604020202020204" pitchFamily="34" charset="0"/>
              </a:rPr>
              <a:t>Une dose-globules en 30CH le 22</a:t>
            </a:r>
            <a:r>
              <a:rPr lang="fr-FR" altLang="fr-FR" sz="2000" b="0" baseline="30000">
                <a:cs typeface="Arial" panose="020B0604020202020204" pitchFamily="34" charset="0"/>
              </a:rPr>
              <a:t>ème</a:t>
            </a:r>
            <a:r>
              <a:rPr lang="fr-FR" altLang="fr-FR" sz="2000" b="0">
                <a:cs typeface="Arial" panose="020B0604020202020204" pitchFamily="34" charset="0"/>
              </a:rPr>
              <a:t> jour </a:t>
            </a:r>
          </a:p>
          <a:p>
            <a:r>
              <a:rPr lang="fr-FR" altLang="fr-FR" sz="2000" b="0">
                <a:cs typeface="Arial" panose="020B0604020202020204" pitchFamily="34" charset="0"/>
              </a:rPr>
              <a:t>OAR 6 mois</a:t>
            </a:r>
          </a:p>
          <a:p>
            <a:endParaRPr lang="fr-FR" altLang="fr-FR" sz="2000" b="0">
              <a:cs typeface="Arial" panose="020B0604020202020204" pitchFamily="34" charset="0"/>
            </a:endParaRPr>
          </a:p>
          <a:p>
            <a:r>
              <a:rPr lang="fr-FR" altLang="fr-FR" sz="2000" b="0">
                <a:cs typeface="Arial" panose="020B0604020202020204" pitchFamily="34" charset="0"/>
              </a:rPr>
              <a:t>Bien boire, alimentation riche en fibres, activité physique régulière.</a:t>
            </a:r>
          </a:p>
          <a:p>
            <a:r>
              <a:rPr lang="fr-FR" altLang="fr-FR" sz="2000" b="0">
                <a:cs typeface="Arial" panose="020B0604020202020204" pitchFamily="34" charset="0"/>
              </a:rPr>
              <a:t>Arrêter l’intoxication tabagique.</a:t>
            </a:r>
          </a:p>
          <a:p>
            <a:endParaRPr lang="fr-FR" altLang="fr-FR" sz="2000" b="0">
              <a:cs typeface="Arial" panose="020B0604020202020204" pitchFamily="34" charset="0"/>
            </a:endParaRPr>
          </a:p>
        </p:txBody>
      </p:sp>
      <p:sp>
        <p:nvSpPr>
          <p:cNvPr id="111623" name="Text Box 9">
            <a:extLst>
              <a:ext uri="{FF2B5EF4-FFF2-40B4-BE49-F238E27FC236}">
                <a16:creationId xmlns:a16="http://schemas.microsoft.com/office/drawing/2014/main" id="{5DCBFF3B-CF6D-CE7A-3BF9-64B686E64093}"/>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15600">
                <a:solidFill>
                  <a:schemeClr val="folHlink"/>
                </a:solidFill>
                <a:cs typeface="Arial" panose="020B0604020202020204" pitchFamily="34" charset="0"/>
                <a:sym typeface="Wingdings" panose="05000000000000000000" pitchFamily="2" charset="2"/>
              </a:rPr>
              <a:t></a:t>
            </a:r>
            <a:endParaRPr lang="fr-FR" altLang="fr-FR" sz="14200" b="0">
              <a:solidFill>
                <a:schemeClr val="folHlink"/>
              </a:solidFill>
              <a:cs typeface="Arial" panose="020B0604020202020204" pitchFamily="34" charset="0"/>
              <a:sym typeface="Wingdings" panose="05000000000000000000" pitchFamily="2" charset="2"/>
            </a:endParaRPr>
          </a:p>
        </p:txBody>
      </p:sp>
      <p:sp>
        <p:nvSpPr>
          <p:cNvPr id="111624" name="Rectangle 10">
            <a:extLst>
              <a:ext uri="{FF2B5EF4-FFF2-40B4-BE49-F238E27FC236}">
                <a16:creationId xmlns:a16="http://schemas.microsoft.com/office/drawing/2014/main" id="{E5537B32-1142-A52F-C7BF-3F57E0BF185E}"/>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1200" b="0" i="1">
                <a:cs typeface="Arial" panose="020B0604020202020204" pitchFamily="34" charset="0"/>
              </a:rPr>
              <a:t>Cette ordonnance est donnée à titre d’exemple, l’homéopathie étant une médecine individuelle.</a:t>
            </a:r>
          </a:p>
        </p:txBody>
      </p:sp>
      <p:sp>
        <p:nvSpPr>
          <p:cNvPr id="111625" name="Text Box 11">
            <a:extLst>
              <a:ext uri="{FF2B5EF4-FFF2-40B4-BE49-F238E27FC236}">
                <a16:creationId xmlns:a16="http://schemas.microsoft.com/office/drawing/2014/main" id="{F542BAA3-004C-3E69-2724-70FADF68D24F}"/>
              </a:ext>
            </a:extLst>
          </p:cNvPr>
          <p:cNvSpPr txBox="1">
            <a:spLocks noChangeArrowheads="1"/>
          </p:cNvSpPr>
          <p:nvPr/>
        </p:nvSpPr>
        <p:spPr bwMode="auto">
          <a:xfrm>
            <a:off x="3733800" y="990600"/>
            <a:ext cx="2465388"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000" b="0" u="sng">
                <a:cs typeface="Arial" panose="020B0604020202020204" pitchFamily="34" charset="0"/>
              </a:rPr>
              <a:t>Mme B, 23/12/77</a:t>
            </a:r>
          </a:p>
        </p:txBody>
      </p:sp>
      <p:grpSp>
        <p:nvGrpSpPr>
          <p:cNvPr id="111626" name="Group 17">
            <a:extLst>
              <a:ext uri="{FF2B5EF4-FFF2-40B4-BE49-F238E27FC236}">
                <a16:creationId xmlns:a16="http://schemas.microsoft.com/office/drawing/2014/main" id="{5C272955-A8D7-B56B-91FB-2D2C6432B49F}"/>
              </a:ext>
            </a:extLst>
          </p:cNvPr>
          <p:cNvGrpSpPr>
            <a:grpSpLocks/>
          </p:cNvGrpSpPr>
          <p:nvPr/>
        </p:nvGrpSpPr>
        <p:grpSpPr bwMode="auto">
          <a:xfrm>
            <a:off x="7442200" y="955675"/>
            <a:ext cx="863600" cy="863600"/>
            <a:chOff x="2064" y="618"/>
            <a:chExt cx="544" cy="544"/>
          </a:xfrm>
        </p:grpSpPr>
        <p:sp>
          <p:nvSpPr>
            <p:cNvPr id="111627" name="Oval 18">
              <a:extLst>
                <a:ext uri="{FF2B5EF4-FFF2-40B4-BE49-F238E27FC236}">
                  <a16:creationId xmlns:a16="http://schemas.microsoft.com/office/drawing/2014/main" id="{ACC45490-547A-C698-1265-CCA4EA652EB2}"/>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1628" name="Oval 19">
              <a:extLst>
                <a:ext uri="{FF2B5EF4-FFF2-40B4-BE49-F238E27FC236}">
                  <a16:creationId xmlns:a16="http://schemas.microsoft.com/office/drawing/2014/main" id="{87B1CD24-2751-F3AD-B4A1-B0296DF83F10}"/>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1629" name="Text Box 20">
              <a:extLst>
                <a:ext uri="{FF2B5EF4-FFF2-40B4-BE49-F238E27FC236}">
                  <a16:creationId xmlns:a16="http://schemas.microsoft.com/office/drawing/2014/main" id="{6D0D63B6-5B25-093B-A766-01F2D36787E9}"/>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3600" b="0">
                  <a:solidFill>
                    <a:srgbClr val="FFFFFF"/>
                  </a:solidFill>
                </a:rPr>
                <a:t>i</a:t>
              </a:r>
              <a:endParaRPr lang="fr-FR" alt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2646"/>
                                        </p:tgtEl>
                                        <p:attrNameLst>
                                          <p:attrName>style.visibility</p:attrName>
                                        </p:attrNameLst>
                                      </p:cBhvr>
                                      <p:to>
                                        <p:strVal val="visible"/>
                                      </p:to>
                                    </p:set>
                                    <p:anim calcmode="lin" valueType="num">
                                      <p:cBhvr>
                                        <p:cTn id="7" dur="500" fill="hold"/>
                                        <p:tgtEl>
                                          <p:spTgt spid="112646"/>
                                        </p:tgtEl>
                                        <p:attrNameLst>
                                          <p:attrName>ppt_w</p:attrName>
                                        </p:attrNameLst>
                                      </p:cBhvr>
                                      <p:tavLst>
                                        <p:tav tm="0">
                                          <p:val>
                                            <p:fltVal val="0"/>
                                          </p:val>
                                        </p:tav>
                                        <p:tav tm="100000">
                                          <p:val>
                                            <p:strVal val="#ppt_w"/>
                                          </p:val>
                                        </p:tav>
                                      </p:tavLst>
                                    </p:anim>
                                    <p:anim calcmode="lin" valueType="num">
                                      <p:cBhvr>
                                        <p:cTn id="8" dur="500" fill="hold"/>
                                        <p:tgtEl>
                                          <p:spTgt spid="112646"/>
                                        </p:tgtEl>
                                        <p:attrNameLst>
                                          <p:attrName>ppt_h</p:attrName>
                                        </p:attrNameLst>
                                      </p:cBhvr>
                                      <p:tavLst>
                                        <p:tav tm="0">
                                          <p:val>
                                            <p:fltVal val="0"/>
                                          </p:val>
                                        </p:tav>
                                        <p:tav tm="100000">
                                          <p:val>
                                            <p:strVal val="#ppt_h"/>
                                          </p:val>
                                        </p:tav>
                                      </p:tavLst>
                                    </p:anim>
                                    <p:animEffect transition="in" filter="fade">
                                      <p:cBhvr>
                                        <p:cTn id="9"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41B850C5-5844-7605-C6B4-AB0C2A8BC7D1}"/>
              </a:ext>
            </a:extLst>
          </p:cNvPr>
          <p:cNvSpPr>
            <a:spLocks noGrp="1" noChangeArrowheads="1"/>
          </p:cNvSpPr>
          <p:nvPr>
            <p:ph type="body" idx="4294967295"/>
          </p:nvPr>
        </p:nvSpPr>
        <p:spPr bwMode="auto">
          <a:xfrm>
            <a:off x="466725" y="1752600"/>
            <a:ext cx="8431213" cy="25701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Mme A, 48 ans, est suivie pour une rééducation périnéale (fuites urinaires d’effort après 3 accouchements de gros enfants).</a:t>
            </a:r>
          </a:p>
          <a:p>
            <a:pPr marL="0" indent="0" eaLnBrk="1" hangingPunct="1">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buFontTx/>
              <a:buNone/>
            </a:pPr>
            <a:r>
              <a:rPr lang="fr-FR" altLang="fr-FR" sz="2400">
                <a:latin typeface="Times New Roman" panose="02020603050405020304" pitchFamily="18" charset="0"/>
                <a:cs typeface="Times New Roman" panose="02020603050405020304" pitchFamily="18" charset="0"/>
              </a:rPr>
              <a:t>Elle vous signale que depuis quelques mois, sont apparus des symptômes avant les règles : migraines, bouffées de chaleur, troubles de l’humeur.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B09FEB5E-0EFD-062F-FCFB-7DD723E46A47}"/>
              </a:ext>
            </a:extLst>
          </p:cNvPr>
          <p:cNvSpPr>
            <a:spLocks noGrp="1" noChangeArrowheads="1"/>
          </p:cNvSpPr>
          <p:nvPr>
            <p:ph type="body" idx="4294967295"/>
          </p:nvPr>
        </p:nvSpPr>
        <p:spPr bwMode="auto">
          <a:xfrm>
            <a:off x="468313" y="1582738"/>
            <a:ext cx="8675687" cy="49704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Description des symptômes </a:t>
            </a:r>
            <a:r>
              <a:rPr lang="fr-FR" altLang="fr-FR" sz="2400">
                <a:latin typeface="Times New Roman" panose="02020603050405020304" pitchFamily="18" charset="0"/>
                <a:cs typeface="Times New Roman" panose="02020603050405020304" pitchFamily="18" charset="0"/>
              </a:rPr>
              <a:t>: troubles de l’humeur : alternance irritabilité et tristesse. Migraines.</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Tous les symptômes disparaissent dès le premier jour des règles. Bouffées de chaleur essentiellement nocturnes accompagnées de palpitations.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Signes concomitants </a:t>
            </a:r>
            <a:r>
              <a:rPr lang="fr-FR" altLang="fr-FR" sz="2400">
                <a:latin typeface="Times New Roman" panose="02020603050405020304" pitchFamily="18" charset="0"/>
                <a:cs typeface="Times New Roman" panose="02020603050405020304" pitchFamily="18" charset="0"/>
              </a:rPr>
              <a:t>: a eu une fois un retard de règles et était très mal jusqu’à ce qu’elles arrivent.</a:t>
            </a:r>
          </a:p>
          <a:p>
            <a:pPr marL="0" indent="0" eaLnBrk="1" hangingPunct="1">
              <a:spcBef>
                <a:spcPct val="0"/>
              </a:spcBef>
              <a:buFontTx/>
              <a:buNone/>
            </a:pPr>
            <a:r>
              <a:rPr lang="fr-FR" altLang="fr-FR" sz="2400">
                <a:latin typeface="Times New Roman" panose="02020603050405020304" pitchFamily="18" charset="0"/>
                <a:cs typeface="Times New Roman" panose="02020603050405020304" pitchFamily="18" charset="0"/>
              </a:rPr>
              <a:t>Légère tension mammaire avant les règles, jambes lourdes.</a:t>
            </a:r>
          </a:p>
          <a:p>
            <a:pPr marL="0" indent="0" eaLnBrk="1" hangingPunct="1">
              <a:spcBef>
                <a:spcPct val="0"/>
              </a:spcBef>
              <a:buFontTx/>
              <a:buNone/>
            </a:pPr>
            <a:endParaRPr lang="fr-FR" altLang="fr-FR" sz="2400">
              <a:latin typeface="Times New Roman" panose="02020603050405020304" pitchFamily="18" charset="0"/>
              <a:cs typeface="Times New Roman" panose="02020603050405020304" pitchFamily="18" charset="0"/>
            </a:endParaRPr>
          </a:p>
          <a:p>
            <a:pPr marL="0" indent="0" eaLnBrk="1" hangingPunct="1">
              <a:spcBef>
                <a:spcPct val="0"/>
              </a:spcBef>
              <a:buFontTx/>
              <a:buNone/>
            </a:pPr>
            <a:r>
              <a:rPr lang="fr-FR" altLang="fr-FR" sz="2400" b="1">
                <a:latin typeface="Times New Roman" panose="02020603050405020304" pitchFamily="18" charset="0"/>
                <a:cs typeface="Times New Roman" panose="02020603050405020304" pitchFamily="18" charset="0"/>
              </a:rPr>
              <a:t>Examen </a:t>
            </a:r>
            <a:r>
              <a:rPr lang="fr-FR" altLang="fr-FR" sz="2400">
                <a:latin typeface="Times New Roman" panose="02020603050405020304" pitchFamily="18" charset="0"/>
                <a:cs typeface="Times New Roman" panose="02020603050405020304" pitchFamily="18" charset="0"/>
              </a:rPr>
              <a:t>: l’examen montre des ecchymoses qui, d’après la patiente, sont spontanées. Il existe aussi des hémorroïdes violacées qui apparaissent avant les règles.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a:extLst>
              <a:ext uri="{FF2B5EF4-FFF2-40B4-BE49-F238E27FC236}">
                <a16:creationId xmlns:a16="http://schemas.microsoft.com/office/drawing/2014/main" id="{D4D07F3A-D18F-D271-DF68-7301D34677A2}"/>
              </a:ext>
            </a:extLst>
          </p:cNvPr>
          <p:cNvSpPr>
            <a:spLocks noChangeArrowheads="1"/>
          </p:cNvSpPr>
          <p:nvPr/>
        </p:nvSpPr>
        <p:spPr bwMode="auto">
          <a:xfrm>
            <a:off x="1524000" y="355600"/>
            <a:ext cx="5257800" cy="6273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7763" name="Text Box 5">
            <a:extLst>
              <a:ext uri="{FF2B5EF4-FFF2-40B4-BE49-F238E27FC236}">
                <a16:creationId xmlns:a16="http://schemas.microsoft.com/office/drawing/2014/main" id="{7A203CC0-07F1-11D1-B37A-4453D6E89C71}"/>
              </a:ext>
            </a:extLst>
          </p:cNvPr>
          <p:cNvSpPr txBox="1">
            <a:spLocks noChangeArrowheads="1"/>
          </p:cNvSpPr>
          <p:nvPr/>
        </p:nvSpPr>
        <p:spPr bwMode="auto">
          <a:xfrm>
            <a:off x="4859338" y="417513"/>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a:r>
              <a:rPr lang="fr-FR" altLang="fr-FR" sz="1200" b="0" i="1">
                <a:cs typeface="Arial" panose="020B0604020202020204" pitchFamily="34" charset="0"/>
              </a:rPr>
              <a:t>Illiers, le 23 Juillet 2020</a:t>
            </a:r>
            <a:endParaRPr lang="fr-FR" altLang="fr-FR" sz="1200" b="0">
              <a:cs typeface="Arial" panose="020B0604020202020204" pitchFamily="34" charset="0"/>
            </a:endParaRPr>
          </a:p>
        </p:txBody>
      </p:sp>
      <p:sp>
        <p:nvSpPr>
          <p:cNvPr id="117764" name="Text Box 6">
            <a:extLst>
              <a:ext uri="{FF2B5EF4-FFF2-40B4-BE49-F238E27FC236}">
                <a16:creationId xmlns:a16="http://schemas.microsoft.com/office/drawing/2014/main" id="{AD1C44E8-1A8A-2499-364E-D307D47F9E1E}"/>
              </a:ext>
            </a:extLst>
          </p:cNvPr>
          <p:cNvSpPr txBox="1">
            <a:spLocks noChangeArrowheads="1"/>
          </p:cNvSpPr>
          <p:nvPr/>
        </p:nvSpPr>
        <p:spPr bwMode="auto">
          <a:xfrm rot="1929370">
            <a:off x="2051050" y="4781550"/>
            <a:ext cx="5184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800" b="0">
                <a:solidFill>
                  <a:srgbClr val="DDDDDD"/>
                </a:solidFill>
                <a:latin typeface="Tahoma" panose="020B0604030504040204" pitchFamily="34" charset="0"/>
                <a:cs typeface="Arial" panose="020B0604020202020204" pitchFamily="34" charset="0"/>
              </a:rPr>
              <a:t>proposition d’ordonnance</a:t>
            </a:r>
          </a:p>
        </p:txBody>
      </p:sp>
      <p:sp>
        <p:nvSpPr>
          <p:cNvPr id="117765" name="Text Box 7">
            <a:extLst>
              <a:ext uri="{FF2B5EF4-FFF2-40B4-BE49-F238E27FC236}">
                <a16:creationId xmlns:a16="http://schemas.microsoft.com/office/drawing/2014/main" id="{831F3854-CF55-5664-CD44-973BDDD87EEA}"/>
              </a:ext>
            </a:extLst>
          </p:cNvPr>
          <p:cNvSpPr txBox="1">
            <a:spLocks noChangeArrowheads="1"/>
          </p:cNvSpPr>
          <p:nvPr/>
        </p:nvSpPr>
        <p:spPr bwMode="auto">
          <a:xfrm>
            <a:off x="1619250" y="404813"/>
            <a:ext cx="1800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1200" b="0" i="1">
                <a:cs typeface="Arial" panose="020B0604020202020204" pitchFamily="34" charset="0"/>
              </a:rPr>
              <a:t>Mme Blanche GRANULE</a:t>
            </a:r>
          </a:p>
          <a:p>
            <a:pPr algn="ctr"/>
            <a:r>
              <a:rPr lang="fr-FR" altLang="fr-FR" sz="1200" b="0" i="1">
                <a:cs typeface="Arial" panose="020B0604020202020204" pitchFamily="34" charset="0"/>
              </a:rPr>
              <a:t>sage-femme DE</a:t>
            </a:r>
          </a:p>
          <a:p>
            <a:pPr algn="ctr"/>
            <a:r>
              <a:rPr lang="fr-FR" altLang="fr-FR" sz="1200" b="0" i="1">
                <a:cs typeface="Arial" panose="020B0604020202020204" pitchFamily="34" charset="0"/>
              </a:rPr>
              <a:t>44, Grande Route</a:t>
            </a:r>
          </a:p>
          <a:p>
            <a:pPr algn="ctr"/>
            <a:r>
              <a:rPr lang="fr-FR" altLang="fr-FR" sz="1200" b="0" i="1">
                <a:cs typeface="Arial" panose="020B0604020202020204" pitchFamily="34" charset="0"/>
              </a:rPr>
              <a:t>28120 Illiers sur dose</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01 56 96 98 28</a:t>
            </a:r>
          </a:p>
          <a:p>
            <a:pPr algn="ctr"/>
            <a:r>
              <a:rPr lang="fr-FR" altLang="fr-FR" sz="1200" b="0" i="1">
                <a:cs typeface="Arial" panose="020B0604020202020204" pitchFamily="34" charset="0"/>
              </a:rPr>
              <a:t>----</a:t>
            </a:r>
          </a:p>
          <a:p>
            <a:pPr algn="ctr"/>
            <a:r>
              <a:rPr lang="fr-FR" altLang="fr-FR" sz="1200" b="0" i="1">
                <a:cs typeface="Arial" panose="020B0604020202020204" pitchFamily="34" charset="0"/>
              </a:rPr>
              <a:t>RPPS 200000078310</a:t>
            </a:r>
            <a:endParaRPr lang="fr-FR" altLang="fr-FR" sz="1200" b="0">
              <a:cs typeface="Arial" panose="020B0604020202020204" pitchFamily="34" charset="0"/>
            </a:endParaRPr>
          </a:p>
        </p:txBody>
      </p:sp>
      <p:sp>
        <p:nvSpPr>
          <p:cNvPr id="118790" name="Text Box 8">
            <a:extLst>
              <a:ext uri="{FF2B5EF4-FFF2-40B4-BE49-F238E27FC236}">
                <a16:creationId xmlns:a16="http://schemas.microsoft.com/office/drawing/2014/main" id="{0FCD2ABB-6179-58FB-AFCD-D88942A0AA77}"/>
              </a:ext>
            </a:extLst>
          </p:cNvPr>
          <p:cNvSpPr txBox="1">
            <a:spLocks noChangeArrowheads="1"/>
          </p:cNvSpPr>
          <p:nvPr/>
        </p:nvSpPr>
        <p:spPr bwMode="auto">
          <a:xfrm>
            <a:off x="1752600" y="2265363"/>
            <a:ext cx="4860925"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b="0">
                <a:cs typeface="Arial" panose="020B0604020202020204" pitchFamily="34" charset="0"/>
              </a:rPr>
              <a:t>LACHESIS en échelle</a:t>
            </a:r>
          </a:p>
          <a:p>
            <a:r>
              <a:rPr lang="fr-FR" altLang="fr-FR" b="0">
                <a:cs typeface="Arial" panose="020B0604020202020204" pitchFamily="34" charset="0"/>
              </a:rPr>
              <a:t>Une dose-globules en 9 CH le 20</a:t>
            </a:r>
            <a:r>
              <a:rPr lang="fr-FR" altLang="fr-FR" b="0" baseline="30000">
                <a:cs typeface="Arial" panose="020B0604020202020204" pitchFamily="34" charset="0"/>
              </a:rPr>
              <a:t>ème</a:t>
            </a:r>
            <a:r>
              <a:rPr lang="fr-FR" altLang="fr-FR" b="0">
                <a:cs typeface="Arial" panose="020B0604020202020204" pitchFamily="34" charset="0"/>
              </a:rPr>
              <a:t> jour du cycle (si possible avant la survenue des symptômes)</a:t>
            </a:r>
          </a:p>
          <a:p>
            <a:r>
              <a:rPr lang="fr-FR" altLang="fr-FR" b="0">
                <a:cs typeface="Arial" panose="020B0604020202020204" pitchFamily="34" charset="0"/>
              </a:rPr>
              <a:t>Une dose-globules en 15 CH le 21</a:t>
            </a:r>
            <a:r>
              <a:rPr lang="fr-FR" altLang="fr-FR" b="0" baseline="30000">
                <a:cs typeface="Arial" panose="020B0604020202020204" pitchFamily="34" charset="0"/>
              </a:rPr>
              <a:t>ème</a:t>
            </a:r>
            <a:r>
              <a:rPr lang="fr-FR" altLang="fr-FR" b="0">
                <a:cs typeface="Arial" panose="020B0604020202020204" pitchFamily="34" charset="0"/>
              </a:rPr>
              <a:t> jour</a:t>
            </a:r>
          </a:p>
          <a:p>
            <a:r>
              <a:rPr lang="fr-FR" altLang="fr-FR" b="0">
                <a:cs typeface="Arial" panose="020B0604020202020204" pitchFamily="34" charset="0"/>
              </a:rPr>
              <a:t>Une dose-globules en 30 CH le 22</a:t>
            </a:r>
            <a:r>
              <a:rPr lang="fr-FR" altLang="fr-FR" b="0" baseline="30000">
                <a:cs typeface="Arial" panose="020B0604020202020204" pitchFamily="34" charset="0"/>
              </a:rPr>
              <a:t>ème</a:t>
            </a:r>
            <a:r>
              <a:rPr lang="fr-FR" altLang="fr-FR" b="0">
                <a:cs typeface="Arial" panose="020B0604020202020204" pitchFamily="34" charset="0"/>
              </a:rPr>
              <a:t> jour </a:t>
            </a:r>
          </a:p>
          <a:p>
            <a:endParaRPr lang="fr-FR" altLang="fr-FR" b="0">
              <a:cs typeface="Arial" panose="020B0604020202020204" pitchFamily="34" charset="0"/>
            </a:endParaRPr>
          </a:p>
          <a:p>
            <a:r>
              <a:rPr lang="fr-FR" altLang="fr-FR" b="0">
                <a:cs typeface="Arial" panose="020B0604020202020204" pitchFamily="34" charset="0"/>
              </a:rPr>
              <a:t>AESCULUS 5 CH</a:t>
            </a:r>
          </a:p>
          <a:p>
            <a:r>
              <a:rPr lang="fr-FR" altLang="fr-FR" b="0">
                <a:cs typeface="Arial" panose="020B0604020202020204" pitchFamily="34" charset="0"/>
              </a:rPr>
              <a:t>5 granules 3 fois par jour en période de crise hémorroïdaire, espacer suivant amélioration</a:t>
            </a:r>
          </a:p>
          <a:p>
            <a:endParaRPr lang="fr-FR" altLang="fr-FR" b="0">
              <a:cs typeface="Arial" panose="020B0604020202020204" pitchFamily="34" charset="0"/>
            </a:endParaRPr>
          </a:p>
          <a:p>
            <a:r>
              <a:rPr lang="fr-FR" altLang="fr-FR" b="0">
                <a:cs typeface="Arial" panose="020B0604020202020204" pitchFamily="34" charset="0"/>
              </a:rPr>
              <a:t>Si retard de règles et symptômes gênants</a:t>
            </a:r>
          </a:p>
          <a:p>
            <a:r>
              <a:rPr lang="fr-FR" altLang="fr-FR" b="0">
                <a:cs typeface="Arial" panose="020B0604020202020204" pitchFamily="34" charset="0"/>
              </a:rPr>
              <a:t>LACHESIS 9 CH : 5 granules deux fois par jour jusqu’à l’arrivée des règles</a:t>
            </a:r>
          </a:p>
          <a:p>
            <a:endParaRPr lang="fr-FR" altLang="fr-FR" b="0">
              <a:cs typeface="Arial" panose="020B0604020202020204" pitchFamily="34" charset="0"/>
            </a:endParaRPr>
          </a:p>
          <a:p>
            <a:r>
              <a:rPr lang="fr-FR" altLang="fr-FR" b="0">
                <a:cs typeface="Arial" panose="020B0604020202020204" pitchFamily="34" charset="0"/>
              </a:rPr>
              <a:t>OAR 6 mois </a:t>
            </a:r>
            <a:endParaRPr lang="fr-FR" altLang="fr-FR" sz="2000" b="0">
              <a:cs typeface="Arial" panose="020B0604020202020204" pitchFamily="34" charset="0"/>
            </a:endParaRPr>
          </a:p>
        </p:txBody>
      </p:sp>
      <p:sp>
        <p:nvSpPr>
          <p:cNvPr id="117767" name="Text Box 9">
            <a:extLst>
              <a:ext uri="{FF2B5EF4-FFF2-40B4-BE49-F238E27FC236}">
                <a16:creationId xmlns:a16="http://schemas.microsoft.com/office/drawing/2014/main" id="{2E98FF5C-6D19-5FC3-706D-0DFB05F962D7}"/>
              </a:ext>
            </a:extLst>
          </p:cNvPr>
          <p:cNvSpPr txBox="1">
            <a:spLocks noChangeArrowheads="1"/>
          </p:cNvSpPr>
          <p:nvPr/>
        </p:nvSpPr>
        <p:spPr bwMode="auto">
          <a:xfrm>
            <a:off x="6804025" y="2133600"/>
            <a:ext cx="2339975" cy="247015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15600">
                <a:solidFill>
                  <a:schemeClr val="folHlink"/>
                </a:solidFill>
                <a:cs typeface="Arial" panose="020B0604020202020204" pitchFamily="34" charset="0"/>
                <a:sym typeface="Wingdings" panose="05000000000000000000" pitchFamily="2" charset="2"/>
              </a:rPr>
              <a:t></a:t>
            </a:r>
            <a:endParaRPr lang="fr-FR" altLang="fr-FR" sz="14200" b="0">
              <a:solidFill>
                <a:schemeClr val="folHlink"/>
              </a:solidFill>
              <a:cs typeface="Arial" panose="020B0604020202020204" pitchFamily="34" charset="0"/>
              <a:sym typeface="Wingdings" panose="05000000000000000000" pitchFamily="2" charset="2"/>
            </a:endParaRPr>
          </a:p>
        </p:txBody>
      </p:sp>
      <p:sp>
        <p:nvSpPr>
          <p:cNvPr id="117768" name="Rectangle 10">
            <a:extLst>
              <a:ext uri="{FF2B5EF4-FFF2-40B4-BE49-F238E27FC236}">
                <a16:creationId xmlns:a16="http://schemas.microsoft.com/office/drawing/2014/main" id="{3360CC13-7E1D-97FB-6325-AD276F8D842A}"/>
              </a:ext>
            </a:extLst>
          </p:cNvPr>
          <p:cNvSpPr>
            <a:spLocks noChangeArrowheads="1"/>
          </p:cNvSpPr>
          <p:nvPr/>
        </p:nvSpPr>
        <p:spPr bwMode="auto">
          <a:xfrm rot="-5400000">
            <a:off x="-2281237" y="3346450"/>
            <a:ext cx="601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1200" b="0" i="1">
                <a:cs typeface="Arial" panose="020B0604020202020204" pitchFamily="34" charset="0"/>
              </a:rPr>
              <a:t>Cette ordonnance est donnée à titre d’exemple, l’homéopathie étant une médecine individuelle.</a:t>
            </a:r>
          </a:p>
        </p:txBody>
      </p:sp>
      <p:sp>
        <p:nvSpPr>
          <p:cNvPr id="117769" name="Text Box 11">
            <a:extLst>
              <a:ext uri="{FF2B5EF4-FFF2-40B4-BE49-F238E27FC236}">
                <a16:creationId xmlns:a16="http://schemas.microsoft.com/office/drawing/2014/main" id="{21643E25-A8E0-F1B5-F806-8DAD060DC4F9}"/>
              </a:ext>
            </a:extLst>
          </p:cNvPr>
          <p:cNvSpPr txBox="1">
            <a:spLocks noChangeArrowheads="1"/>
          </p:cNvSpPr>
          <p:nvPr/>
        </p:nvSpPr>
        <p:spPr bwMode="auto">
          <a:xfrm>
            <a:off x="4164013" y="990600"/>
            <a:ext cx="2465387" cy="3968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fr-FR" altLang="fr-FR" sz="2000" b="0" u="sng">
                <a:cs typeface="Arial" panose="020B0604020202020204" pitchFamily="34" charset="0"/>
              </a:rPr>
              <a:t>Mme A, 2/04/72</a:t>
            </a:r>
          </a:p>
        </p:txBody>
      </p:sp>
      <p:grpSp>
        <p:nvGrpSpPr>
          <p:cNvPr id="117770" name="Group 12">
            <a:extLst>
              <a:ext uri="{FF2B5EF4-FFF2-40B4-BE49-F238E27FC236}">
                <a16:creationId xmlns:a16="http://schemas.microsoft.com/office/drawing/2014/main" id="{6CE76AA8-96BF-376B-B1CB-77FAC94BEEFE}"/>
              </a:ext>
            </a:extLst>
          </p:cNvPr>
          <p:cNvGrpSpPr>
            <a:grpSpLocks/>
          </p:cNvGrpSpPr>
          <p:nvPr/>
        </p:nvGrpSpPr>
        <p:grpSpPr bwMode="auto">
          <a:xfrm>
            <a:off x="7526338" y="955675"/>
            <a:ext cx="863600" cy="863600"/>
            <a:chOff x="2064" y="618"/>
            <a:chExt cx="544" cy="544"/>
          </a:xfrm>
        </p:grpSpPr>
        <p:sp>
          <p:nvSpPr>
            <p:cNvPr id="117771" name="Oval 13">
              <a:extLst>
                <a:ext uri="{FF2B5EF4-FFF2-40B4-BE49-F238E27FC236}">
                  <a16:creationId xmlns:a16="http://schemas.microsoft.com/office/drawing/2014/main" id="{6B537CDD-DAF7-CBB0-816A-304383076022}"/>
                </a:ext>
              </a:extLst>
            </p:cNvPr>
            <p:cNvSpPr>
              <a:spLocks noChangeArrowheads="1"/>
            </p:cNvSpPr>
            <p:nvPr/>
          </p:nvSpPr>
          <p:spPr bwMode="auto">
            <a:xfrm>
              <a:off x="2064" y="618"/>
              <a:ext cx="544" cy="544"/>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7772" name="Oval 14">
              <a:extLst>
                <a:ext uri="{FF2B5EF4-FFF2-40B4-BE49-F238E27FC236}">
                  <a16:creationId xmlns:a16="http://schemas.microsoft.com/office/drawing/2014/main" id="{74B912F9-2E76-29DD-0C60-F72DB2601EC3}"/>
                </a:ext>
              </a:extLst>
            </p:cNvPr>
            <p:cNvSpPr>
              <a:spLocks noChangeArrowheads="1"/>
            </p:cNvSpPr>
            <p:nvPr/>
          </p:nvSpPr>
          <p:spPr bwMode="auto">
            <a:xfrm>
              <a:off x="2064" y="709"/>
              <a:ext cx="544" cy="408"/>
            </a:xfrm>
            <a:prstGeom prst="ellipse">
              <a:avLst/>
            </a:prstGeom>
            <a:noFill/>
            <a:ln w="381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17773" name="Text Box 15">
              <a:extLst>
                <a:ext uri="{FF2B5EF4-FFF2-40B4-BE49-F238E27FC236}">
                  <a16:creationId xmlns:a16="http://schemas.microsoft.com/office/drawing/2014/main" id="{3F10E5BB-D065-1176-54C6-868BAAA96B82}"/>
                </a:ext>
              </a:extLst>
            </p:cNvPr>
            <p:cNvSpPr txBox="1">
              <a:spLocks noChangeArrowheads="1"/>
            </p:cNvSpPr>
            <p:nvPr/>
          </p:nvSpPr>
          <p:spPr bwMode="auto">
            <a:xfrm>
              <a:off x="2291" y="713"/>
              <a:ext cx="2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3600" b="0">
                  <a:solidFill>
                    <a:srgbClr val="FFFFFF"/>
                  </a:solidFill>
                </a:rPr>
                <a:t>i</a:t>
              </a:r>
              <a:endParaRPr lang="fr-FR" alt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8790"/>
                                        </p:tgtEl>
                                        <p:attrNameLst>
                                          <p:attrName>style.visibility</p:attrName>
                                        </p:attrNameLst>
                                      </p:cBhvr>
                                      <p:to>
                                        <p:strVal val="visible"/>
                                      </p:to>
                                    </p:set>
                                    <p:anim calcmode="lin" valueType="num">
                                      <p:cBhvr>
                                        <p:cTn id="7" dur="500" fill="hold"/>
                                        <p:tgtEl>
                                          <p:spTgt spid="118790"/>
                                        </p:tgtEl>
                                        <p:attrNameLst>
                                          <p:attrName>ppt_w</p:attrName>
                                        </p:attrNameLst>
                                      </p:cBhvr>
                                      <p:tavLst>
                                        <p:tav tm="0">
                                          <p:val>
                                            <p:fltVal val="0"/>
                                          </p:val>
                                        </p:tav>
                                        <p:tav tm="100000">
                                          <p:val>
                                            <p:strVal val="#ppt_w"/>
                                          </p:val>
                                        </p:tav>
                                      </p:tavLst>
                                    </p:anim>
                                    <p:anim calcmode="lin" valueType="num">
                                      <p:cBhvr>
                                        <p:cTn id="8" dur="500" fill="hold"/>
                                        <p:tgtEl>
                                          <p:spTgt spid="118790"/>
                                        </p:tgtEl>
                                        <p:attrNameLst>
                                          <p:attrName>ppt_h</p:attrName>
                                        </p:attrNameLst>
                                      </p:cBhvr>
                                      <p:tavLst>
                                        <p:tav tm="0">
                                          <p:val>
                                            <p:fltVal val="0"/>
                                          </p:val>
                                        </p:tav>
                                        <p:tav tm="100000">
                                          <p:val>
                                            <p:strVal val="#ppt_h"/>
                                          </p:val>
                                        </p:tav>
                                      </p:tavLst>
                                    </p:anim>
                                    <p:animEffect transition="in" filter="fade">
                                      <p:cBhvr>
                                        <p:cTn id="9"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sous-titre">
            <a:extLst>
              <a:ext uri="{FF2B5EF4-FFF2-40B4-BE49-F238E27FC236}">
                <a16:creationId xmlns:a16="http://schemas.microsoft.com/office/drawing/2014/main" id="{A4EFEC71-1DFA-3613-70F3-D0D814613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450"/>
            <a:ext cx="75438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3">
            <a:extLst>
              <a:ext uri="{FF2B5EF4-FFF2-40B4-BE49-F238E27FC236}">
                <a16:creationId xmlns:a16="http://schemas.microsoft.com/office/drawing/2014/main" id="{5683C219-9782-4654-1464-A6E183BF185D}"/>
              </a:ext>
            </a:extLst>
          </p:cNvPr>
          <p:cNvSpPr txBox="1">
            <a:spLocks noChangeArrowheads="1"/>
          </p:cNvSpPr>
          <p:nvPr/>
        </p:nvSpPr>
        <p:spPr bwMode="auto">
          <a:xfrm>
            <a:off x="1905000" y="0"/>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L’ACCOMPAGNEMENT DE LA CONTRACEPTION  </a:t>
            </a:r>
            <a:endParaRPr lang="fr-FR" altLang="fr-FR"/>
          </a:p>
        </p:txBody>
      </p:sp>
      <p:sp>
        <p:nvSpPr>
          <p:cNvPr id="119812" name="Text Box 4">
            <a:extLst>
              <a:ext uri="{FF2B5EF4-FFF2-40B4-BE49-F238E27FC236}">
                <a16:creationId xmlns:a16="http://schemas.microsoft.com/office/drawing/2014/main" id="{18C0C934-08B7-95DB-28A5-9A5C6C085EFB}"/>
              </a:ext>
            </a:extLst>
          </p:cNvPr>
          <p:cNvSpPr txBox="1">
            <a:spLocks noChangeArrowheads="1"/>
          </p:cNvSpPr>
          <p:nvPr/>
        </p:nvSpPr>
        <p:spPr bwMode="auto">
          <a:xfrm>
            <a:off x="914400" y="1905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119813" name="Text Box 5">
            <a:extLst>
              <a:ext uri="{FF2B5EF4-FFF2-40B4-BE49-F238E27FC236}">
                <a16:creationId xmlns:a16="http://schemas.microsoft.com/office/drawing/2014/main" id="{530F57D6-A893-9C4C-CAE9-2D86003B4D84}"/>
              </a:ext>
            </a:extLst>
          </p:cNvPr>
          <p:cNvSpPr txBox="1">
            <a:spLocks noChangeArrowheads="1"/>
          </p:cNvSpPr>
          <p:nvPr/>
        </p:nvSpPr>
        <p:spPr bwMode="auto">
          <a:xfrm>
            <a:off x="533400" y="2133600"/>
            <a:ext cx="74676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L’homéopathie ne peut pas être contraceptive, mais elle peut accompagner le choix de la contraception </a:t>
            </a:r>
          </a:p>
          <a:p>
            <a:pPr eaLnBrk="1" hangingPunct="1"/>
            <a:endParaRPr lang="fr-FR" altLang="fr-FR" sz="2400" b="0"/>
          </a:p>
          <a:p>
            <a:pPr eaLnBrk="1" hangingPunct="1"/>
            <a:r>
              <a:rPr lang="fr-FR" altLang="fr-FR" sz="2400" b="0"/>
              <a:t>Une contraception naturelle, efficace et sans risque s’appelle l’abstinence…</a:t>
            </a:r>
          </a:p>
          <a:p>
            <a:pPr eaLnBrk="1" hangingPunct="1"/>
            <a:endParaRPr lang="fr-FR" altLang="fr-FR" sz="2400" b="0"/>
          </a:p>
          <a:p>
            <a:pPr eaLnBrk="1" hangingPunct="1"/>
            <a:endParaRPr lang="fr-FR" altLang="fr-FR" sz="2400" b="0">
              <a:solidFill>
                <a:srgbClr val="FF3300"/>
              </a:solidFill>
            </a:endParaRPr>
          </a:p>
          <a:p>
            <a:pPr eaLnBrk="1" hangingPunct="1">
              <a:spcBef>
                <a:spcPct val="50000"/>
              </a:spcBef>
            </a:pPr>
            <a:endParaRPr lang="fr-FR" altLang="fr-F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4">
            <a:extLst>
              <a:ext uri="{FF2B5EF4-FFF2-40B4-BE49-F238E27FC236}">
                <a16:creationId xmlns:a16="http://schemas.microsoft.com/office/drawing/2014/main" id="{403550A4-15CC-F9D7-940D-75CEFAE80450}"/>
              </a:ext>
            </a:extLst>
          </p:cNvPr>
          <p:cNvSpPr txBox="1">
            <a:spLocks noChangeArrowheads="1"/>
          </p:cNvSpPr>
          <p:nvPr/>
        </p:nvSpPr>
        <p:spPr bwMode="auto">
          <a:xfrm>
            <a:off x="914400" y="1905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122883" name="Text Box 5">
            <a:extLst>
              <a:ext uri="{FF2B5EF4-FFF2-40B4-BE49-F238E27FC236}">
                <a16:creationId xmlns:a16="http://schemas.microsoft.com/office/drawing/2014/main" id="{08D1A468-9AC1-06C9-2B3E-A60E03016805}"/>
              </a:ext>
            </a:extLst>
          </p:cNvPr>
          <p:cNvSpPr txBox="1">
            <a:spLocks noChangeArrowheads="1"/>
          </p:cNvSpPr>
          <p:nvPr/>
        </p:nvSpPr>
        <p:spPr bwMode="auto">
          <a:xfrm>
            <a:off x="457200" y="714375"/>
            <a:ext cx="8610600" cy="591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fr-FR" altLang="fr-FR" sz="2400" b="0" dirty="0"/>
              <a:t>Contraceptions </a:t>
            </a:r>
            <a:r>
              <a:rPr lang="fr-FR" altLang="fr-FR" sz="2400" b="0" dirty="0" err="1"/>
              <a:t>estro</a:t>
            </a:r>
            <a:r>
              <a:rPr lang="fr-FR" altLang="fr-FR" sz="2400" b="0" dirty="0"/>
              <a:t>-progestatives. </a:t>
            </a:r>
          </a:p>
          <a:p>
            <a:pPr eaLnBrk="1" hangingPunct="1">
              <a:defRPr/>
            </a:pPr>
            <a:r>
              <a:rPr lang="fr-FR" altLang="fr-FR" sz="2400" b="0" dirty="0"/>
              <a:t>Risque vasculaire veineux et artériel.</a:t>
            </a:r>
          </a:p>
          <a:p>
            <a:pPr eaLnBrk="1" hangingPunct="1">
              <a:defRPr/>
            </a:pPr>
            <a:r>
              <a:rPr lang="fr-FR" altLang="fr-FR" sz="2400" b="0" dirty="0"/>
              <a:t>Facteurs de risque : âge +++ tabac++, migraines, surpoids,</a:t>
            </a:r>
          </a:p>
          <a:p>
            <a:pPr eaLnBrk="1" hangingPunct="1">
              <a:defRPr/>
            </a:pPr>
            <a:r>
              <a:rPr lang="fr-FR" altLang="fr-FR" sz="2400" b="0" dirty="0"/>
              <a:t>Pilules : 2</a:t>
            </a:r>
            <a:r>
              <a:rPr lang="fr-FR" altLang="fr-FR" sz="2400" b="0" baseline="30000" dirty="0"/>
              <a:t>ème</a:t>
            </a:r>
            <a:r>
              <a:rPr lang="fr-FR" altLang="fr-FR" sz="2400" b="0" dirty="0"/>
              <a:t>-3</a:t>
            </a:r>
            <a:r>
              <a:rPr lang="fr-FR" altLang="fr-FR" sz="2400" b="0" baseline="30000" dirty="0"/>
              <a:t>ème</a:t>
            </a:r>
            <a:r>
              <a:rPr lang="fr-FR" altLang="fr-FR" sz="2400" b="0" dirty="0"/>
              <a:t>-4</a:t>
            </a:r>
            <a:r>
              <a:rPr lang="fr-FR" altLang="fr-FR" sz="2400" b="0" baseline="30000" dirty="0"/>
              <a:t>ème</a:t>
            </a:r>
            <a:r>
              <a:rPr lang="fr-FR" altLang="fr-FR" sz="2400" b="0" dirty="0"/>
              <a:t> générations (en fonction du progestatif).</a:t>
            </a:r>
          </a:p>
          <a:p>
            <a:pPr eaLnBrk="1" hangingPunct="1">
              <a:defRPr/>
            </a:pPr>
            <a:r>
              <a:rPr lang="fr-FR" altLang="fr-FR" sz="2400" b="0" dirty="0"/>
              <a:t>Anneaux ou patchs.</a:t>
            </a:r>
          </a:p>
          <a:p>
            <a:pPr eaLnBrk="1" hangingPunct="1">
              <a:defRPr/>
            </a:pPr>
            <a:endParaRPr lang="fr-FR" altLang="fr-FR" sz="2400" b="0" dirty="0"/>
          </a:p>
          <a:p>
            <a:pPr eaLnBrk="1" hangingPunct="1">
              <a:defRPr/>
            </a:pPr>
            <a:r>
              <a:rPr lang="fr-FR" altLang="fr-FR" sz="2400" b="0" dirty="0"/>
              <a:t>Haute Autorité de Santé</a:t>
            </a:r>
            <a:r>
              <a:rPr lang="fr-FR" altLang="fr-FR" sz="2400" b="0" i="1" dirty="0"/>
              <a:t> </a:t>
            </a:r>
          </a:p>
          <a:p>
            <a:pPr eaLnBrk="1" hangingPunct="1">
              <a:defRPr/>
            </a:pPr>
            <a:r>
              <a:rPr lang="fr-FR" altLang="fr-FR" b="0" i="1" u="sng" dirty="0">
                <a:solidFill>
                  <a:schemeClr val="bg2"/>
                </a:solidFill>
                <a:hlinkClick r:id="rId3" action="ppaction://hlinkpres?slideindex=1&amp;slidetitle="/>
              </a:rPr>
              <a:t>http://www.has-sante.fr/portail/jcms/c_1710831/fr/contraception</a:t>
            </a:r>
            <a:endParaRPr lang="fr-FR" altLang="fr-FR" sz="2400" b="0" u="sng" dirty="0">
              <a:solidFill>
                <a:schemeClr val="bg2"/>
              </a:solidFill>
            </a:endParaRPr>
          </a:p>
          <a:p>
            <a:pPr eaLnBrk="1" hangingPunct="1">
              <a:defRPr/>
            </a:pPr>
            <a:r>
              <a:rPr lang="fr-FR" altLang="fr-FR" b="0" dirty="0"/>
              <a:t>Fiche mémo </a:t>
            </a:r>
            <a:r>
              <a:rPr lang="fr-FR" altLang="fr-FR" b="0" dirty="0">
                <a:sym typeface="Wingdings" panose="05000000000000000000" pitchFamily="2" charset="2"/>
              </a:rPr>
              <a:t></a:t>
            </a:r>
            <a:r>
              <a:rPr lang="fr-FR" altLang="fr-FR" b="0" i="1" u="sng" dirty="0">
                <a:solidFill>
                  <a:schemeClr val="accent6"/>
                </a:solidFill>
                <a:hlinkClick r:id="rId3" action="ppaction://hlinkpres?slideindex=1&amp;slidetitle="/>
              </a:rPr>
              <a:t>http://www.has-sante.fr/portail/upload/docs/application/pdf/2015-02/1e_maj_contraception_prescription-conseil-femmes-060215.pdf</a:t>
            </a:r>
            <a:endParaRPr lang="fr-FR" altLang="fr-FR" b="0" i="1" u="sng" dirty="0">
              <a:solidFill>
                <a:schemeClr val="accent6"/>
              </a:solidFill>
            </a:endParaRPr>
          </a:p>
          <a:p>
            <a:pPr eaLnBrk="1" hangingPunct="1">
              <a:defRPr/>
            </a:pPr>
            <a:endParaRPr lang="fr-FR" altLang="fr-FR" b="0" dirty="0"/>
          </a:p>
          <a:p>
            <a:pPr eaLnBrk="1" hangingPunct="1">
              <a:defRPr/>
            </a:pPr>
            <a:r>
              <a:rPr lang="fr-FR" altLang="fr-FR" b="0" dirty="0">
                <a:hlinkClick r:id="rId4"/>
              </a:rPr>
              <a:t>http://www.choisirsacontraception.fr/</a:t>
            </a:r>
            <a:endParaRPr lang="fr-FR" altLang="fr-FR" b="0" dirty="0"/>
          </a:p>
          <a:p>
            <a:pPr eaLnBrk="1" hangingPunct="1">
              <a:defRPr/>
            </a:pPr>
            <a:endParaRPr lang="fr-FR" altLang="fr-FR" b="0" dirty="0"/>
          </a:p>
          <a:p>
            <a:pPr eaLnBrk="1" hangingPunct="1">
              <a:defRPr/>
            </a:pPr>
            <a:r>
              <a:rPr lang="fr-FR" altLang="fr-FR" sz="2400" b="0" dirty="0"/>
              <a:t>Diane 35 ou le retour. de nouveau commercialisée 13/01/2014 -</a:t>
            </a:r>
            <a:r>
              <a:rPr lang="fr-FR" altLang="fr-FR" i="1" dirty="0">
                <a:hlinkClick r:id="rId5" action="ppaction://hlinksldjump"/>
              </a:rPr>
              <a:t>http://ansm.sante.fr/</a:t>
            </a:r>
            <a:r>
              <a:rPr lang="fr-FR" altLang="fr-FR" i="1" dirty="0" err="1">
                <a:hlinkClick r:id="rId5" action="ppaction://hlinksldjump"/>
              </a:rPr>
              <a:t>S-informer</a:t>
            </a:r>
            <a:r>
              <a:rPr lang="fr-FR" altLang="fr-FR" i="1" dirty="0">
                <a:hlinkClick r:id="rId5" action="ppaction://hlinksldjump"/>
              </a:rPr>
              <a:t>/Informations-de-</a:t>
            </a:r>
            <a:r>
              <a:rPr lang="fr-FR" altLang="fr-FR" i="1" dirty="0" err="1">
                <a:hlinkClick r:id="rId5" action="ppaction://hlinksldjump"/>
              </a:rPr>
              <a:t>securite</a:t>
            </a:r>
            <a:r>
              <a:rPr lang="fr-FR" altLang="fr-FR" i="1" dirty="0">
                <a:hlinkClick r:id="rId5" action="ppaction://hlinksldjump"/>
              </a:rPr>
              <a:t>-Lettres-aux-professionnels-de-sante/Diane-35-et-ses-generiques-remise-sur-le-marche-en-France-avec-restriction-de-l-indication-modification-des-contre-indications-et-renforcement-des-mises-en-garde-Lettre-aux-professionnels-de-sante</a:t>
            </a:r>
            <a:endParaRPr lang="fr-FR" altLang="fr-FR" i="1" dirty="0"/>
          </a:p>
        </p:txBody>
      </p:sp>
      <p:sp>
        <p:nvSpPr>
          <p:cNvPr id="121860" name="Rectangle 19">
            <a:extLst>
              <a:ext uri="{FF2B5EF4-FFF2-40B4-BE49-F238E27FC236}">
                <a16:creationId xmlns:a16="http://schemas.microsoft.com/office/drawing/2014/main" id="{66188A80-A373-585A-B513-C416B608A208}"/>
              </a:ext>
            </a:extLst>
          </p:cNvPr>
          <p:cNvSpPr>
            <a:spLocks noChangeArrowheads="1"/>
          </p:cNvSpPr>
          <p:nvPr/>
        </p:nvSpPr>
        <p:spPr bwMode="auto">
          <a:xfrm>
            <a:off x="533400" y="228600"/>
            <a:ext cx="5791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Les différentes méthodes de contraception</a:t>
            </a:r>
            <a:endParaRPr lang="fr-FR" altLang="fr-FR" sz="2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a:extLst>
              <a:ext uri="{FF2B5EF4-FFF2-40B4-BE49-F238E27FC236}">
                <a16:creationId xmlns:a16="http://schemas.microsoft.com/office/drawing/2014/main" id="{21FFA227-4542-8784-B1E1-CC23B9F893FE}"/>
              </a:ext>
            </a:extLst>
          </p:cNvPr>
          <p:cNvSpPr txBox="1">
            <a:spLocks noChangeArrowheads="1"/>
          </p:cNvSpPr>
          <p:nvPr/>
        </p:nvSpPr>
        <p:spPr bwMode="auto">
          <a:xfrm>
            <a:off x="914400" y="1905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123907" name="Text Box 3">
            <a:extLst>
              <a:ext uri="{FF2B5EF4-FFF2-40B4-BE49-F238E27FC236}">
                <a16:creationId xmlns:a16="http://schemas.microsoft.com/office/drawing/2014/main" id="{8396E2AF-ECE5-B9A0-8082-4608555C70E0}"/>
              </a:ext>
            </a:extLst>
          </p:cNvPr>
          <p:cNvSpPr txBox="1">
            <a:spLocks noChangeArrowheads="1"/>
          </p:cNvSpPr>
          <p:nvPr/>
        </p:nvSpPr>
        <p:spPr bwMode="auto">
          <a:xfrm>
            <a:off x="342900" y="76200"/>
            <a:ext cx="8382000"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200"/>
              <a:t>Contraceptions progestatives</a:t>
            </a:r>
          </a:p>
          <a:p>
            <a:pPr eaLnBrk="1" hangingPunct="1"/>
            <a:r>
              <a:rPr lang="fr-FR" altLang="fr-FR" sz="2200" b="0"/>
              <a:t>Micropilules au levonorgestrel (Microval</a:t>
            </a:r>
            <a:r>
              <a:rPr lang="en-US" altLang="fr-FR" sz="2200" b="0" baseline="30000"/>
              <a:t>®</a:t>
            </a:r>
            <a:r>
              <a:rPr lang="fr-FR" altLang="fr-FR" sz="2200" b="0"/>
              <a:t>), desogestrel (Cérazette</a:t>
            </a:r>
            <a:r>
              <a:rPr lang="en-US" altLang="fr-FR" sz="2200" b="0" baseline="30000"/>
              <a:t>®</a:t>
            </a:r>
            <a:r>
              <a:rPr lang="fr-FR" altLang="fr-FR" sz="2200" b="0"/>
              <a:t> et génériques)</a:t>
            </a:r>
          </a:p>
          <a:p>
            <a:pPr eaLnBrk="1" hangingPunct="1"/>
            <a:r>
              <a:rPr lang="fr-FR" altLang="fr-FR" sz="2200" b="0"/>
              <a:t>DIU à hormones : Mirena</a:t>
            </a:r>
            <a:r>
              <a:rPr lang="en-US" altLang="fr-FR" sz="2200" b="0" baseline="30000"/>
              <a:t>®</a:t>
            </a:r>
            <a:r>
              <a:rPr lang="en-US" altLang="fr-FR" sz="2200" b="0"/>
              <a:t>, Jaydess</a:t>
            </a:r>
            <a:r>
              <a:rPr lang="en-US" altLang="fr-FR" sz="2200" b="0" baseline="30000"/>
              <a:t>®</a:t>
            </a:r>
          </a:p>
          <a:p>
            <a:pPr eaLnBrk="1" hangingPunct="1"/>
            <a:r>
              <a:rPr lang="fr-FR" altLang="fr-FR" sz="2200" b="0"/>
              <a:t>Implant : Nexplanon</a:t>
            </a:r>
            <a:r>
              <a:rPr lang="en-US" altLang="fr-FR" sz="2200" b="0" baseline="30000"/>
              <a:t>®</a:t>
            </a:r>
          </a:p>
          <a:p>
            <a:pPr eaLnBrk="1" hangingPunct="1"/>
            <a:r>
              <a:rPr lang="fr-FR" altLang="fr-FR" sz="2200" b="0"/>
              <a:t>Pas de risque vasculaire, mais restent CI en cas d’antécédent de cancer hormonal ou de problème thrombo-embolique récent.</a:t>
            </a:r>
          </a:p>
          <a:p>
            <a:pPr eaLnBrk="1" hangingPunct="1"/>
            <a:endParaRPr lang="fr-FR" altLang="fr-FR" sz="2200" b="0"/>
          </a:p>
          <a:p>
            <a:pPr eaLnBrk="1" hangingPunct="1"/>
            <a:r>
              <a:rPr lang="fr-FR" altLang="fr-FR" sz="2200"/>
              <a:t>Macroprogestatifs sans AMM</a:t>
            </a:r>
          </a:p>
          <a:p>
            <a:pPr eaLnBrk="1" hangingPunct="1"/>
            <a:r>
              <a:rPr lang="fr-FR" altLang="fr-FR" sz="2200"/>
              <a:t>Progestatif avec AMM : </a:t>
            </a:r>
            <a:r>
              <a:rPr lang="fr-FR" altLang="fr-FR" sz="2200" b="0"/>
              <a:t>Slinda, drospirénone 4mg 24cp +4cp N</a:t>
            </a:r>
          </a:p>
          <a:p>
            <a:pPr eaLnBrk="1" hangingPunct="1"/>
            <a:r>
              <a:rPr lang="fr-FR" altLang="fr-FR" sz="2200" b="0"/>
              <a:t>Attention au rein car épargneuse de K+ </a:t>
            </a:r>
          </a:p>
          <a:p>
            <a:pPr eaLnBrk="1" hangingPunct="1"/>
            <a:endParaRPr lang="fr-FR" altLang="fr-FR" sz="2200"/>
          </a:p>
          <a:p>
            <a:pPr eaLnBrk="1" hangingPunct="1"/>
            <a:r>
              <a:rPr lang="fr-FR" altLang="fr-FR" sz="2200"/>
              <a:t>Contraceptions mécaniques</a:t>
            </a:r>
          </a:p>
          <a:p>
            <a:pPr eaLnBrk="1" hangingPunct="1"/>
            <a:r>
              <a:rPr lang="fr-FR" altLang="fr-FR" sz="2200" b="0"/>
              <a:t>DIU au cuivre / Diaphragme / Capes cervicales / Préservatifs masculins, féminins / Spermicides.</a:t>
            </a:r>
          </a:p>
          <a:p>
            <a:pPr eaLnBrk="1" hangingPunct="1"/>
            <a:endParaRPr lang="fr-FR" altLang="fr-FR" sz="2200" b="0"/>
          </a:p>
          <a:p>
            <a:pPr eaLnBrk="1" hangingPunct="1"/>
            <a:r>
              <a:rPr lang="fr-FR" altLang="fr-FR" sz="2200"/>
              <a:t>Autres </a:t>
            </a:r>
            <a:r>
              <a:rPr lang="fr-FR" altLang="fr-FR" sz="2200" b="0"/>
              <a:t>: méthode Billings / Ogino / moniteur de contraception Persona</a:t>
            </a:r>
            <a:r>
              <a:rPr lang="en-US" altLang="fr-FR" sz="2200" b="0" baseline="30000"/>
              <a:t>®</a:t>
            </a:r>
            <a:r>
              <a:rPr lang="en-US" altLang="fr-FR" sz="2200" b="0"/>
              <a:t> / ABSTINENCE /Stérilisation à visée contraceptive (Essure décommercialisé) </a:t>
            </a:r>
            <a:endParaRPr lang="fr-FR" altLang="fr-FR" sz="2200" b="0" baseline="30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251D83CA-92DD-BAAB-9F77-622A65E3FD31}"/>
              </a:ext>
            </a:extLst>
          </p:cNvPr>
          <p:cNvSpPr txBox="1">
            <a:spLocks noChangeArrowheads="1"/>
          </p:cNvSpPr>
          <p:nvPr/>
        </p:nvSpPr>
        <p:spPr bwMode="auto">
          <a:xfrm>
            <a:off x="914400" y="114300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11267" name="Text Box 6">
            <a:extLst>
              <a:ext uri="{FF2B5EF4-FFF2-40B4-BE49-F238E27FC236}">
                <a16:creationId xmlns:a16="http://schemas.microsoft.com/office/drawing/2014/main" id="{4748B22E-D692-5E19-BF50-511DE08F0DA1}"/>
              </a:ext>
            </a:extLst>
          </p:cNvPr>
          <p:cNvSpPr txBox="1">
            <a:spLocks noChangeArrowheads="1"/>
          </p:cNvSpPr>
          <p:nvPr/>
        </p:nvSpPr>
        <p:spPr bwMode="auto">
          <a:xfrm>
            <a:off x="609600" y="990600"/>
            <a:ext cx="8458200" cy="4154488"/>
          </a:xfrm>
          <a:prstGeom prst="rect">
            <a:avLst/>
          </a:prstGeom>
          <a:noFill/>
          <a:ln>
            <a:noFill/>
          </a:ln>
          <a:effectLst/>
        </p:spPr>
        <p:txBody>
          <a:bodyPr>
            <a:spAutoFit/>
          </a:bodyPr>
          <a:lstStyle>
            <a:lvl1pPr>
              <a:defRPr b="1">
                <a:solidFill>
                  <a:schemeClr val="tx1"/>
                </a:solidFill>
                <a:latin typeface="Times New Roman" panose="02020603050405020304" pitchFamily="18" charset="0"/>
                <a:ea typeface="ＭＳ Ｐゴシック" panose="020B0600070205080204" pitchFamily="34" charset="-128"/>
              </a:defRPr>
            </a:lvl1pPr>
            <a:lvl2pPr marL="742950" indent="-285750">
              <a:defRPr b="1">
                <a:solidFill>
                  <a:schemeClr val="tx1"/>
                </a:solidFill>
                <a:latin typeface="Times New Roman" panose="02020603050405020304" pitchFamily="18" charset="0"/>
                <a:ea typeface="ＭＳ Ｐゴシック" panose="020B0600070205080204" pitchFamily="34" charset="-128"/>
              </a:defRPr>
            </a:lvl2pPr>
            <a:lvl3pPr marL="1143000" indent="-228600">
              <a:defRPr b="1">
                <a:solidFill>
                  <a:schemeClr val="tx1"/>
                </a:solidFill>
                <a:latin typeface="Times New Roman" panose="02020603050405020304" pitchFamily="18" charset="0"/>
                <a:ea typeface="ＭＳ Ｐゴシック" panose="020B0600070205080204" pitchFamily="34" charset="-128"/>
              </a:defRPr>
            </a:lvl3pPr>
            <a:lvl4pPr marL="1600200" indent="-228600">
              <a:defRPr b="1">
                <a:solidFill>
                  <a:schemeClr val="tx1"/>
                </a:solidFill>
                <a:latin typeface="Times New Roman" panose="02020603050405020304" pitchFamily="18" charset="0"/>
                <a:ea typeface="ＭＳ Ｐゴシック" panose="020B0600070205080204" pitchFamily="34" charset="-128"/>
              </a:defRPr>
            </a:lvl4pPr>
            <a:lvl5pPr marL="2057400" indent="-228600">
              <a:defRPr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fr-FR" altLang="fr-FR" sz="2400" u="sng" dirty="0">
                <a:solidFill>
                  <a:srgbClr val="FF9966"/>
                </a:solidFill>
              </a:rPr>
              <a:t>Les modes réactionnels chroniques (MRC)</a:t>
            </a:r>
          </a:p>
          <a:p>
            <a:pPr eaLnBrk="1" hangingPunct="1">
              <a:defRPr/>
            </a:pPr>
            <a:endParaRPr lang="fr-FR" altLang="fr-FR" sz="2400" b="0" dirty="0"/>
          </a:p>
          <a:p>
            <a:pPr marL="342900" indent="-342900" eaLnBrk="1" hangingPunct="1">
              <a:buFontTx/>
              <a:buChar char="-"/>
              <a:defRPr/>
            </a:pPr>
            <a:r>
              <a:rPr lang="fr-FR" altLang="fr-FR" sz="2400" dirty="0"/>
              <a:t>Psorique</a:t>
            </a:r>
            <a:r>
              <a:rPr lang="fr-FR" altLang="fr-FR" sz="2400" b="0" dirty="0"/>
              <a:t> : Inflammation cutanée – Diverses maladies – Epuisement</a:t>
            </a:r>
          </a:p>
          <a:p>
            <a:pPr eaLnBrk="1" hangingPunct="1">
              <a:defRPr/>
            </a:pPr>
            <a:endParaRPr lang="fr-FR" altLang="fr-FR" sz="2400" b="0" dirty="0"/>
          </a:p>
          <a:p>
            <a:pPr marL="342900" indent="-342900" eaLnBrk="1" hangingPunct="1">
              <a:buFontTx/>
              <a:buChar char="-"/>
              <a:defRPr/>
            </a:pPr>
            <a:r>
              <a:rPr lang="fr-FR" altLang="fr-FR" sz="2400" dirty="0"/>
              <a:t>Sycotique</a:t>
            </a:r>
            <a:r>
              <a:rPr lang="fr-FR" altLang="fr-FR" sz="2400" b="0" dirty="0"/>
              <a:t> : Inflammation – Ecoulement – Prolifération </a:t>
            </a:r>
          </a:p>
          <a:p>
            <a:pPr eaLnBrk="1" hangingPunct="1">
              <a:defRPr/>
            </a:pPr>
            <a:endParaRPr lang="fr-FR" altLang="fr-FR" sz="2400" b="0" dirty="0"/>
          </a:p>
          <a:p>
            <a:pPr marL="342900" indent="-342900" eaLnBrk="1" hangingPunct="1">
              <a:buFontTx/>
              <a:buChar char="-"/>
              <a:defRPr/>
            </a:pPr>
            <a:r>
              <a:rPr lang="fr-FR" altLang="fr-FR" sz="2400" dirty="0"/>
              <a:t>Tuberculinique</a:t>
            </a:r>
            <a:r>
              <a:rPr lang="fr-FR" altLang="fr-FR" sz="2400" b="0" dirty="0"/>
              <a:t> : Inflammation pulmonaire – Sclérose pulmonaire – Epuisement</a:t>
            </a:r>
          </a:p>
          <a:p>
            <a:pPr eaLnBrk="1" hangingPunct="1">
              <a:defRPr/>
            </a:pPr>
            <a:endParaRPr lang="fr-FR" altLang="fr-FR" sz="2400" b="0" dirty="0"/>
          </a:p>
          <a:p>
            <a:pPr marL="342900" indent="-342900" eaLnBrk="1" hangingPunct="1">
              <a:buFontTx/>
              <a:buChar char="-"/>
              <a:defRPr/>
            </a:pPr>
            <a:r>
              <a:rPr lang="fr-FR" altLang="fr-FR" sz="2400" dirty="0"/>
              <a:t>Luétique</a:t>
            </a:r>
            <a:r>
              <a:rPr lang="fr-FR" altLang="fr-FR" sz="2400" b="0" dirty="0"/>
              <a:t> : Inflammation-Ulcération-Sclérose</a:t>
            </a:r>
          </a:p>
        </p:txBody>
      </p:sp>
      <p:pic>
        <p:nvPicPr>
          <p:cNvPr id="18436" name="Picture 8" descr="flèche">
            <a:extLst>
              <a:ext uri="{FF2B5EF4-FFF2-40B4-BE49-F238E27FC236}">
                <a16:creationId xmlns:a16="http://schemas.microsoft.com/office/drawing/2014/main" id="{07B26FCF-FFFD-B4B9-9F57-34A2D3682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20763"/>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2E761BDE-58B0-AFAE-1A5D-23B39CD3167A}"/>
              </a:ext>
            </a:extLst>
          </p:cNvPr>
          <p:cNvSpPr>
            <a:spLocks noGrp="1"/>
          </p:cNvSpPr>
          <p:nvPr>
            <p:ph idx="1"/>
          </p:nvPr>
        </p:nvSpPr>
        <p:spPr>
          <a:xfrm>
            <a:off x="1498600" y="1739900"/>
            <a:ext cx="6034088" cy="3594100"/>
          </a:xfrm>
        </p:spPr>
        <p:txBody>
          <a:bodyPr>
            <a:noAutofit/>
          </a:bodyPr>
          <a:lstStyle/>
          <a:p>
            <a:pPr>
              <a:defRPr/>
            </a:pPr>
            <a:r>
              <a:rPr lang="fr-FR" sz="2400" dirty="0"/>
              <a:t>Terrains à fort climat œstrogénique </a:t>
            </a:r>
          </a:p>
          <a:p>
            <a:pPr marL="0" indent="0">
              <a:buFontTx/>
              <a:buNone/>
              <a:defRPr/>
            </a:pPr>
            <a:r>
              <a:rPr lang="fr-FR" sz="2400" b="1" i="1" dirty="0"/>
              <a:t>Ignatia</a:t>
            </a:r>
            <a:r>
              <a:rPr lang="fr-FR" sz="2400" dirty="0"/>
              <a:t>, </a:t>
            </a:r>
            <a:r>
              <a:rPr lang="fr-FR" sz="2400" b="1" i="1" dirty="0"/>
              <a:t>Pulsatilla</a:t>
            </a:r>
          </a:p>
          <a:p>
            <a:pPr marL="0" indent="0">
              <a:buFontTx/>
              <a:buNone/>
              <a:defRPr/>
            </a:pPr>
            <a:r>
              <a:rPr lang="fr-FR" sz="2400" dirty="0"/>
              <a:t>Voir aussi </a:t>
            </a:r>
            <a:r>
              <a:rPr lang="fr-FR" sz="2400" b="1" i="1" dirty="0" err="1"/>
              <a:t>Bovista</a:t>
            </a:r>
            <a:r>
              <a:rPr lang="fr-FR" sz="2400" dirty="0"/>
              <a:t>, </a:t>
            </a:r>
            <a:r>
              <a:rPr lang="fr-FR" sz="2400" b="1" i="1" dirty="0"/>
              <a:t>Actaea racemosa</a:t>
            </a:r>
            <a:r>
              <a:rPr lang="fr-FR" sz="2400" dirty="0"/>
              <a:t>…</a:t>
            </a:r>
          </a:p>
          <a:p>
            <a:pPr marL="0" indent="0">
              <a:buFontTx/>
              <a:buNone/>
              <a:defRPr/>
            </a:pPr>
            <a:r>
              <a:rPr lang="fr-FR" sz="2400" dirty="0"/>
              <a:t>   </a:t>
            </a:r>
            <a:r>
              <a:rPr lang="fr-FR" sz="2400" dirty="0">
                <a:sym typeface="Wingdings" panose="05000000000000000000" pitchFamily="2" charset="2"/>
              </a:rPr>
              <a:t> variabilité tuberculinique, cyclothymie</a:t>
            </a:r>
            <a:endParaRPr lang="fr-FR" sz="2400" dirty="0"/>
          </a:p>
          <a:p>
            <a:pPr marL="0" indent="0">
              <a:buFontTx/>
              <a:buNone/>
              <a:defRPr/>
            </a:pPr>
            <a:endParaRPr lang="fr-FR" sz="2400" dirty="0"/>
          </a:p>
          <a:p>
            <a:pPr>
              <a:defRPr/>
            </a:pPr>
            <a:r>
              <a:rPr lang="fr-FR" sz="2400" dirty="0"/>
              <a:t>Terrains à fort climat progestatif </a:t>
            </a:r>
          </a:p>
          <a:p>
            <a:pPr marL="0" indent="0">
              <a:buFontTx/>
              <a:buNone/>
              <a:defRPr/>
            </a:pPr>
            <a:r>
              <a:rPr lang="fr-FR" sz="2400" b="1" i="1" dirty="0"/>
              <a:t>Sepia</a:t>
            </a:r>
            <a:r>
              <a:rPr lang="fr-FR" sz="2400" dirty="0"/>
              <a:t>, </a:t>
            </a:r>
            <a:r>
              <a:rPr lang="fr-FR" sz="2400" b="1" i="1" dirty="0" err="1"/>
              <a:t>Helonias</a:t>
            </a:r>
            <a:r>
              <a:rPr lang="fr-FR" sz="2400" dirty="0"/>
              <a:t>, </a:t>
            </a:r>
            <a:r>
              <a:rPr lang="fr-FR" sz="2400" b="1" i="1" dirty="0"/>
              <a:t>Caulophyllum</a:t>
            </a:r>
          </a:p>
          <a:p>
            <a:pPr marL="0" indent="0">
              <a:buFontTx/>
              <a:buNone/>
              <a:defRPr/>
            </a:pPr>
            <a:r>
              <a:rPr lang="fr-FR" sz="2400" dirty="0">
                <a:sym typeface="Wingdings" panose="05000000000000000000" pitchFamily="2" charset="2"/>
              </a:rPr>
              <a:t>  </a:t>
            </a:r>
            <a:r>
              <a:rPr lang="fr-FR" sz="2400" dirty="0" err="1">
                <a:sym typeface="Wingdings" panose="05000000000000000000" pitchFamily="2" charset="2"/>
              </a:rPr>
              <a:t>sycosants</a:t>
            </a:r>
            <a:endParaRPr lang="fr-FR" sz="2400" dirty="0"/>
          </a:p>
        </p:txBody>
      </p:sp>
      <p:pic>
        <p:nvPicPr>
          <p:cNvPr id="125955" name="Picture 5" descr="Sepia-light">
            <a:extLst>
              <a:ext uri="{FF2B5EF4-FFF2-40B4-BE49-F238E27FC236}">
                <a16:creationId xmlns:a16="http://schemas.microsoft.com/office/drawing/2014/main" id="{1794CB6E-3A66-148E-10D9-A1EA877F6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001713"/>
            <a:ext cx="28575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Image 7">
            <a:extLst>
              <a:ext uri="{FF2B5EF4-FFF2-40B4-BE49-F238E27FC236}">
                <a16:creationId xmlns:a16="http://schemas.microsoft.com/office/drawing/2014/main" id="{5F5CA56C-E39F-D9E5-4ACE-580438F04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2688" y="2409825"/>
            <a:ext cx="161131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5" descr="Caulophyllum">
            <a:extLst>
              <a:ext uri="{FF2B5EF4-FFF2-40B4-BE49-F238E27FC236}">
                <a16:creationId xmlns:a16="http://schemas.microsoft.com/office/drawing/2014/main" id="{60AECB04-D0AC-B5DD-512C-4DE135BBF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838" y="4605338"/>
            <a:ext cx="2230437"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Espace réservé du contenu 3">
            <a:extLst>
              <a:ext uri="{FF2B5EF4-FFF2-40B4-BE49-F238E27FC236}">
                <a16:creationId xmlns:a16="http://schemas.microsoft.com/office/drawing/2014/main" id="{D0A8B807-0ADF-F999-53DC-ECC01FB124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41400"/>
            <a:ext cx="117951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Espace réservé du contenu 8">
            <a:extLst>
              <a:ext uri="{FF2B5EF4-FFF2-40B4-BE49-F238E27FC236}">
                <a16:creationId xmlns:a16="http://schemas.microsoft.com/office/drawing/2014/main" id="{030E00E2-1278-3624-D279-92F4EF276E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78025"/>
            <a:ext cx="1146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0" name="Rectangle 19">
            <a:extLst>
              <a:ext uri="{FF2B5EF4-FFF2-40B4-BE49-F238E27FC236}">
                <a16:creationId xmlns:a16="http://schemas.microsoft.com/office/drawing/2014/main" id="{117E527B-B399-BA4F-F796-952D161A9421}"/>
              </a:ext>
            </a:extLst>
          </p:cNvPr>
          <p:cNvSpPr>
            <a:spLocks noChangeArrowheads="1"/>
          </p:cNvSpPr>
          <p:nvPr/>
        </p:nvSpPr>
        <p:spPr bwMode="auto">
          <a:xfrm>
            <a:off x="533400" y="228600"/>
            <a:ext cx="57912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Contraception, constitution et MRC</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a:extLst>
              <a:ext uri="{FF2B5EF4-FFF2-40B4-BE49-F238E27FC236}">
                <a16:creationId xmlns:a16="http://schemas.microsoft.com/office/drawing/2014/main" id="{CFD53806-8C27-7B14-2ECD-122E52A074B3}"/>
              </a:ext>
            </a:extLst>
          </p:cNvPr>
          <p:cNvSpPr>
            <a:spLocks noGrp="1" noChangeArrowheads="1"/>
          </p:cNvSpPr>
          <p:nvPr>
            <p:ph type="body" idx="4294967295"/>
          </p:nvPr>
        </p:nvSpPr>
        <p:spPr bwMode="auto">
          <a:xfrm>
            <a:off x="457200" y="2514600"/>
            <a:ext cx="7467600" cy="31242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r>
              <a:rPr lang="fr-FR" altLang="fr-FR" sz="2400" b="1"/>
              <a:t>Constitutions carboniques </a:t>
            </a:r>
          </a:p>
          <a:p>
            <a:pPr eaLnBrk="1" hangingPunct="1">
              <a:spcBef>
                <a:spcPct val="0"/>
              </a:spcBef>
              <a:buFontTx/>
              <a:buNone/>
            </a:pPr>
            <a:r>
              <a:rPr lang="fr-FR" altLang="fr-FR" sz="2400"/>
              <a:t>Attention aux estro-progestatifs</a:t>
            </a:r>
          </a:p>
          <a:p>
            <a:pPr eaLnBrk="1" hangingPunct="1">
              <a:spcBef>
                <a:spcPct val="0"/>
              </a:spcBef>
              <a:buFontTx/>
              <a:buNone/>
            </a:pPr>
            <a:endParaRPr lang="fr-FR" altLang="fr-FR" sz="2400"/>
          </a:p>
          <a:p>
            <a:pPr eaLnBrk="1" hangingPunct="1">
              <a:spcBef>
                <a:spcPct val="0"/>
              </a:spcBef>
              <a:buFontTx/>
              <a:buNone/>
            </a:pPr>
            <a:r>
              <a:rPr lang="fr-FR" altLang="fr-FR" sz="2400" b="1"/>
              <a:t>Constitution phosphoriques</a:t>
            </a:r>
          </a:p>
          <a:p>
            <a:pPr eaLnBrk="1" hangingPunct="1">
              <a:spcBef>
                <a:spcPct val="0"/>
              </a:spcBef>
              <a:buFontTx/>
              <a:buNone/>
            </a:pPr>
            <a:r>
              <a:rPr lang="fr-FR" altLang="fr-FR" sz="2400"/>
              <a:t>Tendances aux saignements : attention aux DIU au cuivre</a:t>
            </a:r>
          </a:p>
          <a:p>
            <a:pPr eaLnBrk="1" hangingPunct="1">
              <a:spcBef>
                <a:spcPct val="0"/>
              </a:spcBef>
              <a:buFontTx/>
              <a:buNone/>
            </a:pPr>
            <a:endParaRPr lang="fr-FR" altLang="fr-FR" sz="2400"/>
          </a:p>
          <a:p>
            <a:pPr eaLnBrk="1" hangingPunct="1">
              <a:spcBef>
                <a:spcPct val="0"/>
              </a:spcBef>
              <a:buFontTx/>
              <a:buNone/>
            </a:pPr>
            <a:r>
              <a:rPr lang="fr-FR" altLang="fr-FR" sz="2400" b="1"/>
              <a:t>Constitutions fluoriques</a:t>
            </a:r>
          </a:p>
          <a:p>
            <a:pPr eaLnBrk="1" hangingPunct="1">
              <a:spcBef>
                <a:spcPct val="0"/>
              </a:spcBef>
              <a:buFontTx/>
              <a:buNone/>
            </a:pPr>
            <a:r>
              <a:rPr lang="fr-FR" altLang="fr-FR" sz="2400"/>
              <a:t>Attention au risque vasculaire </a:t>
            </a:r>
          </a:p>
        </p:txBody>
      </p:sp>
      <p:pic>
        <p:nvPicPr>
          <p:cNvPr id="128003" name="Picture 5" descr="flèche">
            <a:extLst>
              <a:ext uri="{FF2B5EF4-FFF2-40B4-BE49-F238E27FC236}">
                <a16:creationId xmlns:a16="http://schemas.microsoft.com/office/drawing/2014/main" id="{1C2AF9D5-F773-384F-8011-8C8084C78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9050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Rectangle 19">
            <a:extLst>
              <a:ext uri="{FF2B5EF4-FFF2-40B4-BE49-F238E27FC236}">
                <a16:creationId xmlns:a16="http://schemas.microsoft.com/office/drawing/2014/main" id="{A3200A8B-A732-15E1-B3F7-C5CEB6D17E4D}"/>
              </a:ext>
            </a:extLst>
          </p:cNvPr>
          <p:cNvSpPr>
            <a:spLocks noChangeArrowheads="1"/>
          </p:cNvSpPr>
          <p:nvPr/>
        </p:nvSpPr>
        <p:spPr bwMode="auto">
          <a:xfrm>
            <a:off x="457200" y="609600"/>
            <a:ext cx="49530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Homéopathie et choix contraceptif</a:t>
            </a:r>
            <a:endParaRPr lang="fr-FR" altLang="fr-FR" sz="2400"/>
          </a:p>
        </p:txBody>
      </p:sp>
      <p:sp>
        <p:nvSpPr>
          <p:cNvPr id="128005" name="Rectangle 7">
            <a:extLst>
              <a:ext uri="{FF2B5EF4-FFF2-40B4-BE49-F238E27FC236}">
                <a16:creationId xmlns:a16="http://schemas.microsoft.com/office/drawing/2014/main" id="{1E12246D-F2F6-2D75-64A0-D3F69A23FCF5}"/>
              </a:ext>
            </a:extLst>
          </p:cNvPr>
          <p:cNvSpPr>
            <a:spLocks noChangeArrowheads="1"/>
          </p:cNvSpPr>
          <p:nvPr/>
        </p:nvSpPr>
        <p:spPr bwMode="auto">
          <a:xfrm>
            <a:off x="533400" y="1833563"/>
            <a:ext cx="2255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u="sng">
                <a:solidFill>
                  <a:srgbClr val="FF9933"/>
                </a:solidFill>
              </a:rPr>
              <a:t>Les constitutions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9">
            <a:extLst>
              <a:ext uri="{FF2B5EF4-FFF2-40B4-BE49-F238E27FC236}">
                <a16:creationId xmlns:a16="http://schemas.microsoft.com/office/drawing/2014/main" id="{86B9C18A-3B99-90F6-8FCA-D5EC939D2DC4}"/>
              </a:ext>
            </a:extLst>
          </p:cNvPr>
          <p:cNvSpPr>
            <a:spLocks noChangeArrowheads="1"/>
          </p:cNvSpPr>
          <p:nvPr/>
        </p:nvSpPr>
        <p:spPr bwMode="auto">
          <a:xfrm>
            <a:off x="533400" y="228600"/>
            <a:ext cx="7772400" cy="46196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La contraception est tuberculinique et sycosante</a:t>
            </a:r>
          </a:p>
        </p:txBody>
      </p:sp>
      <p:sp>
        <p:nvSpPr>
          <p:cNvPr id="3" name="Espace réservé du texte 9">
            <a:extLst>
              <a:ext uri="{FF2B5EF4-FFF2-40B4-BE49-F238E27FC236}">
                <a16:creationId xmlns:a16="http://schemas.microsoft.com/office/drawing/2014/main" id="{F41ABA3B-FA0A-196D-C363-951DD798A09E}"/>
              </a:ext>
            </a:extLst>
          </p:cNvPr>
          <p:cNvSpPr txBox="1">
            <a:spLocks noChangeArrowheads="1"/>
          </p:cNvSpPr>
          <p:nvPr/>
        </p:nvSpPr>
        <p:spPr bwMode="auto">
          <a:xfrm>
            <a:off x="730250" y="1152525"/>
            <a:ext cx="3140075"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a:lstStyle>
          <a:p>
            <a:pPr>
              <a:defRPr/>
            </a:pPr>
            <a:r>
              <a:rPr lang="fr-FR" altLang="fr-FR" b="0" kern="0" dirty="0"/>
              <a:t>Tuberculinique </a:t>
            </a:r>
          </a:p>
        </p:txBody>
      </p:sp>
      <p:sp>
        <p:nvSpPr>
          <p:cNvPr id="4" name="Espace réservé du contenu 10">
            <a:extLst>
              <a:ext uri="{FF2B5EF4-FFF2-40B4-BE49-F238E27FC236}">
                <a16:creationId xmlns:a16="http://schemas.microsoft.com/office/drawing/2014/main" id="{EE96A07A-BB16-7BA3-1323-5EFB141FAAB4}"/>
              </a:ext>
            </a:extLst>
          </p:cNvPr>
          <p:cNvSpPr txBox="1">
            <a:spLocks/>
          </p:cNvSpPr>
          <p:nvPr/>
        </p:nvSpPr>
        <p:spPr>
          <a:xfrm>
            <a:off x="954088" y="2305050"/>
            <a:ext cx="3248025" cy="24780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a:lstStyle>
          <a:p>
            <a:pPr>
              <a:defRPr/>
            </a:pPr>
            <a:r>
              <a:rPr lang="fr-FR" sz="2200" b="0" kern="0" dirty="0"/>
              <a:t>Elimination par les muqueuses</a:t>
            </a:r>
          </a:p>
          <a:p>
            <a:pPr>
              <a:defRPr/>
            </a:pPr>
            <a:r>
              <a:rPr lang="fr-FR" sz="2200" b="0" kern="0" dirty="0"/>
              <a:t>Accumulation de déchets intracellulaires (épuisement)</a:t>
            </a:r>
          </a:p>
          <a:p>
            <a:pPr>
              <a:defRPr/>
            </a:pPr>
            <a:r>
              <a:rPr lang="fr-FR" sz="2200" b="0" kern="0" dirty="0"/>
              <a:t>Cyclique</a:t>
            </a:r>
          </a:p>
          <a:p>
            <a:pPr>
              <a:defRPr/>
            </a:pPr>
            <a:endParaRPr lang="fr-FR" sz="2200" b="0" kern="0" dirty="0"/>
          </a:p>
          <a:p>
            <a:pPr>
              <a:defRPr/>
            </a:pPr>
            <a:r>
              <a:rPr lang="fr-FR" sz="2200" b="0" kern="0" dirty="0"/>
              <a:t>PLAQUETTES en 21 comprimés actifs</a:t>
            </a:r>
          </a:p>
          <a:p>
            <a:pPr>
              <a:defRPr/>
            </a:pPr>
            <a:r>
              <a:rPr lang="fr-FR" sz="2200" b="0" kern="0" dirty="0"/>
              <a:t>ANNEAU, PATCH</a:t>
            </a:r>
          </a:p>
          <a:p>
            <a:pPr marL="0" indent="0">
              <a:buFontTx/>
              <a:buNone/>
              <a:defRPr/>
            </a:pPr>
            <a:r>
              <a:rPr lang="fr-FR" sz="2200" b="0" kern="0" dirty="0"/>
              <a:t>(comme état naturel)</a:t>
            </a:r>
          </a:p>
          <a:p>
            <a:pPr>
              <a:defRPr/>
            </a:pPr>
            <a:endParaRPr lang="fr-FR" sz="2200" b="0" kern="0" dirty="0"/>
          </a:p>
          <a:p>
            <a:pPr>
              <a:defRPr/>
            </a:pPr>
            <a:endParaRPr lang="fr-FR" sz="2200" b="0" kern="0" dirty="0"/>
          </a:p>
        </p:txBody>
      </p:sp>
      <p:sp>
        <p:nvSpPr>
          <p:cNvPr id="5" name="Espace réservé du texte 11">
            <a:extLst>
              <a:ext uri="{FF2B5EF4-FFF2-40B4-BE49-F238E27FC236}">
                <a16:creationId xmlns:a16="http://schemas.microsoft.com/office/drawing/2014/main" id="{5EC89207-B608-C5ED-2E3B-26EDC51025E9}"/>
              </a:ext>
            </a:extLst>
          </p:cNvPr>
          <p:cNvSpPr txBox="1">
            <a:spLocks noChangeArrowheads="1"/>
          </p:cNvSpPr>
          <p:nvPr/>
        </p:nvSpPr>
        <p:spPr bwMode="auto">
          <a:xfrm>
            <a:off x="4800600" y="1150938"/>
            <a:ext cx="262255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a:lstStyle>
          <a:p>
            <a:pPr>
              <a:defRPr/>
            </a:pPr>
            <a:r>
              <a:rPr lang="fr-FR" altLang="fr-FR" b="0" kern="0" dirty="0" err="1"/>
              <a:t>Sycosante</a:t>
            </a:r>
            <a:r>
              <a:rPr lang="fr-FR" altLang="fr-FR" b="0" kern="0" dirty="0"/>
              <a:t> </a:t>
            </a:r>
          </a:p>
        </p:txBody>
      </p:sp>
      <p:sp>
        <p:nvSpPr>
          <p:cNvPr id="6" name="Espace réservé du contenu 12">
            <a:extLst>
              <a:ext uri="{FF2B5EF4-FFF2-40B4-BE49-F238E27FC236}">
                <a16:creationId xmlns:a16="http://schemas.microsoft.com/office/drawing/2014/main" id="{841F4B16-1E76-95A6-B061-DC202C5BBEAC}"/>
              </a:ext>
            </a:extLst>
          </p:cNvPr>
          <p:cNvSpPr txBox="1">
            <a:spLocks/>
          </p:cNvSpPr>
          <p:nvPr/>
        </p:nvSpPr>
        <p:spPr>
          <a:xfrm>
            <a:off x="4419600" y="2305050"/>
            <a:ext cx="4146550" cy="40195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a:lstStyle>
          <a:p>
            <a:pPr>
              <a:defRPr/>
            </a:pPr>
            <a:r>
              <a:rPr lang="fr-FR" sz="2400" b="0" kern="0" dirty="0"/>
              <a:t>Cellulite</a:t>
            </a:r>
          </a:p>
          <a:p>
            <a:pPr>
              <a:defRPr/>
            </a:pPr>
            <a:r>
              <a:rPr lang="fr-FR" sz="2400" b="0" kern="0" dirty="0"/>
              <a:t>Rétention </a:t>
            </a:r>
            <a:r>
              <a:rPr lang="fr-FR" sz="2400" b="0" kern="0" dirty="0" err="1"/>
              <a:t>hydrosodée</a:t>
            </a:r>
            <a:endParaRPr lang="fr-FR" sz="2400" b="0" kern="0" dirty="0"/>
          </a:p>
          <a:p>
            <a:pPr>
              <a:defRPr/>
            </a:pPr>
            <a:r>
              <a:rPr lang="fr-FR" sz="2400" b="0" kern="0" dirty="0" err="1"/>
              <a:t>Vaginoses</a:t>
            </a:r>
            <a:r>
              <a:rPr lang="fr-FR" sz="2400" b="0" kern="0" dirty="0"/>
              <a:t>  </a:t>
            </a:r>
          </a:p>
          <a:p>
            <a:pPr>
              <a:defRPr/>
            </a:pPr>
            <a:r>
              <a:rPr lang="fr-FR" sz="2400" b="0" kern="0" dirty="0"/>
              <a:t>Chronicité </a:t>
            </a:r>
          </a:p>
          <a:p>
            <a:pPr>
              <a:defRPr/>
            </a:pPr>
            <a:endParaRPr lang="fr-FR" sz="2400" b="0" kern="0" dirty="0"/>
          </a:p>
          <a:p>
            <a:pPr>
              <a:defRPr/>
            </a:pPr>
            <a:r>
              <a:rPr lang="fr-FR" sz="2400" b="0" kern="0" dirty="0"/>
              <a:t>Schéma étendu : plaquettes, patches, anneaux enchaînés</a:t>
            </a:r>
          </a:p>
          <a:p>
            <a:pPr>
              <a:defRPr/>
            </a:pPr>
            <a:r>
              <a:rPr lang="fr-FR" sz="2400" b="0" kern="0" dirty="0"/>
              <a:t>Plaquette 91cp </a:t>
            </a:r>
            <a:r>
              <a:rPr lang="fr-FR" sz="2400" b="0" kern="0" dirty="0" err="1"/>
              <a:t>Seasonique</a:t>
            </a:r>
            <a:r>
              <a:rPr lang="fr-FR" sz="2400" b="0" kern="0" dirty="0"/>
              <a:t>*</a:t>
            </a:r>
          </a:p>
          <a:p>
            <a:pPr>
              <a:defRPr/>
            </a:pPr>
            <a:r>
              <a:rPr lang="fr-FR" sz="2400" b="0" kern="0" dirty="0"/>
              <a:t>SIU-LNG, implant</a:t>
            </a:r>
          </a:p>
          <a:p>
            <a:pPr>
              <a:defRPr/>
            </a:pPr>
            <a:endParaRPr lang="fr-FR" sz="2400" b="0" kern="0" dirty="0"/>
          </a:p>
        </p:txBody>
      </p:sp>
      <p:sp>
        <p:nvSpPr>
          <p:cNvPr id="7" name="Rectangle 6">
            <a:extLst>
              <a:ext uri="{FF2B5EF4-FFF2-40B4-BE49-F238E27FC236}">
                <a16:creationId xmlns:a16="http://schemas.microsoft.com/office/drawing/2014/main" id="{77506AEA-5E39-756B-58C6-48422339C94F}"/>
              </a:ext>
            </a:extLst>
          </p:cNvPr>
          <p:cNvSpPr/>
          <p:nvPr/>
        </p:nvSpPr>
        <p:spPr>
          <a:xfrm>
            <a:off x="941388" y="1755775"/>
            <a:ext cx="2814637" cy="374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err="1">
                <a:solidFill>
                  <a:srgbClr val="FF6600"/>
                </a:solidFill>
              </a:rPr>
              <a:t>Pulsatilla</a:t>
            </a:r>
            <a:r>
              <a:rPr lang="fr-FR" dirty="0">
                <a:solidFill>
                  <a:srgbClr val="FF6600"/>
                </a:solidFill>
              </a:rPr>
              <a:t>, </a:t>
            </a:r>
            <a:r>
              <a:rPr lang="fr-FR" dirty="0" err="1">
                <a:solidFill>
                  <a:srgbClr val="FF6600"/>
                </a:solidFill>
              </a:rPr>
              <a:t>Ignatia</a:t>
            </a:r>
            <a:r>
              <a:rPr lang="fr-FR" dirty="0">
                <a:solidFill>
                  <a:srgbClr val="FF6600"/>
                </a:solidFill>
              </a:rPr>
              <a:t>, </a:t>
            </a:r>
            <a:r>
              <a:rPr lang="fr-FR" dirty="0" err="1">
                <a:solidFill>
                  <a:srgbClr val="FF6600"/>
                </a:solidFill>
              </a:rPr>
              <a:t>Sepia</a:t>
            </a:r>
            <a:endParaRPr lang="fr-FR" dirty="0">
              <a:solidFill>
                <a:srgbClr val="FF6600"/>
              </a:solidFill>
            </a:endParaRPr>
          </a:p>
        </p:txBody>
      </p:sp>
      <p:sp>
        <p:nvSpPr>
          <p:cNvPr id="8" name="Rectangle 7">
            <a:extLst>
              <a:ext uri="{FF2B5EF4-FFF2-40B4-BE49-F238E27FC236}">
                <a16:creationId xmlns:a16="http://schemas.microsoft.com/office/drawing/2014/main" id="{331FC4CB-CF42-8978-4B63-5234C5752A1A}"/>
              </a:ext>
            </a:extLst>
          </p:cNvPr>
          <p:cNvSpPr/>
          <p:nvPr/>
        </p:nvSpPr>
        <p:spPr>
          <a:xfrm>
            <a:off x="4398963" y="1762125"/>
            <a:ext cx="3754437"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6600"/>
                </a:solidFill>
              </a:rPr>
              <a:t>Thuya, Natrum </a:t>
            </a:r>
            <a:r>
              <a:rPr lang="fr-FR" dirty="0" err="1">
                <a:solidFill>
                  <a:srgbClr val="FF6600"/>
                </a:solidFill>
              </a:rPr>
              <a:t>sulf</a:t>
            </a:r>
            <a:r>
              <a:rPr lang="fr-FR" dirty="0">
                <a:solidFill>
                  <a:srgbClr val="FF6600"/>
                </a:solidFill>
              </a:rPr>
              <a:t>, </a:t>
            </a:r>
            <a:r>
              <a:rPr lang="fr-FR" dirty="0" err="1">
                <a:solidFill>
                  <a:srgbClr val="FF6600"/>
                </a:solidFill>
              </a:rPr>
              <a:t>Medorrhinum</a:t>
            </a:r>
            <a:endParaRPr lang="fr-FR" dirty="0">
              <a:solidFill>
                <a:srgbClr val="FF6600"/>
              </a:solidFill>
            </a:endParaRPr>
          </a:p>
        </p:txBody>
      </p:sp>
      <p:pic>
        <p:nvPicPr>
          <p:cNvPr id="129033" name="Picture 2" descr="http://media5.picsearch.com/is?3YnvRevsBiYs9HMwlQX6VId8oddr5-Rzv1esDEi1ic8&amp;height=189">
            <a:extLst>
              <a:ext uri="{FF2B5EF4-FFF2-40B4-BE49-F238E27FC236}">
                <a16:creationId xmlns:a16="http://schemas.microsoft.com/office/drawing/2014/main" id="{236598E3-4DD8-FC11-BD47-568BABBEB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738" y="2708275"/>
            <a:ext cx="7032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4" name="Picture 15" descr="Go to fullsize image">
            <a:hlinkClick r:id="rId3"/>
            <a:extLst>
              <a:ext uri="{FF2B5EF4-FFF2-40B4-BE49-F238E27FC236}">
                <a16:creationId xmlns:a16="http://schemas.microsoft.com/office/drawing/2014/main" id="{79AF5DD0-C1B0-70F1-7EFA-073F0344A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3494088"/>
            <a:ext cx="625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5" name="Picture 29" descr="implant3">
            <a:extLst>
              <a:ext uri="{FF2B5EF4-FFF2-40B4-BE49-F238E27FC236}">
                <a16:creationId xmlns:a16="http://schemas.microsoft.com/office/drawing/2014/main" id="{FB2C1E10-A518-F0D0-76A7-56FABE400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388" t="15022" r="17184" b="23744"/>
          <a:stretch>
            <a:fillRect/>
          </a:stretch>
        </p:blipFill>
        <p:spPr bwMode="auto">
          <a:xfrm>
            <a:off x="8524875" y="4318000"/>
            <a:ext cx="6191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36" name="Group 21">
            <a:extLst>
              <a:ext uri="{FF2B5EF4-FFF2-40B4-BE49-F238E27FC236}">
                <a16:creationId xmlns:a16="http://schemas.microsoft.com/office/drawing/2014/main" id="{874BE503-F50C-8DDC-AA03-8F0A17040781}"/>
              </a:ext>
            </a:extLst>
          </p:cNvPr>
          <p:cNvGrpSpPr>
            <a:grpSpLocks/>
          </p:cNvGrpSpPr>
          <p:nvPr/>
        </p:nvGrpSpPr>
        <p:grpSpPr bwMode="auto">
          <a:xfrm>
            <a:off x="0" y="3289300"/>
            <a:ext cx="1023938" cy="633413"/>
            <a:chOff x="590" y="788"/>
            <a:chExt cx="2978" cy="1923"/>
          </a:xfrm>
        </p:grpSpPr>
        <p:pic>
          <p:nvPicPr>
            <p:cNvPr id="129040" name="Picture 22" descr="Anneau plus petit">
              <a:extLst>
                <a:ext uri="{FF2B5EF4-FFF2-40B4-BE49-F238E27FC236}">
                  <a16:creationId xmlns:a16="http://schemas.microsoft.com/office/drawing/2014/main" id="{34F9B070-2A88-6F11-7640-22BDB62E4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 y="788"/>
              <a:ext cx="1834" cy="1732"/>
            </a:xfrm>
            <a:prstGeom prst="rect">
              <a:avLst/>
            </a:prstGeom>
            <a:noFill/>
            <a:ln>
              <a:noFill/>
            </a:ln>
            <a:effectLst>
              <a:outerShdw dist="1796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41" name="Line 23">
              <a:extLst>
                <a:ext uri="{FF2B5EF4-FFF2-40B4-BE49-F238E27FC236}">
                  <a16:creationId xmlns:a16="http://schemas.microsoft.com/office/drawing/2014/main" id="{3D4563C8-86C5-A69F-69CA-0910EE50049B}"/>
                </a:ext>
              </a:extLst>
            </p:cNvPr>
            <p:cNvSpPr>
              <a:spLocks noChangeShapeType="1"/>
            </p:cNvSpPr>
            <p:nvPr/>
          </p:nvSpPr>
          <p:spPr bwMode="auto">
            <a:xfrm>
              <a:off x="816" y="1629"/>
              <a:ext cx="1353" cy="0"/>
            </a:xfrm>
            <a:prstGeom prst="line">
              <a:avLst/>
            </a:prstGeom>
            <a:noFill/>
            <a:ln w="38100">
              <a:solidFill>
                <a:srgbClr val="000099"/>
              </a:solidFill>
              <a:round/>
              <a:headEnd type="triangle" w="lg" len="lg"/>
              <a:tailEnd type="triangle" w="lg" len="lg"/>
            </a:ln>
            <a:extLst>
              <a:ext uri="{909E8E84-426E-40DD-AFC4-6F175D3DCCD1}">
                <a14:hiddenFill xmlns:a14="http://schemas.microsoft.com/office/drawing/2010/main">
                  <a:noFill/>
                </a14:hiddenFill>
              </a:ext>
            </a:extLst>
          </p:spPr>
          <p:txBody>
            <a:bodyPr wrap="none" anchor="ctr"/>
            <a:lstStyle/>
            <a:p>
              <a:endParaRPr lang="fr-FR"/>
            </a:p>
          </p:txBody>
        </p:sp>
        <p:sp>
          <p:nvSpPr>
            <p:cNvPr id="129042" name="Text Box 24">
              <a:extLst>
                <a:ext uri="{FF2B5EF4-FFF2-40B4-BE49-F238E27FC236}">
                  <a16:creationId xmlns:a16="http://schemas.microsoft.com/office/drawing/2014/main" id="{D4F45482-52A1-E3DE-0718-139667C74286}"/>
                </a:ext>
              </a:extLst>
            </p:cNvPr>
            <p:cNvSpPr txBox="1">
              <a:spLocks noChangeArrowheads="1"/>
            </p:cNvSpPr>
            <p:nvPr/>
          </p:nvSpPr>
          <p:spPr bwMode="auto">
            <a:xfrm>
              <a:off x="1153" y="1729"/>
              <a:ext cx="2311"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fr-FR" sz="1500">
                  <a:latin typeface="Arial" panose="020B0604020202020204" pitchFamily="34" charset="0"/>
                  <a:cs typeface="Arial" panose="020B0604020202020204" pitchFamily="34" charset="0"/>
                </a:rPr>
                <a:t>54 mm</a:t>
              </a:r>
              <a:endParaRPr lang="fr-FR" altLang="fr-FR">
                <a:cs typeface="Arial" panose="020B0604020202020204" pitchFamily="34" charset="0"/>
              </a:endParaRPr>
            </a:p>
          </p:txBody>
        </p:sp>
        <p:sp>
          <p:nvSpPr>
            <p:cNvPr id="129043" name="Text Box 25">
              <a:extLst>
                <a:ext uri="{FF2B5EF4-FFF2-40B4-BE49-F238E27FC236}">
                  <a16:creationId xmlns:a16="http://schemas.microsoft.com/office/drawing/2014/main" id="{81EB3738-0C08-AABF-17D1-8EE770068017}"/>
                </a:ext>
              </a:extLst>
            </p:cNvPr>
            <p:cNvSpPr txBox="1">
              <a:spLocks noChangeArrowheads="1"/>
            </p:cNvSpPr>
            <p:nvPr/>
          </p:nvSpPr>
          <p:spPr bwMode="auto">
            <a:xfrm>
              <a:off x="1951" y="899"/>
              <a:ext cx="1617" cy="841"/>
            </a:xfrm>
            <a:prstGeom prst="rect">
              <a:avLst/>
            </a:prstGeom>
            <a:noFill/>
            <a:ln>
              <a:noFill/>
            </a:ln>
            <a:effectLst>
              <a:outerShdw dist="17961" dir="2700000" algn="ctr" rotWithShape="0">
                <a:srgbClr val="03106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fr-FR" sz="1200">
                  <a:solidFill>
                    <a:schemeClr val="bg1"/>
                  </a:solidFill>
                </a:rPr>
                <a:t>4 mm</a:t>
              </a:r>
              <a:endParaRPr lang="fr-FR" altLang="fr-FR"/>
            </a:p>
          </p:txBody>
        </p:sp>
        <p:sp>
          <p:nvSpPr>
            <p:cNvPr id="129044" name="Line 26">
              <a:extLst>
                <a:ext uri="{FF2B5EF4-FFF2-40B4-BE49-F238E27FC236}">
                  <a16:creationId xmlns:a16="http://schemas.microsoft.com/office/drawing/2014/main" id="{25D18326-BB79-7DED-41B4-2395ED097E22}"/>
                </a:ext>
              </a:extLst>
            </p:cNvPr>
            <p:cNvSpPr>
              <a:spLocks noChangeShapeType="1"/>
            </p:cNvSpPr>
            <p:nvPr/>
          </p:nvSpPr>
          <p:spPr bwMode="auto">
            <a:xfrm flipV="1">
              <a:off x="1766" y="1088"/>
              <a:ext cx="61" cy="98"/>
            </a:xfrm>
            <a:prstGeom prst="line">
              <a:avLst/>
            </a:prstGeom>
            <a:noFill/>
            <a:ln w="3810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129045" name="Rectangle 27">
              <a:extLst>
                <a:ext uri="{FF2B5EF4-FFF2-40B4-BE49-F238E27FC236}">
                  <a16:creationId xmlns:a16="http://schemas.microsoft.com/office/drawing/2014/main" id="{160B2BD8-5848-FDFD-9086-378D84D34D76}"/>
                </a:ext>
              </a:extLst>
            </p:cNvPr>
            <p:cNvSpPr>
              <a:spLocks noChangeArrowheads="1"/>
            </p:cNvSpPr>
            <p:nvPr/>
          </p:nvSpPr>
          <p:spPr bwMode="auto">
            <a:xfrm>
              <a:off x="594" y="788"/>
              <a:ext cx="1824" cy="1724"/>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29046" name="Line 28">
              <a:extLst>
                <a:ext uri="{FF2B5EF4-FFF2-40B4-BE49-F238E27FC236}">
                  <a16:creationId xmlns:a16="http://schemas.microsoft.com/office/drawing/2014/main" id="{05FA95EC-AD8F-55FD-01EB-A33344DEFAB7}"/>
                </a:ext>
              </a:extLst>
            </p:cNvPr>
            <p:cNvSpPr>
              <a:spLocks noChangeShapeType="1"/>
            </p:cNvSpPr>
            <p:nvPr/>
          </p:nvSpPr>
          <p:spPr bwMode="auto">
            <a:xfrm flipH="1">
              <a:off x="1890" y="884"/>
              <a:ext cx="69" cy="110"/>
            </a:xfrm>
            <a:prstGeom prst="line">
              <a:avLst/>
            </a:prstGeom>
            <a:noFill/>
            <a:ln w="3810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grpSp>
      <p:pic>
        <p:nvPicPr>
          <p:cNvPr id="129037" name="Picture 14" descr="DIU">
            <a:extLst>
              <a:ext uri="{FF2B5EF4-FFF2-40B4-BE49-F238E27FC236}">
                <a16:creationId xmlns:a16="http://schemas.microsoft.com/office/drawing/2014/main" id="{3344689D-4166-A170-2C0A-806E214498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13288"/>
            <a:ext cx="6286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8" name="Picture 2" descr="http://www.lesobservateurs.ch/wp-content/uploads/2013/06/la-pilule-est-responsable-de-35-morts-par.jpg">
            <a:extLst>
              <a:ext uri="{FF2B5EF4-FFF2-40B4-BE49-F238E27FC236}">
                <a16:creationId xmlns:a16="http://schemas.microsoft.com/office/drawing/2014/main" id="{0A58FC5A-51A5-4F7D-F9FF-3E2C2E4F3CE8}"/>
              </a:ext>
            </a:extLst>
          </p:cNvPr>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595563"/>
            <a:ext cx="6286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9" name="Picture 4">
            <a:extLst>
              <a:ext uri="{FF2B5EF4-FFF2-40B4-BE49-F238E27FC236}">
                <a16:creationId xmlns:a16="http://schemas.microsoft.com/office/drawing/2014/main" id="{ACA8E441-2866-2587-BB29-0B1AD84FCC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 y="3887788"/>
            <a:ext cx="6350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a:extLst>
              <a:ext uri="{FF2B5EF4-FFF2-40B4-BE49-F238E27FC236}">
                <a16:creationId xmlns:a16="http://schemas.microsoft.com/office/drawing/2014/main" id="{CBC0DB2E-C010-389B-92AC-13861D51615D}"/>
              </a:ext>
            </a:extLst>
          </p:cNvPr>
          <p:cNvSpPr>
            <a:spLocks noGrp="1" noChangeArrowheads="1"/>
          </p:cNvSpPr>
          <p:nvPr>
            <p:ph type="body" idx="4294967295"/>
          </p:nvPr>
        </p:nvSpPr>
        <p:spPr bwMode="auto">
          <a:xfrm>
            <a:off x="533400" y="1524000"/>
            <a:ext cx="7848600" cy="4525963"/>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Psorique</a:t>
            </a:r>
            <a:r>
              <a:rPr lang="fr-FR" altLang="fr-FR" sz="2400"/>
              <a:t> (ex : Sulfur, Lycopodium...)</a:t>
            </a:r>
          </a:p>
          <a:p>
            <a:pPr marL="0" indent="0" eaLnBrk="1" hangingPunct="1">
              <a:spcBef>
                <a:spcPct val="0"/>
              </a:spcBef>
              <a:buFontTx/>
              <a:buNone/>
            </a:pPr>
            <a:r>
              <a:rPr lang="fr-FR" altLang="fr-FR" sz="2400"/>
              <a:t>Attention aux estro-progestatifs.</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Sycotique</a:t>
            </a:r>
            <a:r>
              <a:rPr lang="fr-FR" altLang="fr-FR" sz="2400"/>
              <a:t> (ex : Thuya, Natrum sulf...)</a:t>
            </a:r>
          </a:p>
          <a:p>
            <a:pPr marL="0" indent="0" eaLnBrk="1" hangingPunct="1">
              <a:spcBef>
                <a:spcPct val="0"/>
              </a:spcBef>
              <a:buFontTx/>
              <a:buNone/>
            </a:pPr>
            <a:r>
              <a:rPr lang="fr-FR" altLang="fr-FR" sz="2400"/>
              <a:t>Attention aux hormones, tendance à la rétention.</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Tuberculinique</a:t>
            </a:r>
            <a:r>
              <a:rPr lang="fr-FR" altLang="fr-FR" sz="2400"/>
              <a:t> (ex : Phosphorus, Pulsatilla…).</a:t>
            </a:r>
          </a:p>
          <a:p>
            <a:pPr marL="0" indent="0" eaLnBrk="1" hangingPunct="1">
              <a:spcBef>
                <a:spcPct val="0"/>
              </a:spcBef>
              <a:buFontTx/>
              <a:buNone/>
            </a:pPr>
            <a:r>
              <a:rPr lang="fr-FR" altLang="fr-FR" sz="2400"/>
              <a:t>Attention aux hormones, plutôt DIU cuivre (mais attention anémie, fatigue), méthodes naturelles.</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Luétique</a:t>
            </a:r>
            <a:r>
              <a:rPr lang="fr-FR" altLang="fr-FR" sz="2400"/>
              <a:t> (ex : Lachesis...)</a:t>
            </a:r>
          </a:p>
          <a:p>
            <a:pPr marL="0" indent="0" eaLnBrk="1" hangingPunct="1">
              <a:spcBef>
                <a:spcPct val="0"/>
              </a:spcBef>
              <a:buFontTx/>
              <a:buNone/>
            </a:pPr>
            <a:r>
              <a:rPr lang="fr-FR" altLang="fr-FR" sz="2400"/>
              <a:t>Attention au risque vasculaire.</a:t>
            </a:r>
          </a:p>
        </p:txBody>
      </p:sp>
      <p:pic>
        <p:nvPicPr>
          <p:cNvPr id="130051" name="Picture 5" descr="flèche">
            <a:extLst>
              <a:ext uri="{FF2B5EF4-FFF2-40B4-BE49-F238E27FC236}">
                <a16:creationId xmlns:a16="http://schemas.microsoft.com/office/drawing/2014/main" id="{6CFF068F-2A99-DC63-C025-F02B9C681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Rectangle 6">
            <a:extLst>
              <a:ext uri="{FF2B5EF4-FFF2-40B4-BE49-F238E27FC236}">
                <a16:creationId xmlns:a16="http://schemas.microsoft.com/office/drawing/2014/main" id="{E88E30C2-F888-B244-171E-8D6CC975E5A7}"/>
              </a:ext>
            </a:extLst>
          </p:cNvPr>
          <p:cNvSpPr>
            <a:spLocks noChangeArrowheads="1"/>
          </p:cNvSpPr>
          <p:nvPr/>
        </p:nvSpPr>
        <p:spPr bwMode="auto">
          <a:xfrm>
            <a:off x="533400" y="838200"/>
            <a:ext cx="5410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lnSpc>
                <a:spcPct val="80000"/>
              </a:lnSpc>
              <a:spcBef>
                <a:spcPct val="20000"/>
              </a:spcBef>
            </a:pPr>
            <a:r>
              <a:rPr lang="fr-FR" altLang="fr-FR" sz="2400" b="0" u="sng">
                <a:solidFill>
                  <a:srgbClr val="FF9933"/>
                </a:solidFill>
              </a:rPr>
              <a:t>Les diathèses ou MRC</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a:extLst>
              <a:ext uri="{FF2B5EF4-FFF2-40B4-BE49-F238E27FC236}">
                <a16:creationId xmlns:a16="http://schemas.microsoft.com/office/drawing/2014/main" id="{6BE5E984-BFCA-2FF5-DB08-D2953D37DC7B}"/>
              </a:ext>
            </a:extLst>
          </p:cNvPr>
          <p:cNvSpPr>
            <a:spLocks noGrp="1" noChangeArrowheads="1"/>
          </p:cNvSpPr>
          <p:nvPr>
            <p:ph type="body" idx="4294967295"/>
          </p:nvPr>
        </p:nvSpPr>
        <p:spPr bwMode="auto">
          <a:xfrm>
            <a:off x="533400" y="17526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Clr>
                <a:srgbClr val="FF6600"/>
              </a:buClr>
              <a:buFont typeface="Wingdings" panose="05000000000000000000" pitchFamily="2" charset="2"/>
              <a:buChar char="ü"/>
            </a:pPr>
            <a:r>
              <a:rPr lang="fr-FR" altLang="fr-FR" sz="2400"/>
              <a:t> Les DIU au cuivre ont un inserteur plus petit. </a:t>
            </a:r>
          </a:p>
          <a:p>
            <a:pPr marL="0" indent="0" eaLnBrk="1" hangingPunct="1">
              <a:spcBef>
                <a:spcPct val="0"/>
              </a:spcBef>
              <a:buClr>
                <a:srgbClr val="FF6600"/>
              </a:buClr>
              <a:buFont typeface="Wingdings" panose="05000000000000000000" pitchFamily="2" charset="2"/>
              <a:buChar char="ü"/>
            </a:pPr>
            <a:endParaRPr lang="fr-FR" altLang="fr-FR" sz="2400"/>
          </a:p>
          <a:p>
            <a:pPr marL="0" indent="0" eaLnBrk="1" hangingPunct="1">
              <a:spcBef>
                <a:spcPct val="0"/>
              </a:spcBef>
              <a:buClr>
                <a:srgbClr val="FF6600"/>
              </a:buClr>
              <a:buFont typeface="Wingdings" panose="05000000000000000000" pitchFamily="2" charset="2"/>
              <a:buChar char="ü"/>
            </a:pPr>
            <a:r>
              <a:rPr lang="fr-FR" altLang="fr-FR" sz="2400"/>
              <a:t> Choisir un DIU Short en cas de nulliparité ; recherche chlamydia par prélèvement vaginal avant la pose</a:t>
            </a:r>
          </a:p>
          <a:p>
            <a:pPr marL="0" indent="0" eaLnBrk="1" hangingPunct="1">
              <a:spcBef>
                <a:spcPct val="0"/>
              </a:spcBef>
              <a:buClr>
                <a:srgbClr val="FF6600"/>
              </a:buClr>
              <a:buFont typeface="Wingdings" panose="05000000000000000000" pitchFamily="2" charset="2"/>
              <a:buChar char="ü"/>
            </a:pPr>
            <a:endParaRPr lang="fr-FR" altLang="fr-FR" sz="2400"/>
          </a:p>
          <a:p>
            <a:pPr marL="0" indent="0" eaLnBrk="1" hangingPunct="1">
              <a:spcBef>
                <a:spcPct val="0"/>
              </a:spcBef>
              <a:buClr>
                <a:srgbClr val="FF6600"/>
              </a:buClr>
              <a:buFont typeface="Wingdings" panose="05000000000000000000" pitchFamily="2" charset="2"/>
              <a:buChar char="ü"/>
            </a:pPr>
            <a:r>
              <a:rPr lang="fr-FR" altLang="fr-FR" sz="2400"/>
              <a:t> Jaydess</a:t>
            </a:r>
            <a:r>
              <a:rPr lang="en-US" altLang="fr-FR" sz="2400" baseline="30000">
                <a:cs typeface="Times New Roman" panose="02020603050405020304" pitchFamily="18" charset="0"/>
              </a:rPr>
              <a:t>®</a:t>
            </a:r>
            <a:r>
              <a:rPr lang="fr-FR" altLang="fr-FR" sz="2400"/>
              <a:t> : petit inserteur (Mirena moins dosé)</a:t>
            </a:r>
            <a:endParaRPr lang="en-US" altLang="fr-FR" sz="2400">
              <a:cs typeface="Times New Roman" panose="02020603050405020304" pitchFamily="18" charset="0"/>
            </a:endParaRPr>
          </a:p>
          <a:p>
            <a:pPr marL="0" indent="0" eaLnBrk="1" hangingPunct="1">
              <a:spcBef>
                <a:spcPct val="0"/>
              </a:spcBef>
              <a:buClr>
                <a:srgbClr val="FF6600"/>
              </a:buClr>
              <a:buFont typeface="Wingdings" panose="05000000000000000000" pitchFamily="2" charset="2"/>
              <a:buChar char="ü"/>
            </a:pPr>
            <a:endParaRPr lang="fr-FR" altLang="fr-FR" sz="2400"/>
          </a:p>
          <a:p>
            <a:pPr marL="0" indent="0" eaLnBrk="1" hangingPunct="1">
              <a:spcBef>
                <a:spcPct val="0"/>
              </a:spcBef>
              <a:buClr>
                <a:srgbClr val="FF6600"/>
              </a:buClr>
              <a:buFont typeface="Wingdings" panose="05000000000000000000" pitchFamily="2" charset="2"/>
              <a:buChar char="ü"/>
            </a:pPr>
            <a:r>
              <a:rPr lang="fr-FR" altLang="fr-FR" sz="2400"/>
              <a:t> Préparer la pose : expliquer, rassurer</a:t>
            </a:r>
          </a:p>
          <a:p>
            <a:pPr marL="0" indent="0" eaLnBrk="1" hangingPunct="1">
              <a:spcBef>
                <a:spcPct val="0"/>
              </a:spcBef>
              <a:buClr>
                <a:srgbClr val="FF6600"/>
              </a:buClr>
              <a:buFont typeface="Wingdings" panose="05000000000000000000" pitchFamily="2" charset="2"/>
              <a:buChar char="ü"/>
            </a:pPr>
            <a:endParaRPr lang="fr-FR" altLang="fr-FR" sz="2400"/>
          </a:p>
          <a:p>
            <a:pPr marL="0" indent="0" eaLnBrk="1" hangingPunct="1">
              <a:spcBef>
                <a:spcPct val="0"/>
              </a:spcBef>
              <a:buClr>
                <a:srgbClr val="FF6600"/>
              </a:buClr>
              <a:buFont typeface="Wingdings" panose="05000000000000000000" pitchFamily="2" charset="2"/>
              <a:buChar char="ü"/>
            </a:pPr>
            <a:r>
              <a:rPr lang="fr-FR" altLang="fr-FR" sz="2400"/>
              <a:t> Une première pose ne nécessite pas de préparation particulière sauf angoisse</a:t>
            </a:r>
          </a:p>
        </p:txBody>
      </p:sp>
      <p:sp>
        <p:nvSpPr>
          <p:cNvPr id="131075" name="Rectangle 19">
            <a:extLst>
              <a:ext uri="{FF2B5EF4-FFF2-40B4-BE49-F238E27FC236}">
                <a16:creationId xmlns:a16="http://schemas.microsoft.com/office/drawing/2014/main" id="{ACD3FE91-3510-3753-5037-1CE45828F137}"/>
              </a:ext>
            </a:extLst>
          </p:cNvPr>
          <p:cNvSpPr>
            <a:spLocks noChangeArrowheads="1"/>
          </p:cNvSpPr>
          <p:nvPr/>
        </p:nvSpPr>
        <p:spPr bwMode="auto">
          <a:xfrm>
            <a:off x="457200" y="609600"/>
            <a:ext cx="4953000"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Homéopathie et pose de DIU</a:t>
            </a:r>
            <a:endParaRPr lang="fr-FR" altLang="fr-FR" sz="2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a:extLst>
              <a:ext uri="{FF2B5EF4-FFF2-40B4-BE49-F238E27FC236}">
                <a16:creationId xmlns:a16="http://schemas.microsoft.com/office/drawing/2014/main" id="{6DFF6DBD-7C46-DB18-EB49-DFE66FCDF066}"/>
              </a:ext>
            </a:extLst>
          </p:cNvPr>
          <p:cNvSpPr>
            <a:spLocks noGrp="1" noChangeArrowheads="1"/>
          </p:cNvSpPr>
          <p:nvPr>
            <p:ph type="body" idx="4294967295"/>
          </p:nvPr>
        </p:nvSpPr>
        <p:spPr bwMode="auto">
          <a:xfrm>
            <a:off x="381000" y="1219200"/>
            <a:ext cx="8458200" cy="533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Gelsemium </a:t>
            </a:r>
            <a:r>
              <a:rPr lang="fr-FR" altLang="fr-FR" sz="2400"/>
              <a:t>: terrain anxieux, trac, tendance aux tremblements si peur. 1 dose le matin de la pose (ou la veille au soir si difficultés à s’endormir).</a:t>
            </a:r>
          </a:p>
          <a:p>
            <a:pPr marL="0" indent="0" eaLnBrk="1" hangingPunct="1">
              <a:spcBef>
                <a:spcPct val="0"/>
              </a:spcBef>
            </a:pPr>
            <a:endParaRPr lang="fr-FR" altLang="fr-FR" sz="2400"/>
          </a:p>
          <a:p>
            <a:pPr marL="0" indent="0" eaLnBrk="1" hangingPunct="1">
              <a:spcBef>
                <a:spcPct val="0"/>
              </a:spcBef>
              <a:buFontTx/>
              <a:buNone/>
            </a:pPr>
            <a:r>
              <a:rPr lang="fr-FR" altLang="fr-FR" sz="2400" b="1"/>
              <a:t>Ignatia </a:t>
            </a:r>
            <a:r>
              <a:rPr lang="fr-FR" altLang="fr-FR" sz="2400"/>
              <a:t>: terrain angoissé, tendance aux malaises. 5 granules le matin de la pose, à renouveler en arrivant.</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Nux vomica </a:t>
            </a:r>
            <a:r>
              <a:rPr lang="fr-FR" altLang="fr-FR" sz="2400"/>
              <a:t>: terrain spasmodique (utérus contractile), hyperesthésique.</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Chamomilla </a:t>
            </a:r>
            <a:r>
              <a:rPr lang="fr-FR" altLang="fr-FR" sz="2400"/>
              <a:t>: ne supporte pas la douleur, tendance à l’agressivité.</a:t>
            </a:r>
          </a:p>
          <a:p>
            <a:pPr marL="0" indent="0" eaLnBrk="1" hangingPunct="1">
              <a:spcBef>
                <a:spcPct val="0"/>
              </a:spcBef>
            </a:pPr>
            <a:endParaRPr lang="fr-FR" altLang="fr-FR" sz="2400"/>
          </a:p>
          <a:p>
            <a:pPr marL="0" indent="0" eaLnBrk="1" hangingPunct="1">
              <a:spcBef>
                <a:spcPct val="0"/>
              </a:spcBef>
              <a:buFontTx/>
              <a:buNone/>
            </a:pPr>
            <a:r>
              <a:rPr lang="fr-FR" altLang="fr-FR" sz="2400" b="1"/>
              <a:t>Passiflora composé </a:t>
            </a:r>
            <a:r>
              <a:rPr lang="fr-FR" altLang="fr-FR" sz="2400"/>
              <a:t>: angoisse modérée. 5 granules le matin de la pose, à renouveler en salle d’attente si nécessaire.</a:t>
            </a:r>
          </a:p>
        </p:txBody>
      </p:sp>
      <p:pic>
        <p:nvPicPr>
          <p:cNvPr id="132099" name="Picture 5" descr="flèche">
            <a:extLst>
              <a:ext uri="{FF2B5EF4-FFF2-40B4-BE49-F238E27FC236}">
                <a16:creationId xmlns:a16="http://schemas.microsoft.com/office/drawing/2014/main" id="{5F5A2486-DE37-6683-E0ED-BF63A920A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88963"/>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Rectangle 6">
            <a:extLst>
              <a:ext uri="{FF2B5EF4-FFF2-40B4-BE49-F238E27FC236}">
                <a16:creationId xmlns:a16="http://schemas.microsoft.com/office/drawing/2014/main" id="{F269BAFE-BB45-38D4-78CB-C0A7A8146464}"/>
              </a:ext>
            </a:extLst>
          </p:cNvPr>
          <p:cNvSpPr>
            <a:spLocks noChangeArrowheads="1"/>
          </p:cNvSpPr>
          <p:nvPr/>
        </p:nvSpPr>
        <p:spPr bwMode="auto">
          <a:xfrm>
            <a:off x="609600" y="588963"/>
            <a:ext cx="1139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lnSpc>
                <a:spcPct val="80000"/>
              </a:lnSpc>
              <a:spcBef>
                <a:spcPct val="20000"/>
              </a:spcBef>
            </a:pPr>
            <a:r>
              <a:rPr lang="fr-FR" altLang="fr-FR" sz="2400" b="0" u="sng">
                <a:solidFill>
                  <a:srgbClr val="FF9933"/>
                </a:solidFill>
              </a:rPr>
              <a:t>La pose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a:extLst>
              <a:ext uri="{FF2B5EF4-FFF2-40B4-BE49-F238E27FC236}">
                <a16:creationId xmlns:a16="http://schemas.microsoft.com/office/drawing/2014/main" id="{C5B5AAEE-E219-468E-7A0A-A91F1F64130D}"/>
              </a:ext>
            </a:extLst>
          </p:cNvPr>
          <p:cNvSpPr>
            <a:spLocks noGrp="1" noChangeArrowheads="1"/>
          </p:cNvSpPr>
          <p:nvPr>
            <p:ph type="body" idx="4294967295"/>
          </p:nvPr>
        </p:nvSpPr>
        <p:spPr bwMode="auto">
          <a:xfrm>
            <a:off x="457200" y="1981200"/>
            <a:ext cx="8229600" cy="42672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fr-FR" altLang="fr-FR" sz="2400" b="1"/>
              <a:t>Actaea racemosa</a:t>
            </a:r>
          </a:p>
          <a:p>
            <a:pPr marL="0" indent="0" eaLnBrk="1" hangingPunct="1">
              <a:spcBef>
                <a:spcPct val="0"/>
              </a:spcBef>
              <a:buFontTx/>
              <a:buNone/>
            </a:pPr>
            <a:r>
              <a:rPr lang="fr-FR" altLang="fr-FR" sz="2400"/>
              <a:t>Règles douloureuses, tendance au spasme du col.</a:t>
            </a:r>
          </a:p>
          <a:p>
            <a:pPr marL="0" indent="0" eaLnBrk="1" hangingPunct="1">
              <a:spcBef>
                <a:spcPct val="0"/>
              </a:spcBef>
              <a:buFontTx/>
              <a:buNone/>
            </a:pPr>
            <a:r>
              <a:rPr lang="fr-FR" altLang="fr-FR" sz="2400"/>
              <a:t>5 granules le matin de la pose ou 1 dose, à renouveler en salle d’attente.</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Caulophyllum</a:t>
            </a:r>
          </a:p>
          <a:p>
            <a:pPr marL="0" indent="0" eaLnBrk="1" hangingPunct="1">
              <a:spcBef>
                <a:spcPct val="0"/>
              </a:spcBef>
              <a:buFontTx/>
              <a:buNone/>
            </a:pPr>
            <a:r>
              <a:rPr lang="fr-FR" altLang="fr-FR" sz="2400"/>
              <a:t>Règles peu abondantes, utérus contractile.</a:t>
            </a:r>
          </a:p>
          <a:p>
            <a:pPr marL="0" indent="0" eaLnBrk="1" hangingPunct="1">
              <a:spcBef>
                <a:spcPct val="0"/>
              </a:spcBef>
              <a:buFontTx/>
              <a:buNone/>
            </a:pPr>
            <a:r>
              <a:rPr lang="fr-FR" altLang="fr-FR" sz="2400"/>
              <a:t>5 granules le matin de la pose, à renouveler en salle d’attente.</a:t>
            </a:r>
          </a:p>
          <a:p>
            <a:pPr marL="0" indent="0" eaLnBrk="1" hangingPunct="1">
              <a:spcBef>
                <a:spcPct val="0"/>
              </a:spcBef>
              <a:buFontTx/>
              <a:buNone/>
            </a:pPr>
            <a:endParaRPr lang="fr-FR" altLang="fr-FR" sz="2400"/>
          </a:p>
          <a:p>
            <a:pPr marL="0" indent="0" eaLnBrk="1" hangingPunct="1">
              <a:spcBef>
                <a:spcPct val="0"/>
              </a:spcBef>
              <a:buFontTx/>
              <a:buNone/>
            </a:pPr>
            <a:r>
              <a:rPr lang="fr-FR" altLang="fr-FR" sz="2400" b="1"/>
              <a:t>Gelsemium</a:t>
            </a:r>
            <a:endParaRPr lang="fr-FR" altLang="fr-FR" sz="2400"/>
          </a:p>
          <a:p>
            <a:pPr marL="0" indent="0" eaLnBrk="1" hangingPunct="1">
              <a:spcBef>
                <a:spcPct val="0"/>
              </a:spcBef>
              <a:buFontTx/>
              <a:buNone/>
            </a:pPr>
            <a:r>
              <a:rPr lang="fr-FR" altLang="fr-FR" sz="2400"/>
              <a:t>1 dose globules le matin de la pose</a:t>
            </a:r>
          </a:p>
        </p:txBody>
      </p:sp>
      <p:pic>
        <p:nvPicPr>
          <p:cNvPr id="133123" name="Picture 5" descr="flèche">
            <a:extLst>
              <a:ext uri="{FF2B5EF4-FFF2-40B4-BE49-F238E27FC236}">
                <a16:creationId xmlns:a16="http://schemas.microsoft.com/office/drawing/2014/main" id="{F387B24A-8DA8-FFF8-7B7F-CA7F2DE2F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Rectangle 6">
            <a:extLst>
              <a:ext uri="{FF2B5EF4-FFF2-40B4-BE49-F238E27FC236}">
                <a16:creationId xmlns:a16="http://schemas.microsoft.com/office/drawing/2014/main" id="{778A8FA5-448C-5580-1DEB-8C1BD1920BD2}"/>
              </a:ext>
            </a:extLst>
          </p:cNvPr>
          <p:cNvSpPr>
            <a:spLocks noChangeArrowheads="1"/>
          </p:cNvSpPr>
          <p:nvPr/>
        </p:nvSpPr>
        <p:spPr bwMode="auto">
          <a:xfrm>
            <a:off x="609600" y="838200"/>
            <a:ext cx="46482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lnSpc>
                <a:spcPct val="80000"/>
              </a:lnSpc>
              <a:spcBef>
                <a:spcPct val="20000"/>
              </a:spcBef>
            </a:pPr>
            <a:r>
              <a:rPr lang="fr-FR" altLang="fr-FR" sz="2400" b="0" u="sng">
                <a:solidFill>
                  <a:srgbClr val="FF9933"/>
                </a:solidFill>
              </a:rPr>
              <a:t>Antécédent de pose difficile, changement de DIU sans règle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0459D4A-8B83-8E02-2447-DB8177F063A8}"/>
              </a:ext>
            </a:extLst>
          </p:cNvPr>
          <p:cNvSpPr txBox="1"/>
          <p:nvPr/>
        </p:nvSpPr>
        <p:spPr>
          <a:xfrm>
            <a:off x="457200" y="533400"/>
            <a:ext cx="8305800" cy="6002338"/>
          </a:xfrm>
          <a:prstGeom prst="rect">
            <a:avLst/>
          </a:prstGeom>
          <a:noFill/>
        </p:spPr>
        <p:txBody>
          <a:bodyPr>
            <a:spAutoFit/>
          </a:bodyPr>
          <a:lstStyle/>
          <a:p>
            <a:pPr algn="ctr">
              <a:defRPr/>
            </a:pPr>
            <a:r>
              <a:rPr lang="fr-FR" sz="2400" dirty="0">
                <a:ea typeface="ＭＳ Ｐゴシック" panose="020B0600070205080204" pitchFamily="34" charset="-128"/>
              </a:rPr>
              <a:t>Quiz « les suites de » : 15CH</a:t>
            </a:r>
          </a:p>
          <a:p>
            <a:pPr>
              <a:defRPr/>
            </a:pPr>
            <a:endParaRPr lang="fr-FR" sz="2400" dirty="0">
              <a:ea typeface="ＭＳ Ｐゴシック" panose="020B0600070205080204" pitchFamily="34" charset="-128"/>
            </a:endParaRPr>
          </a:p>
          <a:p>
            <a:pPr marL="342900" indent="-342900">
              <a:buFont typeface="Arial" panose="020B0604020202020204" pitchFamily="34" charset="0"/>
              <a:buChar char="•"/>
              <a:defRPr/>
            </a:pPr>
            <a:r>
              <a:rPr lang="fr-FR" sz="2400" b="0" dirty="0" err="1">
                <a:ea typeface="ＭＳ Ｐゴシック" panose="020B0600070205080204" pitchFamily="34" charset="-128"/>
              </a:rPr>
              <a:t>Staphysagria</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err="1">
                <a:ea typeface="ＭＳ Ｐゴシック" panose="020B0600070205080204" pitchFamily="34" charset="-128"/>
              </a:rPr>
              <a:t>Sepia</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Thuya</a:t>
            </a:r>
          </a:p>
          <a:p>
            <a:pPr marL="342900" indent="-342900">
              <a:buFont typeface="Arial" panose="020B0604020202020204" pitchFamily="34" charset="0"/>
              <a:buChar char="•"/>
              <a:defRPr/>
            </a:pPr>
            <a:r>
              <a:rPr lang="fr-FR" sz="2400" b="0" dirty="0" err="1">
                <a:ea typeface="ＭＳ Ｐゴシック" panose="020B0600070205080204" pitchFamily="34" charset="-128"/>
              </a:rPr>
              <a:t>Ignatia</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err="1">
                <a:ea typeface="ＭＳ Ｐゴシック" panose="020B0600070205080204" pitchFamily="34" charset="-128"/>
              </a:rPr>
              <a:t>Pulsatilla</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Aconit</a:t>
            </a:r>
          </a:p>
          <a:p>
            <a:pPr marL="342900" indent="-342900">
              <a:buFont typeface="Arial" panose="020B0604020202020204" pitchFamily="34" charset="0"/>
              <a:buChar char="•"/>
              <a:defRPr/>
            </a:pPr>
            <a:r>
              <a:rPr lang="fr-FR" sz="2400" b="0" dirty="0" err="1">
                <a:ea typeface="ＭＳ Ｐゴシック" panose="020B0600070205080204" pitchFamily="34" charset="-128"/>
              </a:rPr>
              <a:t>Causticum</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Arnica</a:t>
            </a:r>
          </a:p>
          <a:p>
            <a:pPr marL="342900" indent="-342900">
              <a:buFont typeface="Arial" panose="020B0604020202020204" pitchFamily="34" charset="0"/>
              <a:buChar char="•"/>
              <a:defRPr/>
            </a:pPr>
            <a:r>
              <a:rPr lang="fr-FR" sz="2400" b="0" dirty="0">
                <a:ea typeface="ＭＳ Ｐゴシック" panose="020B0600070205080204" pitchFamily="34" charset="-128"/>
              </a:rPr>
              <a:t>Opium</a:t>
            </a:r>
          </a:p>
          <a:p>
            <a:pPr marL="342900" indent="-342900">
              <a:buFont typeface="Arial" panose="020B0604020202020204" pitchFamily="34" charset="0"/>
              <a:buChar char="•"/>
              <a:defRPr/>
            </a:pPr>
            <a:r>
              <a:rPr lang="fr-FR" sz="2400" b="0" dirty="0" err="1">
                <a:ea typeface="ＭＳ Ｐゴシック" panose="020B0600070205080204" pitchFamily="34" charset="-128"/>
              </a:rPr>
              <a:t>Ledum</a:t>
            </a:r>
            <a:r>
              <a:rPr lang="fr-FR" sz="2400" b="0" dirty="0">
                <a:ea typeface="ＭＳ Ｐゴシック" panose="020B0600070205080204" pitchFamily="34" charset="-128"/>
              </a:rPr>
              <a:t> palustre</a:t>
            </a:r>
          </a:p>
          <a:p>
            <a:pPr marL="342900" indent="-342900">
              <a:buFont typeface="Arial" panose="020B0604020202020204" pitchFamily="34" charset="0"/>
              <a:buChar char="•"/>
              <a:defRPr/>
            </a:pPr>
            <a:r>
              <a:rPr lang="fr-FR" sz="2400" b="0" dirty="0" err="1">
                <a:ea typeface="ＭＳ Ｐゴシック" panose="020B0600070205080204" pitchFamily="34" charset="-128"/>
              </a:rPr>
              <a:t>Hypericum</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Natrum </a:t>
            </a:r>
            <a:r>
              <a:rPr lang="fr-FR" sz="2400" b="0" dirty="0" err="1">
                <a:ea typeface="ＭＳ Ｐゴシック" panose="020B0600070205080204" pitchFamily="34" charset="-128"/>
              </a:rPr>
              <a:t>muriaticum</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Natrum </a:t>
            </a:r>
            <a:r>
              <a:rPr lang="fr-FR" sz="2400" b="0" dirty="0" err="1">
                <a:ea typeface="ＭＳ Ｐゴシック" panose="020B0600070205080204" pitchFamily="34" charset="-128"/>
              </a:rPr>
              <a:t>sulfuricum</a:t>
            </a:r>
            <a:endParaRPr lang="fr-FR" sz="2400" b="0" dirty="0">
              <a:ea typeface="ＭＳ Ｐゴシック" panose="020B0600070205080204" pitchFamily="34" charset="-128"/>
            </a:endParaRPr>
          </a:p>
          <a:p>
            <a:pPr marL="342900" indent="-342900">
              <a:buFont typeface="Arial" panose="020B0604020202020204" pitchFamily="34" charset="0"/>
              <a:buChar char="•"/>
              <a:defRPr/>
            </a:pPr>
            <a:r>
              <a:rPr lang="fr-FR" sz="2400" b="0" dirty="0">
                <a:ea typeface="ＭＳ Ｐゴシック" panose="020B0600070205080204" pitchFamily="34" charset="-128"/>
              </a:rPr>
              <a:t>China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Image 1">
            <a:extLst>
              <a:ext uri="{FF2B5EF4-FFF2-40B4-BE49-F238E27FC236}">
                <a16:creationId xmlns:a16="http://schemas.microsoft.com/office/drawing/2014/main" id="{C2FE219A-EECE-86E5-8728-253EFACB37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57200"/>
            <a:ext cx="32527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ext Box 3">
            <a:extLst>
              <a:ext uri="{FF2B5EF4-FFF2-40B4-BE49-F238E27FC236}">
                <a16:creationId xmlns:a16="http://schemas.microsoft.com/office/drawing/2014/main" id="{666DABB1-3931-53D3-84D8-0FDEE7B56682}"/>
              </a:ext>
            </a:extLst>
          </p:cNvPr>
          <p:cNvSpPr txBox="1">
            <a:spLocks noChangeArrowheads="1"/>
          </p:cNvSpPr>
          <p:nvPr/>
        </p:nvSpPr>
        <p:spPr bwMode="auto">
          <a:xfrm>
            <a:off x="477838" y="3429000"/>
            <a:ext cx="845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ctr"/>
            <a:r>
              <a:rPr lang="fr-FR" altLang="fr-FR" sz="4000">
                <a:solidFill>
                  <a:srgbClr val="FF9933"/>
                </a:solidFill>
              </a:rPr>
              <a:t>LE NOUVEAU-NÉ</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a:extLst>
              <a:ext uri="{FF2B5EF4-FFF2-40B4-BE49-F238E27FC236}">
                <a16:creationId xmlns:a16="http://schemas.microsoft.com/office/drawing/2014/main" id="{2E03A85A-CF2A-5C68-43A6-5681F8139822}"/>
              </a:ext>
            </a:extLst>
          </p:cNvPr>
          <p:cNvSpPr>
            <a:spLocks noChangeArrowheads="1"/>
          </p:cNvSpPr>
          <p:nvPr/>
        </p:nvSpPr>
        <p:spPr bwMode="auto">
          <a:xfrm rot="-658616">
            <a:off x="304800" y="152400"/>
            <a:ext cx="162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4000" b="0" i="1" u="sng">
                <a:solidFill>
                  <a:srgbClr val="FF9933"/>
                </a:solidFill>
                <a:cs typeface="Arial" panose="020B0604020202020204" pitchFamily="34" charset="0"/>
              </a:rPr>
              <a:t>Rappel</a:t>
            </a:r>
          </a:p>
        </p:txBody>
      </p:sp>
      <p:pic>
        <p:nvPicPr>
          <p:cNvPr id="138243" name="Picture 5" descr="CO SF">
            <a:extLst>
              <a:ext uri="{FF2B5EF4-FFF2-40B4-BE49-F238E27FC236}">
                <a16:creationId xmlns:a16="http://schemas.microsoft.com/office/drawing/2014/main" id="{160DA647-F6E1-6C33-8AED-6FFB9FDAD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6106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C1024DD5-5D2B-7A6B-94A6-8BBA6921BF57}"/>
              </a:ext>
            </a:extLst>
          </p:cNvPr>
          <p:cNvSpPr txBox="1">
            <a:spLocks noChangeArrowheads="1"/>
          </p:cNvSpPr>
          <p:nvPr/>
        </p:nvSpPr>
        <p:spPr bwMode="auto">
          <a:xfrm>
            <a:off x="533400" y="1765300"/>
            <a:ext cx="83058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Tendance parasitoses cutanées ou génitales (mycoses), lésions cutanées pruriantes (lichen, psoriasis).</a:t>
            </a:r>
          </a:p>
          <a:p>
            <a:pPr eaLnBrk="1" hangingPunct="1"/>
            <a:r>
              <a:rPr lang="fr-FR" altLang="fr-FR" sz="2400" b="0"/>
              <a:t>Pathologies de surcharge (surpoids, gros appétit, risque diabète, hypercholestérolémie).</a:t>
            </a:r>
          </a:p>
          <a:p>
            <a:pPr eaLnBrk="1" hangingPunct="1"/>
            <a:r>
              <a:rPr lang="fr-FR" altLang="fr-FR" sz="2400" b="0"/>
              <a:t>Maladies qui interviennent à intervalles réguliers avec intervalles libres (périodicité).</a:t>
            </a:r>
          </a:p>
          <a:p>
            <a:pPr eaLnBrk="1" hangingPunct="1"/>
            <a:r>
              <a:rPr lang="fr-FR" altLang="fr-FR" sz="2400" b="0"/>
              <a:t>Troubles de la thermorégulation (bouffées de chaleur).</a:t>
            </a:r>
          </a:p>
          <a:p>
            <a:pPr eaLnBrk="1" hangingPunct="1"/>
            <a:r>
              <a:rPr lang="fr-FR" altLang="fr-FR" sz="2400" b="0"/>
              <a:t>Sueurs profuses.</a:t>
            </a:r>
          </a:p>
          <a:p>
            <a:pPr eaLnBrk="1" hangingPunct="1"/>
            <a:endParaRPr lang="fr-FR" altLang="fr-FR" sz="2400" b="0"/>
          </a:p>
          <a:p>
            <a:pPr eaLnBrk="1" hangingPunct="1"/>
            <a:r>
              <a:rPr lang="fr-FR" altLang="fr-FR" sz="2400" b="0"/>
              <a:t>Ex : </a:t>
            </a:r>
            <a:r>
              <a:rPr lang="fr-FR" altLang="fr-FR" sz="2400"/>
              <a:t>Sulfur</a:t>
            </a:r>
            <a:r>
              <a:rPr lang="fr-FR" altLang="fr-FR" sz="2400" b="0"/>
              <a:t>, </a:t>
            </a:r>
            <a:r>
              <a:rPr lang="fr-FR" altLang="fr-FR" sz="2400"/>
              <a:t>Psorinum</a:t>
            </a:r>
            <a:r>
              <a:rPr lang="fr-FR" altLang="fr-FR" sz="2400" b="0"/>
              <a:t>, </a:t>
            </a:r>
            <a:r>
              <a:rPr lang="fr-FR" altLang="fr-FR" sz="2400"/>
              <a:t>Antimonium crudum</a:t>
            </a:r>
            <a:r>
              <a:rPr lang="fr-FR" altLang="fr-FR" sz="2400" b="0"/>
              <a:t>, </a:t>
            </a:r>
            <a:r>
              <a:rPr lang="fr-FR" altLang="fr-FR" sz="2400"/>
              <a:t>Lycopodium</a:t>
            </a:r>
            <a:r>
              <a:rPr lang="fr-FR" altLang="fr-FR" sz="2400" b="0"/>
              <a:t>, </a:t>
            </a:r>
            <a:r>
              <a:rPr lang="fr-FR" altLang="fr-FR" sz="2400"/>
              <a:t>Calcarea carbonica </a:t>
            </a:r>
          </a:p>
        </p:txBody>
      </p:sp>
      <p:pic>
        <p:nvPicPr>
          <p:cNvPr id="20483" name="Picture 6" descr="flèche">
            <a:extLst>
              <a:ext uri="{FF2B5EF4-FFF2-40B4-BE49-F238E27FC236}">
                <a16:creationId xmlns:a16="http://schemas.microsoft.com/office/drawing/2014/main" id="{8E22E06A-BBD7-D13F-CFCE-3B6B1CD5F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921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7">
            <a:extLst>
              <a:ext uri="{FF2B5EF4-FFF2-40B4-BE49-F238E27FC236}">
                <a16:creationId xmlns:a16="http://schemas.microsoft.com/office/drawing/2014/main" id="{8D166071-FBA5-D0EE-9A90-7C9515D802AA}"/>
              </a:ext>
            </a:extLst>
          </p:cNvPr>
          <p:cNvSpPr>
            <a:spLocks noChangeArrowheads="1"/>
          </p:cNvSpPr>
          <p:nvPr/>
        </p:nvSpPr>
        <p:spPr bwMode="auto">
          <a:xfrm>
            <a:off x="457200" y="609600"/>
            <a:ext cx="75438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	Psorique</a:t>
            </a:r>
          </a:p>
          <a:p>
            <a:pPr eaLnBrk="1" hangingPunct="1"/>
            <a:r>
              <a:rPr lang="fr-FR" altLang="fr-FR" sz="2400" b="0" i="1">
                <a:solidFill>
                  <a:srgbClr val="FF9933"/>
                </a:solidFill>
              </a:rPr>
              <a:t>Inflammation cutanée – Diverses maladies – Epuisement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a:extLst>
              <a:ext uri="{FF2B5EF4-FFF2-40B4-BE49-F238E27FC236}">
                <a16:creationId xmlns:a16="http://schemas.microsoft.com/office/drawing/2014/main" id="{50B42E14-6725-EA89-D074-A29D73C7FE8D}"/>
              </a:ext>
            </a:extLst>
          </p:cNvPr>
          <p:cNvSpPr>
            <a:spLocks noGrp="1" noChangeArrowheads="1"/>
          </p:cNvSpPr>
          <p:nvPr>
            <p:ph type="title" idx="4294967295"/>
          </p:nvPr>
        </p:nvSpPr>
        <p:spPr bwMode="auto">
          <a:xfrm>
            <a:off x="-304800" y="-457200"/>
            <a:ext cx="9793288" cy="18716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18000">
                <a:solidFill>
                  <a:srgbClr val="EAEAEA"/>
                </a:solidFill>
              </a:rPr>
              <a:t>sommaire</a:t>
            </a:r>
          </a:p>
        </p:txBody>
      </p:sp>
      <p:sp>
        <p:nvSpPr>
          <p:cNvPr id="140291" name="Rectangle 4">
            <a:extLst>
              <a:ext uri="{FF2B5EF4-FFF2-40B4-BE49-F238E27FC236}">
                <a16:creationId xmlns:a16="http://schemas.microsoft.com/office/drawing/2014/main" id="{34C88826-DA4B-7E8A-B9EC-541B2261109A}"/>
              </a:ext>
            </a:extLst>
          </p:cNvPr>
          <p:cNvSpPr>
            <a:spLocks noGrp="1" noChangeArrowheads="1"/>
          </p:cNvSpPr>
          <p:nvPr>
            <p:ph type="body" idx="4294967295"/>
          </p:nvPr>
        </p:nvSpPr>
        <p:spPr bwMode="auto">
          <a:xfrm>
            <a:off x="914400" y="2247900"/>
            <a:ext cx="8229600" cy="3197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spcBef>
                <a:spcPct val="0"/>
              </a:spcBef>
              <a:buClr>
                <a:srgbClr val="FF6600"/>
              </a:buClr>
              <a:buSzPct val="80000"/>
              <a:buFont typeface="Wingdings" panose="05000000000000000000" pitchFamily="2" charset="2"/>
              <a:buChar char="ü"/>
              <a:tabLst>
                <a:tab pos="3048000" algn="l"/>
              </a:tabLst>
            </a:pPr>
            <a:r>
              <a:rPr lang="fr-FR" altLang="fr-FR" sz="2400" i="1"/>
              <a:t> Les petits traumatismes</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Le digestif</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Les rythmes</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Peau et muqueuses</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Les yeux</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La trousse de bébé</a:t>
            </a:r>
          </a:p>
          <a:p>
            <a:pPr marL="0" indent="0">
              <a:spcBef>
                <a:spcPct val="0"/>
              </a:spcBef>
              <a:buClr>
                <a:srgbClr val="FF6600"/>
              </a:buClr>
              <a:buSzPct val="80000"/>
              <a:buFont typeface="Wingdings" panose="05000000000000000000" pitchFamily="2" charset="2"/>
              <a:buChar char="ü"/>
              <a:tabLst>
                <a:tab pos="3048000" algn="l"/>
              </a:tabLst>
            </a:pPr>
            <a:r>
              <a:rPr lang="fr-FR" altLang="fr-FR" sz="2400" i="1"/>
              <a:t> Matières médicales : 	Calcarea carbonica</a:t>
            </a:r>
          </a:p>
          <a:p>
            <a:pPr marL="0" indent="0">
              <a:spcBef>
                <a:spcPct val="0"/>
              </a:spcBef>
              <a:buClr>
                <a:srgbClr val="FF6600"/>
              </a:buClr>
              <a:buSzPct val="80000"/>
              <a:buFont typeface="Wingdings" panose="05000000000000000000" pitchFamily="2" charset="2"/>
              <a:buNone/>
              <a:tabLst>
                <a:tab pos="3048000" algn="l"/>
              </a:tabLst>
            </a:pPr>
            <a:r>
              <a:rPr lang="fr-FR" altLang="fr-FR" sz="2400" i="1"/>
              <a:t>	Silicea</a:t>
            </a:r>
          </a:p>
          <a:p>
            <a:pPr marL="0" indent="0">
              <a:spcBef>
                <a:spcPct val="0"/>
              </a:spcBef>
              <a:buClr>
                <a:srgbClr val="FF6600"/>
              </a:buClr>
              <a:buSzPct val="80000"/>
              <a:buFont typeface="Wingdings" panose="05000000000000000000" pitchFamily="2" charset="2"/>
              <a:buNone/>
              <a:tabLst>
                <a:tab pos="3048000" algn="l"/>
              </a:tabLst>
            </a:pPr>
            <a:r>
              <a:rPr lang="fr-FR" altLang="fr-FR" sz="2400" i="1"/>
              <a:t>	Cuprum metallicum</a:t>
            </a:r>
          </a:p>
          <a:p>
            <a:pPr marL="0" indent="0">
              <a:spcBef>
                <a:spcPct val="0"/>
              </a:spcBef>
              <a:buClr>
                <a:srgbClr val="FF6600"/>
              </a:buClr>
              <a:buSzPct val="80000"/>
              <a:buFont typeface="Wingdings" panose="05000000000000000000" pitchFamily="2" charset="2"/>
              <a:buNone/>
              <a:tabLst>
                <a:tab pos="3048000" algn="l"/>
              </a:tabLst>
            </a:pPr>
            <a:r>
              <a:rPr lang="fr-FR" altLang="fr-FR" sz="2400" i="1"/>
              <a:t>	Lycopodium</a:t>
            </a:r>
          </a:p>
          <a:p>
            <a:pPr marL="0" indent="0">
              <a:spcBef>
                <a:spcPct val="0"/>
              </a:spcBef>
              <a:buClr>
                <a:srgbClr val="FF6600"/>
              </a:buClr>
              <a:buSzPct val="80000"/>
              <a:buFont typeface="Wingdings" panose="05000000000000000000" pitchFamily="2" charset="2"/>
              <a:buChar char="ü"/>
              <a:tabLst>
                <a:tab pos="3048000" algn="l"/>
              </a:tabLst>
            </a:pPr>
            <a:endParaRPr lang="fr-FR" altLang="fr-FR" sz="2400" i="1"/>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a:extLst>
              <a:ext uri="{FF2B5EF4-FFF2-40B4-BE49-F238E27FC236}">
                <a16:creationId xmlns:a16="http://schemas.microsoft.com/office/drawing/2014/main" id="{7024C6FC-0509-4CAB-55F6-28A25FCB1810}"/>
              </a:ext>
            </a:extLst>
          </p:cNvPr>
          <p:cNvSpPr>
            <a:spLocks noGrp="1" noChangeArrowheads="1"/>
          </p:cNvSpPr>
          <p:nvPr>
            <p:ph type="body" idx="4294967295"/>
          </p:nvPr>
        </p:nvSpPr>
        <p:spPr bwMode="auto">
          <a:xfrm>
            <a:off x="381000" y="990600"/>
            <a:ext cx="8229600" cy="5305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Clr>
                <a:srgbClr val="FF9933"/>
              </a:buClr>
              <a:buSzPct val="80000"/>
              <a:buFont typeface="Wingdings" panose="05000000000000000000" pitchFamily="2" charset="2"/>
              <a:buChar char="ü"/>
            </a:pPr>
            <a:r>
              <a:rPr lang="fr-FR" altLang="fr-FR" sz="2400"/>
              <a:t> Un granule homéopathique a un diamètre inférieur à la troisième division bronchique à la naissance.</a:t>
            </a:r>
          </a:p>
          <a:p>
            <a:pPr marL="0" indent="0">
              <a:spcBef>
                <a:spcPct val="0"/>
              </a:spcBef>
              <a:buClr>
                <a:srgbClr val="FF9933"/>
              </a:buClr>
              <a:buSzPct val="80000"/>
              <a:buFont typeface="Wingdings" panose="05000000000000000000" pitchFamily="2" charset="2"/>
              <a:buChar char="ü"/>
            </a:pPr>
            <a:endParaRPr lang="fr-FR" altLang="fr-FR" sz="2400"/>
          </a:p>
          <a:p>
            <a:pPr marL="0" indent="0">
              <a:spcBef>
                <a:spcPct val="0"/>
              </a:spcBef>
              <a:buClr>
                <a:srgbClr val="FF9933"/>
              </a:buClr>
              <a:buSzPct val="80000"/>
              <a:buFont typeface="Wingdings" panose="05000000000000000000" pitchFamily="2" charset="2"/>
              <a:buChar char="ü"/>
            </a:pPr>
            <a:r>
              <a:rPr lang="fr-FR" altLang="fr-FR" sz="2400"/>
              <a:t> La conséquence est qu’il n’existe pas de risque de fausse route. Tout au plus un certain inconfort de toux, et en pratique, cela n’arrive quasiment jamais.</a:t>
            </a:r>
          </a:p>
          <a:p>
            <a:pPr marL="0" indent="0">
              <a:spcBef>
                <a:spcPct val="0"/>
              </a:spcBef>
              <a:buClr>
                <a:srgbClr val="FF9933"/>
              </a:buClr>
              <a:buSzPct val="80000"/>
              <a:buFont typeface="Wingdings" panose="05000000000000000000" pitchFamily="2" charset="2"/>
              <a:buChar char="ü"/>
            </a:pPr>
            <a:endParaRPr lang="fr-FR" altLang="fr-FR" sz="2400"/>
          </a:p>
          <a:p>
            <a:pPr marL="0" indent="0">
              <a:spcBef>
                <a:spcPct val="0"/>
              </a:spcBef>
              <a:buClr>
                <a:srgbClr val="FF9933"/>
              </a:buClr>
              <a:buSzPct val="80000"/>
              <a:buFont typeface="Wingdings" panose="05000000000000000000" pitchFamily="2" charset="2"/>
              <a:buChar char="ü"/>
            </a:pPr>
            <a:r>
              <a:rPr lang="fr-FR" altLang="fr-FR" sz="2400"/>
              <a:t> La solution la plus simple est donc la mise en bouche directe, d’un, deux granules selon l’âge et la bouche ! (avantage de rapidité et de fiabilité d’action).</a:t>
            </a:r>
          </a:p>
          <a:p>
            <a:pPr marL="0" indent="0">
              <a:spcBef>
                <a:spcPct val="0"/>
              </a:spcBef>
              <a:buClr>
                <a:srgbClr val="FF9933"/>
              </a:buClr>
              <a:buSzPct val="80000"/>
              <a:buFont typeface="Wingdings" panose="05000000000000000000" pitchFamily="2" charset="2"/>
              <a:buChar char="ü"/>
            </a:pPr>
            <a:endParaRPr lang="fr-FR" altLang="fr-FR" sz="2400"/>
          </a:p>
          <a:p>
            <a:pPr marL="0" indent="0">
              <a:spcBef>
                <a:spcPct val="0"/>
              </a:spcBef>
              <a:buClr>
                <a:srgbClr val="FF9933"/>
              </a:buClr>
              <a:buSzPct val="80000"/>
              <a:buFont typeface="Wingdings" panose="05000000000000000000" pitchFamily="2" charset="2"/>
              <a:buChar char="ü"/>
            </a:pPr>
            <a:r>
              <a:rPr lang="fr-FR" altLang="fr-FR" sz="2400"/>
              <a:t> Dans la pratique, le granule est dégluti très vite, mais la muqueuse du nourrisson est hyper-réceptive à l’information homéopathique (par rapport à l’enfant ou à l’adulte).</a:t>
            </a:r>
          </a:p>
        </p:txBody>
      </p:sp>
      <p:sp>
        <p:nvSpPr>
          <p:cNvPr id="142339" name="Rectangle 6">
            <a:extLst>
              <a:ext uri="{FF2B5EF4-FFF2-40B4-BE49-F238E27FC236}">
                <a16:creationId xmlns:a16="http://schemas.microsoft.com/office/drawing/2014/main" id="{C1965A86-4B93-32F7-27E7-5977AB53B175}"/>
              </a:ext>
            </a:extLst>
          </p:cNvPr>
          <p:cNvSpPr>
            <a:spLocks noChangeArrowheads="1"/>
          </p:cNvSpPr>
          <p:nvPr/>
        </p:nvSpPr>
        <p:spPr bwMode="auto">
          <a:xfrm>
            <a:off x="869950" y="395288"/>
            <a:ext cx="6172200" cy="457200"/>
          </a:xfrm>
          <a:prstGeom prst="rect">
            <a:avLst/>
          </a:prstGeom>
          <a:noFill/>
          <a:ln>
            <a:noFill/>
          </a:ln>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 bébé et le granule</a:t>
            </a:r>
            <a:r>
              <a:rPr lang="fr-FR" altLang="fr-FR" sz="2400">
                <a:solidFill>
                  <a:srgbClr val="FF9933"/>
                </a:solidFill>
              </a:rPr>
              <a:t>…</a:t>
            </a:r>
          </a:p>
        </p:txBody>
      </p:sp>
      <p:pic>
        <p:nvPicPr>
          <p:cNvPr id="142340" name="Picture 8" descr="flèche">
            <a:extLst>
              <a:ext uri="{FF2B5EF4-FFF2-40B4-BE49-F238E27FC236}">
                <a16:creationId xmlns:a16="http://schemas.microsoft.com/office/drawing/2014/main" id="{246AEBFD-AB28-CDDD-E4D4-13911D060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471488"/>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a:extLst>
              <a:ext uri="{FF2B5EF4-FFF2-40B4-BE49-F238E27FC236}">
                <a16:creationId xmlns:a16="http://schemas.microsoft.com/office/drawing/2014/main" id="{08147DF3-141D-E25F-F74D-87F2F4EE99EC}"/>
              </a:ext>
            </a:extLst>
          </p:cNvPr>
          <p:cNvSpPr>
            <a:spLocks noGrp="1" noChangeArrowheads="1"/>
          </p:cNvSpPr>
          <p:nvPr>
            <p:ph type="body" idx="4294967295"/>
          </p:nvPr>
        </p:nvSpPr>
        <p:spPr bwMode="auto">
          <a:xfrm>
            <a:off x="425450" y="1447800"/>
            <a:ext cx="80772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50000"/>
              </a:spcBef>
              <a:buClr>
                <a:srgbClr val="FF9933"/>
              </a:buClr>
              <a:buSzPct val="80000"/>
              <a:buFont typeface="Wingdings" panose="05000000000000000000" pitchFamily="2" charset="2"/>
              <a:buChar char="ü"/>
            </a:pPr>
            <a:r>
              <a:rPr lang="fr-FR" altLang="fr-FR" sz="2400"/>
              <a:t>Il est possible de faire fondre 10 granules du médicament choisi, ou de plusieurs médicaments.</a:t>
            </a:r>
          </a:p>
          <a:p>
            <a:pPr marL="0" indent="0">
              <a:spcBef>
                <a:spcPct val="50000"/>
              </a:spcBef>
              <a:buClr>
                <a:srgbClr val="FF9933"/>
              </a:buClr>
              <a:buSzPct val="80000"/>
              <a:buFont typeface="Wingdings" panose="05000000000000000000" pitchFamily="2" charset="2"/>
              <a:buChar char="ü"/>
            </a:pPr>
            <a:r>
              <a:rPr lang="fr-FR" altLang="fr-FR" sz="2400"/>
              <a:t>Verser dans un biberon d’eau, 10 granules de chaque médicament choisi. </a:t>
            </a:r>
          </a:p>
          <a:p>
            <a:pPr marL="0" indent="0">
              <a:spcBef>
                <a:spcPct val="50000"/>
              </a:spcBef>
              <a:buClr>
                <a:srgbClr val="FF9933"/>
              </a:buClr>
              <a:buSzPct val="80000"/>
              <a:buFont typeface="Wingdings" panose="05000000000000000000" pitchFamily="2" charset="2"/>
              <a:buChar char="ü"/>
            </a:pPr>
            <a:r>
              <a:rPr lang="fr-FR" altLang="fr-FR" sz="2400"/>
              <a:t> Laisser fondre, en secouant par moments. </a:t>
            </a:r>
          </a:p>
          <a:p>
            <a:pPr marL="0" indent="0">
              <a:spcBef>
                <a:spcPct val="50000"/>
              </a:spcBef>
              <a:buClr>
                <a:srgbClr val="FF9933"/>
              </a:buClr>
              <a:buSzPct val="80000"/>
              <a:buFont typeface="Wingdings" panose="05000000000000000000" pitchFamily="2" charset="2"/>
              <a:buChar char="ü"/>
            </a:pPr>
            <a:r>
              <a:rPr lang="fr-FR" altLang="fr-FR" sz="2400"/>
              <a:t> Stocker au réfrigérateur : la solution est prête.</a:t>
            </a:r>
          </a:p>
          <a:p>
            <a:pPr marL="0" indent="0">
              <a:spcBef>
                <a:spcPct val="50000"/>
              </a:spcBef>
              <a:buClr>
                <a:srgbClr val="FF9933"/>
              </a:buClr>
              <a:buSzPct val="80000"/>
              <a:buFont typeface="Wingdings" panose="05000000000000000000" pitchFamily="2" charset="2"/>
              <a:buChar char="ü"/>
            </a:pPr>
            <a:r>
              <a:rPr lang="fr-FR" altLang="fr-FR" sz="2400"/>
              <a:t> Avant chaque prise, secouer fortement 6 à 7 fois le biberon.</a:t>
            </a:r>
          </a:p>
          <a:p>
            <a:pPr marL="0" indent="0">
              <a:spcBef>
                <a:spcPct val="50000"/>
              </a:spcBef>
              <a:buClr>
                <a:srgbClr val="FF9933"/>
              </a:buClr>
              <a:buSzPct val="80000"/>
              <a:buFont typeface="Wingdings" panose="05000000000000000000" pitchFamily="2" charset="2"/>
              <a:buChar char="ü"/>
            </a:pPr>
            <a:r>
              <a:rPr lang="fr-FR" altLang="fr-FR" sz="2400"/>
              <a:t> Pour chaque prise, faire boire l’enfant selon son besoin en eau (déshydratation) ; </a:t>
            </a:r>
            <a:r>
              <a:rPr lang="fr-FR" altLang="fr-FR" sz="2400" b="1">
                <a:solidFill>
                  <a:srgbClr val="FF9933"/>
                </a:solidFill>
              </a:rPr>
              <a:t>la dose n’a pas d’importance, c’est l’information qui compte !</a:t>
            </a:r>
          </a:p>
        </p:txBody>
      </p:sp>
      <p:sp>
        <p:nvSpPr>
          <p:cNvPr id="144387" name="Rectangle 6">
            <a:extLst>
              <a:ext uri="{FF2B5EF4-FFF2-40B4-BE49-F238E27FC236}">
                <a16:creationId xmlns:a16="http://schemas.microsoft.com/office/drawing/2014/main" id="{1DA24DA3-2221-A4FC-4417-3DCB8DAB3C96}"/>
              </a:ext>
            </a:extLst>
          </p:cNvPr>
          <p:cNvSpPr>
            <a:spLocks noChangeArrowheads="1"/>
          </p:cNvSpPr>
          <p:nvPr/>
        </p:nvSpPr>
        <p:spPr bwMode="auto">
          <a:xfrm>
            <a:off x="533400" y="457200"/>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Autre façon d’administrer le médicament homéopathique à un nourrisson </a:t>
            </a:r>
          </a:p>
        </p:txBody>
      </p:sp>
      <p:pic>
        <p:nvPicPr>
          <p:cNvPr id="144388" name="Picture 8" descr="flèche">
            <a:extLst>
              <a:ext uri="{FF2B5EF4-FFF2-40B4-BE49-F238E27FC236}">
                <a16:creationId xmlns:a16="http://schemas.microsoft.com/office/drawing/2014/main" id="{4200FEE2-9BC3-3CFB-2D14-048A0846C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334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a:extLst>
              <a:ext uri="{FF2B5EF4-FFF2-40B4-BE49-F238E27FC236}">
                <a16:creationId xmlns:a16="http://schemas.microsoft.com/office/drawing/2014/main" id="{3ADA0C9B-B9D4-EDCD-6D84-13B1B84766ED}"/>
              </a:ext>
            </a:extLst>
          </p:cNvPr>
          <p:cNvSpPr>
            <a:spLocks noGrp="1" noChangeArrowheads="1"/>
          </p:cNvSpPr>
          <p:nvPr>
            <p:ph type="body" idx="4294967295"/>
          </p:nvPr>
        </p:nvSpPr>
        <p:spPr bwMode="auto">
          <a:xfrm>
            <a:off x="447675" y="896938"/>
            <a:ext cx="8343900" cy="342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tabLst>
                <a:tab pos="574675" algn="l"/>
              </a:tabLst>
            </a:pPr>
            <a:r>
              <a:rPr lang="fr-FR" altLang="fr-FR" sz="2400"/>
              <a:t>Les médicaments pourraient être donnés :</a:t>
            </a:r>
          </a:p>
          <a:p>
            <a:pPr marL="0" indent="0">
              <a:spcBef>
                <a:spcPct val="0"/>
              </a:spcBef>
              <a:buClr>
                <a:srgbClr val="FF9933"/>
              </a:buClr>
              <a:buSzPct val="80000"/>
              <a:buFont typeface="Wingdings" panose="05000000000000000000" pitchFamily="2" charset="2"/>
              <a:buChar char="ü"/>
              <a:tabLst>
                <a:tab pos="574675" algn="l"/>
              </a:tabLst>
            </a:pPr>
            <a:r>
              <a:rPr lang="fr-FR" altLang="fr-FR" sz="2400"/>
              <a:t> soit dès la salle de travail, dans le cas d’une souffrance fœtale aiguë qui affecte le score d’APGAR.</a:t>
            </a:r>
          </a:p>
          <a:p>
            <a:pPr marL="0" indent="0">
              <a:spcBef>
                <a:spcPct val="0"/>
              </a:spcBef>
              <a:buClr>
                <a:srgbClr val="FF9933"/>
              </a:buClr>
              <a:buSzPct val="80000"/>
              <a:buFont typeface="Wingdings" panose="05000000000000000000" pitchFamily="2" charset="2"/>
              <a:buChar char="ü"/>
              <a:tabLst>
                <a:tab pos="574675" algn="l"/>
              </a:tabLst>
            </a:pPr>
            <a:r>
              <a:rPr lang="fr-FR" altLang="fr-FR" sz="2400"/>
              <a:t> soit en maternité, pour des pathologies plus légères.</a:t>
            </a:r>
          </a:p>
          <a:p>
            <a:pPr marL="0" indent="0">
              <a:spcBef>
                <a:spcPct val="0"/>
              </a:spcBef>
              <a:buClr>
                <a:srgbClr val="FF9933"/>
              </a:buClr>
              <a:buSzPct val="80000"/>
              <a:buFont typeface="Wingdings" panose="05000000000000000000" pitchFamily="2" charset="2"/>
              <a:buChar char="ü"/>
              <a:tabLst>
                <a:tab pos="574675" algn="l"/>
              </a:tabLst>
            </a:pPr>
            <a:r>
              <a:rPr lang="fr-FR" altLang="fr-FR" sz="2400"/>
              <a:t> soit dans le cadre d’une hospitalisation dans une structure plus « lourde » : 	</a:t>
            </a:r>
          </a:p>
          <a:p>
            <a:pPr marL="0" indent="0">
              <a:spcBef>
                <a:spcPct val="0"/>
              </a:spcBef>
              <a:buFontTx/>
              <a:buNone/>
              <a:tabLst>
                <a:tab pos="574675" algn="l"/>
              </a:tabLst>
            </a:pPr>
            <a:r>
              <a:rPr lang="fr-FR" altLang="fr-FR" sz="2400"/>
              <a:t>	- service de pédiatrie.</a:t>
            </a:r>
          </a:p>
          <a:p>
            <a:pPr marL="0" indent="0">
              <a:spcBef>
                <a:spcPct val="0"/>
              </a:spcBef>
              <a:buFontTx/>
              <a:buNone/>
              <a:tabLst>
                <a:tab pos="574675" algn="l"/>
              </a:tabLst>
            </a:pPr>
            <a:r>
              <a:rPr lang="fr-FR" altLang="fr-FR" sz="2400"/>
              <a:t>	- service de réanimation néonatale, avec l’environnement </a:t>
            </a:r>
          </a:p>
          <a:p>
            <a:pPr marL="0" indent="0">
              <a:spcBef>
                <a:spcPct val="0"/>
              </a:spcBef>
              <a:buFontTx/>
              <a:buNone/>
              <a:tabLst>
                <a:tab pos="574675" algn="l"/>
              </a:tabLst>
            </a:pPr>
            <a:r>
              <a:rPr lang="fr-FR" altLang="fr-FR" sz="2400"/>
              <a:t>approprié à la prise en charge technique des détresses vitales.</a:t>
            </a:r>
          </a:p>
          <a:p>
            <a:pPr marL="0" indent="0">
              <a:spcBef>
                <a:spcPct val="0"/>
              </a:spcBef>
              <a:buFontTx/>
              <a:buNone/>
              <a:tabLst>
                <a:tab pos="574675" algn="l"/>
              </a:tabLst>
            </a:pPr>
            <a:endParaRPr lang="fr-FR" altLang="fr-FR" sz="2400"/>
          </a:p>
          <a:p>
            <a:pPr marL="0" indent="0">
              <a:spcBef>
                <a:spcPct val="0"/>
              </a:spcBef>
              <a:buFontTx/>
              <a:buNone/>
              <a:tabLst>
                <a:tab pos="574675" algn="l"/>
              </a:tabLst>
            </a:pPr>
            <a:endParaRPr lang="fr-FR" altLang="fr-FR" sz="2400"/>
          </a:p>
        </p:txBody>
      </p:sp>
      <p:sp>
        <p:nvSpPr>
          <p:cNvPr id="146435" name="Rectangle 6">
            <a:extLst>
              <a:ext uri="{FF2B5EF4-FFF2-40B4-BE49-F238E27FC236}">
                <a16:creationId xmlns:a16="http://schemas.microsoft.com/office/drawing/2014/main" id="{02024CC8-5EDC-A726-A50E-862BE4384233}"/>
              </a:ext>
            </a:extLst>
          </p:cNvPr>
          <p:cNvSpPr>
            <a:spLocks noChangeArrowheads="1"/>
          </p:cNvSpPr>
          <p:nvPr/>
        </p:nvSpPr>
        <p:spPr bwMode="auto">
          <a:xfrm>
            <a:off x="457200" y="381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Indications</a:t>
            </a:r>
          </a:p>
        </p:txBody>
      </p:sp>
      <p:sp>
        <p:nvSpPr>
          <p:cNvPr id="146436" name="Rectangle 8">
            <a:extLst>
              <a:ext uri="{FF2B5EF4-FFF2-40B4-BE49-F238E27FC236}">
                <a16:creationId xmlns:a16="http://schemas.microsoft.com/office/drawing/2014/main" id="{B64F434C-D349-833D-4994-ED236378341F}"/>
              </a:ext>
            </a:extLst>
          </p:cNvPr>
          <p:cNvSpPr>
            <a:spLocks noChangeArrowheads="1"/>
          </p:cNvSpPr>
          <p:nvPr/>
        </p:nvSpPr>
        <p:spPr bwMode="auto">
          <a:xfrm>
            <a:off x="457200" y="5140325"/>
            <a:ext cx="82296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dirty="0"/>
              <a:t>Se discute au cas par cas. </a:t>
            </a:r>
          </a:p>
          <a:p>
            <a:r>
              <a:rPr lang="fr-FR" altLang="fr-FR" sz="2400" b="0" dirty="0"/>
              <a:t>La dilution 4CH paraît appropriée à cet âge en général. </a:t>
            </a:r>
          </a:p>
        </p:txBody>
      </p:sp>
      <p:sp>
        <p:nvSpPr>
          <p:cNvPr id="146437" name="Rectangle 9">
            <a:extLst>
              <a:ext uri="{FF2B5EF4-FFF2-40B4-BE49-F238E27FC236}">
                <a16:creationId xmlns:a16="http://schemas.microsoft.com/office/drawing/2014/main" id="{6679FA59-4E74-51D1-73A3-D9D7783D131B}"/>
              </a:ext>
            </a:extLst>
          </p:cNvPr>
          <p:cNvSpPr>
            <a:spLocks noChangeArrowheads="1"/>
          </p:cNvSpPr>
          <p:nvPr/>
        </p:nvSpPr>
        <p:spPr bwMode="auto">
          <a:xfrm>
            <a:off x="457200" y="4648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Posologie</a:t>
            </a:r>
          </a:p>
        </p:txBody>
      </p:sp>
      <p:pic>
        <p:nvPicPr>
          <p:cNvPr id="146438" name="Picture 10" descr="flèche">
            <a:extLst>
              <a:ext uri="{FF2B5EF4-FFF2-40B4-BE49-F238E27FC236}">
                <a16:creationId xmlns:a16="http://schemas.microsoft.com/office/drawing/2014/main" id="{FA2D3DBF-114F-9B02-C08F-62120CED1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57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11" descr="flèche">
            <a:extLst>
              <a:ext uri="{FF2B5EF4-FFF2-40B4-BE49-F238E27FC236}">
                <a16:creationId xmlns:a16="http://schemas.microsoft.com/office/drawing/2014/main" id="{E62B4FC8-7183-4138-83FD-AC36ECE1A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6958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a:extLst>
              <a:ext uri="{FF2B5EF4-FFF2-40B4-BE49-F238E27FC236}">
                <a16:creationId xmlns:a16="http://schemas.microsoft.com/office/drawing/2014/main" id="{FA95F9C9-2866-DBCD-AB13-2EDAA7BF1C8A}"/>
              </a:ext>
            </a:extLst>
          </p:cNvPr>
          <p:cNvSpPr>
            <a:spLocks noChangeArrowheads="1"/>
          </p:cNvSpPr>
          <p:nvPr/>
        </p:nvSpPr>
        <p:spPr bwMode="auto">
          <a:xfrm>
            <a:off x="431800" y="1673225"/>
            <a:ext cx="129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spcBef>
                <a:spcPct val="20000"/>
              </a:spcBef>
            </a:pPr>
            <a:endParaRPr lang="fr-FR" altLang="fr-FR" sz="2400"/>
          </a:p>
        </p:txBody>
      </p:sp>
      <p:sp>
        <p:nvSpPr>
          <p:cNvPr id="148483" name="Rectangle 8">
            <a:extLst>
              <a:ext uri="{FF2B5EF4-FFF2-40B4-BE49-F238E27FC236}">
                <a16:creationId xmlns:a16="http://schemas.microsoft.com/office/drawing/2014/main" id="{5779AFF6-0F83-98A7-D07B-67766A860734}"/>
              </a:ext>
            </a:extLst>
          </p:cNvPr>
          <p:cNvSpPr>
            <a:spLocks noChangeArrowheads="1"/>
          </p:cNvSpPr>
          <p:nvPr/>
        </p:nvSpPr>
        <p:spPr bwMode="auto">
          <a:xfrm>
            <a:off x="419100" y="1768475"/>
            <a:ext cx="4381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L’incontournable…</a:t>
            </a:r>
            <a:r>
              <a:rPr lang="fr-FR" altLang="fr-FR" sz="2400" u="sng">
                <a:solidFill>
                  <a:srgbClr val="FF6600"/>
                </a:solidFill>
              </a:rPr>
              <a:t> </a:t>
            </a:r>
          </a:p>
          <a:p>
            <a:pPr eaLnBrk="1" hangingPunct="1"/>
            <a:r>
              <a:rPr lang="fr-FR" altLang="fr-FR" sz="2400"/>
              <a:t>Arnica</a:t>
            </a:r>
          </a:p>
        </p:txBody>
      </p:sp>
      <p:sp>
        <p:nvSpPr>
          <p:cNvPr id="148484" name="Rectangle 11">
            <a:extLst>
              <a:ext uri="{FF2B5EF4-FFF2-40B4-BE49-F238E27FC236}">
                <a16:creationId xmlns:a16="http://schemas.microsoft.com/office/drawing/2014/main" id="{4C6FDC0D-7039-790A-3E20-FADB16B259CC}"/>
              </a:ext>
            </a:extLst>
          </p:cNvPr>
          <p:cNvSpPr>
            <a:spLocks noChangeArrowheads="1"/>
          </p:cNvSpPr>
          <p:nvPr/>
        </p:nvSpPr>
        <p:spPr bwMode="auto">
          <a:xfrm>
            <a:off x="419100" y="3162300"/>
            <a:ext cx="82296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t>En particulier dans les suites de traumatismes obstétricaux : spatules, forceps... Elles vont régresser spontanément, parfois sur un laps de temps assez long.</a:t>
            </a:r>
          </a:p>
          <a:p>
            <a:endParaRPr lang="fr-FR" altLang="fr-FR" sz="1400"/>
          </a:p>
          <a:p>
            <a:r>
              <a:rPr lang="fr-FR" altLang="fr-FR" sz="2400"/>
              <a:t>China </a:t>
            </a:r>
            <a:r>
              <a:rPr lang="fr-FR" altLang="fr-FR" sz="2400" b="0"/>
              <a:t>et </a:t>
            </a:r>
            <a:r>
              <a:rPr lang="fr-FR" altLang="fr-FR" sz="2400"/>
              <a:t>Arnica</a:t>
            </a:r>
            <a:r>
              <a:rPr lang="fr-FR" altLang="fr-FR" sz="2400" b="0"/>
              <a:t> permettront une résorption plus rapide. </a:t>
            </a:r>
          </a:p>
          <a:p>
            <a:r>
              <a:rPr lang="fr-FR" altLang="fr-FR" sz="2400"/>
              <a:t>Ledum palustre</a:t>
            </a:r>
            <a:r>
              <a:rPr lang="fr-FR" altLang="fr-FR" sz="2400" b="0"/>
              <a:t> : peut être indiqué si le bleu est ancien, persistant, au voisinage d'une articulation, ou contusion oculaire (par exemple « œil au beurre noir »). </a:t>
            </a:r>
          </a:p>
        </p:txBody>
      </p:sp>
      <p:sp>
        <p:nvSpPr>
          <p:cNvPr id="148485" name="Rectangle 12">
            <a:extLst>
              <a:ext uri="{FF2B5EF4-FFF2-40B4-BE49-F238E27FC236}">
                <a16:creationId xmlns:a16="http://schemas.microsoft.com/office/drawing/2014/main" id="{1592FC81-2B5D-E151-F6CC-21F75FBCC6C1}"/>
              </a:ext>
            </a:extLst>
          </p:cNvPr>
          <p:cNvSpPr>
            <a:spLocks noChangeArrowheads="1"/>
          </p:cNvSpPr>
          <p:nvPr/>
        </p:nvSpPr>
        <p:spPr bwMode="auto">
          <a:xfrm>
            <a:off x="419100" y="2743200"/>
            <a:ext cx="569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Ecchymoses et hémorragies conjonctivales</a:t>
            </a:r>
          </a:p>
        </p:txBody>
      </p:sp>
      <p:pic>
        <p:nvPicPr>
          <p:cNvPr id="148486" name="Picture 9" descr="sous-titre">
            <a:extLst>
              <a:ext uri="{FF2B5EF4-FFF2-40B4-BE49-F238E27FC236}">
                <a16:creationId xmlns:a16="http://schemas.microsoft.com/office/drawing/2014/main" id="{4D946508-B6B7-7986-E991-A6B117428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44450"/>
            <a:ext cx="694848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7" name="Text Box 3">
            <a:extLst>
              <a:ext uri="{FF2B5EF4-FFF2-40B4-BE49-F238E27FC236}">
                <a16:creationId xmlns:a16="http://schemas.microsoft.com/office/drawing/2014/main" id="{13CA9149-9906-F27F-FE87-F223BCDF26C1}"/>
              </a:ext>
            </a:extLst>
          </p:cNvPr>
          <p:cNvSpPr txBox="1">
            <a:spLocks noChangeArrowheads="1"/>
          </p:cNvSpPr>
          <p:nvPr/>
        </p:nvSpPr>
        <p:spPr bwMode="auto">
          <a:xfrm>
            <a:off x="2555875" y="150813"/>
            <a:ext cx="6337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LES PETITS TRAUMATISMES</a:t>
            </a:r>
            <a:endParaRPr lang="fr-FR" altLang="fr-FR"/>
          </a:p>
        </p:txBody>
      </p:sp>
      <p:pic>
        <p:nvPicPr>
          <p:cNvPr id="148488" name="Picture 11" descr="flèche">
            <a:extLst>
              <a:ext uri="{FF2B5EF4-FFF2-40B4-BE49-F238E27FC236}">
                <a16:creationId xmlns:a16="http://schemas.microsoft.com/office/drawing/2014/main" id="{F4FE838C-E5F6-7480-69EF-E1659A8F8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8288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9" name="Picture 12" descr="flèche">
            <a:extLst>
              <a:ext uri="{FF2B5EF4-FFF2-40B4-BE49-F238E27FC236}">
                <a16:creationId xmlns:a16="http://schemas.microsoft.com/office/drawing/2014/main" id="{2FE60664-5EE3-111A-DE92-BC42D940E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8670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a:extLst>
              <a:ext uri="{FF2B5EF4-FFF2-40B4-BE49-F238E27FC236}">
                <a16:creationId xmlns:a16="http://schemas.microsoft.com/office/drawing/2014/main" id="{97575EA0-5F14-7A32-0C35-BCEBD38059F3}"/>
              </a:ext>
            </a:extLst>
          </p:cNvPr>
          <p:cNvSpPr>
            <a:spLocks noGrp="1" noChangeArrowheads="1"/>
          </p:cNvSpPr>
          <p:nvPr>
            <p:ph type="body" idx="4294967295"/>
          </p:nvPr>
        </p:nvSpPr>
        <p:spPr bwMode="auto">
          <a:xfrm>
            <a:off x="711200" y="900113"/>
            <a:ext cx="71247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buFontTx/>
              <a:buNone/>
            </a:pPr>
            <a:r>
              <a:rPr lang="fr-FR" altLang="fr-FR" sz="2400"/>
              <a:t>Epanchement sanguin sous-cutané. </a:t>
            </a:r>
          </a:p>
          <a:p>
            <a:pPr>
              <a:lnSpc>
                <a:spcPct val="90000"/>
              </a:lnSpc>
              <a:spcBef>
                <a:spcPct val="0"/>
              </a:spcBef>
              <a:buFontTx/>
              <a:buNone/>
            </a:pPr>
            <a:r>
              <a:rPr lang="fr-FR" altLang="fr-FR" sz="2400" b="1"/>
              <a:t>Arnica </a:t>
            </a:r>
            <a:r>
              <a:rPr lang="fr-FR" altLang="fr-FR" sz="2400"/>
              <a:t>là encore en favorisera la résorption. </a:t>
            </a:r>
          </a:p>
        </p:txBody>
      </p:sp>
      <p:sp>
        <p:nvSpPr>
          <p:cNvPr id="150531" name="Rectangle 6">
            <a:extLst>
              <a:ext uri="{FF2B5EF4-FFF2-40B4-BE49-F238E27FC236}">
                <a16:creationId xmlns:a16="http://schemas.microsoft.com/office/drawing/2014/main" id="{F34AE39F-FCE3-765E-42AB-AAAFD44D5074}"/>
              </a:ext>
            </a:extLst>
          </p:cNvPr>
          <p:cNvSpPr>
            <a:spLocks noChangeArrowheads="1"/>
          </p:cNvSpPr>
          <p:nvPr/>
        </p:nvSpPr>
        <p:spPr bwMode="auto">
          <a:xfrm>
            <a:off x="711200" y="395288"/>
            <a:ext cx="278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Bosse séro-sanguine</a:t>
            </a:r>
          </a:p>
        </p:txBody>
      </p:sp>
      <p:pic>
        <p:nvPicPr>
          <p:cNvPr id="150532" name="Picture 7" descr="flèche">
            <a:extLst>
              <a:ext uri="{FF2B5EF4-FFF2-40B4-BE49-F238E27FC236}">
                <a16:creationId xmlns:a16="http://schemas.microsoft.com/office/drawing/2014/main" id="{FCB9576A-4B5A-D30C-C6D1-D0F02C6DA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457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ZoneTexte 4">
            <a:extLst>
              <a:ext uri="{FF2B5EF4-FFF2-40B4-BE49-F238E27FC236}">
                <a16:creationId xmlns:a16="http://schemas.microsoft.com/office/drawing/2014/main" id="{F0F3422C-CABC-AB54-C05F-FA280CD3F5E5}"/>
              </a:ext>
            </a:extLst>
          </p:cNvPr>
          <p:cNvSpPr txBox="1">
            <a:spLocks noChangeArrowheads="1"/>
          </p:cNvSpPr>
          <p:nvPr/>
        </p:nvSpPr>
        <p:spPr bwMode="auto">
          <a:xfrm>
            <a:off x="711200" y="2971800"/>
            <a:ext cx="4164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a:t>Comme l’adulte</a:t>
            </a:r>
          </a:p>
          <a:p>
            <a:r>
              <a:rPr lang="fr-FR" altLang="fr-FR" sz="2400" b="0"/>
              <a:t>Diminuer la dilution (max 9CH)</a:t>
            </a:r>
          </a:p>
        </p:txBody>
      </p:sp>
      <p:sp>
        <p:nvSpPr>
          <p:cNvPr id="150534" name="Rectangle 2">
            <a:extLst>
              <a:ext uri="{FF2B5EF4-FFF2-40B4-BE49-F238E27FC236}">
                <a16:creationId xmlns:a16="http://schemas.microsoft.com/office/drawing/2014/main" id="{B530310B-556C-28E3-CCAF-C8B7E8384339}"/>
              </a:ext>
            </a:extLst>
          </p:cNvPr>
          <p:cNvSpPr>
            <a:spLocks noChangeArrowheads="1"/>
          </p:cNvSpPr>
          <p:nvPr/>
        </p:nvSpPr>
        <p:spPr bwMode="auto">
          <a:xfrm>
            <a:off x="711200" y="4038600"/>
            <a:ext cx="7467600" cy="1219200"/>
          </a:xfrm>
          <a:prstGeom prst="rect">
            <a:avLst/>
          </a:prstGeom>
          <a:noFill/>
          <a:ln w="9525" algn="ctr">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a:t>Staphysagria</a:t>
            </a:r>
          </a:p>
          <a:p>
            <a:pPr eaLnBrk="1" hangingPunct="1"/>
            <a:r>
              <a:rPr lang="fr-FR" altLang="fr-FR"/>
              <a:t>Calendula, Silicea, Nitricum acidum, </a:t>
            </a:r>
          </a:p>
          <a:p>
            <a:pPr eaLnBrk="1" hangingPunct="1"/>
            <a:r>
              <a:rPr lang="fr-FR" altLang="fr-FR"/>
              <a:t>Apis mellifica, Urtica urens, Ledum palustre, Aranea diadema</a:t>
            </a:r>
          </a:p>
          <a:p>
            <a:pPr eaLnBrk="1" hangingPunct="1"/>
            <a:r>
              <a:rPr lang="fr-FR" altLang="fr-FR"/>
              <a:t>Belladonna  </a:t>
            </a:r>
          </a:p>
        </p:txBody>
      </p:sp>
      <p:sp>
        <p:nvSpPr>
          <p:cNvPr id="150535" name="Rectangle 6">
            <a:extLst>
              <a:ext uri="{FF2B5EF4-FFF2-40B4-BE49-F238E27FC236}">
                <a16:creationId xmlns:a16="http://schemas.microsoft.com/office/drawing/2014/main" id="{9FF4B1D6-3067-D000-4737-B30049A31FB3}"/>
              </a:ext>
            </a:extLst>
          </p:cNvPr>
          <p:cNvSpPr>
            <a:spLocks noChangeArrowheads="1"/>
          </p:cNvSpPr>
          <p:nvPr/>
        </p:nvSpPr>
        <p:spPr bwMode="auto">
          <a:xfrm>
            <a:off x="711200" y="2300288"/>
            <a:ext cx="3868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Plaies, cicatrisation, piqûres</a:t>
            </a:r>
          </a:p>
        </p:txBody>
      </p:sp>
      <p:pic>
        <p:nvPicPr>
          <p:cNvPr id="150536" name="Picture 7" descr="flèche">
            <a:extLst>
              <a:ext uri="{FF2B5EF4-FFF2-40B4-BE49-F238E27FC236}">
                <a16:creationId xmlns:a16="http://schemas.microsoft.com/office/drawing/2014/main" id="{9409FB31-4623-2EF8-6A88-51C1F24E4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2382838"/>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a:extLst>
              <a:ext uri="{FF2B5EF4-FFF2-40B4-BE49-F238E27FC236}">
                <a16:creationId xmlns:a16="http://schemas.microsoft.com/office/drawing/2014/main" id="{C8F9F556-10E0-A74D-AE68-1BE2425A0317}"/>
              </a:ext>
            </a:extLst>
          </p:cNvPr>
          <p:cNvSpPr>
            <a:spLocks noChangeArrowheads="1"/>
          </p:cNvSpPr>
          <p:nvPr/>
        </p:nvSpPr>
        <p:spPr bwMode="auto">
          <a:xfrm>
            <a:off x="419100" y="1787525"/>
            <a:ext cx="8153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De nombreux petits troubles digestifs peuvent venir perturber la sérénité des rapports qui commencent à s'installer entre la mère et son bébé pendant cette période du premier mois de l'existence. </a:t>
            </a:r>
          </a:p>
          <a:p>
            <a:pPr eaLnBrk="1" hangingPunct="1"/>
            <a:r>
              <a:rPr lang="fr-FR" altLang="fr-FR" sz="2400" b="0"/>
              <a:t>Nombre de ces troubles nécessiteront le recours aux compétences du médecin, ne serait-ce que pour rassurer les parents sur leur bénignité. </a:t>
            </a:r>
          </a:p>
          <a:p>
            <a:pPr eaLnBrk="1" hangingPunct="1"/>
            <a:r>
              <a:rPr lang="fr-FR" altLang="fr-FR" sz="2400" b="0"/>
              <a:t>L'homéopathie sera d'une aide précieuse pour résoudre avec élégance et sans toxicité ces petits tracas.</a:t>
            </a:r>
          </a:p>
        </p:txBody>
      </p:sp>
      <p:pic>
        <p:nvPicPr>
          <p:cNvPr id="152579" name="Picture 4" descr="sous-titre">
            <a:extLst>
              <a:ext uri="{FF2B5EF4-FFF2-40B4-BE49-F238E27FC236}">
                <a16:creationId xmlns:a16="http://schemas.microsoft.com/office/drawing/2014/main" id="{B1EDD408-FF2D-B84D-3F71-9366BD39B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450"/>
            <a:ext cx="4495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0" name="Text Box 3">
            <a:extLst>
              <a:ext uri="{FF2B5EF4-FFF2-40B4-BE49-F238E27FC236}">
                <a16:creationId xmlns:a16="http://schemas.microsoft.com/office/drawing/2014/main" id="{EBD5531F-4E42-35DA-B359-BC08F677DD08}"/>
              </a:ext>
            </a:extLst>
          </p:cNvPr>
          <p:cNvSpPr txBox="1">
            <a:spLocks noChangeArrowheads="1"/>
          </p:cNvSpPr>
          <p:nvPr/>
        </p:nvSpPr>
        <p:spPr bwMode="auto">
          <a:xfrm>
            <a:off x="2555875" y="150813"/>
            <a:ext cx="6337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rnd">
                <a:solidFill>
                  <a:srgbClr val="FFFF66"/>
                </a:solidFill>
                <a:prstDash val="sysDot"/>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algn="r" eaLnBrk="1" hangingPunct="1"/>
            <a:r>
              <a:rPr lang="fr-FR" altLang="fr-FR" sz="3200">
                <a:solidFill>
                  <a:srgbClr val="FFFFFF"/>
                </a:solidFill>
              </a:rPr>
              <a:t>LE DIGESTIF</a:t>
            </a:r>
            <a:endParaRPr lang="fr-FR" altLang="fr-F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ZoneTexte 3">
            <a:extLst>
              <a:ext uri="{FF2B5EF4-FFF2-40B4-BE49-F238E27FC236}">
                <a16:creationId xmlns:a16="http://schemas.microsoft.com/office/drawing/2014/main" id="{275DA5F0-23C0-ED3A-0ECF-1876AE397245}"/>
              </a:ext>
            </a:extLst>
          </p:cNvPr>
          <p:cNvSpPr txBox="1">
            <a:spLocks noChangeArrowheads="1"/>
          </p:cNvSpPr>
          <p:nvPr/>
        </p:nvSpPr>
        <p:spPr bwMode="auto">
          <a:xfrm>
            <a:off x="2336800" y="5680075"/>
            <a:ext cx="6159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en-GB" altLang="fr-FR" sz="1600" b="0">
                <a:latin typeface="Arial" panose="020B0604020202020204" pitchFamily="34" charset="0"/>
              </a:rPr>
              <a:t>BRAZELTON TB. Crying in infancy. </a:t>
            </a:r>
            <a:r>
              <a:rPr lang="fr-FR" altLang="fr-FR" sz="1600" b="0">
                <a:latin typeface="Arial" panose="020B0604020202020204" pitchFamily="34" charset="0"/>
              </a:rPr>
              <a:t>Pediatrics 1962 ; 29 :579-88.</a:t>
            </a:r>
          </a:p>
          <a:p>
            <a:pPr eaLnBrk="1" hangingPunct="1"/>
            <a:endParaRPr lang="fr-FR" altLang="fr-FR" sz="1600" b="0">
              <a:latin typeface="Arial" panose="020B0604020202020204" pitchFamily="34" charset="0"/>
            </a:endParaRPr>
          </a:p>
        </p:txBody>
      </p:sp>
      <p:sp>
        <p:nvSpPr>
          <p:cNvPr id="154627" name="Rectangle 7">
            <a:extLst>
              <a:ext uri="{FF2B5EF4-FFF2-40B4-BE49-F238E27FC236}">
                <a16:creationId xmlns:a16="http://schemas.microsoft.com/office/drawing/2014/main" id="{9BE9BEB4-4AF4-3FF5-4843-9F3991962F74}"/>
              </a:ext>
            </a:extLst>
          </p:cNvPr>
          <p:cNvSpPr>
            <a:spLocks noChangeArrowheads="1"/>
          </p:cNvSpPr>
          <p:nvPr/>
        </p:nvSpPr>
        <p:spPr bwMode="auto">
          <a:xfrm>
            <a:off x="1804988" y="596900"/>
            <a:ext cx="3681412" cy="45720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Durée de pleurs quotidiens</a:t>
            </a:r>
          </a:p>
        </p:txBody>
      </p:sp>
      <p:pic>
        <p:nvPicPr>
          <p:cNvPr id="154628" name="Picture 5" descr="flèche">
            <a:extLst>
              <a:ext uri="{FF2B5EF4-FFF2-40B4-BE49-F238E27FC236}">
                <a16:creationId xmlns:a16="http://schemas.microsoft.com/office/drawing/2014/main" id="{864963E7-B0E8-4B7C-F9CE-36196CCD2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238" y="6699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629" name="Group 8">
            <a:extLst>
              <a:ext uri="{FF2B5EF4-FFF2-40B4-BE49-F238E27FC236}">
                <a16:creationId xmlns:a16="http://schemas.microsoft.com/office/drawing/2014/main" id="{F2B20EE5-CE7F-11FA-4749-6517E69CF9A1}"/>
              </a:ext>
            </a:extLst>
          </p:cNvPr>
          <p:cNvGrpSpPr>
            <a:grpSpLocks/>
          </p:cNvGrpSpPr>
          <p:nvPr/>
        </p:nvGrpSpPr>
        <p:grpSpPr bwMode="auto">
          <a:xfrm>
            <a:off x="1371600" y="1279525"/>
            <a:ext cx="6781800" cy="4343400"/>
            <a:chOff x="912" y="1008"/>
            <a:chExt cx="4272" cy="2736"/>
          </a:xfrm>
        </p:grpSpPr>
        <p:pic>
          <p:nvPicPr>
            <p:cNvPr id="154630" name="Picture 1027">
              <a:extLst>
                <a:ext uri="{FF2B5EF4-FFF2-40B4-BE49-F238E27FC236}">
                  <a16:creationId xmlns:a16="http://schemas.microsoft.com/office/drawing/2014/main" id="{4C2FC746-3C82-88C1-357E-E56D6AA671A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1248"/>
              <a:ext cx="3888"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4631" name="Rectangle 7">
              <a:extLst>
                <a:ext uri="{FF2B5EF4-FFF2-40B4-BE49-F238E27FC236}">
                  <a16:creationId xmlns:a16="http://schemas.microsoft.com/office/drawing/2014/main" id="{31D722B3-1ED3-351C-7BC5-06F747C52638}"/>
                </a:ext>
              </a:extLst>
            </p:cNvPr>
            <p:cNvSpPr>
              <a:spLocks noChangeArrowheads="1"/>
            </p:cNvSpPr>
            <p:nvPr/>
          </p:nvSpPr>
          <p:spPr bwMode="auto">
            <a:xfrm>
              <a:off x="4608" y="1008"/>
              <a:ext cx="576" cy="22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a:extLst>
              <a:ext uri="{FF2B5EF4-FFF2-40B4-BE49-F238E27FC236}">
                <a16:creationId xmlns:a16="http://schemas.microsoft.com/office/drawing/2014/main" id="{1E76C9F5-7E31-EBBE-F011-D0D9B8B25792}"/>
              </a:ext>
            </a:extLst>
          </p:cNvPr>
          <p:cNvSpPr>
            <a:spLocks noGrp="1" noChangeArrowheads="1"/>
          </p:cNvSpPr>
          <p:nvPr>
            <p:ph type="body" idx="4294967295"/>
          </p:nvPr>
        </p:nvSpPr>
        <p:spPr bwMode="auto">
          <a:xfrm>
            <a:off x="419100" y="1676400"/>
            <a:ext cx="5867400"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
                <a:srgbClr val="FF9933"/>
              </a:buClr>
              <a:buSzPct val="80000"/>
              <a:buFont typeface="Wingdings" panose="05000000000000000000" pitchFamily="2" charset="2"/>
              <a:buChar char="ü"/>
            </a:pPr>
            <a:r>
              <a:rPr lang="fr-FR" altLang="fr-FR" sz="2400"/>
              <a:t>Hoquet</a:t>
            </a:r>
          </a:p>
          <a:p>
            <a:pPr>
              <a:spcBef>
                <a:spcPct val="0"/>
              </a:spcBef>
              <a:buClr>
                <a:srgbClr val="FF9933"/>
              </a:buClr>
              <a:buSzPct val="80000"/>
              <a:buFont typeface="Wingdings" panose="05000000000000000000" pitchFamily="2" charset="2"/>
              <a:buChar char="ü"/>
            </a:pPr>
            <a:r>
              <a:rPr lang="fr-FR" altLang="fr-FR" sz="2400"/>
              <a:t>Rot</a:t>
            </a:r>
          </a:p>
          <a:p>
            <a:pPr>
              <a:spcBef>
                <a:spcPct val="0"/>
              </a:spcBef>
              <a:buClr>
                <a:srgbClr val="FF9933"/>
              </a:buClr>
              <a:buSzPct val="80000"/>
              <a:buFont typeface="Wingdings" panose="05000000000000000000" pitchFamily="2" charset="2"/>
              <a:buChar char="ü"/>
            </a:pPr>
            <a:r>
              <a:rPr lang="fr-FR" altLang="fr-FR" sz="2400"/>
              <a:t>Régurgitations, vomissements, RGO</a:t>
            </a:r>
          </a:p>
          <a:p>
            <a:pPr>
              <a:spcBef>
                <a:spcPct val="0"/>
              </a:spcBef>
              <a:buClr>
                <a:srgbClr val="FF9933"/>
              </a:buClr>
              <a:buSzPct val="80000"/>
              <a:buFont typeface="Wingdings" panose="05000000000000000000" pitchFamily="2" charset="2"/>
              <a:buChar char="ü"/>
            </a:pPr>
            <a:r>
              <a:rPr lang="fr-FR" altLang="fr-FR" sz="2400"/>
              <a:t>Bébé refuse le sein</a:t>
            </a:r>
          </a:p>
          <a:p>
            <a:pPr>
              <a:spcBef>
                <a:spcPct val="0"/>
              </a:spcBef>
              <a:buClr>
                <a:srgbClr val="FF9933"/>
              </a:buClr>
              <a:buSzPct val="80000"/>
              <a:buFont typeface="Wingdings" panose="05000000000000000000" pitchFamily="2" charset="2"/>
              <a:buChar char="ü"/>
            </a:pPr>
            <a:r>
              <a:rPr lang="fr-FR" altLang="fr-FR" sz="2400"/>
              <a:t>Bébé est affamé</a:t>
            </a:r>
          </a:p>
          <a:p>
            <a:pPr>
              <a:spcBef>
                <a:spcPct val="0"/>
              </a:spcBef>
              <a:buClr>
                <a:srgbClr val="FF9933"/>
              </a:buClr>
              <a:buSzPct val="80000"/>
              <a:buFont typeface="Wingdings" panose="05000000000000000000" pitchFamily="2" charset="2"/>
              <a:buChar char="ü"/>
            </a:pPr>
            <a:r>
              <a:rPr lang="fr-FR" altLang="fr-FR" sz="2400"/>
              <a:t>Diarrhée</a:t>
            </a:r>
          </a:p>
          <a:p>
            <a:pPr>
              <a:spcBef>
                <a:spcPct val="0"/>
              </a:spcBef>
              <a:buClr>
                <a:srgbClr val="FF9933"/>
              </a:buClr>
              <a:buSzPct val="80000"/>
              <a:buFont typeface="Wingdings" panose="05000000000000000000" pitchFamily="2" charset="2"/>
              <a:buChar char="ü"/>
            </a:pPr>
            <a:r>
              <a:rPr lang="fr-FR" altLang="fr-FR" sz="2400"/>
              <a:t>Erythème fessier</a:t>
            </a:r>
          </a:p>
          <a:p>
            <a:pPr>
              <a:spcBef>
                <a:spcPct val="0"/>
              </a:spcBef>
              <a:buClr>
                <a:srgbClr val="FF9933"/>
              </a:buClr>
              <a:buSzPct val="80000"/>
              <a:buFont typeface="Wingdings" panose="05000000000000000000" pitchFamily="2" charset="2"/>
              <a:buChar char="ü"/>
            </a:pPr>
            <a:r>
              <a:rPr lang="fr-FR" altLang="fr-FR" sz="2400"/>
              <a:t>Constipation</a:t>
            </a:r>
          </a:p>
          <a:p>
            <a:pPr>
              <a:spcBef>
                <a:spcPct val="0"/>
              </a:spcBef>
              <a:buClr>
                <a:srgbClr val="FF9933"/>
              </a:buClr>
              <a:buSzPct val="80000"/>
              <a:buFont typeface="Wingdings" panose="05000000000000000000" pitchFamily="2" charset="2"/>
              <a:buChar char="ü"/>
            </a:pPr>
            <a:r>
              <a:rPr lang="fr-FR" altLang="fr-FR" sz="2400"/>
              <a:t>Fissures anales et hémorroïdes</a:t>
            </a:r>
          </a:p>
          <a:p>
            <a:pPr>
              <a:spcBef>
                <a:spcPct val="0"/>
              </a:spcBef>
              <a:buClr>
                <a:srgbClr val="FF9933"/>
              </a:buClr>
              <a:buSzPct val="80000"/>
              <a:buFont typeface="Wingdings" panose="05000000000000000000" pitchFamily="2" charset="2"/>
              <a:buChar char="ü"/>
            </a:pPr>
            <a:r>
              <a:rPr lang="fr-FR" altLang="fr-FR" sz="2400"/>
              <a:t>Coliques du 1</a:t>
            </a:r>
            <a:r>
              <a:rPr lang="fr-FR" altLang="fr-FR" sz="2400" baseline="30000"/>
              <a:t>er</a:t>
            </a:r>
            <a:r>
              <a:rPr lang="fr-FR" altLang="fr-FR" sz="2400"/>
              <a:t> trimestre de vie</a:t>
            </a:r>
          </a:p>
        </p:txBody>
      </p:sp>
      <p:sp>
        <p:nvSpPr>
          <p:cNvPr id="156675" name="Rectangle 6">
            <a:extLst>
              <a:ext uri="{FF2B5EF4-FFF2-40B4-BE49-F238E27FC236}">
                <a16:creationId xmlns:a16="http://schemas.microsoft.com/office/drawing/2014/main" id="{3F7240A1-5B7D-FE36-C23C-38056D20D790}"/>
              </a:ext>
            </a:extLst>
          </p:cNvPr>
          <p:cNvSpPr>
            <a:spLocks noChangeArrowheads="1"/>
          </p:cNvSpPr>
          <p:nvPr/>
        </p:nvSpPr>
        <p:spPr bwMode="auto">
          <a:xfrm>
            <a:off x="1828800" y="609600"/>
            <a:ext cx="3757613" cy="457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solidFill>
                  <a:srgbClr val="FFFFFF"/>
                </a:solidFill>
              </a:rPr>
              <a:t>Les tracas digestifs du bébé</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a:extLst>
              <a:ext uri="{FF2B5EF4-FFF2-40B4-BE49-F238E27FC236}">
                <a16:creationId xmlns:a16="http://schemas.microsoft.com/office/drawing/2014/main" id="{4820CC5C-B3C7-A543-46AD-70CD932AAC37}"/>
              </a:ext>
            </a:extLst>
          </p:cNvPr>
          <p:cNvSpPr>
            <a:spLocks noGrp="1" noChangeArrowheads="1"/>
          </p:cNvSpPr>
          <p:nvPr>
            <p:ph type="body" idx="4294967295"/>
          </p:nvPr>
        </p:nvSpPr>
        <p:spPr bwMode="auto">
          <a:xfrm>
            <a:off x="660400" y="981075"/>
            <a:ext cx="8483600" cy="525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Tx/>
              <a:buNone/>
            </a:pPr>
            <a:r>
              <a:rPr lang="fr-FR" altLang="fr-FR" sz="2400"/>
              <a:t>Les régurgitations sont définies comme des rejets de lait survenant sans efforts, spontanément ou après un mouvement, parfois minime. Elles sont à différencier des vomissements vrais, </a:t>
            </a:r>
            <a:r>
              <a:rPr lang="fr-FR" altLang="fr-FR" sz="2400" b="1"/>
              <a:t>survenant toujours après des efforts </a:t>
            </a:r>
            <a:r>
              <a:rPr lang="fr-FR" altLang="fr-FR" sz="2400"/>
              <a:t>liés à une contraction spasmodique de l'estomac et des muscles abdominaux. </a:t>
            </a:r>
          </a:p>
          <a:p>
            <a:pPr marL="0" indent="0">
              <a:spcBef>
                <a:spcPct val="0"/>
              </a:spcBef>
              <a:buFontTx/>
              <a:buNone/>
            </a:pPr>
            <a:endParaRPr lang="fr-FR" altLang="fr-FR" sz="2400"/>
          </a:p>
          <a:p>
            <a:pPr marL="0" indent="0">
              <a:spcBef>
                <a:spcPct val="0"/>
              </a:spcBef>
              <a:buFontTx/>
              <a:buNone/>
            </a:pPr>
            <a:r>
              <a:rPr lang="fr-FR" altLang="fr-FR" sz="2400"/>
              <a:t>Dans la majorité des cas, le pédiatre aura rassuré les parents, qui se trouvent devant une situation potentiellement bénigne mais gênante, car survenant régulièrement après chaque repas, et ce, parfois jusqu'à l'âge de la marche (RGO++). </a:t>
            </a:r>
          </a:p>
          <a:p>
            <a:pPr marL="0" indent="0">
              <a:spcBef>
                <a:spcPct val="0"/>
              </a:spcBef>
              <a:buFontTx/>
              <a:buNone/>
            </a:pPr>
            <a:endParaRPr lang="fr-FR" altLang="fr-FR" sz="2400"/>
          </a:p>
          <a:p>
            <a:pPr marL="0" indent="0">
              <a:spcBef>
                <a:spcPct val="0"/>
              </a:spcBef>
              <a:buFontTx/>
              <a:buNone/>
            </a:pPr>
            <a:r>
              <a:rPr lang="fr-FR" altLang="fr-FR" sz="2400"/>
              <a:t>C'est là que quelques médicaments homéopathiques bien ciblés peuvent encore une fois apporter une aide précieuse, parallèlement aux autres mesures, médicamenteuses et posturales.</a:t>
            </a:r>
          </a:p>
        </p:txBody>
      </p:sp>
      <p:sp>
        <p:nvSpPr>
          <p:cNvPr id="158723" name="Rectangle 6">
            <a:extLst>
              <a:ext uri="{FF2B5EF4-FFF2-40B4-BE49-F238E27FC236}">
                <a16:creationId xmlns:a16="http://schemas.microsoft.com/office/drawing/2014/main" id="{5EC83269-D82F-AC36-C4ED-0CB2FAB8AC95}"/>
              </a:ext>
            </a:extLst>
          </p:cNvPr>
          <p:cNvSpPr>
            <a:spLocks noChangeArrowheads="1"/>
          </p:cNvSpPr>
          <p:nvPr/>
        </p:nvSpPr>
        <p:spPr bwMode="auto">
          <a:xfrm>
            <a:off x="584200" y="523875"/>
            <a:ext cx="474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régurgitations et vomissements</a:t>
            </a:r>
          </a:p>
        </p:txBody>
      </p:sp>
      <p:pic>
        <p:nvPicPr>
          <p:cNvPr id="158724" name="Picture 4" descr="flèche">
            <a:extLst>
              <a:ext uri="{FF2B5EF4-FFF2-40B4-BE49-F238E27FC236}">
                <a16:creationId xmlns:a16="http://schemas.microsoft.com/office/drawing/2014/main" id="{A85748B4-4846-8E66-9F79-A95348048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096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E867C1A3-C84C-685F-7A1E-941B96A32A03}"/>
              </a:ext>
            </a:extLst>
          </p:cNvPr>
          <p:cNvSpPr txBox="1">
            <a:spLocks noChangeArrowheads="1"/>
          </p:cNvSpPr>
          <p:nvPr/>
        </p:nvSpPr>
        <p:spPr bwMode="auto">
          <a:xfrm>
            <a:off x="914400" y="160655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endParaRPr lang="fr-FR" altLang="fr-FR"/>
          </a:p>
        </p:txBody>
      </p:sp>
      <p:sp>
        <p:nvSpPr>
          <p:cNvPr id="22531" name="Text Box 5">
            <a:extLst>
              <a:ext uri="{FF2B5EF4-FFF2-40B4-BE49-F238E27FC236}">
                <a16:creationId xmlns:a16="http://schemas.microsoft.com/office/drawing/2014/main" id="{BDD6B1F3-B3D7-79BD-A5AA-1A7CF4396CB3}"/>
              </a:ext>
            </a:extLst>
          </p:cNvPr>
          <p:cNvSpPr txBox="1">
            <a:spLocks noChangeArrowheads="1"/>
          </p:cNvSpPr>
          <p:nvPr/>
        </p:nvSpPr>
        <p:spPr bwMode="auto">
          <a:xfrm>
            <a:off x="533400" y="1758950"/>
            <a:ext cx="84582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Evolution insidieuse sans intervalle libre</a:t>
            </a:r>
          </a:p>
          <a:p>
            <a:pPr eaLnBrk="1" hangingPunct="1"/>
            <a:r>
              <a:rPr lang="fr-FR" altLang="fr-FR" sz="2400" b="0"/>
              <a:t>Leucorrhées des IST (infections sexuellement transmissibles) ou vaginoses : infections qui traînent.</a:t>
            </a:r>
          </a:p>
          <a:p>
            <a:pPr eaLnBrk="1" hangingPunct="1"/>
            <a:r>
              <a:rPr lang="fr-FR" altLang="fr-FR" sz="2400" b="0"/>
              <a:t>Prise de poids ou rétention dans les suites de traitements médicamenteux hormonaux (à but contraceptif ou traitement de la ménopause), corticoïdes, neuroleptiques. </a:t>
            </a:r>
          </a:p>
          <a:p>
            <a:pPr eaLnBrk="1" hangingPunct="1"/>
            <a:r>
              <a:rPr lang="fr-FR" altLang="fr-FR" sz="2400" b="0"/>
              <a:t>Néo-formations bénignes: polypes, condylomes, fibromes</a:t>
            </a:r>
          </a:p>
          <a:p>
            <a:pPr eaLnBrk="1" hangingPunct="1"/>
            <a:r>
              <a:rPr lang="fr-FR" altLang="fr-FR" sz="2400" b="0"/>
              <a:t>Sueurs odorantes.</a:t>
            </a:r>
          </a:p>
          <a:p>
            <a:pPr eaLnBrk="1" hangingPunct="1"/>
            <a:r>
              <a:rPr lang="fr-FR" altLang="fr-FR" sz="2400" b="0"/>
              <a:t>Douleurs articulaires à l’humidité.</a:t>
            </a:r>
          </a:p>
          <a:p>
            <a:pPr eaLnBrk="1" hangingPunct="1"/>
            <a:endParaRPr lang="fr-FR" altLang="fr-FR" sz="2400" b="0"/>
          </a:p>
          <a:p>
            <a:pPr eaLnBrk="1" hangingPunct="1"/>
            <a:r>
              <a:rPr lang="fr-FR" altLang="fr-FR" sz="2400" b="0"/>
              <a:t>Ex : </a:t>
            </a:r>
            <a:r>
              <a:rPr lang="fr-FR" altLang="fr-FR" sz="2400"/>
              <a:t>Thuya</a:t>
            </a:r>
            <a:r>
              <a:rPr lang="fr-FR" altLang="fr-FR" sz="2400" b="0"/>
              <a:t>, </a:t>
            </a:r>
            <a:r>
              <a:rPr lang="fr-FR" altLang="fr-FR" sz="2400"/>
              <a:t>Medorrhinum</a:t>
            </a:r>
            <a:r>
              <a:rPr lang="fr-FR" altLang="fr-FR" sz="2400" b="0"/>
              <a:t>, </a:t>
            </a:r>
            <a:r>
              <a:rPr lang="fr-FR" altLang="fr-FR" sz="2400"/>
              <a:t>Natrum sulfuricum</a:t>
            </a:r>
            <a:r>
              <a:rPr lang="fr-FR" altLang="fr-FR" sz="2400" b="0"/>
              <a:t>, </a:t>
            </a:r>
            <a:r>
              <a:rPr lang="fr-FR" altLang="fr-FR" sz="2400"/>
              <a:t>Nitricum</a:t>
            </a:r>
            <a:r>
              <a:rPr lang="fr-FR" altLang="fr-FR" sz="2400" b="0"/>
              <a:t> </a:t>
            </a:r>
            <a:r>
              <a:rPr lang="fr-FR" altLang="fr-FR" sz="2400"/>
              <a:t>acidum</a:t>
            </a:r>
          </a:p>
        </p:txBody>
      </p:sp>
      <p:pic>
        <p:nvPicPr>
          <p:cNvPr id="22532" name="Picture 6" descr="flèche">
            <a:extLst>
              <a:ext uri="{FF2B5EF4-FFF2-40B4-BE49-F238E27FC236}">
                <a16:creationId xmlns:a16="http://schemas.microsoft.com/office/drawing/2014/main" id="{6236CE9D-0729-F5BA-7027-44BA08A23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7810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7">
            <a:extLst>
              <a:ext uri="{FF2B5EF4-FFF2-40B4-BE49-F238E27FC236}">
                <a16:creationId xmlns:a16="http://schemas.microsoft.com/office/drawing/2014/main" id="{DCCD9AA3-8658-F475-DD03-6B0F43E6B9A1}"/>
              </a:ext>
            </a:extLst>
          </p:cNvPr>
          <p:cNvSpPr>
            <a:spLocks noChangeArrowheads="1"/>
          </p:cNvSpPr>
          <p:nvPr/>
        </p:nvSpPr>
        <p:spPr bwMode="auto">
          <a:xfrm>
            <a:off x="533400" y="698500"/>
            <a:ext cx="68580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solidFill>
                  <a:srgbClr val="FF9933"/>
                </a:solidFill>
              </a:rPr>
              <a:t>	Sycotique</a:t>
            </a:r>
          </a:p>
          <a:p>
            <a:pPr eaLnBrk="1" hangingPunct="1"/>
            <a:r>
              <a:rPr lang="fr-FR" altLang="fr-FR" sz="2400" b="0" i="1">
                <a:solidFill>
                  <a:srgbClr val="FF9933"/>
                </a:solidFill>
              </a:rPr>
              <a:t>Inflammation – Ecoulement – Prolifération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5">
            <a:extLst>
              <a:ext uri="{FF2B5EF4-FFF2-40B4-BE49-F238E27FC236}">
                <a16:creationId xmlns:a16="http://schemas.microsoft.com/office/drawing/2014/main" id="{6F37B3C6-F95F-D613-D4FE-E33AA5591155}"/>
              </a:ext>
            </a:extLst>
          </p:cNvPr>
          <p:cNvSpPr>
            <a:spLocks noGrp="1" noChangeArrowheads="1"/>
          </p:cNvSpPr>
          <p:nvPr>
            <p:ph type="body" idx="4294967295"/>
          </p:nvPr>
        </p:nvSpPr>
        <p:spPr bwMode="auto">
          <a:xfrm>
            <a:off x="465138" y="1447800"/>
            <a:ext cx="8229600"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Clr>
                <a:srgbClr val="FF9933"/>
              </a:buClr>
              <a:buSzPct val="80000"/>
              <a:buFont typeface="Wingdings" panose="05000000000000000000" pitchFamily="2" charset="2"/>
              <a:buChar char="ü"/>
            </a:pPr>
            <a:r>
              <a:rPr lang="fr-FR" altLang="fr-FR" sz="2400"/>
              <a:t> Faire dormir sur le dos.</a:t>
            </a:r>
          </a:p>
          <a:p>
            <a:pPr marL="0" indent="0">
              <a:buClr>
                <a:srgbClr val="FF9933"/>
              </a:buClr>
              <a:buSzPct val="80000"/>
              <a:buFont typeface="Wingdings" panose="05000000000000000000" pitchFamily="2" charset="2"/>
              <a:buChar char="ü"/>
            </a:pPr>
            <a:r>
              <a:rPr lang="fr-FR" altLang="fr-FR" sz="2400"/>
              <a:t> Surélever le lit à 30°maxi par rapport à l'horizontale pour que la tête de bébé soit plus haute que le tronc.</a:t>
            </a:r>
          </a:p>
          <a:p>
            <a:pPr marL="0" indent="0">
              <a:buClr>
                <a:srgbClr val="FF9933"/>
              </a:buClr>
              <a:buSzPct val="80000"/>
              <a:buFont typeface="Wingdings" panose="05000000000000000000" pitchFamily="2" charset="2"/>
              <a:buChar char="ü"/>
            </a:pPr>
            <a:r>
              <a:rPr lang="fr-FR" altLang="fr-FR" sz="2400"/>
              <a:t> Épaissir le lait ou lait AR.</a:t>
            </a:r>
          </a:p>
          <a:p>
            <a:pPr marL="0" indent="0">
              <a:buClr>
                <a:srgbClr val="FF9933"/>
              </a:buClr>
              <a:buSzPct val="80000"/>
              <a:buFont typeface="Wingdings" panose="05000000000000000000" pitchFamily="2" charset="2"/>
              <a:buChar char="ü"/>
            </a:pPr>
            <a:r>
              <a:rPr lang="fr-FR" altLang="fr-FR" sz="2400"/>
              <a:t> Faire roter après le repas (sans forcer).</a:t>
            </a:r>
          </a:p>
          <a:p>
            <a:pPr marL="0" indent="0">
              <a:buClr>
                <a:srgbClr val="FF9933"/>
              </a:buClr>
              <a:buSzPct val="80000"/>
              <a:buFont typeface="Wingdings" panose="05000000000000000000" pitchFamily="2" charset="2"/>
              <a:buChar char="ü"/>
            </a:pPr>
            <a:r>
              <a:rPr lang="fr-FR" altLang="fr-FR" sz="2400"/>
              <a:t> Traiter une cause : rechercher un reflux, une allergie…</a:t>
            </a:r>
          </a:p>
          <a:p>
            <a:pPr marL="0" indent="0">
              <a:buClr>
                <a:srgbClr val="FF9933"/>
              </a:buClr>
              <a:buSzPct val="80000"/>
              <a:buFont typeface="Wingdings" panose="05000000000000000000" pitchFamily="2" charset="2"/>
              <a:buNone/>
            </a:pPr>
            <a:endParaRPr lang="fr-FR" altLang="fr-FR" sz="2400"/>
          </a:p>
        </p:txBody>
      </p:sp>
      <p:sp>
        <p:nvSpPr>
          <p:cNvPr id="160771" name="Rectangle 6">
            <a:extLst>
              <a:ext uri="{FF2B5EF4-FFF2-40B4-BE49-F238E27FC236}">
                <a16:creationId xmlns:a16="http://schemas.microsoft.com/office/drawing/2014/main" id="{BCD72A54-99AB-0DE9-E9A1-5B139666BD50}"/>
              </a:ext>
            </a:extLst>
          </p:cNvPr>
          <p:cNvSpPr>
            <a:spLocks noChangeArrowheads="1"/>
          </p:cNvSpPr>
          <p:nvPr/>
        </p:nvSpPr>
        <p:spPr bwMode="auto">
          <a:xfrm>
            <a:off x="569913" y="685800"/>
            <a:ext cx="478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Régurgitations : mesures à prendre</a:t>
            </a:r>
          </a:p>
        </p:txBody>
      </p:sp>
      <p:pic>
        <p:nvPicPr>
          <p:cNvPr id="160772" name="Picture 4" descr="flèche">
            <a:extLst>
              <a:ext uri="{FF2B5EF4-FFF2-40B4-BE49-F238E27FC236}">
                <a16:creationId xmlns:a16="http://schemas.microsoft.com/office/drawing/2014/main" id="{973B17D2-A726-4CEE-041F-8FF03857E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733425"/>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128" name="Group 40">
            <a:extLst>
              <a:ext uri="{FF2B5EF4-FFF2-40B4-BE49-F238E27FC236}">
                <a16:creationId xmlns:a16="http://schemas.microsoft.com/office/drawing/2014/main" id="{5BBEBDA9-B6CB-EA79-60F0-64556FDDDC5C}"/>
              </a:ext>
            </a:extLst>
          </p:cNvPr>
          <p:cNvGraphicFramePr>
            <a:graphicFrameLocks noGrp="1"/>
          </p:cNvGraphicFramePr>
          <p:nvPr>
            <p:ph idx="4294967295"/>
          </p:nvPr>
        </p:nvGraphicFramePr>
        <p:xfrm>
          <a:off x="228600" y="457200"/>
          <a:ext cx="8915400" cy="5592763"/>
        </p:xfrm>
        <a:graphic>
          <a:graphicData uri="http://schemas.openxmlformats.org/drawingml/2006/table">
            <a:tbl>
              <a:tblPr/>
              <a:tblGrid>
                <a:gridCol w="1371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193925">
                  <a:extLst>
                    <a:ext uri="{9D8B030D-6E8A-4147-A177-3AD203B41FA5}">
                      <a16:colId xmlns:a16="http://schemas.microsoft.com/office/drawing/2014/main" val="20002"/>
                    </a:ext>
                  </a:extLst>
                </a:gridCol>
                <a:gridCol w="1857375">
                  <a:extLst>
                    <a:ext uri="{9D8B030D-6E8A-4147-A177-3AD203B41FA5}">
                      <a16:colId xmlns:a16="http://schemas.microsoft.com/office/drawing/2014/main" val="20003"/>
                    </a:ext>
                  </a:extLst>
                </a:gridCol>
                <a:gridCol w="1587500">
                  <a:extLst>
                    <a:ext uri="{9D8B030D-6E8A-4147-A177-3AD203B41FA5}">
                      <a16:colId xmlns:a16="http://schemas.microsoft.com/office/drawing/2014/main" val="20004"/>
                    </a:ext>
                  </a:extLst>
                </a:gridCol>
              </a:tblGrid>
              <a:tr h="83797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Aethusa</a:t>
                      </a:r>
                      <a:endPar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34" charset="-128"/>
                        </a:rPr>
                        <a:t>cynapium</a:t>
                      </a:r>
                      <a:endParaRPr kumimoji="0" lang="fr-FR" altLang="fr-FR" sz="16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Tout le biberon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Gros caillots acides,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puis somnole</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Intolérance aux protéines de lait de vache</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37">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Antimonium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crudum</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Vomissements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alimentaires qui ne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soulagent pas</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Suralimenté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Rot ne soulage pas</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Grognon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Langue blanche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Tr peau</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061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Nux vomica</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Spasmes œsophagiens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ou gastriques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Régurgitation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qui soulage</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Gros mangeur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Rot qui soulage</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Impatient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Irritable </a:t>
                      </a: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après repas</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445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Cuprum</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metallicum</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Spasmes œsophagiens,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cardia, gastriques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vomissements brusques,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par le nez</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Hoquet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Bruits digestifs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pendant sommeil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Coliques spasmodiques ++</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contrariété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&lt; moindre toucher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&gt; gorgée eau froide</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77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Argentum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nitricum</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Oesophagite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Ulcère gastro-pylorique</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Boit vite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Diarrhée verte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Aérophagie avec</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 palpitations</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Nerveux, impatient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Muqueuses s’ulcèrent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facilement</a:t>
                      </a: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endParaRPr>
                    </a:p>
                  </a:txBody>
                  <a:tcPr marT="45709" marB="45709"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ZoneTexte 1">
            <a:extLst>
              <a:ext uri="{FF2B5EF4-FFF2-40B4-BE49-F238E27FC236}">
                <a16:creationId xmlns:a16="http://schemas.microsoft.com/office/drawing/2014/main" id="{50885424-7850-B34E-9880-BF92D1F6ED79}"/>
              </a:ext>
            </a:extLst>
          </p:cNvPr>
          <p:cNvSpPr txBox="1">
            <a:spLocks noChangeArrowheads="1"/>
          </p:cNvSpPr>
          <p:nvPr/>
        </p:nvSpPr>
        <p:spPr bwMode="auto">
          <a:xfrm>
            <a:off x="685800" y="685800"/>
            <a:ext cx="5791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b="0" u="sng">
                <a:solidFill>
                  <a:srgbClr val="FF9933"/>
                </a:solidFill>
              </a:rPr>
              <a:t>RGO : petite recette</a:t>
            </a:r>
          </a:p>
          <a:p>
            <a:endParaRPr lang="fr-FR" altLang="fr-FR" sz="2400" b="0"/>
          </a:p>
          <a:p>
            <a:r>
              <a:rPr lang="fr-FR" altLang="fr-FR" sz="2400" b="0"/>
              <a:t>Iris versicolor</a:t>
            </a:r>
          </a:p>
          <a:p>
            <a:r>
              <a:rPr lang="fr-FR" altLang="fr-FR" sz="2400" b="0"/>
              <a:t>Sulfuricum acidum		5CH ââ</a:t>
            </a:r>
          </a:p>
          <a:p>
            <a:r>
              <a:rPr lang="fr-FR" altLang="fr-FR" sz="2400" b="0"/>
              <a:t>Robinia pseudo acacia</a:t>
            </a:r>
          </a:p>
        </p:txBody>
      </p:sp>
      <p:sp>
        <p:nvSpPr>
          <p:cNvPr id="164867" name="Accolade fermante 1">
            <a:extLst>
              <a:ext uri="{FF2B5EF4-FFF2-40B4-BE49-F238E27FC236}">
                <a16:creationId xmlns:a16="http://schemas.microsoft.com/office/drawing/2014/main" id="{C96460EA-46DE-54B1-135E-CBD6B8EB17BD}"/>
              </a:ext>
            </a:extLst>
          </p:cNvPr>
          <p:cNvSpPr>
            <a:spLocks/>
          </p:cNvSpPr>
          <p:nvPr/>
        </p:nvSpPr>
        <p:spPr bwMode="auto">
          <a:xfrm>
            <a:off x="3886200" y="1524000"/>
            <a:ext cx="76200" cy="990600"/>
          </a:xfrm>
          <a:prstGeom prst="rightBrace">
            <a:avLst>
              <a:gd name="adj1" fmla="val 8306"/>
              <a:gd name="adj2" fmla="val 50000"/>
            </a:avLst>
          </a:prstGeom>
          <a:noFill/>
          <a:ln w="19050" algn="ctr">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endParaRPr lang="fr-FR" altLang="fr-FR"/>
          </a:p>
        </p:txBody>
      </p:sp>
      <p:sp>
        <p:nvSpPr>
          <p:cNvPr id="164868" name="Rectangle 2">
            <a:extLst>
              <a:ext uri="{FF2B5EF4-FFF2-40B4-BE49-F238E27FC236}">
                <a16:creationId xmlns:a16="http://schemas.microsoft.com/office/drawing/2014/main" id="{0C0937F9-69B4-0BCF-11EF-B84953756562}"/>
              </a:ext>
            </a:extLst>
          </p:cNvPr>
          <p:cNvSpPr>
            <a:spLocks noChangeArrowheads="1"/>
          </p:cNvSpPr>
          <p:nvPr/>
        </p:nvSpPr>
        <p:spPr bwMode="auto">
          <a:xfrm>
            <a:off x="914400" y="3200400"/>
            <a:ext cx="6858000" cy="2057400"/>
          </a:xfrm>
          <a:prstGeom prst="rect">
            <a:avLst/>
          </a:prstGeom>
          <a:noFill/>
          <a:ln w="9525" algn="ctr">
            <a:solidFill>
              <a:srgbClr val="FF9966"/>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742950" indent="-285750">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b="0"/>
              <a:t>5 granules de chaque dans 1/4L d’eau froide</a:t>
            </a:r>
          </a:p>
          <a:p>
            <a:pPr eaLnBrk="1" hangingPunct="1"/>
            <a:r>
              <a:rPr lang="fr-FR" altLang="fr-FR" b="0"/>
              <a:t>Laisser dissoudre, secouer</a:t>
            </a:r>
          </a:p>
          <a:p>
            <a:pPr eaLnBrk="1" hangingPunct="1"/>
            <a:r>
              <a:rPr lang="fr-FR" altLang="fr-FR" b="0"/>
              <a:t>1 cuillerée sous la langue</a:t>
            </a:r>
          </a:p>
          <a:p>
            <a:pPr eaLnBrk="1" hangingPunct="1"/>
            <a:r>
              <a:rPr lang="fr-FR" altLang="fr-FR" b="0"/>
              <a:t>Bien secouer le flacon avant de prélever la cuillerée</a:t>
            </a:r>
          </a:p>
          <a:p>
            <a:pPr eaLnBrk="1" hangingPunct="1"/>
            <a:r>
              <a:rPr lang="fr-FR" altLang="fr-FR" b="0"/>
              <a:t>Renouveler la solution toutes les 48h</a:t>
            </a:r>
          </a:p>
          <a:p>
            <a:pPr eaLnBrk="1" hangingPunct="1"/>
            <a:endParaRPr lang="fr-FR" altLang="fr-FR" b="0"/>
          </a:p>
          <a:p>
            <a:pPr eaLnBrk="1" hangingPunct="1"/>
            <a:r>
              <a:rPr lang="fr-FR" altLang="fr-FR" b="0"/>
              <a:t>Certains l’aiment froid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a:extLst>
              <a:ext uri="{FF2B5EF4-FFF2-40B4-BE49-F238E27FC236}">
                <a16:creationId xmlns:a16="http://schemas.microsoft.com/office/drawing/2014/main" id="{854397BF-E42E-5ADB-F741-4D714D9903CC}"/>
              </a:ext>
            </a:extLst>
          </p:cNvPr>
          <p:cNvSpPr>
            <a:spLocks noChangeArrowheads="1"/>
          </p:cNvSpPr>
          <p:nvPr/>
        </p:nvSpPr>
        <p:spPr bwMode="auto">
          <a:xfrm>
            <a:off x="457200" y="1752600"/>
            <a:ext cx="35433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a:t>Calcarea carbonica</a:t>
            </a:r>
          </a:p>
          <a:p>
            <a:pPr eaLnBrk="1" hangingPunct="1"/>
            <a:r>
              <a:rPr lang="fr-FR" altLang="fr-FR" sz="2400" b="0"/>
              <a:t>Grand gabarit</a:t>
            </a:r>
          </a:p>
          <a:p>
            <a:pPr eaLnBrk="1" hangingPunct="1"/>
            <a:endParaRPr lang="fr-FR" altLang="fr-FR" sz="2400" b="0"/>
          </a:p>
          <a:p>
            <a:pPr eaLnBrk="1" hangingPunct="1"/>
            <a:r>
              <a:rPr lang="fr-FR" altLang="fr-FR" sz="2400"/>
              <a:t>Antimonium crudum</a:t>
            </a:r>
          </a:p>
          <a:p>
            <a:pPr eaLnBrk="1" hangingPunct="1"/>
            <a:r>
              <a:rPr lang="fr-FR" altLang="fr-FR" sz="2400" b="0"/>
              <a:t>Glouton et cracheur</a:t>
            </a:r>
          </a:p>
          <a:p>
            <a:pPr eaLnBrk="1" hangingPunct="1"/>
            <a:endParaRPr lang="fr-FR" altLang="fr-FR" sz="2400" b="0"/>
          </a:p>
        </p:txBody>
      </p:sp>
      <p:sp>
        <p:nvSpPr>
          <p:cNvPr id="166915" name="Rectangle 6">
            <a:extLst>
              <a:ext uri="{FF2B5EF4-FFF2-40B4-BE49-F238E27FC236}">
                <a16:creationId xmlns:a16="http://schemas.microsoft.com/office/drawing/2014/main" id="{DD1962F1-E828-C97A-E004-0DFF1FEE5067}"/>
              </a:ext>
            </a:extLst>
          </p:cNvPr>
          <p:cNvSpPr>
            <a:spLocks noChangeArrowheads="1"/>
          </p:cNvSpPr>
          <p:nvPr/>
        </p:nvSpPr>
        <p:spPr bwMode="auto">
          <a:xfrm>
            <a:off x="685800" y="914400"/>
            <a:ext cx="264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gros mangeurs</a:t>
            </a:r>
          </a:p>
        </p:txBody>
      </p:sp>
      <p:pic>
        <p:nvPicPr>
          <p:cNvPr id="166916" name="Picture 4" descr="flèche">
            <a:extLst>
              <a:ext uri="{FF2B5EF4-FFF2-40B4-BE49-F238E27FC236}">
                <a16:creationId xmlns:a16="http://schemas.microsoft.com/office/drawing/2014/main" id="{6965EE70-1DEB-F143-376F-352309F86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98425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a:extLst>
              <a:ext uri="{FF2B5EF4-FFF2-40B4-BE49-F238E27FC236}">
                <a16:creationId xmlns:a16="http://schemas.microsoft.com/office/drawing/2014/main" id="{ED5B84CC-4E39-BFA3-CAAD-064FC727697E}"/>
              </a:ext>
            </a:extLst>
          </p:cNvPr>
          <p:cNvSpPr>
            <a:spLocks noChangeArrowheads="1"/>
          </p:cNvSpPr>
          <p:nvPr/>
        </p:nvSpPr>
        <p:spPr bwMode="auto">
          <a:xfrm>
            <a:off x="454025" y="630238"/>
            <a:ext cx="173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Les affamés</a:t>
            </a:r>
          </a:p>
        </p:txBody>
      </p:sp>
      <p:sp>
        <p:nvSpPr>
          <p:cNvPr id="168963" name="Rectangle 7">
            <a:extLst>
              <a:ext uri="{FF2B5EF4-FFF2-40B4-BE49-F238E27FC236}">
                <a16:creationId xmlns:a16="http://schemas.microsoft.com/office/drawing/2014/main" id="{AADFAF95-D66F-9730-C7D6-84A5E084C14C}"/>
              </a:ext>
            </a:extLst>
          </p:cNvPr>
          <p:cNvSpPr>
            <a:spLocks noChangeArrowheads="1"/>
          </p:cNvSpPr>
          <p:nvPr/>
        </p:nvSpPr>
        <p:spPr bwMode="auto">
          <a:xfrm>
            <a:off x="454025" y="1295400"/>
            <a:ext cx="83566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Réclament sans cesse, mordent leurs poings, alors qu'ils viennent de boire, cela devient rapidement un enfer pour la mère.</a:t>
            </a:r>
          </a:p>
          <a:p>
            <a:pPr eaLnBrk="1" hangingPunct="1"/>
            <a:endParaRPr lang="fr-FR" altLang="fr-FR" sz="2400" b="0"/>
          </a:p>
          <a:p>
            <a:pPr eaLnBrk="1" hangingPunct="1"/>
            <a:r>
              <a:rPr lang="fr-FR" altLang="fr-FR" sz="2400" b="0"/>
              <a:t>On peut essayer : </a:t>
            </a:r>
          </a:p>
          <a:p>
            <a:pPr eaLnBrk="1" hangingPunct="1">
              <a:spcBef>
                <a:spcPct val="50000"/>
              </a:spcBef>
            </a:pPr>
            <a:r>
              <a:rPr lang="fr-FR" altLang="fr-FR" sz="2400"/>
              <a:t>Cina </a:t>
            </a:r>
            <a:br>
              <a:rPr lang="fr-FR" altLang="fr-FR" sz="2400"/>
            </a:br>
            <a:r>
              <a:rPr lang="fr-FR" altLang="fr-FR" sz="2400" b="0"/>
              <a:t>Dans tous les cas, une dose diluée dans un peu d'eau ou de lait. </a:t>
            </a:r>
          </a:p>
          <a:p>
            <a:pPr eaLnBrk="1" hangingPunct="1">
              <a:spcBef>
                <a:spcPct val="50000"/>
              </a:spcBef>
            </a:pPr>
            <a:r>
              <a:rPr lang="fr-FR" altLang="fr-FR" sz="2400"/>
              <a:t>Lycopodium </a:t>
            </a:r>
            <a:br>
              <a:rPr lang="fr-FR" altLang="fr-FR" sz="2400"/>
            </a:br>
            <a:r>
              <a:rPr lang="fr-FR" altLang="fr-FR" sz="2400" b="0"/>
              <a:t>Si le bébé réclame mais ne prend que quelques gorgées avant de se rendormir, pour crier dans les minutes qui suivent !</a:t>
            </a:r>
          </a:p>
          <a:p>
            <a:pPr eaLnBrk="1" hangingPunct="1">
              <a:spcBef>
                <a:spcPct val="50000"/>
              </a:spcBef>
            </a:pPr>
            <a:r>
              <a:rPr lang="fr-FR" altLang="fr-FR" sz="2400"/>
              <a:t>Iodum </a:t>
            </a:r>
            <a:br>
              <a:rPr lang="fr-FR" altLang="fr-FR" sz="2400" b="0"/>
            </a:br>
            <a:r>
              <a:rPr lang="fr-FR" altLang="fr-FR" sz="2400" b="0"/>
              <a:t>Si la mère présente des troubles hormonaux après l'accouchement. </a:t>
            </a:r>
          </a:p>
        </p:txBody>
      </p:sp>
      <p:pic>
        <p:nvPicPr>
          <p:cNvPr id="168964" name="Picture 5" descr="flèche">
            <a:extLst>
              <a:ext uri="{FF2B5EF4-FFF2-40B4-BE49-F238E27FC236}">
                <a16:creationId xmlns:a16="http://schemas.microsoft.com/office/drawing/2014/main" id="{94144FE4-CE57-A3F9-BB3F-D32992CEE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709613"/>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ZoneTexte 1">
            <a:extLst>
              <a:ext uri="{FF2B5EF4-FFF2-40B4-BE49-F238E27FC236}">
                <a16:creationId xmlns:a16="http://schemas.microsoft.com/office/drawing/2014/main" id="{B49A4459-54E9-FF9A-CBC9-F996ADD7BB9B}"/>
              </a:ext>
            </a:extLst>
          </p:cNvPr>
          <p:cNvSpPr txBox="1">
            <a:spLocks noChangeArrowheads="1"/>
          </p:cNvSpPr>
          <p:nvPr/>
        </p:nvSpPr>
        <p:spPr bwMode="auto">
          <a:xfrm>
            <a:off x="685800" y="685800"/>
            <a:ext cx="401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Appétit, constitution et MRC</a:t>
            </a:r>
          </a:p>
        </p:txBody>
      </p:sp>
      <p:pic>
        <p:nvPicPr>
          <p:cNvPr id="171011" name="Picture 5" descr="flèche">
            <a:extLst>
              <a:ext uri="{FF2B5EF4-FFF2-40B4-BE49-F238E27FC236}">
                <a16:creationId xmlns:a16="http://schemas.microsoft.com/office/drawing/2014/main" id="{5BF7FAFF-AF5C-59FC-150D-18943B432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7493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426A1C5-1386-BBBD-6021-1B11F3528BEF}"/>
              </a:ext>
            </a:extLst>
          </p:cNvPr>
          <p:cNvSpPr/>
          <p:nvPr/>
        </p:nvSpPr>
        <p:spPr bwMode="auto">
          <a:xfrm>
            <a:off x="685800" y="1524000"/>
            <a:ext cx="7467600" cy="914400"/>
          </a:xfrm>
          <a:prstGeom prst="rect">
            <a:avLst/>
          </a:prstGeom>
          <a:noFill/>
          <a:ln>
            <a:solidFill>
              <a:srgbClr val="FF9966"/>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r>
              <a:rPr lang="fr-FR" dirty="0">
                <a:solidFill>
                  <a:schemeClr val="tx1"/>
                </a:solidFill>
              </a:rPr>
              <a:t>Carboniques, sulfuriques, psore, sycose</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beaucoup, bien sucré, bien salé, bien connu</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Fréquentes intolérances au lait de vache, bien qu’il l’aime</a:t>
            </a:r>
            <a:endParaRPr lang="fr-FR" b="0" dirty="0">
              <a:solidFill>
                <a:schemeClr val="tx1"/>
              </a:solidFill>
            </a:endParaRPr>
          </a:p>
        </p:txBody>
      </p:sp>
      <p:sp>
        <p:nvSpPr>
          <p:cNvPr id="3" name="Rectangle 2">
            <a:extLst>
              <a:ext uri="{FF2B5EF4-FFF2-40B4-BE49-F238E27FC236}">
                <a16:creationId xmlns:a16="http://schemas.microsoft.com/office/drawing/2014/main" id="{93F41009-03DD-3056-F17E-DD2F7CB9BDF2}"/>
              </a:ext>
            </a:extLst>
          </p:cNvPr>
          <p:cNvSpPr/>
          <p:nvPr/>
        </p:nvSpPr>
        <p:spPr bwMode="auto">
          <a:xfrm>
            <a:off x="685800" y="3073400"/>
            <a:ext cx="7467600" cy="1330325"/>
          </a:xfrm>
          <a:prstGeom prst="rect">
            <a:avLst/>
          </a:prstGeom>
          <a:noFill/>
          <a:ln>
            <a:solidFill>
              <a:srgbClr val="FF9966"/>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r>
              <a:rPr lang="fr-FR" dirty="0">
                <a:solidFill>
                  <a:schemeClr val="tx1"/>
                </a:solidFill>
              </a:rPr>
              <a:t>Tuberculiniques, phosphoriques, siliciques</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Bien salé, bien juteux, bien frais, riches en sels</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Légumes, viandes fumées/salées</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Caprices, goût variable</a:t>
            </a:r>
            <a:endParaRPr lang="fr-FR" b="0" dirty="0">
              <a:solidFill>
                <a:schemeClr val="tx1"/>
              </a:solidFill>
            </a:endParaRPr>
          </a:p>
        </p:txBody>
      </p:sp>
      <p:sp>
        <p:nvSpPr>
          <p:cNvPr id="4" name="Rectangle 3">
            <a:extLst>
              <a:ext uri="{FF2B5EF4-FFF2-40B4-BE49-F238E27FC236}">
                <a16:creationId xmlns:a16="http://schemas.microsoft.com/office/drawing/2014/main" id="{2043A851-5782-9963-9CDF-B2E3A84420AD}"/>
              </a:ext>
            </a:extLst>
          </p:cNvPr>
          <p:cNvSpPr/>
          <p:nvPr/>
        </p:nvSpPr>
        <p:spPr bwMode="auto">
          <a:xfrm>
            <a:off x="685800" y="5038725"/>
            <a:ext cx="7467600" cy="914400"/>
          </a:xfrm>
          <a:prstGeom prst="rect">
            <a:avLst/>
          </a:prstGeom>
          <a:noFill/>
          <a:ln>
            <a:solidFill>
              <a:srgbClr val="FF9966"/>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r>
              <a:rPr lang="fr-FR" dirty="0">
                <a:solidFill>
                  <a:schemeClr val="tx1"/>
                </a:solidFill>
              </a:rPr>
              <a:t>Fluoriques et luétiques</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curieux, parfois anxieux</a:t>
            </a:r>
          </a:p>
          <a:p>
            <a:pPr marL="285750" indent="-285750" eaLnBrk="1" hangingPunct="1">
              <a:buFont typeface="Wingdings" panose="05000000000000000000" pitchFamily="2" charset="2"/>
              <a:buChar char="è"/>
              <a:defRPr/>
            </a:pPr>
            <a:r>
              <a:rPr lang="fr-FR" b="0" dirty="0">
                <a:solidFill>
                  <a:schemeClr val="tx1"/>
                </a:solidFill>
                <a:sym typeface="Wingdings" panose="05000000000000000000" pitchFamily="2" charset="2"/>
              </a:rPr>
              <a:t>fonds de bouteilles, et ce qui est interdit</a:t>
            </a:r>
            <a:endParaRPr lang="fr-FR" b="0" dirty="0">
              <a:solidFill>
                <a:schemeClr val="tx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7">
            <a:extLst>
              <a:ext uri="{FF2B5EF4-FFF2-40B4-BE49-F238E27FC236}">
                <a16:creationId xmlns:a16="http://schemas.microsoft.com/office/drawing/2014/main" id="{BEF4A2B0-4EA2-98E3-1950-A8CCCB4A082F}"/>
              </a:ext>
            </a:extLst>
          </p:cNvPr>
          <p:cNvSpPr>
            <a:spLocks noChangeArrowheads="1"/>
          </p:cNvSpPr>
          <p:nvPr/>
        </p:nvSpPr>
        <p:spPr bwMode="auto">
          <a:xfrm>
            <a:off x="457200" y="1600200"/>
            <a:ext cx="8267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a:t>Kreosotum</a:t>
            </a:r>
          </a:p>
          <a:p>
            <a:r>
              <a:rPr lang="fr-FR" altLang="fr-FR" sz="2400" b="0"/>
              <a:t>Arrive à nouveau en tête, à cause des services rendus en pratique quotidienne, avec sa diarrhée, surtout pendant la dentition, </a:t>
            </a:r>
            <a:r>
              <a:rPr lang="fr-FR" altLang="fr-FR" sz="2400"/>
              <a:t>érythème fessier papulo-érosif</a:t>
            </a:r>
            <a:r>
              <a:rPr lang="fr-FR" altLang="fr-FR" sz="2400" b="0"/>
              <a:t>.</a:t>
            </a:r>
          </a:p>
          <a:p>
            <a:r>
              <a:rPr lang="fr-FR" altLang="fr-FR" sz="2400" b="0"/>
              <a:t>Parfois tableau de</a:t>
            </a:r>
            <a:r>
              <a:rPr lang="fr-FR" altLang="fr-FR" sz="2400"/>
              <a:t> gastro-entérite du nourrisson.</a:t>
            </a:r>
          </a:p>
          <a:p>
            <a:r>
              <a:rPr lang="fr-FR" altLang="fr-FR" sz="2400" b="0"/>
              <a:t>Bien entendu, le traitement diététique de la diarrhée et local de l’érythème fessier s’imposent. De nombreux autres médicaments peuvent être indiqués. </a:t>
            </a:r>
          </a:p>
          <a:p>
            <a:r>
              <a:rPr lang="fr-FR" altLang="fr-FR" sz="2400" b="0"/>
              <a:t>Mais </a:t>
            </a:r>
            <a:r>
              <a:rPr lang="fr-FR" altLang="fr-FR" sz="2400"/>
              <a:t>Kreosotum</a:t>
            </a:r>
            <a:r>
              <a:rPr lang="fr-FR" altLang="fr-FR" sz="2400" b="0"/>
              <a:t> est fiable, et doit être connu.</a:t>
            </a:r>
          </a:p>
          <a:p>
            <a:endParaRPr lang="fr-FR" altLang="fr-FR" sz="2400" b="0"/>
          </a:p>
          <a:p>
            <a:pPr eaLnBrk="1" hangingPunct="1"/>
            <a:r>
              <a:rPr lang="fr-FR" altLang="fr-FR" sz="2400"/>
              <a:t>Calcarea carbonica</a:t>
            </a:r>
          </a:p>
          <a:p>
            <a:pPr eaLnBrk="1" hangingPunct="1"/>
            <a:r>
              <a:rPr lang="fr-FR" altLang="fr-FR" sz="2400" b="0"/>
              <a:t>Erythème fessier chez un bébé carbonique (grosse tête, fontanelles ouvertes), qui présente des éructations acides.</a:t>
            </a:r>
          </a:p>
        </p:txBody>
      </p:sp>
      <p:sp>
        <p:nvSpPr>
          <p:cNvPr id="172035" name="Rectangle 38">
            <a:extLst>
              <a:ext uri="{FF2B5EF4-FFF2-40B4-BE49-F238E27FC236}">
                <a16:creationId xmlns:a16="http://schemas.microsoft.com/office/drawing/2014/main" id="{E8FD84E9-2C7B-FA06-51D7-735754B0396D}"/>
              </a:ext>
            </a:extLst>
          </p:cNvPr>
          <p:cNvSpPr>
            <a:spLocks noChangeArrowheads="1"/>
          </p:cNvSpPr>
          <p:nvPr/>
        </p:nvSpPr>
        <p:spPr bwMode="auto">
          <a:xfrm>
            <a:off x="457200" y="762000"/>
            <a:ext cx="237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u="sng">
                <a:solidFill>
                  <a:srgbClr val="FF9933"/>
                </a:solidFill>
              </a:rPr>
              <a:t>Erythème fessier</a:t>
            </a:r>
          </a:p>
        </p:txBody>
      </p:sp>
      <p:pic>
        <p:nvPicPr>
          <p:cNvPr id="172036" name="Picture 5" descr="flèche">
            <a:extLst>
              <a:ext uri="{FF2B5EF4-FFF2-40B4-BE49-F238E27FC236}">
                <a16:creationId xmlns:a16="http://schemas.microsoft.com/office/drawing/2014/main" id="{1E5D2A5B-9D21-2D67-6CCA-2E4555797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838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69">
            <a:extLst>
              <a:ext uri="{FF2B5EF4-FFF2-40B4-BE49-F238E27FC236}">
                <a16:creationId xmlns:a16="http://schemas.microsoft.com/office/drawing/2014/main" id="{67D30537-9ABB-CEB6-5FEA-E7E4D1641A23}"/>
              </a:ext>
            </a:extLst>
          </p:cNvPr>
          <p:cNvSpPr>
            <a:spLocks noChangeArrowheads="1"/>
          </p:cNvSpPr>
          <p:nvPr/>
        </p:nvSpPr>
        <p:spPr bwMode="auto">
          <a:xfrm>
            <a:off x="609600" y="4951413"/>
            <a:ext cx="6438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r>
              <a:rPr lang="fr-FR" altLang="fr-FR" sz="2400" u="sng">
                <a:solidFill>
                  <a:srgbClr val="FF9933"/>
                </a:solidFill>
              </a:rPr>
              <a:t>Erythème fessier récidivant et rebelle</a:t>
            </a:r>
          </a:p>
          <a:p>
            <a:pPr eaLnBrk="1" hangingPunct="1"/>
            <a:r>
              <a:rPr lang="fr-FR" altLang="fr-FR" sz="2400"/>
              <a:t>Medorrhinum</a:t>
            </a:r>
          </a:p>
        </p:txBody>
      </p:sp>
      <p:graphicFrame>
        <p:nvGraphicFramePr>
          <p:cNvPr id="120960" name="Group 128">
            <a:extLst>
              <a:ext uri="{FF2B5EF4-FFF2-40B4-BE49-F238E27FC236}">
                <a16:creationId xmlns:a16="http://schemas.microsoft.com/office/drawing/2014/main" id="{06046617-BB7E-2134-470B-978529B0D0DB}"/>
              </a:ext>
            </a:extLst>
          </p:cNvPr>
          <p:cNvGraphicFramePr>
            <a:graphicFrameLocks noGrp="1"/>
          </p:cNvGraphicFramePr>
          <p:nvPr/>
        </p:nvGraphicFramePr>
        <p:xfrm>
          <a:off x="762000" y="1752600"/>
          <a:ext cx="7924800" cy="2727325"/>
        </p:xfrm>
        <a:graphic>
          <a:graphicData uri="http://schemas.openxmlformats.org/drawingml/2006/table">
            <a:tbl>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457154">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Belladonna</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Peau chaude, rouge, moite</a:t>
                      </a: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359">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Petroleum</a:t>
                      </a: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OGE enflés, prurit ++</a:t>
                      </a: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774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Staphysagria</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OGE, prurit</a:t>
                      </a: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54">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Croton tiglium</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Prurit +++</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91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Nitricum acidum</a:t>
                      </a:r>
                      <a:endParaRPr kumimoji="0" lang="fr-FR" altLang="fr-FR"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Douleur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34" charset="-128"/>
                        </a:rPr>
                        <a:t>fissure</a:t>
                      </a:r>
                    </a:p>
                  </a:txBody>
                  <a:tcPr marT="45697" marB="45697"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174103" name="Picture 25" descr="flèche">
            <a:extLst>
              <a:ext uri="{FF2B5EF4-FFF2-40B4-BE49-F238E27FC236}">
                <a16:creationId xmlns:a16="http://schemas.microsoft.com/office/drawing/2014/main" id="{AEBAFA32-E2C7-8AE5-5AB8-38943EDA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029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5">
            <a:extLst>
              <a:ext uri="{FF2B5EF4-FFF2-40B4-BE49-F238E27FC236}">
                <a16:creationId xmlns:a16="http://schemas.microsoft.com/office/drawing/2014/main" id="{564BE75F-575B-3337-77E4-6F2DA8F085C1}"/>
              </a:ext>
            </a:extLst>
          </p:cNvPr>
          <p:cNvSpPr>
            <a:spLocks noGrp="1" noChangeArrowheads="1"/>
          </p:cNvSpPr>
          <p:nvPr>
            <p:ph type="body" idx="4294967295"/>
          </p:nvPr>
        </p:nvSpPr>
        <p:spPr bwMode="auto">
          <a:xfrm>
            <a:off x="415925" y="1676400"/>
            <a:ext cx="8270875"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50000"/>
              </a:spcBef>
              <a:buFontTx/>
              <a:buNone/>
            </a:pPr>
            <a:r>
              <a:rPr lang="fr-FR" altLang="fr-FR" sz="2400"/>
              <a:t>Elle se définit comme l'émission insuffisante de selles ayant séjourné trop longtemps dans le tube digestif.</a:t>
            </a:r>
          </a:p>
          <a:p>
            <a:pPr marL="0" indent="0">
              <a:spcBef>
                <a:spcPct val="50000"/>
              </a:spcBef>
              <a:buFontTx/>
              <a:buNone/>
            </a:pPr>
            <a:r>
              <a:rPr lang="fr-FR" altLang="fr-FR" sz="2400"/>
              <a:t>La constipation est fréquente chez le nouveau-né, et souvent banale. Il faut néanmoins demander l'avis du médecin devant un bébé qui ne présente pas des selles quotidiennes ou pluriquotidiennes, car cette absence de selles peut révéler une affection médicale ou chirurgicale pouvant être grave (hypothyroïdie, maladie de Hirschsprung, mucoviscidose).</a:t>
            </a:r>
          </a:p>
          <a:p>
            <a:pPr marL="0" indent="0">
              <a:spcBef>
                <a:spcPct val="50000"/>
              </a:spcBef>
              <a:buFontTx/>
              <a:buNone/>
            </a:pPr>
            <a:r>
              <a:rPr lang="fr-FR" altLang="fr-FR" sz="2400"/>
              <a:t>La constipation au sein peut survenir chez 10 à 20% des nouveau-nés ; elle ne doit donc pas forcément inquiéter. </a:t>
            </a:r>
          </a:p>
        </p:txBody>
      </p:sp>
      <p:sp>
        <p:nvSpPr>
          <p:cNvPr id="176131" name="Rectangle 6">
            <a:extLst>
              <a:ext uri="{FF2B5EF4-FFF2-40B4-BE49-F238E27FC236}">
                <a16:creationId xmlns:a16="http://schemas.microsoft.com/office/drawing/2014/main" id="{22A9400B-B1F1-A6D8-1CEF-BC6AE9858286}"/>
              </a:ext>
            </a:extLst>
          </p:cNvPr>
          <p:cNvSpPr>
            <a:spLocks noChangeArrowheads="1"/>
          </p:cNvSpPr>
          <p:nvPr/>
        </p:nvSpPr>
        <p:spPr bwMode="auto">
          <a:xfrm>
            <a:off x="457200" y="762000"/>
            <a:ext cx="220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u="sng">
                <a:solidFill>
                  <a:srgbClr val="FF9933"/>
                </a:solidFill>
              </a:rPr>
              <a:t>La constipation</a:t>
            </a:r>
          </a:p>
        </p:txBody>
      </p:sp>
      <p:pic>
        <p:nvPicPr>
          <p:cNvPr id="176132" name="Picture 4" descr="flèche">
            <a:extLst>
              <a:ext uri="{FF2B5EF4-FFF2-40B4-BE49-F238E27FC236}">
                <a16:creationId xmlns:a16="http://schemas.microsoft.com/office/drawing/2014/main" id="{27996532-0D07-7087-3577-324DCC7D2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838200"/>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9">
            <a:extLst>
              <a:ext uri="{FF2B5EF4-FFF2-40B4-BE49-F238E27FC236}">
                <a16:creationId xmlns:a16="http://schemas.microsoft.com/office/drawing/2014/main" id="{164F57D4-E460-07EA-F9AD-4B827B277E2F}"/>
              </a:ext>
            </a:extLst>
          </p:cNvPr>
          <p:cNvSpPr>
            <a:spLocks noChangeArrowheads="1"/>
          </p:cNvSpPr>
          <p:nvPr/>
        </p:nvSpPr>
        <p:spPr bwMode="auto">
          <a:xfrm>
            <a:off x="457200" y="609600"/>
            <a:ext cx="85725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anose="02020603050405020304" pitchFamily="18" charset="0"/>
                <a:ea typeface="MS PGothic" panose="020B0600070205080204" pitchFamily="34" charset="-128"/>
              </a:defRPr>
            </a:lvl1pPr>
            <a:lvl2pPr marL="37931725" indent="-37474525">
              <a:defRPr b="1">
                <a:solidFill>
                  <a:schemeClr val="tx1"/>
                </a:solidFill>
                <a:latin typeface="Times New Roman" panose="02020603050405020304" pitchFamily="18" charset="0"/>
                <a:ea typeface="MS PGothic" panose="020B0600070205080204" pitchFamily="34" charset="-128"/>
              </a:defRPr>
            </a:lvl2pPr>
            <a:lvl3pPr marL="1143000" indent="-228600">
              <a:defRPr b="1">
                <a:solidFill>
                  <a:schemeClr val="tx1"/>
                </a:solidFill>
                <a:latin typeface="Times New Roman" panose="02020603050405020304" pitchFamily="18" charset="0"/>
                <a:ea typeface="MS PGothic" panose="020B0600070205080204" pitchFamily="34" charset="-128"/>
              </a:defRPr>
            </a:lvl3pPr>
            <a:lvl4pPr marL="1600200" indent="-228600">
              <a:defRPr b="1">
                <a:solidFill>
                  <a:schemeClr val="tx1"/>
                </a:solidFill>
                <a:latin typeface="Times New Roman" panose="02020603050405020304" pitchFamily="18" charset="0"/>
                <a:ea typeface="MS PGothic" panose="020B0600070205080204" pitchFamily="34" charset="-128"/>
              </a:defRPr>
            </a:lvl4pPr>
            <a:lvl5pPr marL="2057400" indent="-228600">
              <a:defRPr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Times New Roman" panose="02020603050405020304" pitchFamily="18" charset="0"/>
                <a:ea typeface="MS PGothic" panose="020B0600070205080204" pitchFamily="34" charset="-128"/>
              </a:defRPr>
            </a:lvl9pPr>
          </a:lstStyle>
          <a:p>
            <a:pPr eaLnBrk="1" hangingPunct="1"/>
            <a:r>
              <a:rPr lang="fr-FR" altLang="fr-FR" sz="2400" b="0"/>
              <a:t>Lorsque la constipation est fonctionnelle, elle devient rapidement plus gênante que grave.</a:t>
            </a:r>
          </a:p>
          <a:p>
            <a:pPr eaLnBrk="1" hangingPunct="1"/>
            <a:r>
              <a:rPr lang="fr-FR" altLang="fr-FR" sz="2400" b="0"/>
              <a:t>Parallèlement à quelques mesures simples, comme le massage abdominal, cuisses repliées sur le ventre, ou l'introduction de suppositoires de glycérine "nourrissons" dans le rectum (</a:t>
            </a:r>
            <a:r>
              <a:rPr lang="fr-FR" altLang="fr-FR" sz="2400"/>
              <a:t>ne jamais utiliser le</a:t>
            </a:r>
            <a:r>
              <a:rPr lang="fr-FR" altLang="fr-FR" sz="2400" b="0"/>
              <a:t> </a:t>
            </a:r>
            <a:r>
              <a:rPr lang="fr-FR" altLang="fr-FR" sz="2400"/>
              <a:t>thermomètre </a:t>
            </a:r>
            <a:r>
              <a:rPr lang="fr-FR" altLang="fr-FR" sz="2400" b="0"/>
              <a:t>qui peut ulcérer le canal anal, source d'hémorragie), on peut proposer quelques médicaments au bébé : </a:t>
            </a:r>
          </a:p>
          <a:p>
            <a:pPr eaLnBrk="1" hangingPunct="1"/>
            <a:endParaRPr lang="fr-FR" altLang="fr-FR" sz="2400" b="0"/>
          </a:p>
          <a:p>
            <a:pPr eaLnBrk="1" hangingPunct="1"/>
            <a:r>
              <a:rPr lang="fr-FR" altLang="fr-FR" sz="2400"/>
              <a:t>Nux vomica</a:t>
            </a:r>
          </a:p>
          <a:p>
            <a:pPr eaLnBrk="1" hangingPunct="1"/>
            <a:r>
              <a:rPr lang="fr-FR" altLang="fr-FR" sz="2400" b="0"/>
              <a:t>Constipation avec besoins inefficaces ; selles accompagnées d'efforts, de cris, d'impatience, incomplètement évacuées. </a:t>
            </a:r>
          </a:p>
          <a:p>
            <a:pPr eaLnBrk="1" hangingPunct="1"/>
            <a:endParaRPr lang="fr-FR" altLang="fr-FR" sz="2400" b="0"/>
          </a:p>
          <a:p>
            <a:pPr eaLnBrk="1" hangingPunct="1"/>
            <a:r>
              <a:rPr lang="fr-FR" altLang="fr-FR" sz="2400"/>
              <a:t>Lycopodium</a:t>
            </a:r>
          </a:p>
          <a:p>
            <a:pPr eaLnBrk="1" hangingPunct="1"/>
            <a:r>
              <a:rPr lang="fr-FR" altLang="fr-FR" sz="2400" b="0"/>
              <a:t>Nourrisson braillard et crampon : grognon dès le réveil ; constipation sans besoin, levée par le lait qui donne la diarrhée. </a:t>
            </a:r>
          </a:p>
        </p:txBody>
      </p:sp>
    </p:spTree>
  </p:cSld>
  <p:clrMapOvr>
    <a:masterClrMapping/>
  </p:clrMapOvr>
</p:sld>
</file>

<file path=ppt/theme/theme1.xml><?xml version="1.0" encoding="utf-8"?>
<a:theme xmlns:a="http://schemas.openxmlformats.org/drawingml/2006/main" name="Périnat 1 2010 2011">
  <a:themeElements>
    <a:clrScheme name="">
      <a:dk1>
        <a:srgbClr val="000000"/>
      </a:dk1>
      <a:lt1>
        <a:srgbClr val="99FFBB"/>
      </a:lt1>
      <a:dk2>
        <a:srgbClr val="000000"/>
      </a:dk2>
      <a:lt2>
        <a:srgbClr val="808080"/>
      </a:lt2>
      <a:accent1>
        <a:srgbClr val="00CC99"/>
      </a:accent1>
      <a:accent2>
        <a:srgbClr val="3333CC"/>
      </a:accent2>
      <a:accent3>
        <a:srgbClr val="CAFFDA"/>
      </a:accent3>
      <a:accent4>
        <a:srgbClr val="000000"/>
      </a:accent4>
      <a:accent5>
        <a:srgbClr val="AAE2CA"/>
      </a:accent5>
      <a:accent6>
        <a:srgbClr val="2D2DB9"/>
      </a:accent6>
      <a:hlink>
        <a:srgbClr val="CCCCFF"/>
      </a:hlink>
      <a:folHlink>
        <a:srgbClr val="B2B2B2"/>
      </a:folHlink>
    </a:clrScheme>
    <a:fontScheme name="Périnat 1 2010 2011">
      <a:majorFont>
        <a:latin typeface="Times New Roman"/>
        <a:ea typeface=""/>
        <a:cs typeface=""/>
      </a:majorFont>
      <a:minorFont>
        <a:latin typeface="Times New Roman"/>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a:ln>
              <a:noFill/>
            </a:ln>
            <a:solidFill>
              <a:schemeClr val="tx1"/>
            </a:solidFill>
            <a:effectLst/>
            <a:latin typeface="Times New Roman" pitchFamily="-107" charset="0"/>
          </a:defRPr>
        </a:defPPr>
      </a:lstStyle>
    </a:lnDef>
  </a:objectDefaults>
  <a:extraClrSchemeLst>
    <a:extraClrScheme>
      <a:clrScheme name="Périnat 1 2010 201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érinat 1 2010 201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érinat 1 2010 201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érinat 1 2010 201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érinat 1 2010 20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érinat 1 2010 20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érinat 1 2010 20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6897</TotalTime>
  <Words>12139</Words>
  <Application>Microsoft Office PowerPoint</Application>
  <PresentationFormat>Affichage à l'écran (4:3)</PresentationFormat>
  <Paragraphs>1821</Paragraphs>
  <Slides>167</Slides>
  <Notes>135</Notes>
  <HiddenSlides>0</HiddenSlides>
  <MMClips>0</MMClips>
  <ScaleCrop>false</ScaleCrop>
  <HeadingPairs>
    <vt:vector size="8" baseType="variant">
      <vt:variant>
        <vt:lpstr>Polices utilisées</vt:lpstr>
      </vt:variant>
      <vt:variant>
        <vt:i4>10</vt:i4>
      </vt:variant>
      <vt:variant>
        <vt:lpstr>Thème</vt:lpstr>
      </vt:variant>
      <vt:variant>
        <vt:i4>3</vt:i4>
      </vt:variant>
      <vt:variant>
        <vt:lpstr>Serveurs OLE incorporés</vt:lpstr>
      </vt:variant>
      <vt:variant>
        <vt:i4>1</vt:i4>
      </vt:variant>
      <vt:variant>
        <vt:lpstr>Titres des diapositives</vt:lpstr>
      </vt:variant>
      <vt:variant>
        <vt:i4>167</vt:i4>
      </vt:variant>
    </vt:vector>
  </HeadingPairs>
  <TitlesOfParts>
    <vt:vector size="181" baseType="lpstr">
      <vt:lpstr>MS PGothic</vt:lpstr>
      <vt:lpstr>Arial</vt:lpstr>
      <vt:lpstr>Bookman Old Style</vt:lpstr>
      <vt:lpstr>Calibri</vt:lpstr>
      <vt:lpstr>Calibri Light</vt:lpstr>
      <vt:lpstr>Helvetica Light</vt:lpstr>
      <vt:lpstr>Tahoma</vt:lpstr>
      <vt:lpstr>Times New Roman</vt:lpstr>
      <vt:lpstr>Wingdings</vt:lpstr>
      <vt:lpstr>ZapfDingbats</vt:lpstr>
      <vt:lpstr>Périnat 1 2010 2011</vt:lpstr>
      <vt:lpstr>Conception personnalisée</vt:lpstr>
      <vt:lpstr>1_Conception personnalisée</vt:lpstr>
      <vt:lpstr>Graphique Microsoft Excel</vt:lpstr>
      <vt:lpstr>Présentation PowerPoint</vt:lpstr>
      <vt:lpstr>Présentation PowerPoint</vt:lpstr>
      <vt:lpstr>Présentation PowerPoint</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Folliculinum 15 CH En cas d’hyperestrogénie relative SPM : mastodynies, mycoses, céphalées, irritabilité, gonflements  Folliculinum 9 CH Pour réguler les sécrétions hormonales Cycles irréguliers  Folliculinum 5 CH En cas d’hypo-estrogénie relative Bouffées de chaleur de la péri-ménopause ou de la ménopause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Pathologies cataméniales</vt:lpstr>
      <vt:lpstr>Présentation PowerPoint</vt:lpstr>
      <vt:lpstr>Présentation PowerPoint</vt:lpstr>
      <vt:lpstr>Présentation PowerPoint</vt:lpstr>
      <vt:lpstr>Présentation PowerPoint</vt:lpstr>
      <vt:lpstr>Présentation PowerPoint</vt:lpstr>
      <vt:lpstr>Présentation PowerPoint</vt:lpstr>
      <vt:lpstr>Drainage des cystalgies</vt:lpstr>
      <vt:lpstr>Médicaments de fond en cas de récidive de cystites à urines claires, de lithiases, d’infections urinaires</vt:lpstr>
      <vt:lpstr>Présentation PowerPoint</vt:lpstr>
      <vt:lpstr>Présentation PowerPoint</vt:lpstr>
      <vt:lpstr>Présentation PowerPoint</vt:lpstr>
      <vt:lpstr>Présentation PowerPoint</vt:lpstr>
      <vt:lpstr>Présentation PowerPoint</vt:lpstr>
      <vt:lpstr>Présentation PowerPoint</vt:lpstr>
      <vt:lpstr>SEPIA</vt:lpstr>
      <vt:lpstr>Présentation PowerPoint</vt:lpstr>
      <vt:lpstr>SEPIA grossesse</vt:lpstr>
      <vt:lpstr>Présentation PowerPoint</vt:lpstr>
      <vt:lpstr>Présentation PowerPoint</vt:lpstr>
      <vt:lpstr>Présentation PowerPoint</vt:lpstr>
      <vt:lpstr>LACHESIS et gynéco</vt:lpstr>
      <vt:lpstr>Présentation PowerPoint</vt:lpstr>
      <vt:lpstr>Présentation PowerPoint</vt:lpstr>
      <vt:lpstr>Présentation PowerPoint</vt:lpstr>
      <vt:lpstr>Présentation PowerPoint</vt:lpstr>
      <vt:lpstr>Présentation PowerPoint</vt:lpstr>
      <vt:lpstr>PULSATILLA grossesse</vt:lpstr>
      <vt:lpstr>PULSATILLA gynécologie</vt:lpstr>
      <vt:lpstr>Présentation PowerPoint</vt:lpstr>
      <vt:lpstr>PULSATILLA et ses complémentaires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CALCAREA CARB et grossesse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Examen neurologique : réflexes archaïques </vt:lpstr>
      <vt:lpstr>Présentation PowerPoint</vt:lpstr>
      <vt:lpstr>Développement psychomoteur </vt:lpstr>
      <vt:lpstr>Présentation PowerPoint</vt:lpstr>
      <vt:lpstr>Présentation PowerPoint</vt:lpstr>
      <vt:lpstr>Présentation PowerPoint</vt:lpstr>
      <vt:lpstr>Quelques médicaments</vt:lpstr>
      <vt:lpstr>Présentation PowerPoint</vt:lpstr>
      <vt:lpstr>Développement lent</vt:lpstr>
      <vt:lpstr>Présentation PowerPoint</vt:lpstr>
      <vt:lpstr>Présentation PowerPoint</vt:lpstr>
      <vt:lpstr>Présentation PowerPoint</vt:lpstr>
      <vt:lpstr>Présentation PowerPoint</vt:lpstr>
      <vt:lpstr>Présentation PowerPoint</vt:lpstr>
      <vt:lpstr>Présentation PowerPoint</vt:lpstr>
      <vt:lpstr>Les pleurs excessifs d’origine non digestive</vt:lpstr>
      <vt:lpstr>+ de pleurs excessifs si</vt:lpstr>
      <vt:lpstr>Pleurs excessifs sans cause identifiée : le gros du peloton</vt:lpstr>
      <vt:lpstr>Présentation PowerPoint</vt:lpstr>
      <vt:lpstr>Médicaments de séparation</vt:lpstr>
      <vt:lpstr>Nouveau-né et biothérapiques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Latour</dc:creator>
  <cp:lastModifiedBy>BRESCH Marion</cp:lastModifiedBy>
  <cp:revision>670</cp:revision>
  <cp:lastPrinted>2010-02-25T11:14:29Z</cp:lastPrinted>
  <dcterms:created xsi:type="dcterms:W3CDTF">2013-08-31T09:06:52Z</dcterms:created>
  <dcterms:modified xsi:type="dcterms:W3CDTF">2024-10-31T09:10:01Z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