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notesMasterIdLst>
    <p:notesMasterId r:id="rId80"/>
  </p:notesMasterIdLst>
  <p:handoutMasterIdLst>
    <p:handoutMasterId r:id="rId8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84" r:id="rId30"/>
    <p:sldId id="400" r:id="rId31"/>
    <p:sldId id="366" r:id="rId32"/>
    <p:sldId id="365" r:id="rId33"/>
    <p:sldId id="367" r:id="rId34"/>
    <p:sldId id="368" r:id="rId35"/>
    <p:sldId id="369" r:id="rId36"/>
    <p:sldId id="311" r:id="rId37"/>
    <p:sldId id="370" r:id="rId38"/>
    <p:sldId id="312" r:id="rId39"/>
    <p:sldId id="371" r:id="rId40"/>
    <p:sldId id="372" r:id="rId41"/>
    <p:sldId id="313" r:id="rId42"/>
    <p:sldId id="373" r:id="rId43"/>
    <p:sldId id="314" r:id="rId44"/>
    <p:sldId id="374" r:id="rId45"/>
    <p:sldId id="315" r:id="rId46"/>
    <p:sldId id="375" r:id="rId47"/>
    <p:sldId id="316" r:id="rId48"/>
    <p:sldId id="376" r:id="rId49"/>
    <p:sldId id="317" r:id="rId50"/>
    <p:sldId id="377" r:id="rId51"/>
    <p:sldId id="318" r:id="rId52"/>
    <p:sldId id="378" r:id="rId53"/>
    <p:sldId id="319" r:id="rId54"/>
    <p:sldId id="379" r:id="rId55"/>
    <p:sldId id="320" r:id="rId56"/>
    <p:sldId id="380" r:id="rId57"/>
    <p:sldId id="321" r:id="rId58"/>
    <p:sldId id="381" r:id="rId59"/>
    <p:sldId id="382" r:id="rId60"/>
    <p:sldId id="383" r:id="rId61"/>
    <p:sldId id="322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274" r:id="rId77"/>
    <p:sldId id="275" r:id="rId78"/>
    <p:sldId id="276" r:id="rId7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9933"/>
    <a:srgbClr val="FF00FF"/>
    <a:srgbClr val="B8B7B5"/>
    <a:srgbClr val="BCB4B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91056D5-6729-58A5-7061-0A78C8CD4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8841A2-1806-43C6-BE0E-202931E474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40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38:04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3:15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3:21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3:18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3:26.1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4:05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5:03.6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5:23.6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6:55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7:1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8:38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39:09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39:52.9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4:21.3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7:17.9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7:59.8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48:41.8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0:01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5:52:59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68CBC-262A-443B-8314-A1AF105EC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2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9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89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1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82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4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502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11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35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2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5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59F1-AA9B-BC4E-901A-84A8DB8EB935}" type="datetimeFigureOut">
              <a:rPr lang="fr-FR" smtClean="0"/>
              <a:pPr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744E-BFD7-A34C-95A5-D6CB39AE5B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6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5E4CBC-5ED1-7A3A-BDEF-1CC8E922E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J2</a:t>
            </a:r>
            <a:r>
              <a:rPr lang="fr-FR" dirty="0"/>
              <a:t> – Niveau 1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5A6D7"/>
          </a:solidFill>
          <a:ln w="38100" cap="rnd">
            <a:solidFill>
              <a:srgbClr val="65A6D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3760E5-E420-B96F-9E12-7E52E12C4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7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25" t="32726" r="16427" b="34251"/>
          <a:stretch/>
        </p:blipFill>
        <p:spPr>
          <a:xfrm>
            <a:off x="9985248" y="6293249"/>
            <a:ext cx="2103120" cy="5007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403505-BEE9-469E-0D9E-455AFAECB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6214550" cy="3566160"/>
          </a:xfrm>
        </p:spPr>
        <p:txBody>
          <a:bodyPr anchor="b">
            <a:noAutofit/>
          </a:bodyPr>
          <a:lstStyle/>
          <a:p>
            <a:r>
              <a:rPr lang="fr-FR" sz="5400" dirty="0">
                <a:latin typeface="Freestyle Script" panose="030804020302050B0404" pitchFamily="66" charset="0"/>
              </a:rPr>
              <a:t>Initiation </a:t>
            </a:r>
            <a:br>
              <a:rPr lang="fr-FR" sz="5400" dirty="0">
                <a:latin typeface="Freestyle Script" panose="030804020302050B0404" pitchFamily="66" charset="0"/>
              </a:rPr>
            </a:br>
            <a:r>
              <a:rPr lang="fr-FR" sz="5400" dirty="0">
                <a:latin typeface="Freestyle Script" panose="030804020302050B0404" pitchFamily="66" charset="0"/>
              </a:rPr>
              <a:t>Cas Cliniques Filmés</a:t>
            </a:r>
            <a:br>
              <a:rPr lang="fr-FR" sz="5400" dirty="0">
                <a:latin typeface="Freestyle Script" panose="030804020302050B0404" pitchFamily="66" charset="0"/>
              </a:rPr>
            </a:br>
            <a:r>
              <a:rPr lang="fr-FR" sz="5400" dirty="0">
                <a:latin typeface="Freestyle Script" panose="030804020302050B0404" pitchFamily="66" charset="0"/>
              </a:rPr>
              <a:t>(ICCF)</a:t>
            </a:r>
          </a:p>
        </p:txBody>
      </p:sp>
    </p:spTree>
    <p:extLst>
      <p:ext uri="{BB962C8B-B14F-4D97-AF65-F5344CB8AC3E}">
        <p14:creationId xmlns:p14="http://schemas.microsoft.com/office/powerpoint/2010/main" val="169914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329123"/>
          </a:solidFill>
          <a:ln w="38100" cap="rnd">
            <a:solidFill>
              <a:srgbClr val="32912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447141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Pus </a:t>
            </a:r>
            <a:r>
              <a:rPr lang="en-US" dirty="0" err="1"/>
              <a:t>épais</a:t>
            </a:r>
            <a:r>
              <a:rPr lang="en-US" dirty="0"/>
              <a:t> et </a:t>
            </a:r>
            <a:r>
              <a:rPr lang="en-US" dirty="0" err="1"/>
              <a:t>visqueux</a:t>
            </a:r>
            <a:endParaRPr lang="en-US" dirty="0"/>
          </a:p>
          <a:p>
            <a:r>
              <a:rPr lang="en-US" dirty="0"/>
              <a:t>Obstruction du </a:t>
            </a:r>
            <a:r>
              <a:rPr lang="en-US" dirty="0" err="1"/>
              <a:t>nez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pièce </a:t>
            </a:r>
            <a:r>
              <a:rPr lang="en-US" dirty="0" err="1"/>
              <a:t>chaude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Espace réservé du contenu 3" descr="hydrastis.jpg">
            <a:extLst>
              <a:ext uri="{FF2B5EF4-FFF2-40B4-BE49-F238E27FC236}">
                <a16:creationId xmlns:a16="http://schemas.microsoft.com/office/drawing/2014/main" id="{4B574FB6-B2B2-A2E8-B273-44F78DAC8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403" y="1124883"/>
            <a:ext cx="6320612" cy="43157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75F4F8-3A1A-28E4-6AFF-9611F73D5249}"/>
              </a:ext>
            </a:extLst>
          </p:cNvPr>
          <p:cNvSpPr txBox="1"/>
          <p:nvPr/>
        </p:nvSpPr>
        <p:spPr>
          <a:xfrm>
            <a:off x="5227319" y="5795397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HYDRASTIS</a:t>
            </a:r>
          </a:p>
        </p:txBody>
      </p:sp>
    </p:spTree>
    <p:extLst>
      <p:ext uri="{BB962C8B-B14F-4D97-AF65-F5344CB8AC3E}">
        <p14:creationId xmlns:p14="http://schemas.microsoft.com/office/powerpoint/2010/main" val="971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3" descr="chlorure_potassium_7.jpg">
            <a:extLst>
              <a:ext uri="{FF2B5EF4-FFF2-40B4-BE49-F238E27FC236}">
                <a16:creationId xmlns:a16="http://schemas.microsoft.com/office/drawing/2014/main" id="{C9BCA781-9DD4-D49E-E071-261A80C2C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5650992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Catarrhe</a:t>
            </a:r>
            <a:r>
              <a:rPr lang="en-US" dirty="0"/>
              <a:t> </a:t>
            </a:r>
            <a:r>
              <a:rPr lang="en-US" dirty="0" err="1"/>
              <a:t>tubaire</a:t>
            </a:r>
            <a:r>
              <a:rPr lang="en-US" dirty="0"/>
              <a:t> avec </a:t>
            </a:r>
            <a:r>
              <a:rPr lang="en-US" dirty="0" err="1"/>
              <a:t>surdité</a:t>
            </a:r>
            <a:endParaRPr lang="en-US" dirty="0"/>
          </a:p>
          <a:p>
            <a:r>
              <a:rPr lang="en-US" dirty="0"/>
              <a:t>Bruits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l’oreille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C110D6-5C06-8B82-BFC7-E94120D6B8AB}"/>
              </a:ext>
            </a:extLst>
          </p:cNvPr>
          <p:cNvSpPr txBox="1"/>
          <p:nvPr/>
        </p:nvSpPr>
        <p:spPr>
          <a:xfrm>
            <a:off x="5227319" y="5795397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KALIUM MURIATICUM</a:t>
            </a:r>
          </a:p>
        </p:txBody>
      </p:sp>
    </p:spTree>
    <p:extLst>
      <p:ext uri="{BB962C8B-B14F-4D97-AF65-F5344CB8AC3E}">
        <p14:creationId xmlns:p14="http://schemas.microsoft.com/office/powerpoint/2010/main" val="7241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2" name="Rectangle 1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C4330"/>
          </a:solidFill>
          <a:ln w="38100" cap="rnd">
            <a:solidFill>
              <a:srgbClr val="8C43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670097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spasmodique</a:t>
            </a:r>
            <a:endParaRPr lang="en-US" dirty="0"/>
          </a:p>
          <a:p>
            <a:r>
              <a:rPr lang="en-US" dirty="0" err="1"/>
              <a:t>Cyanose</a:t>
            </a:r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gorgée</a:t>
            </a:r>
            <a:r>
              <a:rPr lang="en-US" dirty="0"/>
              <a:t> </a:t>
            </a:r>
            <a:r>
              <a:rPr lang="en-US" dirty="0" err="1"/>
              <a:t>d’eau</a:t>
            </a:r>
            <a:r>
              <a:rPr lang="en-US" dirty="0"/>
              <a:t> </a:t>
            </a:r>
            <a:r>
              <a:rPr lang="en-US" dirty="0" err="1"/>
              <a:t>froide</a:t>
            </a:r>
            <a:endParaRPr lang="en-US" dirty="0"/>
          </a:p>
        </p:txBody>
      </p:sp>
      <p:pic>
        <p:nvPicPr>
          <p:cNvPr id="4" name="Espace réservé du contenu 3" descr="Cuivre.jpg">
            <a:extLst>
              <a:ext uri="{FF2B5EF4-FFF2-40B4-BE49-F238E27FC236}">
                <a16:creationId xmlns:a16="http://schemas.microsoft.com/office/drawing/2014/main" id="{FAC4CE28-965D-943B-4E3F-CFF0820DB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6" r="1897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7FDFDC-BC73-9B93-0E38-3DC0FE694168}"/>
              </a:ext>
            </a:extLst>
          </p:cNvPr>
          <p:cNvSpPr txBox="1"/>
          <p:nvPr/>
        </p:nvSpPr>
        <p:spPr>
          <a:xfrm>
            <a:off x="2327364" y="5936985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CUPRUM METALLICUM</a:t>
            </a:r>
          </a:p>
        </p:txBody>
      </p:sp>
    </p:spTree>
    <p:extLst>
      <p:ext uri="{BB962C8B-B14F-4D97-AF65-F5344CB8AC3E}">
        <p14:creationId xmlns:p14="http://schemas.microsoft.com/office/powerpoint/2010/main" val="14932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95F83"/>
          </a:solidFill>
          <a:ln w="38100" cap="rnd">
            <a:solidFill>
              <a:srgbClr val="C95F8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202936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dès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couché</a:t>
            </a:r>
            <a:endParaRPr lang="en-US" dirty="0"/>
          </a:p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laryngée</a:t>
            </a:r>
            <a:r>
              <a:rPr lang="en-US" dirty="0"/>
              <a:t>, </a:t>
            </a:r>
            <a:r>
              <a:rPr lang="en-US" dirty="0" err="1"/>
              <a:t>coqueluchoïde</a:t>
            </a:r>
            <a:endParaRPr lang="en-US" dirty="0"/>
          </a:p>
          <a:p>
            <a:r>
              <a:rPr lang="en-US" dirty="0" err="1"/>
              <a:t>Douleurs</a:t>
            </a:r>
            <a:r>
              <a:rPr lang="en-US" dirty="0"/>
              <a:t> thorax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Droséra à feuilles rondes (Drosera rotundifolia) - PictureThis">
            <a:extLst>
              <a:ext uri="{FF2B5EF4-FFF2-40B4-BE49-F238E27FC236}">
                <a16:creationId xmlns:a16="http://schemas.microsoft.com/office/drawing/2014/main" id="{FBFE9FE6-597E-C17C-868E-4C64B27099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9048" y="1381887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5DC176-F365-C2EF-A1DF-E909BBEFC4D9}"/>
              </a:ext>
            </a:extLst>
          </p:cNvPr>
          <p:cNvSpPr txBox="1"/>
          <p:nvPr/>
        </p:nvSpPr>
        <p:spPr>
          <a:xfrm>
            <a:off x="6150861" y="5795397"/>
            <a:ext cx="5202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DROSERA</a:t>
            </a:r>
          </a:p>
        </p:txBody>
      </p:sp>
    </p:spTree>
    <p:extLst>
      <p:ext uri="{BB962C8B-B14F-4D97-AF65-F5344CB8AC3E}">
        <p14:creationId xmlns:p14="http://schemas.microsoft.com/office/powerpoint/2010/main" val="40976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FE46C"/>
          </a:solidFill>
          <a:ln w="38100" cap="rnd">
            <a:solidFill>
              <a:srgbClr val="DFE4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801395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sèche</a:t>
            </a:r>
            <a:r>
              <a:rPr lang="en-US" dirty="0"/>
              <a:t>, </a:t>
            </a:r>
            <a:r>
              <a:rPr lang="en-US" dirty="0" err="1"/>
              <a:t>sifflante</a:t>
            </a:r>
            <a:r>
              <a:rPr lang="en-US" dirty="0"/>
              <a:t>, </a:t>
            </a:r>
            <a:r>
              <a:rPr lang="en-US" dirty="0" err="1"/>
              <a:t>suffocante</a:t>
            </a:r>
            <a:endParaRPr lang="en-US" dirty="0"/>
          </a:p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quinteuse</a:t>
            </a:r>
            <a:r>
              <a:rPr lang="en-US" dirty="0"/>
              <a:t> avec </a:t>
            </a:r>
            <a:r>
              <a:rPr lang="en-US" dirty="0" err="1"/>
              <a:t>vomissements</a:t>
            </a:r>
            <a:endParaRPr lang="en-US" dirty="0"/>
          </a:p>
          <a:p>
            <a:r>
              <a:rPr lang="en-US" dirty="0"/>
              <a:t>Accumulation de </a:t>
            </a:r>
            <a:r>
              <a:rPr lang="en-US" dirty="0" err="1"/>
              <a:t>mucosités</a:t>
            </a:r>
            <a:endParaRPr lang="en-US" dirty="0"/>
          </a:p>
          <a:p>
            <a:r>
              <a:rPr lang="en-US" dirty="0" err="1"/>
              <a:t>Asthme</a:t>
            </a:r>
            <a:r>
              <a:rPr lang="en-US" dirty="0"/>
              <a:t> infantile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Espace réservé du contenu 3" descr="Unknown.jpg">
            <a:extLst>
              <a:ext uri="{FF2B5EF4-FFF2-40B4-BE49-F238E27FC236}">
                <a16:creationId xmlns:a16="http://schemas.microsoft.com/office/drawing/2014/main" id="{B59EA848-A5A1-4E83-CBF6-03B86431B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55532"/>
            <a:ext cx="5932628" cy="39478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7561A2-690B-553F-D715-FD4ED73FA36C}"/>
              </a:ext>
            </a:extLst>
          </p:cNvPr>
          <p:cNvSpPr txBox="1"/>
          <p:nvPr/>
        </p:nvSpPr>
        <p:spPr>
          <a:xfrm>
            <a:off x="6095999" y="5795397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IPECA</a:t>
            </a:r>
          </a:p>
        </p:txBody>
      </p:sp>
    </p:spTree>
    <p:extLst>
      <p:ext uri="{BB962C8B-B14F-4D97-AF65-F5344CB8AC3E}">
        <p14:creationId xmlns:p14="http://schemas.microsoft.com/office/powerpoint/2010/main" val="38339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B44F"/>
          </a:solidFill>
          <a:ln w="38100" cap="rnd">
            <a:solidFill>
              <a:srgbClr val="FFB44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5660136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Toux</a:t>
            </a:r>
            <a:r>
              <a:rPr lang="en-US" dirty="0"/>
              <a:t> </a:t>
            </a:r>
            <a:r>
              <a:rPr lang="en-US" dirty="0" err="1"/>
              <a:t>sèche</a:t>
            </a:r>
            <a:r>
              <a:rPr lang="en-US" dirty="0"/>
              <a:t>, </a:t>
            </a:r>
            <a:r>
              <a:rPr lang="en-US" dirty="0" err="1"/>
              <a:t>sifflante</a:t>
            </a:r>
            <a:r>
              <a:rPr lang="en-US" dirty="0"/>
              <a:t>, </a:t>
            </a:r>
            <a:r>
              <a:rPr lang="en-US" dirty="0" err="1"/>
              <a:t>aboyante</a:t>
            </a:r>
            <a:endParaRPr lang="en-US" dirty="0"/>
          </a:p>
          <a:p>
            <a:r>
              <a:rPr lang="en-US" dirty="0"/>
              <a:t>Larynx </a:t>
            </a:r>
            <a:r>
              <a:rPr lang="en-US" dirty="0" err="1"/>
              <a:t>douloureux</a:t>
            </a:r>
            <a:endParaRPr lang="en-US" dirty="0"/>
          </a:p>
          <a:p>
            <a:r>
              <a:rPr lang="en-US" dirty="0" err="1"/>
              <a:t>Angoisse</a:t>
            </a:r>
            <a:endParaRPr lang="en-US" dirty="0"/>
          </a:p>
          <a:p>
            <a:r>
              <a:rPr lang="en-US" dirty="0"/>
              <a:t>Sensation de constriction </a:t>
            </a:r>
            <a:r>
              <a:rPr lang="en-US" dirty="0" err="1"/>
              <a:t>laryngée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Espace réservé du contenu 3" descr="spongia-tosta-2a357ad3970c1657.jpg">
            <a:extLst>
              <a:ext uri="{FF2B5EF4-FFF2-40B4-BE49-F238E27FC236}">
                <a16:creationId xmlns:a16="http://schemas.microsoft.com/office/drawing/2014/main" id="{D52837ED-945B-8758-8805-032B313E1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672" y="831475"/>
            <a:ext cx="5335343" cy="40148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D2DEC86-4ADC-DC7A-50C4-0196AFAFBFB1}"/>
              </a:ext>
            </a:extLst>
          </p:cNvPr>
          <p:cNvSpPr txBox="1"/>
          <p:nvPr/>
        </p:nvSpPr>
        <p:spPr>
          <a:xfrm>
            <a:off x="6222671" y="5795397"/>
            <a:ext cx="5131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SPONGIA</a:t>
            </a:r>
          </a:p>
        </p:txBody>
      </p:sp>
    </p:spTree>
    <p:extLst>
      <p:ext uri="{BB962C8B-B14F-4D97-AF65-F5344CB8AC3E}">
        <p14:creationId xmlns:p14="http://schemas.microsoft.com/office/powerpoint/2010/main" val="23608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D5F96"/>
          </a:solidFill>
          <a:ln w="38100" cap="rnd">
            <a:solidFill>
              <a:srgbClr val="2D5F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Toux grasse, suffocante</a:t>
            </a:r>
          </a:p>
          <a:p>
            <a:r>
              <a:rPr lang="en-US"/>
              <a:t>Accumulation de mucosités</a:t>
            </a:r>
          </a:p>
          <a:p>
            <a:r>
              <a:rPr lang="en-US"/>
              <a:t>Respiration bruyante</a:t>
            </a:r>
          </a:p>
          <a:p>
            <a:r>
              <a:rPr lang="en-US"/>
              <a:t>Somnolence</a:t>
            </a:r>
          </a:p>
        </p:txBody>
      </p:sp>
      <p:pic>
        <p:nvPicPr>
          <p:cNvPr id="4" name="Espace réservé du contenu 3" descr="images.jpg">
            <a:extLst>
              <a:ext uri="{FF2B5EF4-FFF2-40B4-BE49-F238E27FC236}">
                <a16:creationId xmlns:a16="http://schemas.microsoft.com/office/drawing/2014/main" id="{B962EAD0-4377-D3A8-D4EF-E8FD82BB8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9EE2233-5B19-20F5-497A-A1FADF9CBEAB}"/>
              </a:ext>
            </a:extLst>
          </p:cNvPr>
          <p:cNvSpPr txBox="1"/>
          <p:nvPr/>
        </p:nvSpPr>
        <p:spPr>
          <a:xfrm>
            <a:off x="1941118" y="6056654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ANTIMONIUM TARTARICUM</a:t>
            </a:r>
          </a:p>
        </p:txBody>
      </p:sp>
    </p:spTree>
    <p:extLst>
      <p:ext uri="{BB962C8B-B14F-4D97-AF65-F5344CB8AC3E}">
        <p14:creationId xmlns:p14="http://schemas.microsoft.com/office/powerpoint/2010/main" val="11813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E5D49"/>
          </a:solidFill>
          <a:ln w="38100" cap="rnd">
            <a:solidFill>
              <a:srgbClr val="AE5D4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Toux avec mucosités en filaments</a:t>
            </a:r>
          </a:p>
          <a:p>
            <a:r>
              <a:rPr lang="en-US"/>
              <a:t>Toux en quintes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Espace réservé du contenu 3" descr="Unknown.jpg">
            <a:extLst>
              <a:ext uri="{FF2B5EF4-FFF2-40B4-BE49-F238E27FC236}">
                <a16:creationId xmlns:a16="http://schemas.microsoft.com/office/drawing/2014/main" id="{DC825F5E-6E4E-DD74-7F9C-CC8F5A957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9048" y="1538580"/>
            <a:ext cx="5458968" cy="37808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EDD97A-A887-F9C2-67DD-FC4F22582544}"/>
              </a:ext>
            </a:extLst>
          </p:cNvPr>
          <p:cNvSpPr txBox="1"/>
          <p:nvPr/>
        </p:nvSpPr>
        <p:spPr>
          <a:xfrm>
            <a:off x="6095999" y="5795397"/>
            <a:ext cx="525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/>
              <a:t>COCCUS CATI</a:t>
            </a:r>
          </a:p>
        </p:txBody>
      </p:sp>
    </p:spTree>
    <p:extLst>
      <p:ext uri="{BB962C8B-B14F-4D97-AF65-F5344CB8AC3E}">
        <p14:creationId xmlns:p14="http://schemas.microsoft.com/office/powerpoint/2010/main" val="37261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vignette-focus-wide.jpg"/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9821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98217"/>
          </a:solidFill>
          <a:ln w="38100" cap="rnd">
            <a:solidFill>
              <a:srgbClr val="F982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6261" y="3308684"/>
            <a:ext cx="4748143" cy="2141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>
                <a:solidFill>
                  <a:srgbClr val="FBF9F6"/>
                </a:solidFill>
              </a:rPr>
              <a:t>						LA BRONCHIOLITE</a:t>
            </a:r>
          </a:p>
        </p:txBody>
      </p:sp>
    </p:spTree>
    <p:extLst>
      <p:ext uri="{BB962C8B-B14F-4D97-AF65-F5344CB8AC3E}">
        <p14:creationId xmlns:p14="http://schemas.microsoft.com/office/powerpoint/2010/main" val="51719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224" y="841248"/>
            <a:ext cx="8382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1"/>
                </a:solidFill>
              </a:rPr>
              <a:t>Ethyl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sulfur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dichloratum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None/>
            </a:pPr>
            <a:r>
              <a:rPr lang="fr-FR" sz="2400" dirty="0"/>
              <a:t>-  Au tout début de la bronchiolite</a:t>
            </a:r>
          </a:p>
          <a:p>
            <a:pPr>
              <a:buFontTx/>
              <a:buChar char="-"/>
            </a:pPr>
            <a:r>
              <a:rPr lang="fr-FR" sz="2400" dirty="0"/>
              <a:t>Dyspnée intense avec cyanose et battements ailes du nez</a:t>
            </a:r>
          </a:p>
          <a:p>
            <a:pPr>
              <a:buFontTx/>
              <a:buChar char="-"/>
            </a:pPr>
            <a:r>
              <a:rPr lang="fr-FR" sz="2400" dirty="0"/>
              <a:t>Asthme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Image 3" descr="gaz-moutarde-ou-de-bis-2-chloroethyle-molecule-de-sulfure-egalement-connu-sous-le-nom-de-l-yperite-et-utilise-dans-les-armes-chimiques-formule-topologique-kr1k9c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86"/>
          <a:stretch/>
        </p:blipFill>
        <p:spPr>
          <a:xfrm>
            <a:off x="7519416" y="612648"/>
            <a:ext cx="3962400" cy="28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67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21BFFB-D3FA-4EE2-9E87-F2E4CEDA9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F80AEB-67E2-48CB-B8AF-AD0F7787A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88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Fièvre</a:t>
            </a:r>
            <a:r>
              <a:rPr lang="en-US" dirty="0"/>
              <a:t> </a:t>
            </a:r>
            <a:r>
              <a:rPr lang="en-US" dirty="0" err="1"/>
              <a:t>d’apparition</a:t>
            </a:r>
            <a:r>
              <a:rPr lang="en-US" dirty="0"/>
              <a:t> </a:t>
            </a:r>
            <a:r>
              <a:rPr lang="en-US" dirty="0" err="1"/>
              <a:t>brutale</a:t>
            </a:r>
            <a:r>
              <a:rPr lang="en-US" dirty="0"/>
              <a:t> à 40°</a:t>
            </a:r>
          </a:p>
          <a:p>
            <a:r>
              <a:rPr lang="en-US" dirty="0"/>
              <a:t>Agitation intense</a:t>
            </a:r>
          </a:p>
          <a:p>
            <a:r>
              <a:rPr lang="en-US" dirty="0" err="1"/>
              <a:t>Peau</a:t>
            </a:r>
            <a:r>
              <a:rPr lang="en-US" dirty="0"/>
              <a:t> </a:t>
            </a:r>
            <a:r>
              <a:rPr lang="en-US" dirty="0" err="1"/>
              <a:t>sèche</a:t>
            </a:r>
            <a:r>
              <a:rPr lang="en-US" dirty="0"/>
              <a:t> et </a:t>
            </a:r>
            <a:r>
              <a:rPr lang="en-US" dirty="0" err="1"/>
              <a:t>chaude</a:t>
            </a:r>
            <a:endParaRPr lang="en-US" dirty="0"/>
          </a:p>
          <a:p>
            <a:r>
              <a:rPr lang="en-US" dirty="0" err="1"/>
              <a:t>Soif</a:t>
            </a:r>
            <a:r>
              <a:rPr lang="en-US" dirty="0"/>
              <a:t> intense</a:t>
            </a:r>
          </a:p>
          <a:p>
            <a:endParaRPr lang="en-US" dirty="0"/>
          </a:p>
        </p:txBody>
      </p:sp>
      <p:pic>
        <p:nvPicPr>
          <p:cNvPr id="5" name="Espace réservé du contenu 3" descr="1348731122aconit.jpg">
            <a:extLst>
              <a:ext uri="{FF2B5EF4-FFF2-40B4-BE49-F238E27FC236}">
                <a16:creationId xmlns:a16="http://schemas.microsoft.com/office/drawing/2014/main" id="{A038790A-439B-895A-EB3B-853B5E116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1" r="13596"/>
          <a:stretch/>
        </p:blipFill>
        <p:spPr>
          <a:xfrm>
            <a:off x="8139452" y="10"/>
            <a:ext cx="4052548" cy="6857990"/>
          </a:xfrm>
          <a:custGeom>
            <a:avLst/>
            <a:gdLst/>
            <a:ahLst/>
            <a:cxnLst/>
            <a:rect l="l" t="t" r="r" b="b"/>
            <a:pathLst>
              <a:path w="4052548" h="6858000">
                <a:moveTo>
                  <a:pt x="25721" y="0"/>
                </a:moveTo>
                <a:lnTo>
                  <a:pt x="4052548" y="0"/>
                </a:lnTo>
                <a:lnTo>
                  <a:pt x="4052548" y="6858000"/>
                </a:lnTo>
                <a:lnTo>
                  <a:pt x="28716" y="6858000"/>
                </a:lnTo>
                <a:lnTo>
                  <a:pt x="28782" y="6856911"/>
                </a:lnTo>
                <a:cubicBezTo>
                  <a:pt x="31911" y="6736505"/>
                  <a:pt x="35027" y="6616061"/>
                  <a:pt x="38157" y="6495580"/>
                </a:cubicBezTo>
                <a:cubicBezTo>
                  <a:pt x="38284" y="6490503"/>
                  <a:pt x="39171" y="6485553"/>
                  <a:pt x="39171" y="6480476"/>
                </a:cubicBezTo>
                <a:cubicBezTo>
                  <a:pt x="48166" y="6366632"/>
                  <a:pt x="53107" y="6252788"/>
                  <a:pt x="18899" y="6141609"/>
                </a:cubicBezTo>
                <a:cubicBezTo>
                  <a:pt x="15871" y="6131163"/>
                  <a:pt x="14262" y="6120363"/>
                  <a:pt x="14084" y="6109499"/>
                </a:cubicBezTo>
                <a:cubicBezTo>
                  <a:pt x="12413" y="6012573"/>
                  <a:pt x="16644" y="5915646"/>
                  <a:pt x="26754" y="5819240"/>
                </a:cubicBezTo>
                <a:cubicBezTo>
                  <a:pt x="31949" y="5760097"/>
                  <a:pt x="26754" y="5700065"/>
                  <a:pt x="43478" y="5641557"/>
                </a:cubicBezTo>
                <a:cubicBezTo>
                  <a:pt x="50864" y="5612480"/>
                  <a:pt x="55109" y="5582693"/>
                  <a:pt x="56147" y="5552715"/>
                </a:cubicBezTo>
                <a:cubicBezTo>
                  <a:pt x="59948" y="5480119"/>
                  <a:pt x="38537" y="5411838"/>
                  <a:pt x="18139" y="5343303"/>
                </a:cubicBezTo>
                <a:cubicBezTo>
                  <a:pt x="7370" y="5307004"/>
                  <a:pt x="-5426" y="5269945"/>
                  <a:pt x="2429" y="5231870"/>
                </a:cubicBezTo>
                <a:cubicBezTo>
                  <a:pt x="16707" y="5173310"/>
                  <a:pt x="24854" y="5113418"/>
                  <a:pt x="26754" y="5053171"/>
                </a:cubicBezTo>
                <a:cubicBezTo>
                  <a:pt x="26754" y="5010527"/>
                  <a:pt x="16365" y="4968771"/>
                  <a:pt x="20039" y="4926254"/>
                </a:cubicBezTo>
                <a:cubicBezTo>
                  <a:pt x="28211" y="4843771"/>
                  <a:pt x="30238" y="4760793"/>
                  <a:pt x="26121" y="4678005"/>
                </a:cubicBezTo>
                <a:cubicBezTo>
                  <a:pt x="26095" y="4644905"/>
                  <a:pt x="29846" y="4611907"/>
                  <a:pt x="37270" y="4579644"/>
                </a:cubicBezTo>
                <a:cubicBezTo>
                  <a:pt x="46506" y="4522710"/>
                  <a:pt x="48419" y="4464836"/>
                  <a:pt x="42971" y="4407419"/>
                </a:cubicBezTo>
                <a:cubicBezTo>
                  <a:pt x="37016" y="4340914"/>
                  <a:pt x="19279" y="4275425"/>
                  <a:pt x="14845" y="4208921"/>
                </a:cubicBezTo>
                <a:cubicBezTo>
                  <a:pt x="7876" y="4098757"/>
                  <a:pt x="17759" y="3988593"/>
                  <a:pt x="27514" y="3878937"/>
                </a:cubicBezTo>
                <a:cubicBezTo>
                  <a:pt x="35116" y="3808600"/>
                  <a:pt x="37143" y="3737768"/>
                  <a:pt x="33596" y="3667113"/>
                </a:cubicBezTo>
                <a:cubicBezTo>
                  <a:pt x="29161" y="3611016"/>
                  <a:pt x="22193" y="3554919"/>
                  <a:pt x="20926" y="3498822"/>
                </a:cubicBezTo>
                <a:cubicBezTo>
                  <a:pt x="18646" y="3398557"/>
                  <a:pt x="19532" y="3298293"/>
                  <a:pt x="25360" y="3198029"/>
                </a:cubicBezTo>
                <a:cubicBezTo>
                  <a:pt x="28274" y="3147770"/>
                  <a:pt x="32962" y="3098019"/>
                  <a:pt x="34989" y="3047379"/>
                </a:cubicBezTo>
                <a:cubicBezTo>
                  <a:pt x="37016" y="2996739"/>
                  <a:pt x="41071" y="2945592"/>
                  <a:pt x="29542" y="2895967"/>
                </a:cubicBezTo>
                <a:cubicBezTo>
                  <a:pt x="10030" y="2811568"/>
                  <a:pt x="24347" y="2727549"/>
                  <a:pt x="28528" y="2643403"/>
                </a:cubicBezTo>
                <a:cubicBezTo>
                  <a:pt x="31062" y="2591113"/>
                  <a:pt x="46266" y="2537554"/>
                  <a:pt x="32836" y="2486788"/>
                </a:cubicBezTo>
                <a:cubicBezTo>
                  <a:pt x="11677" y="2407211"/>
                  <a:pt x="25487" y="2329284"/>
                  <a:pt x="32836" y="2250976"/>
                </a:cubicBezTo>
                <a:cubicBezTo>
                  <a:pt x="41311" y="2176870"/>
                  <a:pt x="39816" y="2101951"/>
                  <a:pt x="28401" y="2028238"/>
                </a:cubicBezTo>
                <a:cubicBezTo>
                  <a:pt x="14084" y="1955108"/>
                  <a:pt x="14084" y="1879897"/>
                  <a:pt x="28401" y="1806768"/>
                </a:cubicBezTo>
                <a:cubicBezTo>
                  <a:pt x="40260" y="1746406"/>
                  <a:pt x="41628" y="1684458"/>
                  <a:pt x="32455" y="1623627"/>
                </a:cubicBezTo>
                <a:cubicBezTo>
                  <a:pt x="26247" y="1580095"/>
                  <a:pt x="15098" y="1536816"/>
                  <a:pt x="13578" y="1493284"/>
                </a:cubicBezTo>
                <a:cubicBezTo>
                  <a:pt x="10436" y="1402246"/>
                  <a:pt x="12298" y="1311107"/>
                  <a:pt x="19153" y="1220286"/>
                </a:cubicBezTo>
                <a:cubicBezTo>
                  <a:pt x="27134" y="1116849"/>
                  <a:pt x="42464" y="1013792"/>
                  <a:pt x="31822" y="909594"/>
                </a:cubicBezTo>
                <a:cubicBezTo>
                  <a:pt x="28148" y="873803"/>
                  <a:pt x="20673" y="838139"/>
                  <a:pt x="19913" y="802222"/>
                </a:cubicBezTo>
                <a:cubicBezTo>
                  <a:pt x="18266" y="734956"/>
                  <a:pt x="17505" y="668579"/>
                  <a:pt x="21306" y="599155"/>
                </a:cubicBezTo>
                <a:cubicBezTo>
                  <a:pt x="25107" y="529732"/>
                  <a:pt x="39550" y="459293"/>
                  <a:pt x="29795" y="391139"/>
                </a:cubicBezTo>
                <a:cubicBezTo>
                  <a:pt x="20039" y="322984"/>
                  <a:pt x="26374" y="255972"/>
                  <a:pt x="32709" y="189087"/>
                </a:cubicBezTo>
                <a:cubicBezTo>
                  <a:pt x="38790" y="125502"/>
                  <a:pt x="40944" y="63313"/>
                  <a:pt x="26121" y="743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501E8B-9C4C-7A17-4724-15FBCF4A23AD}"/>
              </a:ext>
            </a:extLst>
          </p:cNvPr>
          <p:cNvSpPr txBox="1"/>
          <p:nvPr/>
        </p:nvSpPr>
        <p:spPr>
          <a:xfrm>
            <a:off x="4929051" y="5617029"/>
            <a:ext cx="271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ACONIT</a:t>
            </a:r>
          </a:p>
        </p:txBody>
      </p:sp>
    </p:spTree>
    <p:extLst>
      <p:ext uri="{BB962C8B-B14F-4D97-AF65-F5344CB8AC3E}">
        <p14:creationId xmlns:p14="http://schemas.microsoft.com/office/powerpoint/2010/main" val="172937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048" y="1069849"/>
            <a:ext cx="8229600" cy="32644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1"/>
                </a:solidFill>
              </a:rPr>
              <a:t>Antimonium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tartaricum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400" dirty="0"/>
              <a:t>Mucosités abondantes</a:t>
            </a:r>
          </a:p>
          <a:p>
            <a:pPr>
              <a:buFontTx/>
              <a:buChar char="-"/>
            </a:pPr>
            <a:r>
              <a:rPr lang="fr-FR" sz="2400" dirty="0"/>
              <a:t>Difficiles à éliminer</a:t>
            </a:r>
          </a:p>
          <a:p>
            <a:pPr>
              <a:buFontTx/>
              <a:buChar char="-"/>
            </a:pPr>
            <a:r>
              <a:rPr lang="fr-FR" sz="2400" dirty="0"/>
              <a:t>Cyanose</a:t>
            </a:r>
          </a:p>
          <a:p>
            <a:pPr>
              <a:buFontTx/>
              <a:buChar char="-"/>
            </a:pPr>
            <a:r>
              <a:rPr lang="fr-FR" sz="2400" dirty="0"/>
              <a:t>Somnolence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antimony-potassium-tartarate-500x5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96" y="237744"/>
            <a:ext cx="3858768" cy="385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57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76933"/>
          </a:solidFill>
          <a:ln w="38100" cap="rnd">
            <a:solidFill>
              <a:srgbClr val="97693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554" y="1995075"/>
            <a:ext cx="4243589" cy="3320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1"/>
                </a:solidFill>
              </a:rPr>
              <a:t>Blatta</a:t>
            </a:r>
            <a:r>
              <a:rPr lang="fr-FR" b="1" dirty="0">
                <a:solidFill>
                  <a:schemeClr val="accent1"/>
                </a:solidFill>
              </a:rPr>
              <a:t> orientale</a:t>
            </a:r>
          </a:p>
          <a:p>
            <a:pPr>
              <a:lnSpc>
                <a:spcPct val="100000"/>
              </a:lnSpc>
              <a:buNone/>
            </a:pPr>
            <a:endParaRPr lang="fr-FR" sz="11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Accumulation de mucosités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Dyspnée intense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Asthme</a:t>
            </a:r>
          </a:p>
          <a:p>
            <a:pPr>
              <a:lnSpc>
                <a:spcPct val="100000"/>
              </a:lnSpc>
              <a:buNone/>
            </a:pPr>
            <a:endParaRPr lang="fr-FR" sz="1100" dirty="0"/>
          </a:p>
        </p:txBody>
      </p:sp>
      <p:pic>
        <p:nvPicPr>
          <p:cNvPr id="4" name="Image 3" descr="23615953lpw-23615954-article-cafard-insecte-sciences-jpg_9012201_1250x6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89" r="309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509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C8F4C"/>
          </a:solidFill>
          <a:ln w="38100" cap="rnd">
            <a:solidFill>
              <a:srgbClr val="8C8F4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258" y="1867059"/>
            <a:ext cx="4547958" cy="33206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3000" b="1" dirty="0" err="1">
                <a:solidFill>
                  <a:schemeClr val="accent1"/>
                </a:solidFill>
              </a:rPr>
              <a:t>Sambucus</a:t>
            </a:r>
            <a:r>
              <a:rPr lang="fr-FR" sz="3000" b="1" dirty="0">
                <a:solidFill>
                  <a:schemeClr val="accent1"/>
                </a:solidFill>
              </a:rPr>
              <a:t> </a:t>
            </a:r>
            <a:r>
              <a:rPr lang="fr-FR" sz="3000" b="1" dirty="0" err="1">
                <a:solidFill>
                  <a:schemeClr val="accent1"/>
                </a:solidFill>
              </a:rPr>
              <a:t>nigra</a:t>
            </a:r>
            <a:endParaRPr lang="fr-FR" sz="30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dirty="0"/>
              <a:t>Nez bouché avec tendance à s’étouffer à chaque tétée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dirty="0"/>
              <a:t>Toux suffocante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600" dirty="0"/>
              <a:t>Dyspnée expiratoire &gt; assis</a:t>
            </a:r>
          </a:p>
        </p:txBody>
      </p:sp>
      <p:pic>
        <p:nvPicPr>
          <p:cNvPr id="4" name="Image 3" descr="sambucus-nigra-600x4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3" r="103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452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2VydmljZT1pbWFnZXMmc3JjPWh0dHBzJTNBJTJGJTJGbmF0aWRpdi5jb20lMkZ3cC1jb250ZW50JTJGdXBsb2FkcyUyRjIwMjAlMkYxMiUyRkJlYmUtUkdPLXZvbWktYXZlYy1wYXBhLmpwZyZjYWNoZU1hcmtlcj0xNjA4MDMxMzc3LTM3NTU4JnRva2VuPTI2MTM4YWM5NDZlMzJiYWQ.q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72" b="551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5DA0EE"/>
          </a:solidFill>
          <a:ln w="38100" cap="rnd">
            <a:solidFill>
              <a:srgbClr val="5DA0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7590" y="4791550"/>
            <a:ext cx="2798066" cy="139922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sz="7200" dirty="0">
                <a:solidFill>
                  <a:srgbClr val="0070C0"/>
                </a:solidFill>
              </a:rPr>
              <a:t>RGO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2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37136"/>
          </a:solidFill>
          <a:ln w="38100" cap="rnd">
            <a:solidFill>
              <a:srgbClr val="9371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768" y="191277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b="1" dirty="0" err="1">
                <a:solidFill>
                  <a:schemeClr val="accent3"/>
                </a:solidFill>
              </a:rPr>
              <a:t>Aethusa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fr-FR" b="1" dirty="0" err="1">
                <a:solidFill>
                  <a:schemeClr val="accent3"/>
                </a:solidFill>
              </a:rPr>
              <a:t>cynapium</a:t>
            </a:r>
            <a:endParaRPr lang="fr-FR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800" dirty="0"/>
          </a:p>
          <a:p>
            <a:pPr>
              <a:lnSpc>
                <a:spcPct val="100000"/>
              </a:lnSpc>
              <a:buNone/>
            </a:pPr>
            <a:r>
              <a:rPr lang="fr-FR" sz="1800" dirty="0"/>
              <a:t>-  Vomissements violents de lait caillé</a:t>
            </a:r>
          </a:p>
        </p:txBody>
      </p:sp>
      <p:pic>
        <p:nvPicPr>
          <p:cNvPr id="4" name="Image 3" descr="petite_cigu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2" r="170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1256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D6629"/>
          </a:solidFill>
          <a:ln w="38100" cap="rnd">
            <a:solidFill>
              <a:srgbClr val="FD662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2521" y="1801368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b="1" dirty="0" err="1">
                <a:solidFill>
                  <a:schemeClr val="accent1"/>
                </a:solidFill>
              </a:rPr>
              <a:t>Antimonium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crudum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Éructations après avoir bu du lait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Régurgitations aigres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Langue blanche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11702" y="10"/>
            <a:ext cx="6878775" cy="6857990"/>
            <a:chOff x="5311702" y="10"/>
            <a:chExt cx="6878775" cy="6857990"/>
          </a:xfrm>
        </p:grpSpPr>
        <p:grpSp>
          <p:nvGrpSpPr>
            <p:cNvPr id="10" name="Groupe 9"/>
            <p:cNvGrpSpPr/>
            <p:nvPr/>
          </p:nvGrpSpPr>
          <p:grpSpPr>
            <a:xfrm>
              <a:off x="5311702" y="10"/>
              <a:ext cx="6878775" cy="6857990"/>
              <a:chOff x="5311702" y="10"/>
              <a:chExt cx="6878775" cy="6857990"/>
            </a:xfrm>
          </p:grpSpPr>
          <p:pic>
            <p:nvPicPr>
              <p:cNvPr id="4" name="Image 3" descr="Livraison-rapide-de-l-antimoine-III-pour-la-vulcanisation-du-caoutchouc-de-l-agent-de-sulfure-de-CAS-1345-04-6-Trisulfide-Antimoine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02"/>
              <a:stretch/>
            </p:blipFill>
            <p:spPr>
              <a:xfrm>
                <a:off x="5311702" y="10"/>
                <a:ext cx="6878775" cy="6857990"/>
              </a:xfrm>
              <a:custGeom>
                <a:avLst/>
                <a:gdLst/>
                <a:ahLst/>
                <a:cxnLst/>
                <a:rect l="l" t="t" r="r" b="b"/>
                <a:pathLst>
                  <a:path w="6878775" h="6858000">
                    <a:moveTo>
                      <a:pt x="1102973" y="0"/>
                    </a:moveTo>
                    <a:lnTo>
                      <a:pt x="1160688" y="0"/>
                    </a:lnTo>
                    <a:lnTo>
                      <a:pt x="983189" y="331786"/>
                    </a:lnTo>
                    <a:cubicBezTo>
                      <a:pt x="914866" y="469145"/>
                      <a:pt x="850355" y="608712"/>
                      <a:pt x="789261" y="750263"/>
                    </a:cubicBezTo>
                    <a:cubicBezTo>
                      <a:pt x="774307" y="784928"/>
                      <a:pt x="759992" y="819849"/>
                      <a:pt x="745295" y="854514"/>
                    </a:cubicBezTo>
                    <a:cubicBezTo>
                      <a:pt x="756682" y="845393"/>
                      <a:pt x="765489" y="833492"/>
                      <a:pt x="770857" y="819975"/>
                    </a:cubicBezTo>
                    <a:cubicBezTo>
                      <a:pt x="879943" y="589569"/>
                      <a:pt x="999605" y="365513"/>
                      <a:pt x="1131329" y="148742"/>
                    </a:cubicBezTo>
                    <a:lnTo>
                      <a:pt x="1227589" y="0"/>
                    </a:lnTo>
                    <a:lnTo>
                      <a:pt x="6878775" y="0"/>
                    </a:lnTo>
                    <a:lnTo>
                      <a:pt x="6878775" y="6858000"/>
                    </a:lnTo>
                    <a:lnTo>
                      <a:pt x="713521" y="6858000"/>
                    </a:lnTo>
                    <a:lnTo>
                      <a:pt x="625642" y="6670527"/>
                    </a:lnTo>
                    <a:cubicBezTo>
                      <a:pt x="507232" y="6398531"/>
                      <a:pt x="403083" y="6118381"/>
                      <a:pt x="312785" y="5830359"/>
                    </a:cubicBezTo>
                    <a:cubicBezTo>
                      <a:pt x="278149" y="5719759"/>
                      <a:pt x="248879" y="5607635"/>
                      <a:pt x="212198" y="5480401"/>
                    </a:cubicBezTo>
                    <a:cubicBezTo>
                      <a:pt x="212208" y="5491601"/>
                      <a:pt x="212803" y="5502788"/>
                      <a:pt x="213988" y="5513923"/>
                    </a:cubicBezTo>
                    <a:cubicBezTo>
                      <a:pt x="264089" y="5723695"/>
                      <a:pt x="307290" y="5935370"/>
                      <a:pt x="365826" y="6142729"/>
                    </a:cubicBezTo>
                    <a:cubicBezTo>
                      <a:pt x="433152" y="6380817"/>
                      <a:pt x="510068" y="6614016"/>
                      <a:pt x="597975" y="6841549"/>
                    </a:cubicBezTo>
                    <a:lnTo>
                      <a:pt x="604824" y="6858000"/>
                    </a:lnTo>
                    <a:lnTo>
                      <a:pt x="552056" y="6858000"/>
                    </a:lnTo>
                    <a:lnTo>
                      <a:pt x="539576" y="6828295"/>
                    </a:lnTo>
                    <a:cubicBezTo>
                      <a:pt x="380597" y="6414594"/>
                      <a:pt x="260223" y="5988893"/>
                      <a:pt x="171555" y="5552906"/>
                    </a:cubicBezTo>
                    <a:cubicBezTo>
                      <a:pt x="91163" y="5157998"/>
                      <a:pt x="43746" y="4758899"/>
                      <a:pt x="12305" y="4357388"/>
                    </a:cubicBezTo>
                    <a:cubicBezTo>
                      <a:pt x="-14281" y="4013908"/>
                      <a:pt x="4507" y="3672965"/>
                      <a:pt x="46684" y="3331516"/>
                    </a:cubicBezTo>
                    <a:cubicBezTo>
                      <a:pt x="127203" y="2664286"/>
                      <a:pt x="277819" y="2007265"/>
                      <a:pt x="496065" y="1371196"/>
                    </a:cubicBezTo>
                    <a:cubicBezTo>
                      <a:pt x="636273" y="966066"/>
                      <a:pt x="800445" y="573253"/>
                      <a:pt x="995723" y="196614"/>
                    </a:cubicBezTo>
                    <a:close/>
                  </a:path>
                </a:pathLst>
              </a:custGeom>
            </p:spPr>
          </p:pic>
          <p:sp>
            <p:nvSpPr>
              <p:cNvPr id="7" name="Forme libre 6"/>
              <p:cNvSpPr/>
              <p:nvPr/>
            </p:nvSpPr>
            <p:spPr>
              <a:xfrm>
                <a:off x="5818019" y="397126"/>
                <a:ext cx="906479" cy="1016259"/>
              </a:xfrm>
              <a:custGeom>
                <a:avLst/>
                <a:gdLst>
                  <a:gd name="connsiteX0" fmla="*/ 1223 w 906479"/>
                  <a:gd name="connsiteY0" fmla="*/ 924819 h 1016259"/>
                  <a:gd name="connsiteX1" fmla="*/ 74375 w 906479"/>
                  <a:gd name="connsiteY1" fmla="*/ 933963 h 1016259"/>
                  <a:gd name="connsiteX2" fmla="*/ 174959 w 906479"/>
                  <a:gd name="connsiteY2" fmla="*/ 943107 h 1016259"/>
                  <a:gd name="connsiteX3" fmla="*/ 257255 w 906479"/>
                  <a:gd name="connsiteY3" fmla="*/ 952251 h 1016259"/>
                  <a:gd name="connsiteX4" fmla="*/ 330407 w 906479"/>
                  <a:gd name="connsiteY4" fmla="*/ 988827 h 1016259"/>
                  <a:gd name="connsiteX5" fmla="*/ 376127 w 906479"/>
                  <a:gd name="connsiteY5" fmla="*/ 997971 h 1016259"/>
                  <a:gd name="connsiteX6" fmla="*/ 504143 w 906479"/>
                  <a:gd name="connsiteY6" fmla="*/ 1016259 h 1016259"/>
                  <a:gd name="connsiteX7" fmla="*/ 705311 w 906479"/>
                  <a:gd name="connsiteY7" fmla="*/ 997971 h 1016259"/>
                  <a:gd name="connsiteX8" fmla="*/ 769319 w 906479"/>
                  <a:gd name="connsiteY8" fmla="*/ 979683 h 1016259"/>
                  <a:gd name="connsiteX9" fmla="*/ 824183 w 906479"/>
                  <a:gd name="connsiteY9" fmla="*/ 952251 h 1016259"/>
                  <a:gd name="connsiteX10" fmla="*/ 851615 w 906479"/>
                  <a:gd name="connsiteY10" fmla="*/ 897387 h 1016259"/>
                  <a:gd name="connsiteX11" fmla="*/ 860759 w 906479"/>
                  <a:gd name="connsiteY11" fmla="*/ 869955 h 1016259"/>
                  <a:gd name="connsiteX12" fmla="*/ 906479 w 906479"/>
                  <a:gd name="connsiteY12" fmla="*/ 787659 h 1016259"/>
                  <a:gd name="connsiteX13" fmla="*/ 897335 w 906479"/>
                  <a:gd name="connsiteY13" fmla="*/ 677931 h 1016259"/>
                  <a:gd name="connsiteX14" fmla="*/ 879047 w 906479"/>
                  <a:gd name="connsiteY14" fmla="*/ 650499 h 1016259"/>
                  <a:gd name="connsiteX15" fmla="*/ 842471 w 906479"/>
                  <a:gd name="connsiteY15" fmla="*/ 595635 h 1016259"/>
                  <a:gd name="connsiteX16" fmla="*/ 833327 w 906479"/>
                  <a:gd name="connsiteY16" fmla="*/ 568203 h 1016259"/>
                  <a:gd name="connsiteX17" fmla="*/ 796751 w 906479"/>
                  <a:gd name="connsiteY17" fmla="*/ 513339 h 1016259"/>
                  <a:gd name="connsiteX18" fmla="*/ 650447 w 906479"/>
                  <a:gd name="connsiteY18" fmla="*/ 522483 h 1016259"/>
                  <a:gd name="connsiteX19" fmla="*/ 613871 w 906479"/>
                  <a:gd name="connsiteY19" fmla="*/ 540771 h 1016259"/>
                  <a:gd name="connsiteX20" fmla="*/ 586439 w 906479"/>
                  <a:gd name="connsiteY20" fmla="*/ 549915 h 1016259"/>
                  <a:gd name="connsiteX21" fmla="*/ 641303 w 906479"/>
                  <a:gd name="connsiteY21" fmla="*/ 458475 h 1016259"/>
                  <a:gd name="connsiteX22" fmla="*/ 659591 w 906479"/>
                  <a:gd name="connsiteY22" fmla="*/ 431043 h 1016259"/>
                  <a:gd name="connsiteX23" fmla="*/ 741887 w 906479"/>
                  <a:gd name="connsiteY23" fmla="*/ 339603 h 1016259"/>
                  <a:gd name="connsiteX24" fmla="*/ 751031 w 906479"/>
                  <a:gd name="connsiteY24" fmla="*/ 312171 h 1016259"/>
                  <a:gd name="connsiteX25" fmla="*/ 769319 w 906479"/>
                  <a:gd name="connsiteY25" fmla="*/ 284739 h 1016259"/>
                  <a:gd name="connsiteX26" fmla="*/ 787607 w 906479"/>
                  <a:gd name="connsiteY26" fmla="*/ 248163 h 1016259"/>
                  <a:gd name="connsiteX27" fmla="*/ 778463 w 906479"/>
                  <a:gd name="connsiteY27" fmla="*/ 184155 h 1016259"/>
                  <a:gd name="connsiteX28" fmla="*/ 732743 w 906479"/>
                  <a:gd name="connsiteY28" fmla="*/ 129291 h 1016259"/>
                  <a:gd name="connsiteX29" fmla="*/ 705311 w 906479"/>
                  <a:gd name="connsiteY29" fmla="*/ 120147 h 1016259"/>
                  <a:gd name="connsiteX30" fmla="*/ 650447 w 906479"/>
                  <a:gd name="connsiteY30" fmla="*/ 74427 h 1016259"/>
                  <a:gd name="connsiteX31" fmla="*/ 595583 w 906479"/>
                  <a:gd name="connsiteY31" fmla="*/ 28707 h 1016259"/>
                  <a:gd name="connsiteX32" fmla="*/ 485855 w 906479"/>
                  <a:gd name="connsiteY32" fmla="*/ 19563 h 1016259"/>
                  <a:gd name="connsiteX33" fmla="*/ 430991 w 906479"/>
                  <a:gd name="connsiteY33" fmla="*/ 10419 h 1016259"/>
                  <a:gd name="connsiteX34" fmla="*/ 421847 w 906479"/>
                  <a:gd name="connsiteY34" fmla="*/ 37851 h 1016259"/>
                  <a:gd name="connsiteX35" fmla="*/ 403559 w 906479"/>
                  <a:gd name="connsiteY35" fmla="*/ 65283 h 1016259"/>
                  <a:gd name="connsiteX36" fmla="*/ 394415 w 906479"/>
                  <a:gd name="connsiteY36" fmla="*/ 92715 h 1016259"/>
                  <a:gd name="connsiteX37" fmla="*/ 376127 w 906479"/>
                  <a:gd name="connsiteY37" fmla="*/ 120147 h 1016259"/>
                  <a:gd name="connsiteX38" fmla="*/ 348695 w 906479"/>
                  <a:gd name="connsiteY38" fmla="*/ 165867 h 1016259"/>
                  <a:gd name="connsiteX39" fmla="*/ 321263 w 906479"/>
                  <a:gd name="connsiteY39" fmla="*/ 220731 h 1016259"/>
                  <a:gd name="connsiteX40" fmla="*/ 284687 w 906479"/>
                  <a:gd name="connsiteY40" fmla="*/ 330459 h 1016259"/>
                  <a:gd name="connsiteX41" fmla="*/ 257255 w 906479"/>
                  <a:gd name="connsiteY41" fmla="*/ 348747 h 1016259"/>
                  <a:gd name="connsiteX42" fmla="*/ 220679 w 906479"/>
                  <a:gd name="connsiteY42" fmla="*/ 357891 h 1016259"/>
                  <a:gd name="connsiteX43" fmla="*/ 165815 w 906479"/>
                  <a:gd name="connsiteY43" fmla="*/ 412755 h 1016259"/>
                  <a:gd name="connsiteX44" fmla="*/ 129239 w 906479"/>
                  <a:gd name="connsiteY44" fmla="*/ 467619 h 1016259"/>
                  <a:gd name="connsiteX45" fmla="*/ 101807 w 906479"/>
                  <a:gd name="connsiteY45" fmla="*/ 522483 h 1016259"/>
                  <a:gd name="connsiteX46" fmla="*/ 83519 w 906479"/>
                  <a:gd name="connsiteY46" fmla="*/ 641355 h 1016259"/>
                  <a:gd name="connsiteX47" fmla="*/ 65231 w 906479"/>
                  <a:gd name="connsiteY47" fmla="*/ 696219 h 1016259"/>
                  <a:gd name="connsiteX48" fmla="*/ 28655 w 906479"/>
                  <a:gd name="connsiteY48" fmla="*/ 760227 h 1016259"/>
                  <a:gd name="connsiteX49" fmla="*/ 1223 w 906479"/>
                  <a:gd name="connsiteY49" fmla="*/ 924819 h 101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6479" h="1016259">
                    <a:moveTo>
                      <a:pt x="1223" y="924819"/>
                    </a:moveTo>
                    <a:cubicBezTo>
                      <a:pt x="8843" y="953775"/>
                      <a:pt x="49936" y="931391"/>
                      <a:pt x="74375" y="933963"/>
                    </a:cubicBezTo>
                    <a:cubicBezTo>
                      <a:pt x="107856" y="937487"/>
                      <a:pt x="141460" y="939757"/>
                      <a:pt x="174959" y="943107"/>
                    </a:cubicBezTo>
                    <a:cubicBezTo>
                      <a:pt x="202423" y="945853"/>
                      <a:pt x="229823" y="949203"/>
                      <a:pt x="257255" y="952251"/>
                    </a:cubicBezTo>
                    <a:cubicBezTo>
                      <a:pt x="281639" y="964443"/>
                      <a:pt x="304962" y="979040"/>
                      <a:pt x="330407" y="988827"/>
                    </a:cubicBezTo>
                    <a:cubicBezTo>
                      <a:pt x="344913" y="994406"/>
                      <a:pt x="360741" y="995773"/>
                      <a:pt x="376127" y="997971"/>
                    </a:cubicBezTo>
                    <a:cubicBezTo>
                      <a:pt x="528171" y="1019692"/>
                      <a:pt x="400781" y="995587"/>
                      <a:pt x="504143" y="1016259"/>
                    </a:cubicBezTo>
                    <a:cubicBezTo>
                      <a:pt x="571199" y="1010163"/>
                      <a:pt x="638422" y="1005689"/>
                      <a:pt x="705311" y="997971"/>
                    </a:cubicBezTo>
                    <a:cubicBezTo>
                      <a:pt x="712928" y="997092"/>
                      <a:pt x="759347" y="984669"/>
                      <a:pt x="769319" y="979683"/>
                    </a:cubicBezTo>
                    <a:cubicBezTo>
                      <a:pt x="840223" y="944231"/>
                      <a:pt x="755232" y="975235"/>
                      <a:pt x="824183" y="952251"/>
                    </a:cubicBezTo>
                    <a:cubicBezTo>
                      <a:pt x="847167" y="883300"/>
                      <a:pt x="816163" y="968291"/>
                      <a:pt x="851615" y="897387"/>
                    </a:cubicBezTo>
                    <a:cubicBezTo>
                      <a:pt x="855926" y="888766"/>
                      <a:pt x="856078" y="878381"/>
                      <a:pt x="860759" y="869955"/>
                    </a:cubicBezTo>
                    <a:cubicBezTo>
                      <a:pt x="913162" y="775629"/>
                      <a:pt x="885788" y="849731"/>
                      <a:pt x="906479" y="787659"/>
                    </a:cubicBezTo>
                    <a:cubicBezTo>
                      <a:pt x="903431" y="751083"/>
                      <a:pt x="904533" y="713921"/>
                      <a:pt x="897335" y="677931"/>
                    </a:cubicBezTo>
                    <a:cubicBezTo>
                      <a:pt x="895180" y="667155"/>
                      <a:pt x="883962" y="660329"/>
                      <a:pt x="879047" y="650499"/>
                    </a:cubicBezTo>
                    <a:cubicBezTo>
                      <a:pt x="852580" y="597566"/>
                      <a:pt x="894473" y="647637"/>
                      <a:pt x="842471" y="595635"/>
                    </a:cubicBezTo>
                    <a:cubicBezTo>
                      <a:pt x="839423" y="586491"/>
                      <a:pt x="838008" y="576629"/>
                      <a:pt x="833327" y="568203"/>
                    </a:cubicBezTo>
                    <a:cubicBezTo>
                      <a:pt x="822653" y="548990"/>
                      <a:pt x="796751" y="513339"/>
                      <a:pt x="796751" y="513339"/>
                    </a:cubicBezTo>
                    <a:cubicBezTo>
                      <a:pt x="747983" y="516387"/>
                      <a:pt x="698770" y="515235"/>
                      <a:pt x="650447" y="522483"/>
                    </a:cubicBezTo>
                    <a:cubicBezTo>
                      <a:pt x="636967" y="524505"/>
                      <a:pt x="626400" y="535401"/>
                      <a:pt x="613871" y="540771"/>
                    </a:cubicBezTo>
                    <a:cubicBezTo>
                      <a:pt x="605012" y="544568"/>
                      <a:pt x="595583" y="546867"/>
                      <a:pt x="586439" y="549915"/>
                    </a:cubicBezTo>
                    <a:cubicBezTo>
                      <a:pt x="614557" y="493680"/>
                      <a:pt x="597166" y="524681"/>
                      <a:pt x="641303" y="458475"/>
                    </a:cubicBezTo>
                    <a:cubicBezTo>
                      <a:pt x="647399" y="449331"/>
                      <a:pt x="651820" y="438814"/>
                      <a:pt x="659591" y="431043"/>
                    </a:cubicBezTo>
                    <a:cubicBezTo>
                      <a:pt x="725231" y="365403"/>
                      <a:pt x="698937" y="396870"/>
                      <a:pt x="741887" y="339603"/>
                    </a:cubicBezTo>
                    <a:cubicBezTo>
                      <a:pt x="744935" y="330459"/>
                      <a:pt x="746720" y="320792"/>
                      <a:pt x="751031" y="312171"/>
                    </a:cubicBezTo>
                    <a:cubicBezTo>
                      <a:pt x="755946" y="302341"/>
                      <a:pt x="763867" y="294281"/>
                      <a:pt x="769319" y="284739"/>
                    </a:cubicBezTo>
                    <a:cubicBezTo>
                      <a:pt x="776082" y="272904"/>
                      <a:pt x="781511" y="260355"/>
                      <a:pt x="787607" y="248163"/>
                    </a:cubicBezTo>
                    <a:cubicBezTo>
                      <a:pt x="784559" y="226827"/>
                      <a:pt x="784656" y="204799"/>
                      <a:pt x="778463" y="184155"/>
                    </a:cubicBezTo>
                    <a:cubicBezTo>
                      <a:pt x="774246" y="170098"/>
                      <a:pt x="742948" y="136094"/>
                      <a:pt x="732743" y="129291"/>
                    </a:cubicBezTo>
                    <a:cubicBezTo>
                      <a:pt x="724723" y="123944"/>
                      <a:pt x="714455" y="123195"/>
                      <a:pt x="705311" y="120147"/>
                    </a:cubicBezTo>
                    <a:cubicBezTo>
                      <a:pt x="669258" y="66068"/>
                      <a:pt x="709509" y="116614"/>
                      <a:pt x="650447" y="74427"/>
                    </a:cubicBezTo>
                    <a:cubicBezTo>
                      <a:pt x="636466" y="64440"/>
                      <a:pt x="615740" y="32738"/>
                      <a:pt x="595583" y="28707"/>
                    </a:cubicBezTo>
                    <a:cubicBezTo>
                      <a:pt x="559593" y="21509"/>
                      <a:pt x="522431" y="22611"/>
                      <a:pt x="485855" y="19563"/>
                    </a:cubicBezTo>
                    <a:cubicBezTo>
                      <a:pt x="467669" y="7439"/>
                      <a:pt x="453706" y="-12296"/>
                      <a:pt x="430991" y="10419"/>
                    </a:cubicBezTo>
                    <a:cubicBezTo>
                      <a:pt x="424175" y="17235"/>
                      <a:pt x="426158" y="29230"/>
                      <a:pt x="421847" y="37851"/>
                    </a:cubicBezTo>
                    <a:cubicBezTo>
                      <a:pt x="416932" y="47681"/>
                      <a:pt x="408474" y="55453"/>
                      <a:pt x="403559" y="65283"/>
                    </a:cubicBezTo>
                    <a:cubicBezTo>
                      <a:pt x="399248" y="73904"/>
                      <a:pt x="398726" y="84094"/>
                      <a:pt x="394415" y="92715"/>
                    </a:cubicBezTo>
                    <a:cubicBezTo>
                      <a:pt x="389500" y="102545"/>
                      <a:pt x="381952" y="110828"/>
                      <a:pt x="376127" y="120147"/>
                    </a:cubicBezTo>
                    <a:cubicBezTo>
                      <a:pt x="366707" y="135218"/>
                      <a:pt x="356643" y="149971"/>
                      <a:pt x="348695" y="165867"/>
                    </a:cubicBezTo>
                    <a:cubicBezTo>
                      <a:pt x="310837" y="241583"/>
                      <a:pt x="373674" y="142115"/>
                      <a:pt x="321263" y="220731"/>
                    </a:cubicBezTo>
                    <a:cubicBezTo>
                      <a:pt x="315205" y="257080"/>
                      <a:pt x="313037" y="302109"/>
                      <a:pt x="284687" y="330459"/>
                    </a:cubicBezTo>
                    <a:cubicBezTo>
                      <a:pt x="276916" y="338230"/>
                      <a:pt x="267356" y="344418"/>
                      <a:pt x="257255" y="348747"/>
                    </a:cubicBezTo>
                    <a:cubicBezTo>
                      <a:pt x="245704" y="353697"/>
                      <a:pt x="232871" y="354843"/>
                      <a:pt x="220679" y="357891"/>
                    </a:cubicBezTo>
                    <a:cubicBezTo>
                      <a:pt x="202391" y="376179"/>
                      <a:pt x="180161" y="391236"/>
                      <a:pt x="165815" y="412755"/>
                    </a:cubicBezTo>
                    <a:cubicBezTo>
                      <a:pt x="153623" y="431043"/>
                      <a:pt x="136190" y="446767"/>
                      <a:pt x="129239" y="467619"/>
                    </a:cubicBezTo>
                    <a:cubicBezTo>
                      <a:pt x="116620" y="505477"/>
                      <a:pt x="125442" y="487031"/>
                      <a:pt x="101807" y="522483"/>
                    </a:cubicBezTo>
                    <a:cubicBezTo>
                      <a:pt x="99873" y="536018"/>
                      <a:pt x="87748" y="624439"/>
                      <a:pt x="83519" y="641355"/>
                    </a:cubicBezTo>
                    <a:cubicBezTo>
                      <a:pt x="78844" y="660057"/>
                      <a:pt x="75924" y="680179"/>
                      <a:pt x="65231" y="696219"/>
                    </a:cubicBezTo>
                    <a:cubicBezTo>
                      <a:pt x="56919" y="708686"/>
                      <a:pt x="30105" y="746450"/>
                      <a:pt x="28655" y="760227"/>
                    </a:cubicBezTo>
                    <a:cubicBezTo>
                      <a:pt x="23869" y="805696"/>
                      <a:pt x="-6397" y="895863"/>
                      <a:pt x="1223" y="9248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Forme libre 7"/>
              <p:cNvSpPr/>
              <p:nvPr/>
            </p:nvSpPr>
            <p:spPr>
              <a:xfrm>
                <a:off x="6272784" y="411480"/>
                <a:ext cx="552829" cy="987552"/>
              </a:xfrm>
              <a:custGeom>
                <a:avLst/>
                <a:gdLst>
                  <a:gd name="connsiteX0" fmla="*/ 384048 w 552829"/>
                  <a:gd name="connsiteY0" fmla="*/ 987552 h 987552"/>
                  <a:gd name="connsiteX1" fmla="*/ 411480 w 552829"/>
                  <a:gd name="connsiteY1" fmla="*/ 941832 h 987552"/>
                  <a:gd name="connsiteX2" fmla="*/ 384048 w 552829"/>
                  <a:gd name="connsiteY2" fmla="*/ 795528 h 987552"/>
                  <a:gd name="connsiteX3" fmla="*/ 365760 w 552829"/>
                  <a:gd name="connsiteY3" fmla="*/ 749808 h 987552"/>
                  <a:gd name="connsiteX4" fmla="*/ 301752 w 552829"/>
                  <a:gd name="connsiteY4" fmla="*/ 667512 h 987552"/>
                  <a:gd name="connsiteX5" fmla="*/ 292608 w 552829"/>
                  <a:gd name="connsiteY5" fmla="*/ 640080 h 987552"/>
                  <a:gd name="connsiteX6" fmla="*/ 265176 w 552829"/>
                  <a:gd name="connsiteY6" fmla="*/ 612648 h 987552"/>
                  <a:gd name="connsiteX7" fmla="*/ 237744 w 552829"/>
                  <a:gd name="connsiteY7" fmla="*/ 576072 h 987552"/>
                  <a:gd name="connsiteX8" fmla="*/ 210312 w 552829"/>
                  <a:gd name="connsiteY8" fmla="*/ 521208 h 987552"/>
                  <a:gd name="connsiteX9" fmla="*/ 201168 w 552829"/>
                  <a:gd name="connsiteY9" fmla="*/ 493776 h 987552"/>
                  <a:gd name="connsiteX10" fmla="*/ 182880 w 552829"/>
                  <a:gd name="connsiteY10" fmla="*/ 466344 h 987552"/>
                  <a:gd name="connsiteX11" fmla="*/ 173736 w 552829"/>
                  <a:gd name="connsiteY11" fmla="*/ 438912 h 987552"/>
                  <a:gd name="connsiteX12" fmla="*/ 155448 w 552829"/>
                  <a:gd name="connsiteY12" fmla="*/ 411480 h 987552"/>
                  <a:gd name="connsiteX13" fmla="*/ 137160 w 552829"/>
                  <a:gd name="connsiteY13" fmla="*/ 374904 h 987552"/>
                  <a:gd name="connsiteX14" fmla="*/ 91440 w 552829"/>
                  <a:gd name="connsiteY14" fmla="*/ 310896 h 987552"/>
                  <a:gd name="connsiteX15" fmla="*/ 73152 w 552829"/>
                  <a:gd name="connsiteY15" fmla="*/ 256032 h 987552"/>
                  <a:gd name="connsiteX16" fmla="*/ 64008 w 552829"/>
                  <a:gd name="connsiteY16" fmla="*/ 228600 h 987552"/>
                  <a:gd name="connsiteX17" fmla="*/ 54864 w 552829"/>
                  <a:gd name="connsiteY17" fmla="*/ 182880 h 987552"/>
                  <a:gd name="connsiteX18" fmla="*/ 27432 w 552829"/>
                  <a:gd name="connsiteY18" fmla="*/ 128016 h 987552"/>
                  <a:gd name="connsiteX19" fmla="*/ 0 w 552829"/>
                  <a:gd name="connsiteY19" fmla="*/ 73152 h 987552"/>
                  <a:gd name="connsiteX20" fmla="*/ 36576 w 552829"/>
                  <a:gd name="connsiteY20" fmla="*/ 18288 h 987552"/>
                  <a:gd name="connsiteX21" fmla="*/ 91440 w 552829"/>
                  <a:gd name="connsiteY21" fmla="*/ 0 h 987552"/>
                  <a:gd name="connsiteX22" fmla="*/ 228600 w 552829"/>
                  <a:gd name="connsiteY22" fmla="*/ 9144 h 987552"/>
                  <a:gd name="connsiteX23" fmla="*/ 265176 w 552829"/>
                  <a:gd name="connsiteY23" fmla="*/ 36576 h 987552"/>
                  <a:gd name="connsiteX24" fmla="*/ 310896 w 552829"/>
                  <a:gd name="connsiteY24" fmla="*/ 118872 h 987552"/>
                  <a:gd name="connsiteX25" fmla="*/ 329184 w 552829"/>
                  <a:gd name="connsiteY25" fmla="*/ 146304 h 987552"/>
                  <a:gd name="connsiteX26" fmla="*/ 347472 w 552829"/>
                  <a:gd name="connsiteY26" fmla="*/ 201168 h 987552"/>
                  <a:gd name="connsiteX27" fmla="*/ 365760 w 552829"/>
                  <a:gd name="connsiteY27" fmla="*/ 237744 h 987552"/>
                  <a:gd name="connsiteX28" fmla="*/ 411480 w 552829"/>
                  <a:gd name="connsiteY28" fmla="*/ 320040 h 987552"/>
                  <a:gd name="connsiteX29" fmla="*/ 448056 w 552829"/>
                  <a:gd name="connsiteY29" fmla="*/ 374904 h 987552"/>
                  <a:gd name="connsiteX30" fmla="*/ 466344 w 552829"/>
                  <a:gd name="connsiteY30" fmla="*/ 438912 h 987552"/>
                  <a:gd name="connsiteX31" fmla="*/ 484632 w 552829"/>
                  <a:gd name="connsiteY31" fmla="*/ 466344 h 987552"/>
                  <a:gd name="connsiteX32" fmla="*/ 502920 w 552829"/>
                  <a:gd name="connsiteY32" fmla="*/ 521208 h 987552"/>
                  <a:gd name="connsiteX33" fmla="*/ 512064 w 552829"/>
                  <a:gd name="connsiteY33" fmla="*/ 548640 h 987552"/>
                  <a:gd name="connsiteX34" fmla="*/ 530352 w 552829"/>
                  <a:gd name="connsiteY34" fmla="*/ 612648 h 987552"/>
                  <a:gd name="connsiteX35" fmla="*/ 539496 w 552829"/>
                  <a:gd name="connsiteY35" fmla="*/ 905256 h 987552"/>
                  <a:gd name="connsiteX36" fmla="*/ 438912 w 552829"/>
                  <a:gd name="connsiteY36" fmla="*/ 932688 h 987552"/>
                  <a:gd name="connsiteX37" fmla="*/ 420624 w 552829"/>
                  <a:gd name="connsiteY37" fmla="*/ 932688 h 98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829" h="987552">
                    <a:moveTo>
                      <a:pt x="384048" y="987552"/>
                    </a:moveTo>
                    <a:cubicBezTo>
                      <a:pt x="393192" y="972312"/>
                      <a:pt x="409403" y="959483"/>
                      <a:pt x="411480" y="941832"/>
                    </a:cubicBezTo>
                    <a:cubicBezTo>
                      <a:pt x="422973" y="844141"/>
                      <a:pt x="410665" y="855417"/>
                      <a:pt x="384048" y="795528"/>
                    </a:cubicBezTo>
                    <a:cubicBezTo>
                      <a:pt x="377382" y="780529"/>
                      <a:pt x="373620" y="764218"/>
                      <a:pt x="365760" y="749808"/>
                    </a:cubicBezTo>
                    <a:cubicBezTo>
                      <a:pt x="339511" y="701684"/>
                      <a:pt x="334430" y="700190"/>
                      <a:pt x="301752" y="667512"/>
                    </a:cubicBezTo>
                    <a:cubicBezTo>
                      <a:pt x="298704" y="658368"/>
                      <a:pt x="297955" y="648100"/>
                      <a:pt x="292608" y="640080"/>
                    </a:cubicBezTo>
                    <a:cubicBezTo>
                      <a:pt x="285435" y="629320"/>
                      <a:pt x="273592" y="622466"/>
                      <a:pt x="265176" y="612648"/>
                    </a:cubicBezTo>
                    <a:cubicBezTo>
                      <a:pt x="255258" y="601077"/>
                      <a:pt x="246888" y="588264"/>
                      <a:pt x="237744" y="576072"/>
                    </a:cubicBezTo>
                    <a:cubicBezTo>
                      <a:pt x="214760" y="507121"/>
                      <a:pt x="245764" y="592112"/>
                      <a:pt x="210312" y="521208"/>
                    </a:cubicBezTo>
                    <a:cubicBezTo>
                      <a:pt x="206001" y="512587"/>
                      <a:pt x="205479" y="502397"/>
                      <a:pt x="201168" y="493776"/>
                    </a:cubicBezTo>
                    <a:cubicBezTo>
                      <a:pt x="196253" y="483946"/>
                      <a:pt x="187795" y="476174"/>
                      <a:pt x="182880" y="466344"/>
                    </a:cubicBezTo>
                    <a:cubicBezTo>
                      <a:pt x="178569" y="457723"/>
                      <a:pt x="178047" y="447533"/>
                      <a:pt x="173736" y="438912"/>
                    </a:cubicBezTo>
                    <a:cubicBezTo>
                      <a:pt x="168821" y="429082"/>
                      <a:pt x="160900" y="421022"/>
                      <a:pt x="155448" y="411480"/>
                    </a:cubicBezTo>
                    <a:cubicBezTo>
                      <a:pt x="148685" y="399645"/>
                      <a:pt x="144384" y="386463"/>
                      <a:pt x="137160" y="374904"/>
                    </a:cubicBezTo>
                    <a:cubicBezTo>
                      <a:pt x="131964" y="366590"/>
                      <a:pt x="97392" y="324288"/>
                      <a:pt x="91440" y="310896"/>
                    </a:cubicBezTo>
                    <a:cubicBezTo>
                      <a:pt x="83611" y="293280"/>
                      <a:pt x="79248" y="274320"/>
                      <a:pt x="73152" y="256032"/>
                    </a:cubicBezTo>
                    <a:cubicBezTo>
                      <a:pt x="70104" y="246888"/>
                      <a:pt x="65898" y="238051"/>
                      <a:pt x="64008" y="228600"/>
                    </a:cubicBezTo>
                    <a:cubicBezTo>
                      <a:pt x="60960" y="213360"/>
                      <a:pt x="58633" y="197958"/>
                      <a:pt x="54864" y="182880"/>
                    </a:cubicBezTo>
                    <a:cubicBezTo>
                      <a:pt x="43372" y="136913"/>
                      <a:pt x="49781" y="172714"/>
                      <a:pt x="27432" y="128016"/>
                    </a:cubicBezTo>
                    <a:cubicBezTo>
                      <a:pt x="-10426" y="52300"/>
                      <a:pt x="52411" y="151768"/>
                      <a:pt x="0" y="73152"/>
                    </a:cubicBezTo>
                    <a:cubicBezTo>
                      <a:pt x="9101" y="36746"/>
                      <a:pt x="1055" y="34075"/>
                      <a:pt x="36576" y="18288"/>
                    </a:cubicBezTo>
                    <a:cubicBezTo>
                      <a:pt x="54192" y="10459"/>
                      <a:pt x="91440" y="0"/>
                      <a:pt x="91440" y="0"/>
                    </a:cubicBezTo>
                    <a:cubicBezTo>
                      <a:pt x="137160" y="3048"/>
                      <a:pt x="183761" y="-296"/>
                      <a:pt x="228600" y="9144"/>
                    </a:cubicBezTo>
                    <a:cubicBezTo>
                      <a:pt x="243513" y="12284"/>
                      <a:pt x="255051" y="25185"/>
                      <a:pt x="265176" y="36576"/>
                    </a:cubicBezTo>
                    <a:cubicBezTo>
                      <a:pt x="331076" y="110713"/>
                      <a:pt x="284287" y="65653"/>
                      <a:pt x="310896" y="118872"/>
                    </a:cubicBezTo>
                    <a:cubicBezTo>
                      <a:pt x="315811" y="128702"/>
                      <a:pt x="324721" y="136261"/>
                      <a:pt x="329184" y="146304"/>
                    </a:cubicBezTo>
                    <a:cubicBezTo>
                      <a:pt x="337013" y="163920"/>
                      <a:pt x="338851" y="183926"/>
                      <a:pt x="347472" y="201168"/>
                    </a:cubicBezTo>
                    <a:cubicBezTo>
                      <a:pt x="353568" y="213360"/>
                      <a:pt x="360698" y="225088"/>
                      <a:pt x="365760" y="237744"/>
                    </a:cubicBezTo>
                    <a:cubicBezTo>
                      <a:pt x="395596" y="312335"/>
                      <a:pt x="365413" y="273973"/>
                      <a:pt x="411480" y="320040"/>
                    </a:cubicBezTo>
                    <a:cubicBezTo>
                      <a:pt x="433222" y="385267"/>
                      <a:pt x="402393" y="306409"/>
                      <a:pt x="448056" y="374904"/>
                    </a:cubicBezTo>
                    <a:cubicBezTo>
                      <a:pt x="455174" y="385580"/>
                      <a:pt x="462686" y="430376"/>
                      <a:pt x="466344" y="438912"/>
                    </a:cubicBezTo>
                    <a:cubicBezTo>
                      <a:pt x="470673" y="449013"/>
                      <a:pt x="480169" y="456301"/>
                      <a:pt x="484632" y="466344"/>
                    </a:cubicBezTo>
                    <a:cubicBezTo>
                      <a:pt x="492461" y="483960"/>
                      <a:pt x="496824" y="502920"/>
                      <a:pt x="502920" y="521208"/>
                    </a:cubicBezTo>
                    <a:cubicBezTo>
                      <a:pt x="505968" y="530352"/>
                      <a:pt x="509726" y="539289"/>
                      <a:pt x="512064" y="548640"/>
                    </a:cubicBezTo>
                    <a:cubicBezTo>
                      <a:pt x="523546" y="594567"/>
                      <a:pt x="517234" y="573294"/>
                      <a:pt x="530352" y="612648"/>
                    </a:cubicBezTo>
                    <a:cubicBezTo>
                      <a:pt x="542510" y="697753"/>
                      <a:pt x="568752" y="821669"/>
                      <a:pt x="539496" y="905256"/>
                    </a:cubicBezTo>
                    <a:cubicBezTo>
                      <a:pt x="536299" y="914391"/>
                      <a:pt x="449993" y="931105"/>
                      <a:pt x="438912" y="932688"/>
                    </a:cubicBezTo>
                    <a:cubicBezTo>
                      <a:pt x="432877" y="933550"/>
                      <a:pt x="426720" y="932688"/>
                      <a:pt x="420624" y="932688"/>
                    </a:cubicBezTo>
                  </a:path>
                </a:pathLst>
              </a:custGeom>
              <a:solidFill>
                <a:srgbClr val="B8B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Forme libre 11"/>
            <p:cNvSpPr/>
            <p:nvPr/>
          </p:nvSpPr>
          <p:spPr>
            <a:xfrm>
              <a:off x="6142885" y="324024"/>
              <a:ext cx="682728" cy="1477344"/>
            </a:xfrm>
            <a:custGeom>
              <a:avLst/>
              <a:gdLst>
                <a:gd name="connsiteX0" fmla="*/ 16108 w 686368"/>
                <a:gd name="connsiteY0" fmla="*/ 361776 h 1570394"/>
                <a:gd name="connsiteX1" fmla="*/ 683620 w 686368"/>
                <a:gd name="connsiteY1" fmla="*/ 1568784 h 1570394"/>
                <a:gd name="connsiteX2" fmla="*/ 244708 w 686368"/>
                <a:gd name="connsiteY2" fmla="*/ 78312 h 1570394"/>
                <a:gd name="connsiteX3" fmla="*/ 16108 w 686368"/>
                <a:gd name="connsiteY3" fmla="*/ 361776 h 15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368" h="1570394">
                  <a:moveTo>
                    <a:pt x="16108" y="361776"/>
                  </a:moveTo>
                  <a:cubicBezTo>
                    <a:pt x="89260" y="610188"/>
                    <a:pt x="645520" y="1616028"/>
                    <a:pt x="683620" y="1568784"/>
                  </a:cubicBezTo>
                  <a:cubicBezTo>
                    <a:pt x="721720" y="1521540"/>
                    <a:pt x="352912" y="285576"/>
                    <a:pt x="244708" y="78312"/>
                  </a:cubicBezTo>
                  <a:cubicBezTo>
                    <a:pt x="136504" y="-128952"/>
                    <a:pt x="-57044" y="113364"/>
                    <a:pt x="16108" y="361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304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555E6"/>
          </a:solidFill>
          <a:ln w="38100" cap="rnd">
            <a:solidFill>
              <a:srgbClr val="C555E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504" y="1490472"/>
            <a:ext cx="3429000" cy="3410712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fr-FR" b="1" dirty="0">
                <a:solidFill>
                  <a:srgbClr val="339933"/>
                </a:solidFill>
              </a:rPr>
              <a:t>Iris </a:t>
            </a:r>
            <a:r>
              <a:rPr lang="fr-FR" b="1" dirty="0" err="1">
                <a:solidFill>
                  <a:srgbClr val="339933"/>
                </a:solidFill>
              </a:rPr>
              <a:t>versicolor</a:t>
            </a:r>
            <a:endParaRPr lang="fr-FR" b="1" dirty="0">
              <a:solidFill>
                <a:srgbClr val="339933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Éructations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Vomissements aigres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Brûlures du TD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08552655456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133513"/>
            <a:ext cx="6903720" cy="4590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896303">
            <a:off x="3991088" y="902681"/>
            <a:ext cx="25632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Hyperacidité</a:t>
            </a:r>
          </a:p>
        </p:txBody>
      </p:sp>
    </p:spTree>
    <p:extLst>
      <p:ext uri="{BB962C8B-B14F-4D97-AF65-F5344CB8AC3E}">
        <p14:creationId xmlns:p14="http://schemas.microsoft.com/office/powerpoint/2010/main" val="373349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2B558"/>
          </a:solidFill>
          <a:ln w="38100" cap="rnd">
            <a:solidFill>
              <a:srgbClr val="B2B55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312" y="1527048"/>
            <a:ext cx="3880104" cy="341071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None/>
            </a:pPr>
            <a:endParaRPr lang="fr-FR" sz="1500" dirty="0"/>
          </a:p>
          <a:p>
            <a:pPr>
              <a:lnSpc>
                <a:spcPct val="100000"/>
              </a:lnSpc>
              <a:buNone/>
            </a:pPr>
            <a:r>
              <a:rPr lang="fr-FR" b="1" dirty="0" err="1">
                <a:solidFill>
                  <a:schemeClr val="accent1"/>
                </a:solidFill>
              </a:rPr>
              <a:t>Robinia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sz="2400" b="1" dirty="0">
                <a:solidFill>
                  <a:schemeClr val="accent1"/>
                </a:solidFill>
              </a:rPr>
              <a:t>pseudo-acacia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Syndrome </a:t>
            </a:r>
            <a:r>
              <a:rPr lang="fr-FR" sz="2400" dirty="0" err="1"/>
              <a:t>hyperchlorhydrique</a:t>
            </a:r>
            <a:endParaRPr lang="fr-FR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Pyrosis</a:t>
            </a:r>
          </a:p>
          <a:p>
            <a:pPr>
              <a:lnSpc>
                <a:spcPct val="100000"/>
              </a:lnSpc>
              <a:buNone/>
            </a:pPr>
            <a:endParaRPr lang="fr-FR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robinia-pseudoacacia-ma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Troubles ORL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50006" b="50800"/>
          <a:stretch/>
        </p:blipFill>
        <p:spPr>
          <a:xfrm>
            <a:off x="6612255" y="3302508"/>
            <a:ext cx="4493895" cy="25679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0103" t="50889"/>
          <a:stretch/>
        </p:blipFill>
        <p:spPr>
          <a:xfrm>
            <a:off x="2309622" y="2596288"/>
            <a:ext cx="4545042" cy="25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B180A-693B-6691-4145-DF5C3A584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ABD90"/>
          </a:solidFill>
          <a:ln w="38100" cap="rnd">
            <a:solidFill>
              <a:srgbClr val="EABD9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B06DE2-DF2D-448E-EB68-B83D3D74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22" r="6112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D8A3C6F-5583-966E-D630-9CC737399677}"/>
              </a:ext>
            </a:extLst>
          </p:cNvPr>
          <p:cNvSpPr txBox="1">
            <a:spLocks/>
          </p:cNvSpPr>
          <p:nvPr/>
        </p:nvSpPr>
        <p:spPr>
          <a:xfrm>
            <a:off x="5412862" y="1645920"/>
            <a:ext cx="458305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Baryta </a:t>
            </a:r>
            <a:r>
              <a:rPr lang="fr-FR" b="1" dirty="0" err="1">
                <a:solidFill>
                  <a:schemeClr val="accent1"/>
                </a:solidFill>
              </a:rPr>
              <a:t>carbonica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1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Grosses amygdales cryptiques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Difficultés de déglutition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Adénopathies satellites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9A6EF6-AD60-7684-B3BF-3A330BD18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03" t="50889"/>
          <a:stretch/>
        </p:blipFill>
        <p:spPr>
          <a:xfrm>
            <a:off x="9772962" y="0"/>
            <a:ext cx="2415990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9AD16"/>
          </a:solidFill>
          <a:ln w="38100" cap="rnd">
            <a:solidFill>
              <a:srgbClr val="69AD1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Fièvre élevée</a:t>
            </a:r>
          </a:p>
          <a:p>
            <a:r>
              <a:rPr lang="fr-FR" dirty="0"/>
              <a:t>Visage rouge et chaud</a:t>
            </a:r>
          </a:p>
          <a:p>
            <a:r>
              <a:rPr lang="fr-FR" dirty="0"/>
              <a:t>Peau moite</a:t>
            </a:r>
          </a:p>
          <a:p>
            <a:r>
              <a:rPr lang="fr-FR" dirty="0"/>
              <a:t>Céphalées</a:t>
            </a:r>
          </a:p>
          <a:p>
            <a:r>
              <a:rPr lang="fr-FR" dirty="0"/>
              <a:t>Mydriase</a:t>
            </a:r>
          </a:p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Espace réservé du contenu 3" descr="61nNiLw8FSL.jpg">
            <a:extLst>
              <a:ext uri="{FF2B5EF4-FFF2-40B4-BE49-F238E27FC236}">
                <a16:creationId xmlns:a16="http://schemas.microsoft.com/office/drawing/2014/main" id="{AE22A243-A620-EF5B-1520-395D59871B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5F7951-109E-6D21-228D-A6DE3CDE481B}"/>
              </a:ext>
            </a:extLst>
          </p:cNvPr>
          <p:cNvSpPr txBox="1"/>
          <p:nvPr/>
        </p:nvSpPr>
        <p:spPr>
          <a:xfrm>
            <a:off x="4025103" y="5578614"/>
            <a:ext cx="27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BELLADONNA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721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312" y="1810512"/>
            <a:ext cx="6467856" cy="341071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b="1" dirty="0" err="1">
                <a:solidFill>
                  <a:schemeClr val="accent1"/>
                </a:solidFill>
              </a:rPr>
              <a:t>Mercurius</a:t>
            </a:r>
            <a:r>
              <a:rPr lang="fr-FR" sz="1300" b="1" i="1" dirty="0"/>
              <a:t> </a:t>
            </a:r>
            <a:r>
              <a:rPr lang="fr-FR" b="1" dirty="0" err="1">
                <a:solidFill>
                  <a:schemeClr val="accent1"/>
                </a:solidFill>
              </a:rPr>
              <a:t>solubilis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None/>
            </a:pPr>
            <a:endParaRPr lang="fr-FR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 err="1"/>
              <a:t>Hypersalivation</a:t>
            </a:r>
            <a:endParaRPr lang="fr-FR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Mauvaise haleine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Langue qui garde l’empreinte des dents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Goût métallique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1398"/>
          <a:stretch/>
        </p:blipFill>
        <p:spPr>
          <a:xfrm>
            <a:off x="5047983" y="173736"/>
            <a:ext cx="6826875" cy="40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03" t="50889"/>
          <a:stretch/>
        </p:blipFill>
        <p:spPr>
          <a:xfrm>
            <a:off x="0" y="-9144"/>
            <a:ext cx="2415990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7BB36"/>
          </a:solidFill>
          <a:ln w="38100" cap="rnd">
            <a:solidFill>
              <a:srgbClr val="B7BB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792" y="1645920"/>
            <a:ext cx="4583057" cy="341071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Phytolacca</a:t>
            </a:r>
          </a:p>
          <a:p>
            <a:pPr>
              <a:lnSpc>
                <a:spcPct val="100000"/>
              </a:lnSpc>
              <a:buNone/>
            </a:pPr>
            <a:endParaRPr lang="fr-FR" sz="1100" dirty="0"/>
          </a:p>
          <a:p>
            <a:pPr>
              <a:lnSpc>
                <a:spcPct val="100000"/>
              </a:lnSpc>
              <a:buNone/>
            </a:pPr>
            <a:endParaRPr lang="fr-FR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Pharynx rouge sombre</a:t>
            </a:r>
          </a:p>
          <a:p>
            <a:pPr>
              <a:lnSpc>
                <a:spcPct val="100000"/>
              </a:lnSpc>
              <a:buNone/>
            </a:pPr>
            <a:r>
              <a:rPr lang="fr-FR" sz="2400" dirty="0"/>
              <a:t>-  Muqueuse sèche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Douleurs pharyngées brûlantes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Irradiation aux oreilles et cou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03" t="50889"/>
          <a:stretch/>
        </p:blipFill>
        <p:spPr>
          <a:xfrm>
            <a:off x="0" y="-9144"/>
            <a:ext cx="2415990" cy="138074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E28E6C2-D3BA-16C8-88D3-08A62214E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084" y="1237249"/>
            <a:ext cx="5672638" cy="42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6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504" y="1874520"/>
            <a:ext cx="4464416" cy="341071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Kalium</a:t>
            </a:r>
            <a:r>
              <a:rPr lang="fr-FR" sz="1300" b="1" i="1" dirty="0"/>
              <a:t> </a:t>
            </a:r>
            <a:r>
              <a:rPr lang="fr-FR" b="1" dirty="0" err="1">
                <a:solidFill>
                  <a:schemeClr val="accent1"/>
                </a:solidFill>
              </a:rPr>
              <a:t>muriaticum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3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Catarrhe tubaire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Surdité intermittente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Bruits dans les oreilles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chlorure_potassium_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6" b="50800"/>
          <a:stretch/>
        </p:blipFill>
        <p:spPr>
          <a:xfrm>
            <a:off x="1" y="-16764"/>
            <a:ext cx="2615184" cy="14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8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768" y="1885347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b="1" dirty="0" err="1">
                <a:solidFill>
                  <a:schemeClr val="accent1"/>
                </a:solidFill>
              </a:rPr>
              <a:t>Ferrum</a:t>
            </a:r>
            <a:r>
              <a:rPr lang="fr-FR" sz="1500" b="1" dirty="0"/>
              <a:t> </a:t>
            </a:r>
            <a:r>
              <a:rPr lang="fr-FR" b="1" dirty="0" err="1">
                <a:solidFill>
                  <a:schemeClr val="accent1"/>
                </a:solidFill>
              </a:rPr>
              <a:t>phosphoricum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fr-FR" sz="1500" dirty="0"/>
          </a:p>
          <a:p>
            <a:pPr>
              <a:lnSpc>
                <a:spcPct val="100000"/>
              </a:lnSpc>
              <a:buNone/>
            </a:pP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Fièvre peu élevée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Otalgies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2400" dirty="0"/>
              <a:t>Battements et bruits dans les oreilles</a:t>
            </a:r>
          </a:p>
        </p:txBody>
      </p:sp>
      <p:pic>
        <p:nvPicPr>
          <p:cNvPr id="4" name="Image 3" descr="phosphate-ferrique-4776244z0-0848021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72" r="13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6" b="50800"/>
          <a:stretch/>
        </p:blipFill>
        <p:spPr>
          <a:xfrm>
            <a:off x="1" y="-16764"/>
            <a:ext cx="2615184" cy="14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av_eczema-psoriasis_bebe_1x1_v1.jpe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94" r="-1" b="2704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754880"/>
            <a:ext cx="6163056" cy="15361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500" b="1" i="1" dirty="0">
                <a:solidFill>
                  <a:schemeClr val="bg1"/>
                </a:solidFill>
              </a:rPr>
              <a:t>			DERMATITE 				ATOPIQUE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328C31-93A8-4C77-B2C9-1705F827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4884261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2620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88B7C"/>
          </a:solidFill>
          <a:ln w="34925">
            <a:solidFill>
              <a:srgbClr val="C88B7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43" y="1060209"/>
            <a:ext cx="6324914" cy="47375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entzuendete_hau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5" r="1" b="6085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340864"/>
            <a:ext cx="8382000" cy="413613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Œdème rosé</a:t>
            </a:r>
          </a:p>
          <a:p>
            <a:pPr>
              <a:buFontTx/>
              <a:buChar char="-"/>
            </a:pPr>
            <a:r>
              <a:rPr lang="fr-FR" dirty="0"/>
              <a:t>Douleurs piquantes</a:t>
            </a:r>
          </a:p>
          <a:p>
            <a:pPr>
              <a:buFontTx/>
              <a:buChar char="-"/>
            </a:pPr>
            <a:r>
              <a:rPr lang="fr-FR" dirty="0"/>
              <a:t>&gt; froid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28" y="3772662"/>
            <a:ext cx="2581656" cy="193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191060" y="6107668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Light" panose="020B0502040204020203" pitchFamily="34" charset="0"/>
              </a:rPr>
              <a:t>Apis </a:t>
            </a:r>
            <a:r>
              <a:rPr lang="fr-FR" dirty="0" err="1">
                <a:latin typeface="Bahnschrift SemiLight" panose="020B0502040204020203" pitchFamily="34" charset="0"/>
              </a:rPr>
              <a:t>mellifica</a:t>
            </a:r>
            <a:endParaRPr lang="fr-FR" dirty="0">
              <a:latin typeface="Bahnschrift Semi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ggl1200_tatyana-tomsickova-15512645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71" b="23744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B8877"/>
          </a:solidFill>
          <a:ln w="38100" cap="rnd">
            <a:solidFill>
              <a:srgbClr val="CB88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fr-FR" sz="1800"/>
          </a:p>
          <a:p>
            <a:endParaRPr lang="fr-FR" sz="1800"/>
          </a:p>
        </p:txBody>
      </p:sp>
      <p:sp>
        <p:nvSpPr>
          <p:cNvPr id="2" name="Rectangle 1"/>
          <p:cNvSpPr/>
          <p:nvPr/>
        </p:nvSpPr>
        <p:spPr>
          <a:xfrm>
            <a:off x="4096512" y="4777739"/>
            <a:ext cx="950976" cy="164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bebe_et_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71" b="20749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98170"/>
          </a:solidFill>
          <a:ln w="38100" cap="rnd">
            <a:solidFill>
              <a:srgbClr val="C981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fr-FR" sz="1800"/>
          </a:p>
          <a:p>
            <a:endParaRPr lang="fr-FR" sz="1800"/>
          </a:p>
        </p:txBody>
      </p:sp>
      <p:sp>
        <p:nvSpPr>
          <p:cNvPr id="6" name="Rectangle 5"/>
          <p:cNvSpPr/>
          <p:nvPr/>
        </p:nvSpPr>
        <p:spPr>
          <a:xfrm>
            <a:off x="4096512" y="4777739"/>
            <a:ext cx="950976" cy="164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3C91E"/>
          </a:solidFill>
          <a:ln w="38100" cap="rnd">
            <a:solidFill>
              <a:srgbClr val="B3C91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Fièvre d’évolution continue, en plateau</a:t>
            </a:r>
          </a:p>
          <a:p>
            <a:r>
              <a:rPr lang="fr-FR" dirty="0"/>
              <a:t>Soif de grandes quantités d’eau froide</a:t>
            </a:r>
          </a:p>
          <a:p>
            <a:r>
              <a:rPr lang="fr-FR" dirty="0"/>
              <a:t>Immobilité</a:t>
            </a:r>
          </a:p>
          <a:p>
            <a:pPr marL="0"/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Espace réservé du contenu 3" descr="Cucurbitaceae-Bryonia-alba-2-Bryone-blanche.jpg">
            <a:extLst>
              <a:ext uri="{FF2B5EF4-FFF2-40B4-BE49-F238E27FC236}">
                <a16:creationId xmlns:a16="http://schemas.microsoft.com/office/drawing/2014/main" id="{A3FBA033-AC2B-744A-23EA-72A48F43E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54"/>
          <a:stretch/>
        </p:blipFill>
        <p:spPr>
          <a:xfrm>
            <a:off x="6099048" y="1460384"/>
            <a:ext cx="5458968" cy="3937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2CE972-24E4-D036-0C04-A1F44C31CB98}"/>
              </a:ext>
            </a:extLst>
          </p:cNvPr>
          <p:cNvSpPr txBox="1"/>
          <p:nvPr/>
        </p:nvSpPr>
        <p:spPr>
          <a:xfrm>
            <a:off x="4722222" y="4884262"/>
            <a:ext cx="27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BRYONIA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1510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609600"/>
            <a:ext cx="8458200" cy="5867400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Peau rouge et chaude</a:t>
            </a:r>
          </a:p>
          <a:p>
            <a:pPr>
              <a:buFontTx/>
              <a:buChar char="-"/>
            </a:pPr>
            <a:r>
              <a:rPr lang="fr-FR" dirty="0"/>
              <a:t>Éruptions scarlatiniformes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121" y="4060776"/>
            <a:ext cx="2248663" cy="1686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397120" y="6023585"/>
            <a:ext cx="224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Belladonna</a:t>
            </a:r>
            <a:endParaRPr lang="fr-FR" dirty="0">
              <a:latin typeface="Bahnschrift Semi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363679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3144" y="1844040"/>
            <a:ext cx="8229600" cy="1502664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Peau écailleuse</a:t>
            </a:r>
          </a:p>
          <a:p>
            <a:pPr>
              <a:buFontTx/>
              <a:buChar char="-"/>
            </a:pPr>
            <a:r>
              <a:rPr lang="fr-FR" dirty="0"/>
              <a:t>Grosse desquamation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99" y="3601580"/>
            <a:ext cx="3140765" cy="21671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Light" panose="020B0502040204020203" pitchFamily="34" charset="0"/>
              </a:rPr>
              <a:t>Hydrocotyle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87E6C"/>
          </a:solidFill>
          <a:ln w="34925">
            <a:solidFill>
              <a:srgbClr val="C87E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fr-FR" sz="2000"/>
          </a:p>
          <a:p>
            <a:endParaRPr lang="fr-FR" sz="2000"/>
          </a:p>
        </p:txBody>
      </p:sp>
      <p:pic>
        <p:nvPicPr>
          <p:cNvPr id="4" name="Image 3" descr="Hives_2_MEDIMG_PHO_F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044" y="468630"/>
            <a:ext cx="7677912" cy="575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8360" y="2746248"/>
            <a:ext cx="8229600" cy="188061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Urticaire avec prurit, piqûre, brûlure</a:t>
            </a:r>
          </a:p>
          <a:p>
            <a:pPr>
              <a:buFontTx/>
              <a:buChar char="-"/>
            </a:pPr>
            <a:r>
              <a:rPr lang="fr-FR" dirty="0"/>
              <a:t>&lt; contact de l’eau froide</a:t>
            </a:r>
          </a:p>
          <a:p>
            <a:pPr>
              <a:buFontTx/>
              <a:buChar char="-"/>
            </a:pPr>
            <a:r>
              <a:rPr lang="fr-FR" dirty="0"/>
              <a:t>Urticaire alimentaire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Urtica</a:t>
            </a:r>
            <a:r>
              <a:rPr lang="fr-FR" dirty="0">
                <a:latin typeface="Bahnschrift SemiLight" panose="020B0502040204020203" pitchFamily="34" charset="0"/>
              </a:rPr>
              <a:t> </a:t>
            </a:r>
            <a:r>
              <a:rPr lang="fr-FR" dirty="0" err="1">
                <a:latin typeface="Bahnschrift SemiLight" panose="020B0502040204020203" pitchFamily="34" charset="0"/>
              </a:rPr>
              <a:t>urens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48" y="4045506"/>
            <a:ext cx="2777065" cy="185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96F5D"/>
          </a:solidFill>
          <a:ln w="38100" cap="rnd">
            <a:solidFill>
              <a:srgbClr val="B96F5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fr-FR" sz="2400"/>
          </a:p>
          <a:p>
            <a:endParaRPr lang="fr-FR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dermatose-plantaire-juvén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092356"/>
            <a:ext cx="6903720" cy="467328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21992"/>
            <a:ext cx="8229600" cy="410260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Peau sèche et rugueuse</a:t>
            </a:r>
          </a:p>
          <a:p>
            <a:pPr>
              <a:buFontTx/>
              <a:buChar char="-"/>
            </a:pPr>
            <a:r>
              <a:rPr lang="fr-FR" dirty="0"/>
              <a:t>Fissures douloureuses &lt; froid - hiver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Light" panose="020B0502040204020203" pitchFamily="34" charset="0"/>
              </a:rPr>
              <a:t>Petroleum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99" y="3992148"/>
            <a:ext cx="3169197" cy="185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Prur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64" r="1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148840"/>
            <a:ext cx="8229600" cy="432816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Prurit sans éruption</a:t>
            </a:r>
          </a:p>
          <a:p>
            <a:pPr>
              <a:buFontTx/>
              <a:buChar char="-"/>
            </a:pPr>
            <a:r>
              <a:rPr lang="fr-FR" dirty="0"/>
              <a:t>Dermographisme</a:t>
            </a:r>
          </a:p>
          <a:p>
            <a:pPr>
              <a:buNone/>
            </a:pPr>
            <a:r>
              <a:rPr lang="fr-FR" dirty="0"/>
              <a:t>- Change de place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Dolichos</a:t>
            </a:r>
            <a:r>
              <a:rPr lang="fr-FR" dirty="0">
                <a:latin typeface="Bahnschrift SemiLight" panose="020B0502040204020203" pitchFamily="34" charset="0"/>
              </a:rPr>
              <a:t> </a:t>
            </a:r>
            <a:r>
              <a:rPr lang="fr-FR" dirty="0" err="1">
                <a:latin typeface="Bahnschrift SemiLight" panose="020B0502040204020203" pitchFamily="34" charset="0"/>
              </a:rPr>
              <a:t>pruriens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00"/>
          <a:stretch/>
        </p:blipFill>
        <p:spPr>
          <a:xfrm>
            <a:off x="8770497" y="2700340"/>
            <a:ext cx="2486083" cy="323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plaque_zona_gallerylar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7" r="1" b="16735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Fièvre peu élevée</a:t>
            </a:r>
          </a:p>
          <a:p>
            <a:r>
              <a:rPr lang="en-US"/>
              <a:t>Bouffées de chaleur</a:t>
            </a:r>
          </a:p>
          <a:p>
            <a:r>
              <a:rPr lang="en-US"/>
              <a:t>Otites</a:t>
            </a:r>
          </a:p>
          <a:p>
            <a:r>
              <a:rPr lang="en-US"/>
              <a:t>Toux sèche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Espace réservé du contenu 3" descr="phosphate-ferrique-4776244z0-084802132.jpg">
            <a:extLst>
              <a:ext uri="{FF2B5EF4-FFF2-40B4-BE49-F238E27FC236}">
                <a16:creationId xmlns:a16="http://schemas.microsoft.com/office/drawing/2014/main" id="{ED618394-5087-0FCE-34A3-88A8A6453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4" t="4412" r="6909" b="3357"/>
          <a:stretch/>
        </p:blipFill>
        <p:spPr>
          <a:xfrm>
            <a:off x="6099048" y="1266680"/>
            <a:ext cx="5458968" cy="43246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A737E50-BD1B-C7AE-80BD-888B4796FDA1}"/>
              </a:ext>
            </a:extLst>
          </p:cNvPr>
          <p:cNvSpPr txBox="1"/>
          <p:nvPr/>
        </p:nvSpPr>
        <p:spPr>
          <a:xfrm>
            <a:off x="3363685" y="5854833"/>
            <a:ext cx="27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FERRUM PHOS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9298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600" y="1892808"/>
            <a:ext cx="8458200" cy="310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- Éruptions très rouges et brûlantes</a:t>
            </a:r>
          </a:p>
          <a:p>
            <a:pPr>
              <a:buFontTx/>
              <a:buChar char="-"/>
            </a:pPr>
            <a:r>
              <a:rPr lang="fr-FR" dirty="0"/>
              <a:t>Prurit intense</a:t>
            </a:r>
          </a:p>
          <a:p>
            <a:pPr>
              <a:buFontTx/>
              <a:buChar char="-"/>
            </a:pPr>
            <a:r>
              <a:rPr lang="fr-FR" dirty="0"/>
              <a:t>Nombreuses petites vésicules</a:t>
            </a:r>
          </a:p>
          <a:p>
            <a:pPr>
              <a:buFontTx/>
              <a:buChar char="-"/>
            </a:pPr>
            <a:r>
              <a:rPr lang="fr-FR" dirty="0"/>
              <a:t>Liquide transparent</a:t>
            </a:r>
          </a:p>
          <a:p>
            <a:pPr>
              <a:buFontTx/>
              <a:buChar char="-"/>
            </a:pPr>
            <a:r>
              <a:rPr lang="fr-FR" dirty="0"/>
              <a:t>&gt; chaud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Rhus</a:t>
            </a:r>
            <a:r>
              <a:rPr lang="fr-FR" dirty="0">
                <a:latin typeface="Bahnschrift SemiLight" panose="020B0502040204020203" pitchFamily="34" charset="0"/>
              </a:rPr>
              <a:t> </a:t>
            </a:r>
            <a:r>
              <a:rPr lang="fr-FR" dirty="0" err="1">
                <a:latin typeface="Bahnschrift SemiLight" panose="020B0502040204020203" pitchFamily="34" charset="0"/>
              </a:rPr>
              <a:t>toxicodendron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699" y="4118324"/>
            <a:ext cx="3141134" cy="176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5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68477"/>
          </a:solidFill>
          <a:ln w="34925">
            <a:solidFill>
              <a:srgbClr val="D684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fr-FR" sz="2000"/>
          </a:p>
          <a:p>
            <a:pPr>
              <a:buNone/>
            </a:pPr>
            <a:endParaRPr lang="fr-FR" sz="2000"/>
          </a:p>
        </p:txBody>
      </p:sp>
      <p:pic>
        <p:nvPicPr>
          <p:cNvPr id="4" name="Image 3" descr="brulure_brulure_cloques_phlyctene_460x2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19" y="1297236"/>
            <a:ext cx="9001423" cy="425317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4352" y="2398777"/>
            <a:ext cx="8817864" cy="2657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- Nombreuses vésicules qui augmentent de volume</a:t>
            </a:r>
          </a:p>
          <a:p>
            <a:pPr>
              <a:buFontTx/>
              <a:buChar char="-"/>
            </a:pPr>
            <a:r>
              <a:rPr lang="fr-FR" dirty="0"/>
              <a:t>Brûlantes</a:t>
            </a:r>
          </a:p>
          <a:p>
            <a:pPr>
              <a:buFontTx/>
              <a:buChar char="-"/>
            </a:pPr>
            <a:r>
              <a:rPr lang="fr-FR" dirty="0"/>
              <a:t>Prurit</a:t>
            </a:r>
          </a:p>
          <a:p>
            <a:pPr>
              <a:buFontTx/>
              <a:buChar char="-"/>
            </a:pPr>
            <a:r>
              <a:rPr lang="fr-FR" dirty="0"/>
              <a:t>&gt; applications froides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Cantharis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279" y="4342074"/>
            <a:ext cx="2383176" cy="158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1009825-Eczém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1" r="1" b="13192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6336" y="2612137"/>
            <a:ext cx="8229600" cy="182270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Peau sèche avec éruptions liquide visqueux</a:t>
            </a:r>
          </a:p>
          <a:p>
            <a:pPr>
              <a:buFontTx/>
              <a:buChar char="-"/>
            </a:pPr>
            <a:r>
              <a:rPr lang="fr-FR" dirty="0"/>
              <a:t>Comme du miel</a:t>
            </a:r>
          </a:p>
          <a:p>
            <a:pPr>
              <a:buFontTx/>
              <a:buChar char="-"/>
            </a:pPr>
            <a:r>
              <a:rPr lang="fr-FR" dirty="0"/>
              <a:t>Croûtes jaunâtres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Light" panose="020B0502040204020203" pitchFamily="34" charset="0"/>
              </a:rPr>
              <a:t>Graphites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7" t="23005" r="9960" b="24188"/>
          <a:stretch/>
        </p:blipFill>
        <p:spPr>
          <a:xfrm>
            <a:off x="8540195" y="4035972"/>
            <a:ext cx="2803469" cy="187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023AC2"/>
          </a:solidFill>
          <a:ln w="38100" cap="rnd">
            <a:solidFill>
              <a:srgbClr val="023AC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fr-FR" sz="2400"/>
          </a:p>
          <a:p>
            <a:pPr>
              <a:buNone/>
            </a:pPr>
            <a:endParaRPr lang="fr-FR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eczema-mai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176661"/>
            <a:ext cx="6903720" cy="450467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9760" y="2660905"/>
            <a:ext cx="8229600" cy="1874519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Localisation orifices </a:t>
            </a:r>
            <a:r>
              <a:rPr lang="fr-FR" dirty="0" err="1"/>
              <a:t>cutanéo</a:t>
            </a:r>
            <a:r>
              <a:rPr lang="fr-FR" dirty="0"/>
              <a:t> muqueux</a:t>
            </a:r>
          </a:p>
          <a:p>
            <a:pPr>
              <a:buFontTx/>
              <a:buChar char="-"/>
            </a:pPr>
            <a:r>
              <a:rPr lang="fr-FR" dirty="0"/>
              <a:t>Douleur d’écharde</a:t>
            </a:r>
          </a:p>
          <a:p>
            <a:pPr>
              <a:buFontTx/>
              <a:buChar char="-"/>
            </a:pPr>
            <a:r>
              <a:rPr lang="fr-FR" dirty="0"/>
              <a:t>Saigne facilement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Nitricum</a:t>
            </a:r>
            <a:r>
              <a:rPr lang="fr-FR" dirty="0">
                <a:latin typeface="Bahnschrift SemiLight" panose="020B0502040204020203" pitchFamily="34" charset="0"/>
              </a:rPr>
              <a:t> </a:t>
            </a:r>
            <a:r>
              <a:rPr lang="fr-FR" dirty="0" err="1">
                <a:latin typeface="Bahnschrift SemiLight" panose="020B0502040204020203" pitchFamily="34" charset="0"/>
              </a:rPr>
              <a:t>acidum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87"/>
          <a:stretch/>
        </p:blipFill>
        <p:spPr>
          <a:xfrm>
            <a:off x="8567649" y="4162097"/>
            <a:ext cx="2640663" cy="175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pulp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762001"/>
            <a:ext cx="8167955" cy="519248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endParaRPr lang="fr-FR"/>
          </a:p>
          <a:p>
            <a:endParaRPr lang="fr-FR" dirty="0"/>
          </a:p>
        </p:txBody>
      </p:sp>
      <p:pic>
        <p:nvPicPr>
          <p:cNvPr id="4" name="Image 3" descr="psoriasis_960x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914400"/>
            <a:ext cx="774192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E99884"/>
          </a:solidFill>
          <a:ln w="38100" cap="rnd">
            <a:solidFill>
              <a:srgbClr val="E9988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fr-FR" sz="2400"/>
          </a:p>
          <a:p>
            <a:pPr>
              <a:buNone/>
            </a:pPr>
            <a:endParaRPr lang="fr-FR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 descr="377849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AC46C"/>
          </a:solidFill>
          <a:ln w="38100" cap="rnd">
            <a:solidFill>
              <a:srgbClr val="FAC4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Écoulement</a:t>
            </a:r>
            <a:r>
              <a:rPr lang="en-US" dirty="0"/>
              <a:t> </a:t>
            </a:r>
            <a:r>
              <a:rPr lang="en-US" dirty="0" err="1"/>
              <a:t>limpide</a:t>
            </a:r>
            <a:r>
              <a:rPr lang="en-US" dirty="0"/>
              <a:t>, </a:t>
            </a:r>
            <a:r>
              <a:rPr lang="en-US" dirty="0" err="1"/>
              <a:t>brûlant</a:t>
            </a:r>
            <a:r>
              <a:rPr lang="en-US" dirty="0"/>
              <a:t>, </a:t>
            </a:r>
            <a:r>
              <a:rPr lang="en-US" dirty="0" err="1"/>
              <a:t>excoriant</a:t>
            </a:r>
            <a:endParaRPr lang="en-US" dirty="0"/>
          </a:p>
          <a:p>
            <a:r>
              <a:rPr lang="en-US" dirty="0" err="1"/>
              <a:t>Éternuements</a:t>
            </a:r>
            <a:endParaRPr lang="en-US" dirty="0"/>
          </a:p>
          <a:p>
            <a:r>
              <a:rPr lang="en-US" dirty="0"/>
              <a:t>&gt; air frais</a:t>
            </a:r>
          </a:p>
        </p:txBody>
      </p:sp>
      <p:pic>
        <p:nvPicPr>
          <p:cNvPr id="5" name="Espace réservé du contenu 3" descr="allium-cepa-25960d77eea11038.jpg">
            <a:extLst>
              <a:ext uri="{FF2B5EF4-FFF2-40B4-BE49-F238E27FC236}">
                <a16:creationId xmlns:a16="http://schemas.microsoft.com/office/drawing/2014/main" id="{E5ECE663-3123-7DE4-F484-6B2889071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" r="242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A95251-CC1D-8E41-AF6F-3F4E610111C5}"/>
              </a:ext>
            </a:extLst>
          </p:cNvPr>
          <p:cNvSpPr txBox="1"/>
          <p:nvPr/>
        </p:nvSpPr>
        <p:spPr>
          <a:xfrm>
            <a:off x="3363685" y="5854833"/>
            <a:ext cx="271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ALLIUM CEPA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7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2640" y="2660904"/>
            <a:ext cx="8229600" cy="178308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Éruptions sèches et squameuses</a:t>
            </a:r>
          </a:p>
          <a:p>
            <a:pPr>
              <a:buFontTx/>
              <a:buChar char="-"/>
            </a:pPr>
            <a:r>
              <a:rPr lang="fr-FR" dirty="0"/>
              <a:t>Prurit brûlant</a:t>
            </a:r>
          </a:p>
          <a:p>
            <a:pPr>
              <a:buFontTx/>
              <a:buChar char="-"/>
            </a:pPr>
            <a:r>
              <a:rPr lang="fr-FR" dirty="0"/>
              <a:t>&lt; nuit et froid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17599" y="6023585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Bahnschrift SemiLight" panose="020B0502040204020203" pitchFamily="34" charset="0"/>
              </a:rPr>
              <a:t>Arsenicum</a:t>
            </a:r>
            <a:r>
              <a:rPr lang="fr-FR" dirty="0">
                <a:latin typeface="Bahnschrift SemiLight" panose="020B0502040204020203" pitchFamily="34" charset="0"/>
              </a:rPr>
              <a:t> album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4" b="98158" l="10000" r="90000">
                        <a14:foregroundMark x1="29846" y1="68947" x2="29846" y2="68947"/>
                        <a14:foregroundMark x1="28923" y1="70789" x2="28923" y2="70789"/>
                        <a14:foregroundMark x1="28000" y1="93421" x2="28000" y2="93421"/>
                        <a14:foregroundMark x1="18923" y1="93421" x2="18923" y2="93421"/>
                        <a14:foregroundMark x1="15231" y1="84211" x2="15231" y2="84211"/>
                        <a14:foregroundMark x1="18923" y1="13947" x2="18923" y2="13947"/>
                        <a14:foregroundMark x1="13077" y1="12895" x2="13077" y2="12895"/>
                        <a14:foregroundMark x1="26308" y1="8947" x2="26308" y2="8947"/>
                        <a14:foregroundMark x1="88462" y1="27895" x2="88462" y2="2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310" y="3754173"/>
            <a:ext cx="3600122" cy="2104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mmeil-effets-developpement-comportement.jpg"/>
          <p:cNvPicPr>
            <a:picLocks noChangeAspect="1"/>
          </p:cNvPicPr>
          <p:nvPr/>
        </p:nvPicPr>
        <p:blipFill rotWithShape="1">
          <a:blip r:embed="rId2"/>
          <a:srcRect l="21387" r="6849"/>
          <a:stretch/>
        </p:blipFill>
        <p:spPr>
          <a:xfrm>
            <a:off x="3043992" y="1202430"/>
            <a:ext cx="6104080" cy="457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6008228"/>
            <a:ext cx="2641796" cy="7666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75652" y="3184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3600" dirty="0">
                <a:solidFill>
                  <a:srgbClr val="4BACC6"/>
                </a:solidFill>
                <a:latin typeface="Bahnschrift SemiCondensed" panose="020B0502040204020203" pitchFamily="34" charset="0"/>
              </a:rPr>
              <a:t>Troubles du sommeil chez l’enfant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8601"/>
            <a:ext cx="6707088" cy="28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Chamomilla</a:t>
            </a: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None/>
            </a:pPr>
            <a:endParaRPr lang="fr-FR" sz="3600" b="1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fr-FR" sz="2400" dirty="0"/>
              <a:t>Crie</a:t>
            </a:r>
          </a:p>
          <a:p>
            <a:pPr>
              <a:buFontTx/>
              <a:buChar char="-"/>
            </a:pPr>
            <a:r>
              <a:rPr lang="fr-FR" sz="2400" dirty="0"/>
              <a:t>Besoin d’être bercé ou promené</a:t>
            </a:r>
          </a:p>
          <a:p>
            <a:pPr>
              <a:buFontTx/>
              <a:buChar char="-"/>
            </a:pPr>
            <a:r>
              <a:rPr lang="fr-FR" sz="2400" dirty="0"/>
              <a:t>Agité et coléreux</a:t>
            </a:r>
          </a:p>
        </p:txBody>
      </p:sp>
      <p:pic>
        <p:nvPicPr>
          <p:cNvPr id="4" name="Image 3" descr="mainImage-full-114564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934" y="3645024"/>
            <a:ext cx="3718248" cy="268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3645024"/>
            <a:ext cx="4007082" cy="267138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Hyoscyamus</a:t>
            </a: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None/>
            </a:pPr>
            <a:endParaRPr lang="fr-FR" sz="3600" dirty="0"/>
          </a:p>
          <a:p>
            <a:pPr>
              <a:buFontTx/>
              <a:buChar char="-"/>
            </a:pPr>
            <a:r>
              <a:rPr lang="fr-FR" sz="2400" dirty="0"/>
              <a:t>Insomnie par agitation excessive</a:t>
            </a:r>
          </a:p>
          <a:p>
            <a:pPr>
              <a:buFontTx/>
              <a:buChar char="-"/>
            </a:pPr>
            <a:r>
              <a:rPr lang="fr-FR" sz="2400" dirty="0"/>
              <a:t>Rêves agités</a:t>
            </a:r>
          </a:p>
          <a:p>
            <a:pPr>
              <a:buFontTx/>
              <a:buChar char="-"/>
            </a:pPr>
            <a:r>
              <a:rPr lang="fr-FR" sz="2400" dirty="0"/>
              <a:t>Soubresauts musculaires</a:t>
            </a:r>
          </a:p>
          <a:p>
            <a:pPr>
              <a:buFontTx/>
              <a:buChar char="-"/>
            </a:pPr>
            <a:r>
              <a:rPr lang="fr-FR" sz="2400" dirty="0"/>
              <a:t>Jalousie pathologique</a:t>
            </a:r>
          </a:p>
        </p:txBody>
      </p:sp>
      <p:pic>
        <p:nvPicPr>
          <p:cNvPr id="4" name="Image 3" descr="Jusquiam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7" t="21808" r="7454" b="9136"/>
          <a:stretch/>
        </p:blipFill>
        <p:spPr>
          <a:xfrm>
            <a:off x="7051018" y="3612629"/>
            <a:ext cx="2717391" cy="2736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491" y="555377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3600" dirty="0">
                <a:solidFill>
                  <a:schemeClr val="accent5"/>
                </a:solidFill>
                <a:latin typeface="Bahnschrift SemiCondensed" panose="020B0502040204020203" pitchFamily="34" charset="0"/>
              </a:rPr>
              <a:t>Stramonium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Besoin d’une veilleuse</a:t>
            </a:r>
          </a:p>
          <a:p>
            <a:pPr>
              <a:buFontTx/>
              <a:buChar char="-"/>
            </a:pPr>
            <a:r>
              <a:rPr lang="fr-FR" sz="2400" dirty="0"/>
              <a:t>Terreurs nocturnes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pic>
        <p:nvPicPr>
          <p:cNvPr id="4" name="Image 3" descr="Datura stramonium 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2"/>
          <a:stretch/>
        </p:blipFill>
        <p:spPr>
          <a:xfrm>
            <a:off x="6240016" y="3573016"/>
            <a:ext cx="4123752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539956"/>
            <a:ext cx="4109613" cy="273974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3600" y="381001"/>
            <a:ext cx="8077200" cy="2111896"/>
          </a:xfrm>
        </p:spPr>
        <p:txBody>
          <a:bodyPr/>
          <a:lstStyle/>
          <a:p>
            <a:pPr>
              <a:buNone/>
            </a:pPr>
            <a:r>
              <a:rPr lang="fr-FR" sz="3600" dirty="0">
                <a:solidFill>
                  <a:schemeClr val="accent5"/>
                </a:solidFill>
                <a:latin typeface="Bahnschrift SemiCondensed" panose="020B0502040204020203" pitchFamily="34" charset="0"/>
              </a:rPr>
              <a:t>Cypripedium</a:t>
            </a:r>
          </a:p>
          <a:p>
            <a:pPr>
              <a:buNone/>
            </a:pPr>
            <a:endParaRPr lang="fr-FR" sz="3600" dirty="0"/>
          </a:p>
          <a:p>
            <a:pPr>
              <a:buNone/>
            </a:pPr>
            <a:r>
              <a:rPr lang="fr-FR" sz="2400" dirty="0"/>
              <a:t>- l’enfant ne dort pas ou se réveille parce qu’il a envie de jouer </a:t>
            </a:r>
          </a:p>
        </p:txBody>
      </p:sp>
      <p:pic>
        <p:nvPicPr>
          <p:cNvPr id="4" name="Image 3" descr="slide_9-400x5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127" y="2492897"/>
            <a:ext cx="3169043" cy="4222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2492898"/>
            <a:ext cx="4070936" cy="274445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Coffea</a:t>
            </a:r>
            <a:r>
              <a:rPr lang="fr-FR" sz="3600" b="1" dirty="0">
                <a:solidFill>
                  <a:schemeClr val="accent5"/>
                </a:solidFill>
              </a:rPr>
              <a:t> </a:t>
            </a: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cruda</a:t>
            </a: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fr-FR" sz="2400" dirty="0"/>
              <a:t>Éveillé, ne reste pas en place</a:t>
            </a:r>
          </a:p>
          <a:p>
            <a:pPr>
              <a:buFontTx/>
              <a:buChar char="-"/>
            </a:pPr>
            <a:r>
              <a:rPr lang="fr-FR" sz="2400" dirty="0"/>
              <a:t>Réveille en sursaut</a:t>
            </a:r>
          </a:p>
          <a:p>
            <a:pPr>
              <a:buFontTx/>
              <a:buChar char="-"/>
            </a:pPr>
            <a:r>
              <a:rPr lang="fr-FR" sz="2400" dirty="0"/>
              <a:t>Hyperactivité cérébrale</a:t>
            </a:r>
          </a:p>
          <a:p>
            <a:pPr>
              <a:buFontTx/>
              <a:buChar char="-"/>
            </a:pPr>
            <a:r>
              <a:rPr lang="fr-FR" sz="2400" dirty="0"/>
              <a:t>Grande sensibilité aux émotions joyeuses</a:t>
            </a:r>
          </a:p>
          <a:p>
            <a:pPr>
              <a:buNone/>
            </a:pPr>
            <a:endParaRPr lang="fr-FR" sz="2400" dirty="0">
              <a:solidFill>
                <a:srgbClr val="FF00FF"/>
              </a:solidFill>
            </a:endParaRPr>
          </a:p>
        </p:txBody>
      </p:sp>
      <p:pic>
        <p:nvPicPr>
          <p:cNvPr id="4" name="Image 3" descr="coffeaarabicanana1_gran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5" y="3107780"/>
            <a:ext cx="2985889" cy="29858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113137"/>
            <a:ext cx="41338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600" y="381000"/>
            <a:ext cx="8458200" cy="6172200"/>
          </a:xfrm>
        </p:spPr>
        <p:txBody>
          <a:bodyPr/>
          <a:lstStyle/>
          <a:p>
            <a:pPr>
              <a:buNone/>
            </a:pPr>
            <a:r>
              <a:rPr lang="fr-FR" sz="3600" dirty="0">
                <a:solidFill>
                  <a:schemeClr val="accent5"/>
                </a:solidFill>
                <a:latin typeface="Bahnschrift SemiCondensed" panose="020B0502040204020203" pitchFamily="34" charset="0"/>
              </a:rPr>
              <a:t>Kalium </a:t>
            </a: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phosphoricum</a:t>
            </a: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None/>
            </a:pP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fr-FR" sz="2400" dirty="0"/>
              <a:t>Épuisé </a:t>
            </a:r>
            <a:r>
              <a:rPr lang="fr-FR" sz="2400" dirty="0" err="1"/>
              <a:t>cérébralement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Triste, découragé, irritable</a:t>
            </a:r>
          </a:p>
          <a:p>
            <a:pPr>
              <a:buFontTx/>
              <a:buChar char="-"/>
            </a:pPr>
            <a:r>
              <a:rPr lang="fr-FR" sz="2400" dirty="0"/>
              <a:t>Sursaute au moindre bruit</a:t>
            </a:r>
          </a:p>
        </p:txBody>
      </p:sp>
      <p:pic>
        <p:nvPicPr>
          <p:cNvPr id="4" name="Image 3" descr="liusuanl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381000"/>
            <a:ext cx="4013200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277" y="3861049"/>
            <a:ext cx="3833646" cy="218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Staphysagria</a:t>
            </a:r>
            <a:endParaRPr lang="fr-FR" sz="3600" dirty="0">
              <a:solidFill>
                <a:schemeClr val="accent5"/>
              </a:solidFill>
              <a:latin typeface="Bahnschrift SemiCondensed" panose="020B0502040204020203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400" dirty="0"/>
              <a:t>Les soucis sont refoulés pour réapparaitre la nuit</a:t>
            </a:r>
          </a:p>
          <a:p>
            <a:pPr>
              <a:buFontTx/>
              <a:buChar char="-"/>
            </a:pPr>
            <a:r>
              <a:rPr lang="fr-FR" sz="2400" dirty="0"/>
              <a:t>Facilement blessé</a:t>
            </a:r>
          </a:p>
          <a:p>
            <a:pPr>
              <a:buFontTx/>
              <a:buChar char="-"/>
            </a:pPr>
            <a:r>
              <a:rPr lang="fr-FR" sz="2400" dirty="0"/>
              <a:t>Très susceptible</a:t>
            </a:r>
          </a:p>
          <a:p>
            <a:pPr>
              <a:buFontTx/>
              <a:buChar char="-"/>
            </a:pPr>
            <a:r>
              <a:rPr lang="fr-FR" sz="2400" dirty="0"/>
              <a:t>La colère est souvent rentrée</a:t>
            </a:r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43" y="3660718"/>
            <a:ext cx="4203452" cy="27972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9546" b="19557"/>
          <a:stretch/>
        </p:blipFill>
        <p:spPr>
          <a:xfrm>
            <a:off x="1554858" y="3660719"/>
            <a:ext cx="5544331" cy="279720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197626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3600" dirty="0" err="1">
                <a:solidFill>
                  <a:schemeClr val="accent5"/>
                </a:solidFill>
                <a:latin typeface="Bahnschrift SemiCondensed" panose="020B0502040204020203" pitchFamily="34" charset="0"/>
              </a:rPr>
              <a:t>Passiflora</a:t>
            </a:r>
            <a:r>
              <a:rPr lang="fr-FR" sz="3600" dirty="0">
                <a:solidFill>
                  <a:schemeClr val="accent5"/>
                </a:solidFill>
                <a:latin typeface="Bahnschrift SemiCondensed" panose="020B0502040204020203" pitchFamily="34" charset="0"/>
              </a:rPr>
              <a:t> composé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596" y="1700809"/>
            <a:ext cx="6912768" cy="38404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" b="100000" l="920" r="993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949" y="0"/>
            <a:ext cx="5037591" cy="5616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0216" y="5072896"/>
            <a:ext cx="25488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fr-FR" sz="1400" b="1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Composition</a:t>
            </a:r>
            <a:r>
              <a:rPr lang="fr-FR" sz="14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 :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COFFEA CRUDA 5CH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IGNATIA AMARA 4CH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MAGNESIUM METALLICUM 5CH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NYCKTERINIA CAPENSIS 4CH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PALLADIUM METALLICUM 5CH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PASSIFLORA INCARNATA 6DH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PHOSPHORICUM ACIDUM 7CH</a:t>
            </a:r>
          </a:p>
          <a:p>
            <a:pPr algn="r" defTabSz="457200"/>
            <a:r>
              <a:rPr lang="fr-FR" sz="12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TELLURIUM METALLICUM 5CH</a:t>
            </a:r>
          </a:p>
        </p:txBody>
      </p:sp>
    </p:spTree>
    <p:extLst>
      <p:ext uri="{BB962C8B-B14F-4D97-AF65-F5344CB8AC3E}">
        <p14:creationId xmlns:p14="http://schemas.microsoft.com/office/powerpoint/2010/main" val="81326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77A4B"/>
          </a:solidFill>
          <a:ln w="38100" cap="rnd">
            <a:solidFill>
              <a:srgbClr val="977A4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Larmoiement</a:t>
            </a:r>
            <a:r>
              <a:rPr lang="en-US" dirty="0"/>
              <a:t> irritant</a:t>
            </a:r>
          </a:p>
          <a:p>
            <a:r>
              <a:rPr lang="en-US" dirty="0" err="1"/>
              <a:t>Écoulement</a:t>
            </a:r>
            <a:r>
              <a:rPr lang="en-US" dirty="0"/>
              <a:t> nasal </a:t>
            </a:r>
            <a:r>
              <a:rPr lang="en-US" dirty="0" err="1"/>
              <a:t>limpide</a:t>
            </a:r>
            <a:r>
              <a:rPr lang="en-US" dirty="0"/>
              <a:t> et non irritant</a:t>
            </a:r>
          </a:p>
          <a:p>
            <a:r>
              <a:rPr lang="en-US" dirty="0"/>
              <a:t>&lt; air et vent</a:t>
            </a:r>
          </a:p>
        </p:txBody>
      </p:sp>
      <p:pic>
        <p:nvPicPr>
          <p:cNvPr id="6" name="Espace réservé du contenu 5" descr="euphrasia-officinalis.jpg">
            <a:extLst>
              <a:ext uri="{FF2B5EF4-FFF2-40B4-BE49-F238E27FC236}">
                <a16:creationId xmlns:a16="http://schemas.microsoft.com/office/drawing/2014/main" id="{EEA1B636-DF40-EFCA-4C20-5B3540EC0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56" r="134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5992C8-87F1-7782-A1D2-0C4E4C77BF9E}"/>
              </a:ext>
            </a:extLst>
          </p:cNvPr>
          <p:cNvSpPr txBox="1"/>
          <p:nvPr/>
        </p:nvSpPr>
        <p:spPr>
          <a:xfrm>
            <a:off x="3363685" y="5854833"/>
            <a:ext cx="271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EUPHRASIA</a:t>
            </a:r>
          </a:p>
        </p:txBody>
      </p:sp>
    </p:spTree>
    <p:extLst>
      <p:ext uri="{BB962C8B-B14F-4D97-AF65-F5344CB8AC3E}">
        <p14:creationId xmlns:p14="http://schemas.microsoft.com/office/powerpoint/2010/main" val="3749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990" y="0"/>
            <a:ext cx="9149011" cy="68800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31504" y="544522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Accompagnement de la vaccination</a:t>
            </a:r>
          </a:p>
        </p:txBody>
      </p:sp>
    </p:spTree>
    <p:extLst>
      <p:ext uri="{BB962C8B-B14F-4D97-AF65-F5344CB8AC3E}">
        <p14:creationId xmlns:p14="http://schemas.microsoft.com/office/powerpoint/2010/main" val="499217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/>
          <p:cNvSpPr/>
          <p:nvPr/>
        </p:nvSpPr>
        <p:spPr>
          <a:xfrm rot="2060247">
            <a:off x="2809892" y="447006"/>
            <a:ext cx="5760398" cy="4936616"/>
          </a:xfrm>
          <a:prstGeom prst="teardrop">
            <a:avLst>
              <a:gd name="adj" fmla="val 102104"/>
            </a:avLst>
          </a:prstGeom>
          <a:solidFill>
            <a:srgbClr val="FF00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3090026" y="59534"/>
            <a:ext cx="5526255" cy="5169667"/>
          </a:xfrm>
          <a:prstGeom prst="wedgeEllipseCallout">
            <a:avLst>
              <a:gd name="adj1" fmla="val 52678"/>
              <a:gd name="adj2" fmla="val 4443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31705" y="1916832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200" dirty="0">
                <a:solidFill>
                  <a:prstClr val="white"/>
                </a:solidFill>
                <a:latin typeface="Calibri"/>
              </a:rPr>
              <a:t>L’homéopathie ne remplace pas l’immunisation, mais elle a vocation à aider l’enfant. </a:t>
            </a:r>
          </a:p>
          <a:p>
            <a:pPr defTabSz="457200"/>
            <a:r>
              <a:rPr lang="fr-FR" sz="2200" dirty="0">
                <a:solidFill>
                  <a:prstClr val="white"/>
                </a:solidFill>
                <a:latin typeface="Calibri"/>
              </a:rPr>
              <a:t>Elle peut calmer son stress, elle soulagera les douleurs éventuelles et les effets secondaires ressentis.</a:t>
            </a:r>
          </a:p>
        </p:txBody>
      </p:sp>
    </p:spTree>
    <p:extLst>
      <p:ext uri="{BB962C8B-B14F-4D97-AF65-F5344CB8AC3E}">
        <p14:creationId xmlns:p14="http://schemas.microsoft.com/office/powerpoint/2010/main" val="1687430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438C261-65FB-5932-CC49-5DED2EC5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04" y="4059598"/>
            <a:ext cx="1001813" cy="6623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128191-6879-36D1-CA05-7CF4D419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5548">
            <a:off x="1809945" y="2127223"/>
            <a:ext cx="740614" cy="10156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07568" y="239823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Arnica 7CH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Hypericum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7CH 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en prévention - éventuellement - du « traumatisme » et de la « plaie par piqûre »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Gelsemium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15CH 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pour la persistance de l’inflammation et de son cortège neurovégétatif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79690"/>
            <a:ext cx="4572000" cy="489783"/>
          </a:xfrm>
          <a:prstGeom prst="rect">
            <a:avLst/>
          </a:prstGeom>
          <a:solidFill>
            <a:srgbClr val="FF00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75520" y="262970"/>
            <a:ext cx="7389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800" dirty="0">
                <a:solidFill>
                  <a:prstClr val="white"/>
                </a:solidFill>
                <a:latin typeface="Bradley Hand ITC" panose="03070402050302030203" pitchFamily="66" charset="0"/>
              </a:rPr>
              <a:t>Après toute vaccination</a:t>
            </a:r>
          </a:p>
          <a:p>
            <a:pPr defTabSz="457200"/>
            <a:endParaRPr lang="fr-FR" sz="2200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AD6627F-B2ED-8EFE-68FF-A468EA97541B}"/>
              </a:ext>
            </a:extLst>
          </p:cNvPr>
          <p:cNvGrpSpPr/>
          <p:nvPr/>
        </p:nvGrpSpPr>
        <p:grpSpPr>
          <a:xfrm>
            <a:off x="6206558" y="689091"/>
            <a:ext cx="3851718" cy="2286000"/>
            <a:chOff x="1316643" y="4858264"/>
            <a:chExt cx="3851718" cy="228600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4817577-DAC4-E6D3-D4A0-402D294B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643" y="4858264"/>
              <a:ext cx="3851718" cy="2286000"/>
            </a:xfrm>
            <a:prstGeom prst="rect">
              <a:avLst/>
            </a:prstGeom>
          </p:spPr>
        </p:pic>
        <p:sp>
          <p:nvSpPr>
            <p:cNvPr id="5" name="Parallélogramme 4">
              <a:extLst>
                <a:ext uri="{FF2B5EF4-FFF2-40B4-BE49-F238E27FC236}">
                  <a16:creationId xmlns:a16="http://schemas.microsoft.com/office/drawing/2014/main" id="{7041D57E-0FD7-1252-F92B-295BF3E936AF}"/>
                </a:ext>
              </a:extLst>
            </p:cNvPr>
            <p:cNvSpPr/>
            <p:nvPr/>
          </p:nvSpPr>
          <p:spPr>
            <a:xfrm rot="21170481">
              <a:off x="3383529" y="5499824"/>
              <a:ext cx="1323782" cy="783414"/>
            </a:xfrm>
            <a:prstGeom prst="parallelogram">
              <a:avLst/>
            </a:prstGeom>
            <a:solidFill>
              <a:srgbClr val="FF004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DC92FA4-7841-B724-22E1-E54C68947D87}"/>
                </a:ext>
              </a:extLst>
            </p:cNvPr>
            <p:cNvSpPr txBox="1"/>
            <p:nvPr/>
          </p:nvSpPr>
          <p:spPr>
            <a:xfrm rot="21210487">
              <a:off x="2350932" y="5506966"/>
              <a:ext cx="2208194" cy="707886"/>
            </a:xfrm>
            <a:prstGeom prst="rect">
              <a:avLst/>
            </a:prstGeom>
            <a:solidFill>
              <a:srgbClr val="FF004C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FR" sz="2000" dirty="0">
                  <a:solidFill>
                    <a:prstClr val="white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</a:rPr>
                <a:t>5 granules</a:t>
              </a:r>
            </a:p>
            <a:p>
              <a:pPr defTabSz="457200"/>
              <a:r>
                <a:rPr lang="fr-FR" sz="2000" dirty="0">
                  <a:solidFill>
                    <a:prstClr val="white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</a:rPr>
                <a:t>à la demande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A93C4B75-1F91-566E-E558-F0B226F15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100" y="3055436"/>
            <a:ext cx="1001813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4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584" y="1628801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Gelsemium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15CH</a:t>
            </a:r>
          </a:p>
          <a:p>
            <a:pPr marL="0" lvl="1" defTabSz="457200"/>
            <a:r>
              <a:rPr lang="fr-FR" sz="2200" dirty="0">
                <a:solidFill>
                  <a:prstClr val="black"/>
                </a:solidFill>
                <a:latin typeface="Calibri"/>
              </a:rPr>
              <a:t>5 granules la veille, le matin même et juste avant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79690"/>
            <a:ext cx="4572000" cy="489783"/>
          </a:xfrm>
          <a:prstGeom prst="rect">
            <a:avLst/>
          </a:prstGeom>
          <a:solidFill>
            <a:srgbClr val="FF00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47528" y="301292"/>
            <a:ext cx="7389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800" dirty="0">
                <a:solidFill>
                  <a:prstClr val="white"/>
                </a:solidFill>
                <a:latin typeface="Bradley Hand ITC" panose="03070402050302030203" pitchFamily="66" charset="0"/>
              </a:rPr>
              <a:t>Peur des piqûres</a:t>
            </a:r>
          </a:p>
          <a:p>
            <a:pPr defTabSz="457200"/>
            <a:endParaRPr lang="fr-FR" sz="2200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36" y="2996953"/>
            <a:ext cx="5797265" cy="38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96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584" y="1628801"/>
            <a:ext cx="7488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Apis </a:t>
            </a:r>
            <a:r>
              <a:rPr lang="fr-FR" sz="2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mellifica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30CH</a:t>
            </a:r>
          </a:p>
          <a:p>
            <a:pPr marL="0" lvl="1" defTabSz="457200"/>
            <a:r>
              <a:rPr lang="fr-FR" sz="2200" dirty="0">
                <a:solidFill>
                  <a:prstClr val="black"/>
                </a:solidFill>
                <a:latin typeface="Calibri"/>
              </a:rPr>
              <a:t>Réactions allergiques améliorées par le froid</a:t>
            </a:r>
          </a:p>
          <a:p>
            <a:pPr marL="0" lvl="1" defTabSz="457200"/>
            <a:r>
              <a:rPr lang="fr-FR" sz="2200" dirty="0">
                <a:solidFill>
                  <a:prstClr val="black"/>
                </a:solidFill>
                <a:latin typeface="Calibri"/>
              </a:rPr>
              <a:t>1 dose le jour J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79690"/>
            <a:ext cx="4572000" cy="489783"/>
          </a:xfrm>
          <a:prstGeom prst="rect">
            <a:avLst/>
          </a:prstGeom>
          <a:solidFill>
            <a:srgbClr val="FF00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47528" y="301292"/>
            <a:ext cx="738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800" dirty="0">
                <a:solidFill>
                  <a:prstClr val="white"/>
                </a:solidFill>
                <a:latin typeface="Bradley Hand ITC" panose="03070402050302030203" pitchFamily="66" charset="0"/>
              </a:rPr>
              <a:t>Allergie</a:t>
            </a:r>
            <a:endParaRPr lang="fr-FR" sz="2200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7" y="2996952"/>
            <a:ext cx="4058209" cy="32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57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0D9AA4-A9BA-1B06-50FC-A58F830A4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1" r="14179" b="-1"/>
          <a:stretch/>
        </p:blipFill>
        <p:spPr>
          <a:xfrm>
            <a:off x="3956021" y="10"/>
            <a:ext cx="6711980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5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101" y="818669"/>
            <a:ext cx="4050567" cy="929104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Parmi les 56 vaccins autorisés en France, 30/56 contiennent des adjuvants dont 27/30 sont des dérivés de l’aluminium.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442906"/>
            <a:ext cx="2627784" cy="4897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prstClr val="white"/>
              </a:solidFill>
              <a:highlight>
                <a:srgbClr val="C0C0C0"/>
              </a:highlight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47529" y="4645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8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L’</a:t>
            </a:r>
            <a:r>
              <a:rPr lang="fr-FR" sz="2800" b="1" dirty="0" err="1">
                <a:solidFill>
                  <a:prstClr val="white"/>
                </a:solidFill>
                <a:latin typeface="Bradley Hand ITC" panose="03070402050302030203" pitchFamily="66" charset="0"/>
              </a:rPr>
              <a:t>aluminiun</a:t>
            </a:r>
            <a:endParaRPr lang="fr-FR" sz="22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ABBD93-553F-454F-C677-6CC75B74D68B}"/>
              </a:ext>
            </a:extLst>
          </p:cNvPr>
          <p:cNvSpPr txBox="1"/>
          <p:nvPr/>
        </p:nvSpPr>
        <p:spPr>
          <a:xfrm>
            <a:off x="1631504" y="2604899"/>
            <a:ext cx="2880321" cy="264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>
              <a:lnSpc>
                <a:spcPct val="107000"/>
              </a:lnSpc>
            </a:pP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Equisetum 5CH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: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Silicium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organique </a:t>
            </a:r>
          </a:p>
          <a:p>
            <a:pPr marL="0" lvl="1" defTabSz="457200">
              <a:lnSpc>
                <a:spcPct val="107000"/>
              </a:lnSpc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granules par jour pendant 10 jours</a:t>
            </a:r>
          </a:p>
          <a:p>
            <a:pPr marL="0" lvl="1" defTabSz="457200">
              <a:lnSpc>
                <a:spcPct val="107000"/>
              </a:lnSpc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defTabSz="45720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fr-FR" sz="24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Silicea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15CH </a:t>
            </a:r>
            <a:r>
              <a:rPr lang="fr-FR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:</a:t>
            </a:r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dose dans les suites de tout vaccin adsorbé aluminique</a:t>
            </a:r>
            <a:r>
              <a:rPr lang="fr-FR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581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B615017-786B-B8A5-8205-CEDABA43EE34}"/>
              </a:ext>
            </a:extLst>
          </p:cNvPr>
          <p:cNvSpPr txBox="1"/>
          <p:nvPr/>
        </p:nvSpPr>
        <p:spPr>
          <a:xfrm>
            <a:off x="1919536" y="1196752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l’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INFANRIX HEXA® 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Phosphorus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au 7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Dilution de vaccin D-T-CA-HEPB-P-HIB 15CH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 dose au 10</a:t>
            </a:r>
            <a:r>
              <a:rPr lang="fr-FR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</a:t>
            </a: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l’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INFANRIX TETRA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(vaccin contre-indiqué avant l’âge de 16 mois ; dans ce cas, remplacer par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TETRAVAC ACELLULAIRE®)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ou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 QUINTA 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Silicea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le lendemain,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D-T-CA-P-HIB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7 jours après</a:t>
            </a:r>
          </a:p>
          <a:p>
            <a:pPr lvl="1" defTabSz="457200">
              <a:tabLst>
                <a:tab pos="9144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1" defTabSz="457200">
              <a:tabLst>
                <a:tab pos="914400" algn="l"/>
              </a:tabLst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le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PREVENAR® 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Streptoccinum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15CH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au 5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Pneumococcique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le 10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</a:t>
            </a:r>
          </a:p>
          <a:p>
            <a:pPr defTabSz="45720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ENGERIX®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ou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 GENEVAC B® 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Phosphorus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15CH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dose globules au 5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</a:t>
            </a:r>
            <a:r>
              <a:rPr lang="fr-FR" b="1" i="1" dirty="0" err="1">
                <a:solidFill>
                  <a:prstClr val="black"/>
                </a:solidFill>
                <a:latin typeface="Calibri"/>
              </a:rPr>
              <a:t>Hepatite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B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au 10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0CE5D-54BC-0C1F-EAF9-1571BAC4B248}"/>
              </a:ext>
            </a:extLst>
          </p:cNvPr>
          <p:cNvSpPr/>
          <p:nvPr/>
        </p:nvSpPr>
        <p:spPr>
          <a:xfrm>
            <a:off x="1524000" y="279690"/>
            <a:ext cx="4572000" cy="489783"/>
          </a:xfrm>
          <a:prstGeom prst="rect">
            <a:avLst/>
          </a:prstGeom>
          <a:solidFill>
            <a:srgbClr val="FF00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74C705-6DF1-9CEB-40BB-BE1845A9FC57}"/>
              </a:ext>
            </a:extLst>
          </p:cNvPr>
          <p:cNvSpPr txBox="1"/>
          <p:nvPr/>
        </p:nvSpPr>
        <p:spPr>
          <a:xfrm>
            <a:off x="1847528" y="301292"/>
            <a:ext cx="738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800" dirty="0">
                <a:solidFill>
                  <a:prstClr val="white"/>
                </a:solidFill>
                <a:latin typeface="Bradley Hand ITC" panose="03070402050302030203" pitchFamily="66" charset="0"/>
              </a:rPr>
              <a:t>Hétéro-</a:t>
            </a:r>
            <a:r>
              <a:rPr lang="fr-FR" sz="2800" dirty="0" err="1">
                <a:solidFill>
                  <a:prstClr val="white"/>
                </a:solidFill>
                <a:latin typeface="Bradley Hand ITC" panose="03070402050302030203" pitchFamily="66" charset="0"/>
              </a:rPr>
              <a:t>isothérapique</a:t>
            </a:r>
            <a:endParaRPr lang="fr-FR" sz="2200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04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B615017-786B-B8A5-8205-CEDABA43EE34}"/>
              </a:ext>
            </a:extLst>
          </p:cNvPr>
          <p:cNvSpPr txBox="1"/>
          <p:nvPr/>
        </p:nvSpPr>
        <p:spPr>
          <a:xfrm>
            <a:off x="1811524" y="831688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le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Méningocoque mono, bi ou tétravalent (MENJUGATE®, NEISVAC®, MENINGITEC®, NIMENRIX®, MENACTRA®, MENVEO®, NIMENRIX®)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</a:t>
            </a:r>
            <a:r>
              <a:rPr lang="fr-FR" b="1" i="1" dirty="0" err="1">
                <a:solidFill>
                  <a:prstClr val="black"/>
                </a:solidFill>
                <a:latin typeface="Calibri"/>
              </a:rPr>
              <a:t>Meningococcique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C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au 10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jour,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ou 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</a:t>
            </a:r>
            <a:r>
              <a:rPr lang="fr-FR" b="1" i="1" dirty="0" err="1">
                <a:solidFill>
                  <a:prstClr val="black"/>
                </a:solidFill>
                <a:latin typeface="Calibri"/>
              </a:rPr>
              <a:t>Meningococcique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A+C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au 10</a:t>
            </a:r>
            <a:r>
              <a:rPr lang="fr-FR" baseline="30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jour</a:t>
            </a: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le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PRIORIX® ou </a:t>
            </a:r>
            <a:r>
              <a:rPr lang="fr-FR" dirty="0" err="1">
                <a:solidFill>
                  <a:srgbClr val="FF0066"/>
                </a:solidFill>
                <a:latin typeface="Calibri"/>
              </a:rPr>
              <a:t>MMRVax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 Pro® :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Thuya 9CH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le lendemain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Morbillinum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8 jours après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ROR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1 dose 10 jours après</a:t>
            </a: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le vaccin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TYPHIM® : </a:t>
            </a:r>
          </a:p>
          <a:p>
            <a:pPr marL="1143000" lvl="2" indent="-228600" defTabSz="4572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b="1" i="1" dirty="0" err="1">
                <a:solidFill>
                  <a:prstClr val="black"/>
                </a:solidFill>
                <a:latin typeface="Calibri"/>
              </a:rPr>
              <a:t>Baptisia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9CH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1 dose 5 jours après</a:t>
            </a:r>
          </a:p>
          <a:p>
            <a:pPr marL="1143000" lvl="2" indent="-228600" defTabSz="4572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Dilution de vaccin typhoïdique 15CH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une dose 10 jours après</a:t>
            </a: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endParaRPr lang="fr-FR" dirty="0">
              <a:solidFill>
                <a:srgbClr val="FF0066"/>
              </a:solidFill>
              <a:latin typeface="Calibri"/>
            </a:endParaRPr>
          </a:p>
          <a:p>
            <a:pPr defTabSz="457200">
              <a:tabLst>
                <a:tab pos="457200" algn="l"/>
              </a:tabLst>
            </a:pPr>
            <a:r>
              <a:rPr lang="fr-FR" dirty="0">
                <a:solidFill>
                  <a:prstClr val="black"/>
                </a:solidFill>
                <a:latin typeface="Calibri"/>
              </a:rPr>
              <a:t>Après la vaccination par le vaccin contre la</a:t>
            </a:r>
            <a:r>
              <a:rPr lang="fr-FR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fr-FR" dirty="0">
                <a:solidFill>
                  <a:srgbClr val="FF0066"/>
                </a:solidFill>
                <a:latin typeface="Calibri"/>
              </a:rPr>
              <a:t>fièvre jaune 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i="1" dirty="0">
                <a:solidFill>
                  <a:prstClr val="black"/>
                </a:solidFill>
                <a:latin typeface="Calibri"/>
              </a:rPr>
              <a:t>Crotalus </a:t>
            </a:r>
            <a:r>
              <a:rPr lang="fr-FR" b="1" i="1" dirty="0" err="1">
                <a:solidFill>
                  <a:prstClr val="black"/>
                </a:solidFill>
                <a:latin typeface="Calibri"/>
              </a:rPr>
              <a:t>cascavella</a:t>
            </a:r>
            <a:r>
              <a:rPr lang="fr-FR" b="1" i="1" dirty="0">
                <a:solidFill>
                  <a:prstClr val="black"/>
                </a:solidFill>
                <a:latin typeface="Calibri"/>
              </a:rPr>
              <a:t> 9CH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, 1 dose 10 jours après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C4238CC-DC45-56C4-ADAA-1C03A0CFFBE9}"/>
              </a:ext>
            </a:extLst>
          </p:cNvPr>
          <p:cNvCxnSpPr/>
          <p:nvPr/>
        </p:nvCxnSpPr>
        <p:spPr>
          <a:xfrm>
            <a:off x="3287688" y="5373216"/>
            <a:ext cx="5616624" cy="0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1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06FC8"/>
          </a:solidFill>
          <a:ln w="38100" cap="rnd">
            <a:solidFill>
              <a:srgbClr val="906FC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671622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Éternuements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salves</a:t>
            </a:r>
          </a:p>
          <a:p>
            <a:r>
              <a:rPr lang="en-US" dirty="0" err="1"/>
              <a:t>Prurit</a:t>
            </a:r>
            <a:r>
              <a:rPr lang="en-US" dirty="0"/>
              <a:t> du </a:t>
            </a:r>
            <a:r>
              <a:rPr lang="en-US" dirty="0" err="1"/>
              <a:t>nez</a:t>
            </a:r>
            <a:r>
              <a:rPr lang="en-US" dirty="0"/>
              <a:t> et du </a:t>
            </a:r>
            <a:r>
              <a:rPr lang="en-US" dirty="0" err="1"/>
              <a:t>palais</a:t>
            </a:r>
            <a:endParaRPr lang="en-US" dirty="0"/>
          </a:p>
        </p:txBody>
      </p:sp>
      <p:pic>
        <p:nvPicPr>
          <p:cNvPr id="4" name="Espace réservé du contenu 3" descr="60.jpg">
            <a:extLst>
              <a:ext uri="{FF2B5EF4-FFF2-40B4-BE49-F238E27FC236}">
                <a16:creationId xmlns:a16="http://schemas.microsoft.com/office/drawing/2014/main" id="{86D76F33-54B1-945C-677F-A39F9F38A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52B0C0-83BA-74E1-AABD-51D4FC6237AA}"/>
              </a:ext>
            </a:extLst>
          </p:cNvPr>
          <p:cNvSpPr txBox="1"/>
          <p:nvPr/>
        </p:nvSpPr>
        <p:spPr>
          <a:xfrm>
            <a:off x="3363685" y="5854833"/>
            <a:ext cx="271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SABADILLA</a:t>
            </a:r>
          </a:p>
        </p:txBody>
      </p:sp>
    </p:spTree>
    <p:extLst>
      <p:ext uri="{BB962C8B-B14F-4D97-AF65-F5344CB8AC3E}">
        <p14:creationId xmlns:p14="http://schemas.microsoft.com/office/powerpoint/2010/main" val="20932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A74A"/>
          </a:solidFill>
          <a:ln w="38100" cap="rnd">
            <a:solidFill>
              <a:srgbClr val="FFA74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BB2ACD82-A1B5-8AD2-42D7-795612D1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928616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Écoulement</a:t>
            </a:r>
            <a:r>
              <a:rPr lang="en-US" dirty="0"/>
              <a:t> </a:t>
            </a:r>
            <a:r>
              <a:rPr lang="en-US" dirty="0" err="1"/>
              <a:t>visqueux</a:t>
            </a:r>
            <a:endParaRPr lang="en-US" dirty="0"/>
          </a:p>
          <a:p>
            <a:r>
              <a:rPr lang="en-US" dirty="0" err="1"/>
              <a:t>Croûtes</a:t>
            </a:r>
            <a:r>
              <a:rPr lang="en-US" dirty="0"/>
              <a:t> </a:t>
            </a:r>
            <a:r>
              <a:rPr lang="en-US" dirty="0" err="1"/>
              <a:t>nez</a:t>
            </a:r>
            <a:r>
              <a:rPr lang="en-US" dirty="0"/>
              <a:t> </a:t>
            </a:r>
            <a:r>
              <a:rPr lang="en-US" dirty="0" err="1"/>
              <a:t>verdâtres</a:t>
            </a:r>
            <a:endParaRPr lang="en-US" dirty="0"/>
          </a:p>
          <a:p>
            <a:r>
              <a:rPr lang="en-US" dirty="0" err="1"/>
              <a:t>Ulcérations</a:t>
            </a:r>
            <a:endParaRPr lang="en-US" dirty="0"/>
          </a:p>
        </p:txBody>
      </p:sp>
      <p:pic>
        <p:nvPicPr>
          <p:cNvPr id="5" name="Espace réservé du contenu 3" descr="bichromate_potassium.jpg">
            <a:extLst>
              <a:ext uri="{FF2B5EF4-FFF2-40B4-BE49-F238E27FC236}">
                <a16:creationId xmlns:a16="http://schemas.microsoft.com/office/drawing/2014/main" id="{E876DC1B-8BBF-2264-DDE4-099FB5E2F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60E195-5961-C29E-8CA5-9C8BF26B8A47}"/>
              </a:ext>
            </a:extLst>
          </p:cNvPr>
          <p:cNvSpPr txBox="1"/>
          <p:nvPr/>
        </p:nvSpPr>
        <p:spPr>
          <a:xfrm>
            <a:off x="7330440" y="5485681"/>
            <a:ext cx="6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KALIUM BICHROMICUM</a:t>
            </a:r>
          </a:p>
        </p:txBody>
      </p:sp>
    </p:spTree>
    <p:extLst>
      <p:ext uri="{BB962C8B-B14F-4D97-AF65-F5344CB8AC3E}">
        <p14:creationId xmlns:p14="http://schemas.microsoft.com/office/powerpoint/2010/main" val="186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1032</Words>
  <Application>Microsoft Office PowerPoint</Application>
  <PresentationFormat>Grand écran</PresentationFormat>
  <Paragraphs>304</Paragraphs>
  <Slides>77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77</vt:i4>
      </vt:variant>
    </vt:vector>
  </HeadingPairs>
  <TitlesOfParts>
    <vt:vector size="89" baseType="lpstr">
      <vt:lpstr>Yu Gothic UI Semibold</vt:lpstr>
      <vt:lpstr>Aptos</vt:lpstr>
      <vt:lpstr>Arial</vt:lpstr>
      <vt:lpstr>Bahnschrift SemiCondensed</vt:lpstr>
      <vt:lpstr>Bahnschrift SemiLight</vt:lpstr>
      <vt:lpstr>Bradley Hand ITC</vt:lpstr>
      <vt:lpstr>Calibri</vt:lpstr>
      <vt:lpstr>Freestyle Script</vt:lpstr>
      <vt:lpstr>The Hand Bold</vt:lpstr>
      <vt:lpstr>The Serif Hand Black</vt:lpstr>
      <vt:lpstr>SketchyVTI</vt:lpstr>
      <vt:lpstr>Thème Office</vt:lpstr>
      <vt:lpstr>Initiation  Cas Cliniques Filmés (ICCF)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Troubles ORL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FFSH - Lyon</dc:title>
  <dc:creator>Elodie Le Roux</dc:creator>
  <cp:lastModifiedBy>POCHON Elodie</cp:lastModifiedBy>
  <cp:revision>31</cp:revision>
  <cp:lastPrinted>2024-07-04T14:01:44Z</cp:lastPrinted>
  <dcterms:created xsi:type="dcterms:W3CDTF">2022-11-16T05:27:36Z</dcterms:created>
  <dcterms:modified xsi:type="dcterms:W3CDTF">2024-11-19T13:07:48Z</dcterms:modified>
</cp:coreProperties>
</file>