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 id="2147483780" r:id="rId5"/>
  </p:sldMasterIdLst>
  <p:notesMasterIdLst>
    <p:notesMasterId r:id="rId55"/>
  </p:notesMasterIdLst>
  <p:handoutMasterIdLst>
    <p:handoutMasterId r:id="rId56"/>
  </p:handoutMasterIdLst>
  <p:sldIdLst>
    <p:sldId id="257" r:id="rId6"/>
    <p:sldId id="295" r:id="rId7"/>
    <p:sldId id="578" r:id="rId8"/>
    <p:sldId id="258" r:id="rId9"/>
    <p:sldId id="601" r:id="rId10"/>
    <p:sldId id="294" r:id="rId11"/>
    <p:sldId id="621" r:id="rId12"/>
    <p:sldId id="620" r:id="rId13"/>
    <p:sldId id="585" r:id="rId14"/>
    <p:sldId id="587" r:id="rId15"/>
    <p:sldId id="278" r:id="rId16"/>
    <p:sldId id="580" r:id="rId17"/>
    <p:sldId id="609" r:id="rId18"/>
    <p:sldId id="581" r:id="rId19"/>
    <p:sldId id="314" r:id="rId20"/>
    <p:sldId id="588" r:id="rId21"/>
    <p:sldId id="590" r:id="rId22"/>
    <p:sldId id="625" r:id="rId23"/>
    <p:sldId id="622" r:id="rId24"/>
    <p:sldId id="285" r:id="rId25"/>
    <p:sldId id="299" r:id="rId26"/>
    <p:sldId id="583" r:id="rId27"/>
    <p:sldId id="300" r:id="rId28"/>
    <p:sldId id="586" r:id="rId29"/>
    <p:sldId id="628" r:id="rId30"/>
    <p:sldId id="592" r:id="rId31"/>
    <p:sldId id="629" r:id="rId32"/>
    <p:sldId id="593" r:id="rId33"/>
    <p:sldId id="630" r:id="rId34"/>
    <p:sldId id="623" r:id="rId35"/>
    <p:sldId id="301" r:id="rId36"/>
    <p:sldId id="584" r:id="rId37"/>
    <p:sldId id="610" r:id="rId38"/>
    <p:sldId id="631" r:id="rId39"/>
    <p:sldId id="611" r:id="rId40"/>
    <p:sldId id="632" r:id="rId41"/>
    <p:sldId id="313" r:id="rId42"/>
    <p:sldId id="612" r:id="rId43"/>
    <p:sldId id="547" r:id="rId44"/>
    <p:sldId id="260" r:id="rId45"/>
    <p:sldId id="302" r:id="rId46"/>
    <p:sldId id="615" r:id="rId47"/>
    <p:sldId id="635" r:id="rId48"/>
    <p:sldId id="617" r:id="rId49"/>
    <p:sldId id="636" r:id="rId50"/>
    <p:sldId id="634" r:id="rId51"/>
    <p:sldId id="297" r:id="rId52"/>
    <p:sldId id="633" r:id="rId53"/>
    <p:sldId id="308" r:id="rId54"/>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02"/>
    <a:srgbClr val="177F9E"/>
    <a:srgbClr val="81B3C0"/>
    <a:srgbClr val="84B6C3"/>
    <a:srgbClr val="7EB1BD"/>
    <a:srgbClr val="E3DED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47" autoAdjust="0"/>
    <p:restoredTop sz="94660"/>
  </p:normalViewPr>
  <p:slideViewPr>
    <p:cSldViewPr snapToGrid="0">
      <p:cViewPr varScale="1">
        <p:scale>
          <a:sx n="108" d="100"/>
          <a:sy n="108" d="100"/>
        </p:scale>
        <p:origin x="192" y="102"/>
      </p:cViewPr>
      <p:guideLst/>
    </p:cSldViewPr>
  </p:slideViewPr>
  <p:notesTextViewPr>
    <p:cViewPr>
      <p:scale>
        <a:sx n="1" d="1"/>
        <a:sy n="1" d="1"/>
      </p:scale>
      <p:origin x="0" y="0"/>
    </p:cViewPr>
  </p:notesText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3F1AE01-0DA3-9437-4446-2180999EC8A1}"/>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4" name="Espace réservé du pied de page 3">
            <a:extLst>
              <a:ext uri="{FF2B5EF4-FFF2-40B4-BE49-F238E27FC236}">
                <a16:creationId xmlns:a16="http://schemas.microsoft.com/office/drawing/2014/main" id="{CB8E899A-0E64-CB33-28A4-9510ACBEB28E}"/>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Tree>
    <p:extLst>
      <p:ext uri="{BB962C8B-B14F-4D97-AF65-F5344CB8AC3E}">
        <p14:creationId xmlns:p14="http://schemas.microsoft.com/office/powerpoint/2010/main" val="277058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1398B57-A0F7-401C-8690-6353A6B68C01}" type="datetimeFigureOut">
              <a:rPr lang="fr-FR" smtClean="0"/>
              <a:t>18/11/2024</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40ECB76-5086-459F-B86E-1EB6879FCC1F}" type="slidenum">
              <a:rPr lang="fr-FR" smtClean="0"/>
              <a:t>‹N°›</a:t>
            </a:fld>
            <a:endParaRPr lang="fr-FR"/>
          </a:p>
        </p:txBody>
      </p:sp>
    </p:spTree>
    <p:extLst>
      <p:ext uri="{BB962C8B-B14F-4D97-AF65-F5344CB8AC3E}">
        <p14:creationId xmlns:p14="http://schemas.microsoft.com/office/powerpoint/2010/main" val="421251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a:t>
            </a:fld>
            <a:endParaRPr lang="fr-FR"/>
          </a:p>
        </p:txBody>
      </p:sp>
    </p:spTree>
    <p:extLst>
      <p:ext uri="{BB962C8B-B14F-4D97-AF65-F5344CB8AC3E}">
        <p14:creationId xmlns:p14="http://schemas.microsoft.com/office/powerpoint/2010/main" val="227036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10</a:t>
            </a:fld>
            <a:endParaRPr lang="fr-FR"/>
          </a:p>
        </p:txBody>
      </p:sp>
    </p:spTree>
    <p:extLst>
      <p:ext uri="{BB962C8B-B14F-4D97-AF65-F5344CB8AC3E}">
        <p14:creationId xmlns:p14="http://schemas.microsoft.com/office/powerpoint/2010/main" val="287444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11</a:t>
            </a:fld>
            <a:endParaRPr lang="fr-FR"/>
          </a:p>
        </p:txBody>
      </p:sp>
    </p:spTree>
    <p:extLst>
      <p:ext uri="{BB962C8B-B14F-4D97-AF65-F5344CB8AC3E}">
        <p14:creationId xmlns:p14="http://schemas.microsoft.com/office/powerpoint/2010/main" val="155797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12</a:t>
            </a:fld>
            <a:endParaRPr lang="fr-FR"/>
          </a:p>
        </p:txBody>
      </p:sp>
    </p:spTree>
    <p:extLst>
      <p:ext uri="{BB962C8B-B14F-4D97-AF65-F5344CB8AC3E}">
        <p14:creationId xmlns:p14="http://schemas.microsoft.com/office/powerpoint/2010/main" val="283944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13</a:t>
            </a:fld>
            <a:endParaRPr lang="fr-FR"/>
          </a:p>
        </p:txBody>
      </p:sp>
    </p:spTree>
    <p:extLst>
      <p:ext uri="{BB962C8B-B14F-4D97-AF65-F5344CB8AC3E}">
        <p14:creationId xmlns:p14="http://schemas.microsoft.com/office/powerpoint/2010/main" val="2332310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14</a:t>
            </a:fld>
            <a:endParaRPr lang="fr-FR"/>
          </a:p>
        </p:txBody>
      </p:sp>
    </p:spTree>
    <p:extLst>
      <p:ext uri="{BB962C8B-B14F-4D97-AF65-F5344CB8AC3E}">
        <p14:creationId xmlns:p14="http://schemas.microsoft.com/office/powerpoint/2010/main" val="2074487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15</a:t>
            </a:fld>
            <a:endParaRPr lang="fr-FR"/>
          </a:p>
        </p:txBody>
      </p:sp>
    </p:spTree>
    <p:extLst>
      <p:ext uri="{BB962C8B-B14F-4D97-AF65-F5344CB8AC3E}">
        <p14:creationId xmlns:p14="http://schemas.microsoft.com/office/powerpoint/2010/main" val="318373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16</a:t>
            </a:fld>
            <a:endParaRPr lang="fr-FR"/>
          </a:p>
        </p:txBody>
      </p:sp>
    </p:spTree>
    <p:extLst>
      <p:ext uri="{BB962C8B-B14F-4D97-AF65-F5344CB8AC3E}">
        <p14:creationId xmlns:p14="http://schemas.microsoft.com/office/powerpoint/2010/main" val="339133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17</a:t>
            </a:fld>
            <a:endParaRPr lang="fr-FR"/>
          </a:p>
        </p:txBody>
      </p:sp>
    </p:spTree>
    <p:extLst>
      <p:ext uri="{BB962C8B-B14F-4D97-AF65-F5344CB8AC3E}">
        <p14:creationId xmlns:p14="http://schemas.microsoft.com/office/powerpoint/2010/main" val="380528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18</a:t>
            </a:fld>
            <a:endParaRPr lang="fr-FR"/>
          </a:p>
        </p:txBody>
      </p:sp>
    </p:spTree>
    <p:extLst>
      <p:ext uri="{BB962C8B-B14F-4D97-AF65-F5344CB8AC3E}">
        <p14:creationId xmlns:p14="http://schemas.microsoft.com/office/powerpoint/2010/main" val="2433196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19</a:t>
            </a:fld>
            <a:endParaRPr lang="fr-FR"/>
          </a:p>
        </p:txBody>
      </p:sp>
    </p:spTree>
    <p:extLst>
      <p:ext uri="{BB962C8B-B14F-4D97-AF65-F5344CB8AC3E}">
        <p14:creationId xmlns:p14="http://schemas.microsoft.com/office/powerpoint/2010/main" val="331891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a:t>
            </a:fld>
            <a:endParaRPr lang="fr-FR"/>
          </a:p>
        </p:txBody>
      </p:sp>
    </p:spTree>
    <p:extLst>
      <p:ext uri="{BB962C8B-B14F-4D97-AF65-F5344CB8AC3E}">
        <p14:creationId xmlns:p14="http://schemas.microsoft.com/office/powerpoint/2010/main" val="339776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20</a:t>
            </a:fld>
            <a:endParaRPr lang="fr-FR"/>
          </a:p>
        </p:txBody>
      </p:sp>
    </p:spTree>
    <p:extLst>
      <p:ext uri="{BB962C8B-B14F-4D97-AF65-F5344CB8AC3E}">
        <p14:creationId xmlns:p14="http://schemas.microsoft.com/office/powerpoint/2010/main" val="2264506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21</a:t>
            </a:fld>
            <a:endParaRPr lang="fr-FR"/>
          </a:p>
        </p:txBody>
      </p:sp>
    </p:spTree>
    <p:extLst>
      <p:ext uri="{BB962C8B-B14F-4D97-AF65-F5344CB8AC3E}">
        <p14:creationId xmlns:p14="http://schemas.microsoft.com/office/powerpoint/2010/main" val="3280713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22</a:t>
            </a:fld>
            <a:endParaRPr lang="fr-FR"/>
          </a:p>
        </p:txBody>
      </p:sp>
    </p:spTree>
    <p:extLst>
      <p:ext uri="{BB962C8B-B14F-4D97-AF65-F5344CB8AC3E}">
        <p14:creationId xmlns:p14="http://schemas.microsoft.com/office/powerpoint/2010/main" val="4039736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23</a:t>
            </a:fld>
            <a:endParaRPr lang="fr-FR"/>
          </a:p>
        </p:txBody>
      </p:sp>
    </p:spTree>
    <p:extLst>
      <p:ext uri="{BB962C8B-B14F-4D97-AF65-F5344CB8AC3E}">
        <p14:creationId xmlns:p14="http://schemas.microsoft.com/office/powerpoint/2010/main" val="21287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24</a:t>
            </a:fld>
            <a:endParaRPr lang="fr-FR"/>
          </a:p>
        </p:txBody>
      </p:sp>
    </p:spTree>
    <p:extLst>
      <p:ext uri="{BB962C8B-B14F-4D97-AF65-F5344CB8AC3E}">
        <p14:creationId xmlns:p14="http://schemas.microsoft.com/office/powerpoint/2010/main" val="32185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25</a:t>
            </a:fld>
            <a:endParaRPr lang="fr-FR"/>
          </a:p>
        </p:txBody>
      </p:sp>
    </p:spTree>
    <p:extLst>
      <p:ext uri="{BB962C8B-B14F-4D97-AF65-F5344CB8AC3E}">
        <p14:creationId xmlns:p14="http://schemas.microsoft.com/office/powerpoint/2010/main" val="2570048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26</a:t>
            </a:fld>
            <a:endParaRPr lang="fr-FR"/>
          </a:p>
        </p:txBody>
      </p:sp>
    </p:spTree>
    <p:extLst>
      <p:ext uri="{BB962C8B-B14F-4D97-AF65-F5344CB8AC3E}">
        <p14:creationId xmlns:p14="http://schemas.microsoft.com/office/powerpoint/2010/main" val="1259489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27</a:t>
            </a:fld>
            <a:endParaRPr lang="fr-FR"/>
          </a:p>
        </p:txBody>
      </p:sp>
    </p:spTree>
    <p:extLst>
      <p:ext uri="{BB962C8B-B14F-4D97-AF65-F5344CB8AC3E}">
        <p14:creationId xmlns:p14="http://schemas.microsoft.com/office/powerpoint/2010/main" val="4176736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28</a:t>
            </a:fld>
            <a:endParaRPr lang="fr-FR"/>
          </a:p>
        </p:txBody>
      </p:sp>
    </p:spTree>
    <p:extLst>
      <p:ext uri="{BB962C8B-B14F-4D97-AF65-F5344CB8AC3E}">
        <p14:creationId xmlns:p14="http://schemas.microsoft.com/office/powerpoint/2010/main" val="3474013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29</a:t>
            </a:fld>
            <a:endParaRPr lang="fr-FR"/>
          </a:p>
        </p:txBody>
      </p:sp>
    </p:spTree>
    <p:extLst>
      <p:ext uri="{BB962C8B-B14F-4D97-AF65-F5344CB8AC3E}">
        <p14:creationId xmlns:p14="http://schemas.microsoft.com/office/powerpoint/2010/main" val="111828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39700" y="860425"/>
            <a:ext cx="7632700" cy="4294188"/>
          </a:xfrm>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939445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30</a:t>
            </a:fld>
            <a:endParaRPr lang="fr-FR"/>
          </a:p>
        </p:txBody>
      </p:sp>
    </p:spTree>
    <p:extLst>
      <p:ext uri="{BB962C8B-B14F-4D97-AF65-F5344CB8AC3E}">
        <p14:creationId xmlns:p14="http://schemas.microsoft.com/office/powerpoint/2010/main" val="1272527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31</a:t>
            </a:fld>
            <a:endParaRPr lang="fr-FR"/>
          </a:p>
        </p:txBody>
      </p:sp>
    </p:spTree>
    <p:extLst>
      <p:ext uri="{BB962C8B-B14F-4D97-AF65-F5344CB8AC3E}">
        <p14:creationId xmlns:p14="http://schemas.microsoft.com/office/powerpoint/2010/main" val="432878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32</a:t>
            </a:fld>
            <a:endParaRPr lang="fr-FR"/>
          </a:p>
        </p:txBody>
      </p:sp>
    </p:spTree>
    <p:extLst>
      <p:ext uri="{BB962C8B-B14F-4D97-AF65-F5344CB8AC3E}">
        <p14:creationId xmlns:p14="http://schemas.microsoft.com/office/powerpoint/2010/main" val="3470938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33</a:t>
            </a:fld>
            <a:endParaRPr lang="fr-FR"/>
          </a:p>
        </p:txBody>
      </p:sp>
    </p:spTree>
    <p:extLst>
      <p:ext uri="{BB962C8B-B14F-4D97-AF65-F5344CB8AC3E}">
        <p14:creationId xmlns:p14="http://schemas.microsoft.com/office/powerpoint/2010/main" val="3947754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34</a:t>
            </a:fld>
            <a:endParaRPr lang="fr-FR"/>
          </a:p>
        </p:txBody>
      </p:sp>
    </p:spTree>
    <p:extLst>
      <p:ext uri="{BB962C8B-B14F-4D97-AF65-F5344CB8AC3E}">
        <p14:creationId xmlns:p14="http://schemas.microsoft.com/office/powerpoint/2010/main" val="33941005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35</a:t>
            </a:fld>
            <a:endParaRPr lang="fr-FR"/>
          </a:p>
        </p:txBody>
      </p:sp>
    </p:spTree>
    <p:extLst>
      <p:ext uri="{BB962C8B-B14F-4D97-AF65-F5344CB8AC3E}">
        <p14:creationId xmlns:p14="http://schemas.microsoft.com/office/powerpoint/2010/main" val="1502954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36</a:t>
            </a:fld>
            <a:endParaRPr lang="fr-FR"/>
          </a:p>
        </p:txBody>
      </p:sp>
    </p:spTree>
    <p:extLst>
      <p:ext uri="{BB962C8B-B14F-4D97-AF65-F5344CB8AC3E}">
        <p14:creationId xmlns:p14="http://schemas.microsoft.com/office/powerpoint/2010/main" val="1581408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37</a:t>
            </a:fld>
            <a:endParaRPr lang="fr-FR"/>
          </a:p>
        </p:txBody>
      </p:sp>
    </p:spTree>
    <p:extLst>
      <p:ext uri="{BB962C8B-B14F-4D97-AF65-F5344CB8AC3E}">
        <p14:creationId xmlns:p14="http://schemas.microsoft.com/office/powerpoint/2010/main" val="28148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38</a:t>
            </a:fld>
            <a:endParaRPr lang="fr-FR"/>
          </a:p>
        </p:txBody>
      </p:sp>
    </p:spTree>
    <p:extLst>
      <p:ext uri="{BB962C8B-B14F-4D97-AF65-F5344CB8AC3E}">
        <p14:creationId xmlns:p14="http://schemas.microsoft.com/office/powerpoint/2010/main" val="3873058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39</a:t>
            </a:fld>
            <a:endParaRPr lang="fr-FR"/>
          </a:p>
        </p:txBody>
      </p:sp>
    </p:spTree>
    <p:extLst>
      <p:ext uri="{BB962C8B-B14F-4D97-AF65-F5344CB8AC3E}">
        <p14:creationId xmlns:p14="http://schemas.microsoft.com/office/powerpoint/2010/main" val="295850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3315">
              <a:defRPr sz="2600">
                <a:solidFill>
                  <a:schemeClr val="tx1"/>
                </a:solidFill>
                <a:latin typeface="Times New Roman" panose="02020603050405020304" pitchFamily="18" charset="0"/>
                <a:ea typeface="ＭＳ Ｐゴシック" panose="020B0600070205080204" pitchFamily="34" charset="-128"/>
              </a:defRPr>
            </a:lvl1pPr>
            <a:lvl2pPr marL="804986" indent="-309610" defTabSz="1073315">
              <a:defRPr sz="2600">
                <a:solidFill>
                  <a:schemeClr val="tx1"/>
                </a:solidFill>
                <a:latin typeface="Times New Roman" panose="02020603050405020304" pitchFamily="18" charset="0"/>
                <a:ea typeface="ＭＳ Ｐゴシック" panose="020B0600070205080204" pitchFamily="34" charset="-128"/>
              </a:defRPr>
            </a:lvl2pPr>
            <a:lvl3pPr marL="1238441" indent="-247688" defTabSz="1073315">
              <a:defRPr sz="2600">
                <a:solidFill>
                  <a:schemeClr val="tx1"/>
                </a:solidFill>
                <a:latin typeface="Times New Roman" panose="02020603050405020304" pitchFamily="18" charset="0"/>
                <a:ea typeface="ＭＳ Ｐゴシック" panose="020B0600070205080204" pitchFamily="34" charset="-128"/>
              </a:defRPr>
            </a:lvl3pPr>
            <a:lvl4pPr marL="1733817" indent="-247688" defTabSz="1073315">
              <a:defRPr sz="2600">
                <a:solidFill>
                  <a:schemeClr val="tx1"/>
                </a:solidFill>
                <a:latin typeface="Times New Roman" panose="02020603050405020304" pitchFamily="18" charset="0"/>
                <a:ea typeface="ＭＳ Ｐゴシック" panose="020B0600070205080204" pitchFamily="34" charset="-128"/>
              </a:defRPr>
            </a:lvl4pPr>
            <a:lvl5pPr marL="2229193" indent="-247688" defTabSz="1073315">
              <a:defRPr sz="2600">
                <a:solidFill>
                  <a:schemeClr val="tx1"/>
                </a:solidFill>
                <a:latin typeface="Times New Roman" panose="02020603050405020304" pitchFamily="18" charset="0"/>
                <a:ea typeface="ＭＳ Ｐゴシック" panose="020B0600070205080204" pitchFamily="34" charset="-128"/>
              </a:defRPr>
            </a:lvl5pPr>
            <a:lvl6pPr marL="2724569" indent="-247688" defTabSz="1073315" eaLnBrk="0" fontAlgn="base" hangingPunct="0">
              <a:spcBef>
                <a:spcPct val="0"/>
              </a:spcBef>
              <a:spcAft>
                <a:spcPct val="0"/>
              </a:spcAft>
              <a:defRPr sz="2600">
                <a:solidFill>
                  <a:schemeClr val="tx1"/>
                </a:solidFill>
                <a:latin typeface="Times New Roman" panose="02020603050405020304" pitchFamily="18" charset="0"/>
                <a:ea typeface="ＭＳ Ｐゴシック" panose="020B0600070205080204" pitchFamily="34" charset="-128"/>
              </a:defRPr>
            </a:lvl6pPr>
            <a:lvl7pPr marL="3219945" indent="-247688" defTabSz="1073315" eaLnBrk="0" fontAlgn="base" hangingPunct="0">
              <a:spcBef>
                <a:spcPct val="0"/>
              </a:spcBef>
              <a:spcAft>
                <a:spcPct val="0"/>
              </a:spcAft>
              <a:defRPr sz="2600">
                <a:solidFill>
                  <a:schemeClr val="tx1"/>
                </a:solidFill>
                <a:latin typeface="Times New Roman" panose="02020603050405020304" pitchFamily="18" charset="0"/>
                <a:ea typeface="ＭＳ Ｐゴシック" panose="020B0600070205080204" pitchFamily="34" charset="-128"/>
              </a:defRPr>
            </a:lvl7pPr>
            <a:lvl8pPr marL="3715322" indent="-247688" defTabSz="1073315" eaLnBrk="0" fontAlgn="base" hangingPunct="0">
              <a:spcBef>
                <a:spcPct val="0"/>
              </a:spcBef>
              <a:spcAft>
                <a:spcPct val="0"/>
              </a:spcAft>
              <a:defRPr sz="2600">
                <a:solidFill>
                  <a:schemeClr val="tx1"/>
                </a:solidFill>
                <a:latin typeface="Times New Roman" panose="02020603050405020304" pitchFamily="18" charset="0"/>
                <a:ea typeface="ＭＳ Ｐゴシック" panose="020B0600070205080204" pitchFamily="34" charset="-128"/>
              </a:defRPr>
            </a:lvl8pPr>
            <a:lvl9pPr marL="4210698" indent="-247688" defTabSz="1073315" eaLnBrk="0" fontAlgn="base" hangingPunct="0">
              <a:spcBef>
                <a:spcPct val="0"/>
              </a:spcBef>
              <a:spcAft>
                <a:spcPct val="0"/>
              </a:spcAft>
              <a:defRPr sz="2600">
                <a:solidFill>
                  <a:schemeClr val="tx1"/>
                </a:solidFill>
                <a:latin typeface="Times New Roman" panose="02020603050405020304" pitchFamily="18" charset="0"/>
                <a:ea typeface="ＭＳ Ｐゴシック" panose="020B0600070205080204" pitchFamily="34" charset="-128"/>
              </a:defRPr>
            </a:lvl9pPr>
          </a:lstStyle>
          <a:p>
            <a:fld id="{03EDFC37-FB69-4A69-8BBC-FF8FE51DCC74}" type="slidenum">
              <a:rPr lang="fr-FR" altLang="fr-FR" sz="1400">
                <a:solidFill>
                  <a:srgbClr val="000000"/>
                </a:solidFill>
              </a:rPr>
              <a:pPr/>
              <a:t>4</a:t>
            </a:fld>
            <a:endParaRPr lang="fr-FR" altLang="fr-FR" sz="1400">
              <a:solidFill>
                <a:srgbClr val="000000"/>
              </a:solidFill>
            </a:endParaRPr>
          </a:p>
        </p:txBody>
      </p:sp>
      <p:sp>
        <p:nvSpPr>
          <p:cNvPr id="70659" name="Rectangle 2"/>
          <p:cNvSpPr>
            <a:spLocks noGrp="1" noRot="1" noChangeAspect="1" noChangeArrowheads="1" noTextEdit="1"/>
          </p:cNvSpPr>
          <p:nvPr>
            <p:ph type="sldImg"/>
          </p:nvPr>
        </p:nvSpPr>
        <p:spPr>
          <a:xfrm>
            <a:off x="-139700" y="860425"/>
            <a:ext cx="7632700" cy="42941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492866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40</a:t>
            </a:fld>
            <a:endParaRPr lang="fr-FR"/>
          </a:p>
        </p:txBody>
      </p:sp>
    </p:spTree>
    <p:extLst>
      <p:ext uri="{BB962C8B-B14F-4D97-AF65-F5344CB8AC3E}">
        <p14:creationId xmlns:p14="http://schemas.microsoft.com/office/powerpoint/2010/main" val="35642166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41</a:t>
            </a:fld>
            <a:endParaRPr lang="fr-FR"/>
          </a:p>
        </p:txBody>
      </p:sp>
    </p:spTree>
    <p:extLst>
      <p:ext uri="{BB962C8B-B14F-4D97-AF65-F5344CB8AC3E}">
        <p14:creationId xmlns:p14="http://schemas.microsoft.com/office/powerpoint/2010/main" val="11297103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42</a:t>
            </a:fld>
            <a:endParaRPr lang="fr-FR"/>
          </a:p>
        </p:txBody>
      </p:sp>
    </p:spTree>
    <p:extLst>
      <p:ext uri="{BB962C8B-B14F-4D97-AF65-F5344CB8AC3E}">
        <p14:creationId xmlns:p14="http://schemas.microsoft.com/office/powerpoint/2010/main" val="3868430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43</a:t>
            </a:fld>
            <a:endParaRPr lang="fr-FR"/>
          </a:p>
        </p:txBody>
      </p:sp>
    </p:spTree>
    <p:extLst>
      <p:ext uri="{BB962C8B-B14F-4D97-AF65-F5344CB8AC3E}">
        <p14:creationId xmlns:p14="http://schemas.microsoft.com/office/powerpoint/2010/main" val="189852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44</a:t>
            </a:fld>
            <a:endParaRPr lang="fr-FR"/>
          </a:p>
        </p:txBody>
      </p:sp>
    </p:spTree>
    <p:extLst>
      <p:ext uri="{BB962C8B-B14F-4D97-AF65-F5344CB8AC3E}">
        <p14:creationId xmlns:p14="http://schemas.microsoft.com/office/powerpoint/2010/main" val="483081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45</a:t>
            </a:fld>
            <a:endParaRPr lang="fr-FR"/>
          </a:p>
        </p:txBody>
      </p:sp>
    </p:spTree>
    <p:extLst>
      <p:ext uri="{BB962C8B-B14F-4D97-AF65-F5344CB8AC3E}">
        <p14:creationId xmlns:p14="http://schemas.microsoft.com/office/powerpoint/2010/main" val="28982558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46</a:t>
            </a:fld>
            <a:endParaRPr lang="fr-FR"/>
          </a:p>
        </p:txBody>
      </p:sp>
    </p:spTree>
    <p:extLst>
      <p:ext uri="{BB962C8B-B14F-4D97-AF65-F5344CB8AC3E}">
        <p14:creationId xmlns:p14="http://schemas.microsoft.com/office/powerpoint/2010/main" val="603670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47</a:t>
            </a:fld>
            <a:endParaRPr lang="fr-FR"/>
          </a:p>
        </p:txBody>
      </p:sp>
    </p:spTree>
    <p:extLst>
      <p:ext uri="{BB962C8B-B14F-4D97-AF65-F5344CB8AC3E}">
        <p14:creationId xmlns:p14="http://schemas.microsoft.com/office/powerpoint/2010/main" val="5038033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48</a:t>
            </a:fld>
            <a:endParaRPr lang="fr-FR"/>
          </a:p>
        </p:txBody>
      </p:sp>
    </p:spTree>
    <p:extLst>
      <p:ext uri="{BB962C8B-B14F-4D97-AF65-F5344CB8AC3E}">
        <p14:creationId xmlns:p14="http://schemas.microsoft.com/office/powerpoint/2010/main" val="22947315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6">
            <a:extLst>
              <a:ext uri="{FF2B5EF4-FFF2-40B4-BE49-F238E27FC236}">
                <a16:creationId xmlns:a16="http://schemas.microsoft.com/office/drawing/2014/main" id="{3ABCD52D-A7E9-5EB4-5873-24A45B6216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2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a:lvl2pPr marL="744785" indent="-285529">
              <a:spcBef>
                <a:spcPct val="30000"/>
              </a:spcBef>
              <a:defRPr sz="1300">
                <a:solidFill>
                  <a:schemeClr val="tx1"/>
                </a:solidFill>
                <a:latin typeface="Calibri" panose="020F0502020204030204" pitchFamily="34" charset="0"/>
                <a:ea typeface="Microsoft YaHei" panose="020B0503020204020204" pitchFamily="34" charset="-122"/>
              </a:defRPr>
            </a:lvl2pPr>
            <a:lvl3pPr marL="1147278" indent="-228768">
              <a:spcBef>
                <a:spcPct val="30000"/>
              </a:spcBef>
              <a:defRPr sz="1300">
                <a:solidFill>
                  <a:schemeClr val="tx1"/>
                </a:solidFill>
                <a:latin typeface="Calibri" panose="020F0502020204030204" pitchFamily="34" charset="0"/>
                <a:ea typeface="Microsoft YaHei" panose="020B0503020204020204" pitchFamily="34" charset="-122"/>
              </a:defRPr>
            </a:lvl3pPr>
            <a:lvl4pPr marL="1604813" indent="-228768">
              <a:spcBef>
                <a:spcPct val="30000"/>
              </a:spcBef>
              <a:defRPr sz="1300">
                <a:solidFill>
                  <a:schemeClr val="tx1"/>
                </a:solidFill>
                <a:latin typeface="Calibri" panose="020F0502020204030204" pitchFamily="34" charset="0"/>
                <a:ea typeface="Microsoft YaHei" panose="020B0503020204020204" pitchFamily="34" charset="-122"/>
              </a:defRPr>
            </a:lvl4pPr>
            <a:lvl5pPr marL="2064068" indent="-228768">
              <a:spcBef>
                <a:spcPct val="30000"/>
              </a:spcBef>
              <a:defRPr sz="1300">
                <a:solidFill>
                  <a:schemeClr val="tx1"/>
                </a:solidFill>
                <a:latin typeface="Calibri" panose="020F0502020204030204" pitchFamily="34" charset="0"/>
                <a:ea typeface="Microsoft YaHei" panose="020B0503020204020204" pitchFamily="34" charset="-122"/>
              </a:defRPr>
            </a:lvl5pPr>
            <a:lvl6pPr marL="2559444" indent="-228768" eaLnBrk="0" fontAlgn="base" hangingPunct="0">
              <a:spcBef>
                <a:spcPct val="30000"/>
              </a:spcBef>
              <a:spcAft>
                <a:spcPct val="0"/>
              </a:spcAft>
              <a:defRPr sz="1300">
                <a:solidFill>
                  <a:schemeClr val="tx1"/>
                </a:solidFill>
                <a:latin typeface="Calibri" panose="020F0502020204030204" pitchFamily="34" charset="0"/>
                <a:ea typeface="Microsoft YaHei" panose="020B0503020204020204" pitchFamily="34" charset="-122"/>
              </a:defRPr>
            </a:lvl6pPr>
            <a:lvl7pPr marL="3054820" indent="-228768" eaLnBrk="0" fontAlgn="base" hangingPunct="0">
              <a:spcBef>
                <a:spcPct val="30000"/>
              </a:spcBef>
              <a:spcAft>
                <a:spcPct val="0"/>
              </a:spcAft>
              <a:defRPr sz="1300">
                <a:solidFill>
                  <a:schemeClr val="tx1"/>
                </a:solidFill>
                <a:latin typeface="Calibri" panose="020F0502020204030204" pitchFamily="34" charset="0"/>
                <a:ea typeface="Microsoft YaHei" panose="020B0503020204020204" pitchFamily="34" charset="-122"/>
              </a:defRPr>
            </a:lvl7pPr>
            <a:lvl8pPr marL="3550196" indent="-228768" eaLnBrk="0" fontAlgn="base" hangingPunct="0">
              <a:spcBef>
                <a:spcPct val="30000"/>
              </a:spcBef>
              <a:spcAft>
                <a:spcPct val="0"/>
              </a:spcAft>
              <a:defRPr sz="1300">
                <a:solidFill>
                  <a:schemeClr val="tx1"/>
                </a:solidFill>
                <a:latin typeface="Calibri" panose="020F0502020204030204" pitchFamily="34" charset="0"/>
                <a:ea typeface="Microsoft YaHei" panose="020B0503020204020204" pitchFamily="34" charset="-122"/>
              </a:defRPr>
            </a:lvl8pPr>
            <a:lvl9pPr marL="4045572" indent="-228768" eaLnBrk="0" fontAlgn="base" hangingPunct="0">
              <a:spcBef>
                <a:spcPct val="30000"/>
              </a:spcBef>
              <a:spcAft>
                <a:spcPct val="0"/>
              </a:spcAft>
              <a:defRPr sz="1300">
                <a:solidFill>
                  <a:schemeClr val="tx1"/>
                </a:solidFill>
                <a:latin typeface="Calibri" panose="020F0502020204030204" pitchFamily="34" charset="0"/>
                <a:ea typeface="Microsoft YaHei" panose="020B0503020204020204" pitchFamily="34" charset="-122"/>
              </a:defRPr>
            </a:lvl9pPr>
          </a:lstStyle>
          <a:p>
            <a:pPr>
              <a:spcBef>
                <a:spcPct val="0"/>
              </a:spcBef>
            </a:pPr>
            <a:fld id="{8A5E6DD4-6CF8-4031-BD3D-32FAADCC978F}" type="slidenum">
              <a:rPr lang="fr-FR" altLang="fr-FR" sz="1400">
                <a:latin typeface="Times New Roman" panose="02020603050405020304" pitchFamily="18" charset="0"/>
                <a:ea typeface="Lucida Sans Unicode" panose="020B0602030504020204" pitchFamily="34" charset="0"/>
                <a:cs typeface="Tahoma" panose="020B0604030504040204" pitchFamily="34" charset="0"/>
              </a:rPr>
              <a:pPr>
                <a:spcBef>
                  <a:spcPct val="0"/>
                </a:spcBef>
              </a:pPr>
              <a:t>49</a:t>
            </a:fld>
            <a:endParaRPr lang="fr-FR" altLang="fr-FR" sz="1400">
              <a:latin typeface="Times New Roman" panose="02020603050405020304" pitchFamily="18" charset="0"/>
              <a:ea typeface="Lucida Sans Unicode" panose="020B0602030504020204" pitchFamily="34" charset="0"/>
              <a:cs typeface="Tahoma" panose="020B0604030504040204" pitchFamily="34" charset="0"/>
            </a:endParaRPr>
          </a:p>
        </p:txBody>
      </p:sp>
      <p:sp>
        <p:nvSpPr>
          <p:cNvPr id="2" name="Espace réservé de l'image des diapositives 1">
            <a:extLst>
              <a:ext uri="{FF2B5EF4-FFF2-40B4-BE49-F238E27FC236}">
                <a16:creationId xmlns:a16="http://schemas.microsoft.com/office/drawing/2014/main" id="{7C91B618-D8E1-84CE-7484-B8C22E39D054}"/>
              </a:ext>
            </a:extLst>
          </p:cNvPr>
          <p:cNvSpPr>
            <a:spLocks noGrp="1" noRot="1" noChangeAspect="1" noResize="1"/>
          </p:cNvSpPr>
          <p:nvPr>
            <p:ph type="sldImg"/>
          </p:nvPr>
        </p:nvSpPr>
        <p:spPr>
          <a:xfrm>
            <a:off x="-261938" y="790575"/>
            <a:ext cx="6940551" cy="3905250"/>
          </a:xfrm>
          <a:solidFill>
            <a:schemeClr val="accent1"/>
          </a:solidFill>
          <a:ln w="25400">
            <a:solidFill>
              <a:schemeClr val="accent1">
                <a:shade val="50000"/>
              </a:schemeClr>
            </a:solidFill>
          </a:ln>
        </p:spPr>
      </p:sp>
      <p:sp>
        <p:nvSpPr>
          <p:cNvPr id="58372" name="Espace réservé des notes 2">
            <a:extLst>
              <a:ext uri="{FF2B5EF4-FFF2-40B4-BE49-F238E27FC236}">
                <a16:creationId xmlns:a16="http://schemas.microsoft.com/office/drawing/2014/main" id="{81620AF8-D35A-6333-94C8-C5004BE99433}"/>
              </a:ext>
            </a:extLst>
          </p:cNvPr>
          <p:cNvSpPr txBox="1">
            <a:spLocks noGrp="1" noChangeArrowheads="1"/>
          </p:cNvSpPr>
          <p:nvPr>
            <p:ph type="body" sz="quarter" idx="1"/>
          </p:nvPr>
        </p:nvSpPr>
        <p:spPr bwMode="auto">
          <a:xfrm>
            <a:off x="641339" y="4944954"/>
            <a:ext cx="5132357" cy="4687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a:spcBef>
                <a:spcPct val="0"/>
              </a:spcBef>
            </a:pPr>
            <a:endParaRPr altLang="fr-FR">
              <a:solidFill>
                <a:srgbClr val="000000"/>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3102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73315">
              <a:defRPr sz="2600">
                <a:solidFill>
                  <a:schemeClr val="tx1"/>
                </a:solidFill>
                <a:latin typeface="Times New Roman" panose="02020603050405020304" pitchFamily="18" charset="0"/>
                <a:ea typeface="ＭＳ Ｐゴシック" panose="020B0600070205080204" pitchFamily="34" charset="-128"/>
              </a:defRPr>
            </a:lvl1pPr>
            <a:lvl2pPr marL="804986" indent="-309610" defTabSz="1073315">
              <a:defRPr sz="2600">
                <a:solidFill>
                  <a:schemeClr val="tx1"/>
                </a:solidFill>
                <a:latin typeface="Times New Roman" panose="02020603050405020304" pitchFamily="18" charset="0"/>
                <a:ea typeface="ＭＳ Ｐゴシック" panose="020B0600070205080204" pitchFamily="34" charset="-128"/>
              </a:defRPr>
            </a:lvl2pPr>
            <a:lvl3pPr marL="1238441" indent="-247688" defTabSz="1073315">
              <a:defRPr sz="2600">
                <a:solidFill>
                  <a:schemeClr val="tx1"/>
                </a:solidFill>
                <a:latin typeface="Times New Roman" panose="02020603050405020304" pitchFamily="18" charset="0"/>
                <a:ea typeface="ＭＳ Ｐゴシック" panose="020B0600070205080204" pitchFamily="34" charset="-128"/>
              </a:defRPr>
            </a:lvl3pPr>
            <a:lvl4pPr marL="1733817" indent="-247688" defTabSz="1073315">
              <a:defRPr sz="2600">
                <a:solidFill>
                  <a:schemeClr val="tx1"/>
                </a:solidFill>
                <a:latin typeface="Times New Roman" panose="02020603050405020304" pitchFamily="18" charset="0"/>
                <a:ea typeface="ＭＳ Ｐゴシック" panose="020B0600070205080204" pitchFamily="34" charset="-128"/>
              </a:defRPr>
            </a:lvl4pPr>
            <a:lvl5pPr marL="2229193" indent="-247688" defTabSz="1073315">
              <a:defRPr sz="2600">
                <a:solidFill>
                  <a:schemeClr val="tx1"/>
                </a:solidFill>
                <a:latin typeface="Times New Roman" panose="02020603050405020304" pitchFamily="18" charset="0"/>
                <a:ea typeface="ＭＳ Ｐゴシック" panose="020B0600070205080204" pitchFamily="34" charset="-128"/>
              </a:defRPr>
            </a:lvl5pPr>
            <a:lvl6pPr marL="2724569" indent="-247688" defTabSz="1073315" eaLnBrk="0" fontAlgn="base" hangingPunct="0">
              <a:spcBef>
                <a:spcPct val="0"/>
              </a:spcBef>
              <a:spcAft>
                <a:spcPct val="0"/>
              </a:spcAft>
              <a:defRPr sz="2600">
                <a:solidFill>
                  <a:schemeClr val="tx1"/>
                </a:solidFill>
                <a:latin typeface="Times New Roman" panose="02020603050405020304" pitchFamily="18" charset="0"/>
                <a:ea typeface="ＭＳ Ｐゴシック" panose="020B0600070205080204" pitchFamily="34" charset="-128"/>
              </a:defRPr>
            </a:lvl6pPr>
            <a:lvl7pPr marL="3219945" indent="-247688" defTabSz="1073315" eaLnBrk="0" fontAlgn="base" hangingPunct="0">
              <a:spcBef>
                <a:spcPct val="0"/>
              </a:spcBef>
              <a:spcAft>
                <a:spcPct val="0"/>
              </a:spcAft>
              <a:defRPr sz="2600">
                <a:solidFill>
                  <a:schemeClr val="tx1"/>
                </a:solidFill>
                <a:latin typeface="Times New Roman" panose="02020603050405020304" pitchFamily="18" charset="0"/>
                <a:ea typeface="ＭＳ Ｐゴシック" panose="020B0600070205080204" pitchFamily="34" charset="-128"/>
              </a:defRPr>
            </a:lvl7pPr>
            <a:lvl8pPr marL="3715322" indent="-247688" defTabSz="1073315" eaLnBrk="0" fontAlgn="base" hangingPunct="0">
              <a:spcBef>
                <a:spcPct val="0"/>
              </a:spcBef>
              <a:spcAft>
                <a:spcPct val="0"/>
              </a:spcAft>
              <a:defRPr sz="2600">
                <a:solidFill>
                  <a:schemeClr val="tx1"/>
                </a:solidFill>
                <a:latin typeface="Times New Roman" panose="02020603050405020304" pitchFamily="18" charset="0"/>
                <a:ea typeface="ＭＳ Ｐゴシック" panose="020B0600070205080204" pitchFamily="34" charset="-128"/>
              </a:defRPr>
            </a:lvl8pPr>
            <a:lvl9pPr marL="4210698" indent="-247688" defTabSz="1073315" eaLnBrk="0" fontAlgn="base" hangingPunct="0">
              <a:spcBef>
                <a:spcPct val="0"/>
              </a:spcBef>
              <a:spcAft>
                <a:spcPct val="0"/>
              </a:spcAft>
              <a:defRPr sz="2600">
                <a:solidFill>
                  <a:schemeClr val="tx1"/>
                </a:solidFill>
                <a:latin typeface="Times New Roman" panose="02020603050405020304" pitchFamily="18" charset="0"/>
                <a:ea typeface="ＭＳ Ｐゴシック" panose="020B0600070205080204" pitchFamily="34" charset="-128"/>
              </a:defRPr>
            </a:lvl9pPr>
          </a:lstStyle>
          <a:p>
            <a:fld id="{03EDFC37-FB69-4A69-8BBC-FF8FE51DCC74}" type="slidenum">
              <a:rPr lang="fr-FR" altLang="fr-FR" sz="1400">
                <a:solidFill>
                  <a:srgbClr val="000000"/>
                </a:solidFill>
              </a:rPr>
              <a:pPr/>
              <a:t>5</a:t>
            </a:fld>
            <a:endParaRPr lang="fr-FR" altLang="fr-FR" sz="1400">
              <a:solidFill>
                <a:srgbClr val="000000"/>
              </a:solidFill>
            </a:endParaRPr>
          </a:p>
        </p:txBody>
      </p:sp>
      <p:sp>
        <p:nvSpPr>
          <p:cNvPr id="70659" name="Rectangle 2"/>
          <p:cNvSpPr>
            <a:spLocks noGrp="1" noRot="1" noChangeAspect="1" noChangeArrowheads="1" noTextEdit="1"/>
          </p:cNvSpPr>
          <p:nvPr>
            <p:ph type="sldImg"/>
          </p:nvPr>
        </p:nvSpPr>
        <p:spPr>
          <a:xfrm>
            <a:off x="-139700" y="860425"/>
            <a:ext cx="7632700" cy="42941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6947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6</a:t>
            </a:fld>
            <a:endParaRPr lang="fr-FR"/>
          </a:p>
        </p:txBody>
      </p:sp>
    </p:spTree>
    <p:extLst>
      <p:ext uri="{BB962C8B-B14F-4D97-AF65-F5344CB8AC3E}">
        <p14:creationId xmlns:p14="http://schemas.microsoft.com/office/powerpoint/2010/main" val="292870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7</a:t>
            </a:fld>
            <a:endParaRPr lang="fr-FR"/>
          </a:p>
        </p:txBody>
      </p:sp>
    </p:spTree>
    <p:extLst>
      <p:ext uri="{BB962C8B-B14F-4D97-AF65-F5344CB8AC3E}">
        <p14:creationId xmlns:p14="http://schemas.microsoft.com/office/powerpoint/2010/main" val="81750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8</a:t>
            </a:fld>
            <a:endParaRPr lang="fr-FR"/>
          </a:p>
        </p:txBody>
      </p:sp>
    </p:spTree>
    <p:extLst>
      <p:ext uri="{BB962C8B-B14F-4D97-AF65-F5344CB8AC3E}">
        <p14:creationId xmlns:p14="http://schemas.microsoft.com/office/powerpoint/2010/main" val="332632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40ECB76-5086-459F-B86E-1EB6879FCC1F}" type="slidenum">
              <a:rPr lang="fr-FR" smtClean="0"/>
              <a:t>9</a:t>
            </a:fld>
            <a:endParaRPr lang="fr-FR"/>
          </a:p>
        </p:txBody>
      </p:sp>
    </p:spTree>
    <p:extLst>
      <p:ext uri="{BB962C8B-B14F-4D97-AF65-F5344CB8AC3E}">
        <p14:creationId xmlns:p14="http://schemas.microsoft.com/office/powerpoint/2010/main" val="2373988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11/18/2024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E8724-CC97-5E62-74D7-3117C663F6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6B02620-6648-A915-7768-0346E48B52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192CAFD-58FD-99D7-ED55-5D43DB609368}"/>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5" name="Espace réservé du pied de page 4">
            <a:extLst>
              <a:ext uri="{FF2B5EF4-FFF2-40B4-BE49-F238E27FC236}">
                <a16:creationId xmlns:a16="http://schemas.microsoft.com/office/drawing/2014/main" id="{F80EFA29-A6CB-19B0-F7AD-398DC264FF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F1CFFC1-CA28-4584-EC6F-6B0A59EA6FEF}"/>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162636002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3FE57-A38D-027E-EF5F-8E8C467EC9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F0F52C-46B6-0FCF-47D4-48AC0649E16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60D598F-5588-8966-F29C-BB33CDD51E9D}"/>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5" name="Espace réservé du pied de page 4">
            <a:extLst>
              <a:ext uri="{FF2B5EF4-FFF2-40B4-BE49-F238E27FC236}">
                <a16:creationId xmlns:a16="http://schemas.microsoft.com/office/drawing/2014/main" id="{6CE61A2C-BB1B-E68A-C8EA-2F49483126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B32DA1-723E-E072-9937-F8003050D261}"/>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54206146"/>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564F6-054F-9A27-A2E0-1880153AC3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F38A4AA-2D65-8018-488E-C86F25AF8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BC1F16F-D4B8-B006-07EC-69C6DAF71306}"/>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5" name="Espace réservé du pied de page 4">
            <a:extLst>
              <a:ext uri="{FF2B5EF4-FFF2-40B4-BE49-F238E27FC236}">
                <a16:creationId xmlns:a16="http://schemas.microsoft.com/office/drawing/2014/main" id="{7BAC15F7-1001-777B-22C3-7D6AF0B6D1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FF1605-63CA-AA10-5C75-6A91BFF30C08}"/>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429065905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0B83C4-D323-BF56-F76A-D3A860DF6D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5C3896F-61D7-7ADB-C7CB-D1633DF1BDB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FA32A43-7FB6-0517-E3BF-EE646B1B17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F234A75-248B-3513-2630-2EFF613A27C2}"/>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6" name="Espace réservé du pied de page 5">
            <a:extLst>
              <a:ext uri="{FF2B5EF4-FFF2-40B4-BE49-F238E27FC236}">
                <a16:creationId xmlns:a16="http://schemas.microsoft.com/office/drawing/2014/main" id="{EAF3FDD0-1830-A15B-A035-F18A4EDF1A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1CB980-0026-6A2E-21A1-25F0BAD9D0CF}"/>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74236668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D847A-950F-C644-1211-1691CBDDBB8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942674C-E20D-460C-8C0F-1AF9F23A6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C47224-F181-4F24-088F-055AAAB02AC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7CA5CD1-C78F-33F5-46FC-2E434CFE2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BD64DB0-C15B-DB6A-BA7F-9B095FAA79B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7BB1ACC-96B9-7479-EDA2-FD11EEE705B1}"/>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8" name="Espace réservé du pied de page 7">
            <a:extLst>
              <a:ext uri="{FF2B5EF4-FFF2-40B4-BE49-F238E27FC236}">
                <a16:creationId xmlns:a16="http://schemas.microsoft.com/office/drawing/2014/main" id="{ADB672E7-5725-BD3B-84D6-DB6FA2669AB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6A53025-DA7E-DECA-212A-FA19D938790B}"/>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3020084326"/>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921F59-1803-FD5F-586E-357B682E143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BCF660C-4CDB-6650-AAD5-96B0FC971E5E}"/>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4" name="Espace réservé du pied de page 3">
            <a:extLst>
              <a:ext uri="{FF2B5EF4-FFF2-40B4-BE49-F238E27FC236}">
                <a16:creationId xmlns:a16="http://schemas.microsoft.com/office/drawing/2014/main" id="{8BCB4A15-BDD6-B9C0-85D8-3B8A42C38FB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9688D9-33FC-B50A-E587-F8C974016CB8}"/>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25828786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9D5C62-C53D-43C7-1CF2-26B156FD5484}"/>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3" name="Espace réservé du pied de page 2">
            <a:extLst>
              <a:ext uri="{FF2B5EF4-FFF2-40B4-BE49-F238E27FC236}">
                <a16:creationId xmlns:a16="http://schemas.microsoft.com/office/drawing/2014/main" id="{A3790FA4-50D4-C089-6F81-387C230186C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B271B63-872F-ED4E-5AF6-18762EBB51FA}"/>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258412394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ECC55-BCA1-D464-285F-7E2065A24B5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1B06EBD-CB9E-985D-0C1A-246561EB6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5F3ECAD-B6C5-7556-DFC8-AEEB13130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582725-7458-4EBC-6260-1A6330C4BD6F}"/>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6" name="Espace réservé du pied de page 5">
            <a:extLst>
              <a:ext uri="{FF2B5EF4-FFF2-40B4-BE49-F238E27FC236}">
                <a16:creationId xmlns:a16="http://schemas.microsoft.com/office/drawing/2014/main" id="{AF3A7666-BFA7-D67A-30D4-760B974B2D2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5345C61-4118-6449-8A23-A9F81E04B891}"/>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85687616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1F06E-C9CF-1DBB-E8D6-4D89393814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4348495-8838-BADE-418C-0C4A3299D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66CD00-C42E-A1CF-F753-5893E605B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C4B2B-39C5-53C0-EFAA-63E97920C618}"/>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6" name="Espace réservé du pied de page 5">
            <a:extLst>
              <a:ext uri="{FF2B5EF4-FFF2-40B4-BE49-F238E27FC236}">
                <a16:creationId xmlns:a16="http://schemas.microsoft.com/office/drawing/2014/main" id="{22419385-1638-8920-4EA7-C5395B06F5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AB46527-4D87-FE78-DCEB-6D5801F8435D}"/>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16817624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BD7E9A-0F07-4853-F12B-41C95E389E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5690ACD-02BF-518D-8280-BCCAA8DAE5D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D94F2E-3F40-7B98-B7A9-14F84A4B6DEE}"/>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5" name="Espace réservé du pied de page 4">
            <a:extLst>
              <a:ext uri="{FF2B5EF4-FFF2-40B4-BE49-F238E27FC236}">
                <a16:creationId xmlns:a16="http://schemas.microsoft.com/office/drawing/2014/main" id="{CBD475EF-2E78-9C13-AA78-8D510BFE6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75B7E6-5CC0-B998-0F09-5CC95351B516}"/>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413661156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71BE7D6-3B1E-6528-E177-3DC4E4C2646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9E16960-62FF-2A7C-C8C5-9905C1E5501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2277BB-9568-FDF7-B4B7-5295C1C67B1C}"/>
              </a:ext>
            </a:extLst>
          </p:cNvPr>
          <p:cNvSpPr>
            <a:spLocks noGrp="1"/>
          </p:cNvSpPr>
          <p:nvPr>
            <p:ph type="dt" sz="half" idx="10"/>
          </p:nvPr>
        </p:nvSpPr>
        <p:spPr/>
        <p:txBody>
          <a:bodyPr/>
          <a:lstStyle/>
          <a:p>
            <a:fld id="{D7A41DBC-E493-49BF-AD43-F691C90A9593}" type="datetimeFigureOut">
              <a:rPr lang="fr-FR" smtClean="0"/>
              <a:t>18/11/2024</a:t>
            </a:fld>
            <a:endParaRPr lang="fr-FR"/>
          </a:p>
        </p:txBody>
      </p:sp>
      <p:sp>
        <p:nvSpPr>
          <p:cNvPr id="5" name="Espace réservé du pied de page 4">
            <a:extLst>
              <a:ext uri="{FF2B5EF4-FFF2-40B4-BE49-F238E27FC236}">
                <a16:creationId xmlns:a16="http://schemas.microsoft.com/office/drawing/2014/main" id="{23E6DD00-CD36-1DBF-5238-FE58706344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90A007-0616-64D2-4FC2-C41DEA45B6AA}"/>
              </a:ext>
            </a:extLst>
          </p:cNvPr>
          <p:cNvSpPr>
            <a:spLocks noGrp="1"/>
          </p:cNvSpPr>
          <p:nvPr>
            <p:ph type="sldNum" sz="quarter" idx="12"/>
          </p:nvPr>
        </p:nvSpPr>
        <p:spPr/>
        <p:txBody>
          <a:bodyPr/>
          <a:lstStyle/>
          <a:p>
            <a:fld id="{E1D9799A-EAA1-47ED-9986-B67AFDAE84B4}" type="slidenum">
              <a:rPr lang="fr-FR" smtClean="0"/>
              <a:t>‹N°›</a:t>
            </a:fld>
            <a:endParaRPr lang="fr-FR"/>
          </a:p>
        </p:txBody>
      </p:sp>
    </p:spTree>
    <p:extLst>
      <p:ext uri="{BB962C8B-B14F-4D97-AF65-F5344CB8AC3E}">
        <p14:creationId xmlns:p14="http://schemas.microsoft.com/office/powerpoint/2010/main" val="285137511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cstate="email">
              <a:alphaModFix amt="45000"/>
              <a:duotone>
                <a:schemeClr val="accent2">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r-FR"/>
              <a:t>Modifiez le style du titre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11/18/2024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‹N°›</a:t>
            </a:fld>
            <a:endParaRPr lang="en-US" dirty="0"/>
          </a:p>
        </p:txBody>
      </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r-FR"/>
              <a:t>Modifiez le style du titre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p>
            <a:fld id="{1CF131DD-A141-4471-BCF9-C6073EDD7E20}" type="datetimeFigureOut">
              <a:rPr lang="en-US" dirty="0"/>
              <a:t>11/18/2024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r-FR"/>
              <a:t>Modifiez le style du titre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11/18/2024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‹N°›</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11/18/2024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fade/>
  </p:transition>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0F81F3F-EDFA-A23B-FD57-F13092320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8D98E43-997B-2320-83EA-809F8B0EC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309B63-F419-416F-A045-FD658AC012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41DBC-E493-49BF-AD43-F691C90A9593}" type="datetimeFigureOut">
              <a:rPr lang="fr-FR" smtClean="0"/>
              <a:t>18/11/2024</a:t>
            </a:fld>
            <a:endParaRPr lang="fr-FR"/>
          </a:p>
        </p:txBody>
      </p:sp>
      <p:sp>
        <p:nvSpPr>
          <p:cNvPr id="5" name="Espace réservé du pied de page 4">
            <a:extLst>
              <a:ext uri="{FF2B5EF4-FFF2-40B4-BE49-F238E27FC236}">
                <a16:creationId xmlns:a16="http://schemas.microsoft.com/office/drawing/2014/main" id="{A1CE6F5D-5478-A15D-5499-F20AC2BE0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BEB9697-9918-EF73-BE64-08F2051B53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D9799A-EAA1-47ED-9986-B67AFDAE84B4}" type="slidenum">
              <a:rPr lang="fr-FR" smtClean="0"/>
              <a:t>‹N°›</a:t>
            </a:fld>
            <a:endParaRPr lang="fr-FR"/>
          </a:p>
        </p:txBody>
      </p:sp>
    </p:spTree>
    <p:extLst>
      <p:ext uri="{BB962C8B-B14F-4D97-AF65-F5344CB8AC3E}">
        <p14:creationId xmlns:p14="http://schemas.microsoft.com/office/powerpoint/2010/main" val="3656043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8.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18" Type="http://schemas.openxmlformats.org/officeDocument/2006/relationships/image" Target="../media/image72.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17" Type="http://schemas.openxmlformats.org/officeDocument/2006/relationships/image" Target="../media/image71.jpeg"/><Relationship Id="rId2" Type="http://schemas.openxmlformats.org/officeDocument/2006/relationships/notesSlide" Target="../notesSlides/notesSlide49.xml"/><Relationship Id="rId16"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jpeg"/><Relationship Id="rId10" Type="http://schemas.openxmlformats.org/officeDocument/2006/relationships/image" Target="../media/image64.png"/><Relationship Id="rId19" Type="http://schemas.openxmlformats.org/officeDocument/2006/relationships/image" Target="../media/image73.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descr="Une image contenant personne, habits, chaussures, Coude">
            <a:extLst>
              <a:ext uri="{FF2B5EF4-FFF2-40B4-BE49-F238E27FC236}">
                <a16:creationId xmlns:a16="http://schemas.microsoft.com/office/drawing/2014/main" id="{06FB55ED-A9F5-7189-7E9F-039B3355A976}"/>
              </a:ext>
            </a:extLst>
          </p:cNvPr>
          <p:cNvPicPr>
            <a:picLocks noChangeAspect="1"/>
          </p:cNvPicPr>
          <p:nvPr/>
        </p:nvPicPr>
        <p:blipFill>
          <a:blip r:embed="rId3"/>
          <a:srcRect t="27956" b="17167"/>
          <a:stretch/>
        </p:blipFill>
        <p:spPr>
          <a:xfrm>
            <a:off x="20" y="10"/>
            <a:ext cx="12191980" cy="4465973"/>
          </a:xfrm>
          <a:prstGeom prst="rect">
            <a:avLst/>
          </a:prstGeom>
        </p:spPr>
      </p:pic>
      <p:sp>
        <p:nvSpPr>
          <p:cNvPr id="29" name="Rectangle: Rounded Corners 28">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ZoneTexte 5">
            <a:extLst>
              <a:ext uri="{FF2B5EF4-FFF2-40B4-BE49-F238E27FC236}">
                <a16:creationId xmlns:a16="http://schemas.microsoft.com/office/drawing/2014/main" id="{E54C262A-D8C9-7461-EFA5-4E39EC4BE9F6}"/>
              </a:ext>
            </a:extLst>
          </p:cNvPr>
          <p:cNvSpPr txBox="1"/>
          <p:nvPr/>
        </p:nvSpPr>
        <p:spPr>
          <a:xfrm>
            <a:off x="212077" y="4185889"/>
            <a:ext cx="4590998" cy="685800"/>
          </a:xfrm>
          <a:prstGeom prst="rect">
            <a:avLst/>
          </a:prstGeom>
        </p:spPr>
        <p:txBody>
          <a:bodyPr vert="horz" lIns="91440" tIns="45720" rIns="91440" bIns="45720" rtlCol="0">
            <a:normAutofit lnSpcReduction="10000"/>
          </a:bodyPr>
          <a:lstStyle/>
          <a:p>
            <a:pPr defTabSz="914400">
              <a:lnSpc>
                <a:spcPct val="90000"/>
              </a:lnSpc>
              <a:spcAft>
                <a:spcPts val="600"/>
              </a:spcAft>
            </a:pPr>
            <a:r>
              <a:rPr lang="en-US" b="1" dirty="0">
                <a:solidFill>
                  <a:schemeClr val="bg1"/>
                </a:solidFill>
              </a:rPr>
              <a:t>Les Troubles Musculo-</a:t>
            </a:r>
            <a:r>
              <a:rPr lang="fr-FR" b="1" dirty="0">
                <a:solidFill>
                  <a:schemeClr val="bg1"/>
                </a:solidFill>
              </a:rPr>
              <a:t>Squelettiques</a:t>
            </a:r>
          </a:p>
          <a:p>
            <a:pPr defTabSz="914400">
              <a:lnSpc>
                <a:spcPct val="90000"/>
              </a:lnSpc>
              <a:spcAft>
                <a:spcPts val="600"/>
              </a:spcAft>
            </a:pPr>
            <a:r>
              <a:rPr lang="fr-FR" sz="1600" dirty="0">
                <a:solidFill>
                  <a:schemeClr val="bg1"/>
                </a:solidFill>
              </a:rPr>
              <a:t>Webinaire de l’</a:t>
            </a:r>
            <a:r>
              <a:rPr lang="fr-FR" sz="1600" dirty="0" err="1">
                <a:solidFill>
                  <a:schemeClr val="bg1"/>
                </a:solidFill>
              </a:rPr>
              <a:t>HoméoPratique</a:t>
            </a:r>
            <a:r>
              <a:rPr lang="fr-FR" sz="1600" dirty="0">
                <a:solidFill>
                  <a:schemeClr val="bg1"/>
                </a:solidFill>
              </a:rPr>
              <a:t> - </a:t>
            </a:r>
            <a:r>
              <a:rPr lang="fr-FR" sz="1600" b="1" dirty="0">
                <a:solidFill>
                  <a:schemeClr val="bg1"/>
                </a:solidFill>
                <a:latin typeface="Bradley Hand ITC" panose="03070402050302030203" pitchFamily="66" charset="0"/>
              </a:rPr>
              <a:t>Épisode 4</a:t>
            </a:r>
            <a:endParaRPr lang="fr-FR" sz="2000" b="1" dirty="0">
              <a:solidFill>
                <a:schemeClr val="bg1"/>
              </a:solidFill>
              <a:latin typeface="Bradley Hand ITC" panose="03070402050302030203" pitchFamily="66" charset="0"/>
            </a:endParaRPr>
          </a:p>
          <a:p>
            <a:pPr defTabSz="914400">
              <a:lnSpc>
                <a:spcPct val="90000"/>
              </a:lnSpc>
              <a:spcAft>
                <a:spcPts val="600"/>
              </a:spcAft>
            </a:pPr>
            <a:endParaRPr lang="fr-FR" dirty="0"/>
          </a:p>
        </p:txBody>
      </p:sp>
      <p:sp>
        <p:nvSpPr>
          <p:cNvPr id="9" name="Sous-titre 2">
            <a:extLst>
              <a:ext uri="{FF2B5EF4-FFF2-40B4-BE49-F238E27FC236}">
                <a16:creationId xmlns:a16="http://schemas.microsoft.com/office/drawing/2014/main" id="{10F6EB82-8DAC-5A42-9602-7E2F088B67E1}"/>
              </a:ext>
            </a:extLst>
          </p:cNvPr>
          <p:cNvSpPr txBox="1">
            <a:spLocks/>
          </p:cNvSpPr>
          <p:nvPr/>
        </p:nvSpPr>
        <p:spPr>
          <a:xfrm>
            <a:off x="212077" y="5096824"/>
            <a:ext cx="2844800" cy="842963"/>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pPr>
            <a:endParaRPr lang="fr-FR" sz="1100" b="1" dirty="0">
              <a:solidFill>
                <a:srgbClr val="7EB1BD"/>
              </a:solidFill>
              <a:latin typeface="Bradley Hand ITC" panose="03070402050302030203" pitchFamily="66" charset="0"/>
            </a:endParaRPr>
          </a:p>
          <a:p>
            <a:pPr marL="0" indent="0">
              <a:spcBef>
                <a:spcPts val="0"/>
              </a:spcBef>
              <a:spcAft>
                <a:spcPts val="600"/>
              </a:spcAft>
              <a:buFont typeface="Arial" panose="020B0604020202020204" pitchFamily="34" charset="0"/>
              <a:buNone/>
            </a:pPr>
            <a:r>
              <a:rPr lang="fr-FR" sz="1800" b="1" dirty="0">
                <a:latin typeface="Bahnschrift" panose="020B0502040204020203" pitchFamily="34" charset="0"/>
              </a:rPr>
              <a:t>Dr Charles-André Pigeot</a:t>
            </a:r>
          </a:p>
          <a:p>
            <a:pPr>
              <a:spcBef>
                <a:spcPts val="0"/>
              </a:spcBef>
              <a:spcAft>
                <a:spcPts val="600"/>
              </a:spcAft>
            </a:pPr>
            <a:endParaRPr lang="fr-FR" sz="6000" b="1" dirty="0">
              <a:solidFill>
                <a:srgbClr val="7EB1BD"/>
              </a:solidFill>
              <a:latin typeface="Bradley Hand ITC" panose="03070402050302030203" pitchFamily="66" charset="0"/>
            </a:endParaRPr>
          </a:p>
        </p:txBody>
      </p:sp>
      <p:pic>
        <p:nvPicPr>
          <p:cNvPr id="13" name="Image 12" descr="Une image contenant Graphique, capture d’écran, graphisme, cercle&#10;&#10;Description générée automatiquement">
            <a:extLst>
              <a:ext uri="{FF2B5EF4-FFF2-40B4-BE49-F238E27FC236}">
                <a16:creationId xmlns:a16="http://schemas.microsoft.com/office/drawing/2014/main" id="{6637490B-0BEB-FDC2-007B-AE52AE300D1C}"/>
              </a:ext>
            </a:extLst>
          </p:cNvPr>
          <p:cNvPicPr>
            <a:picLocks noChangeAspect="1"/>
          </p:cNvPicPr>
          <p:nvPr/>
        </p:nvPicPr>
        <p:blipFill>
          <a:blip r:embed="rId4"/>
          <a:stretch>
            <a:fillRect/>
          </a:stretch>
        </p:blipFill>
        <p:spPr>
          <a:xfrm>
            <a:off x="212077" y="5733279"/>
            <a:ext cx="1589103" cy="863285"/>
          </a:xfrm>
          <a:prstGeom prst="rect">
            <a:avLst/>
          </a:prstGeom>
        </p:spPr>
      </p:pic>
    </p:spTree>
    <p:extLst>
      <p:ext uri="{BB962C8B-B14F-4D97-AF65-F5344CB8AC3E}">
        <p14:creationId xmlns:p14="http://schemas.microsoft.com/office/powerpoint/2010/main" val="3342339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576649" y="1146634"/>
            <a:ext cx="7359653" cy="3741182"/>
          </a:xfrm>
        </p:spPr>
        <p:txBody>
          <a:bodyPr>
            <a:noAutofit/>
          </a:bodyPr>
          <a:lstStyle/>
          <a:p>
            <a:pPr marL="0" indent="0">
              <a:buNone/>
            </a:pPr>
            <a:r>
              <a:rPr lang="fr-FR" sz="2000" dirty="0">
                <a:solidFill>
                  <a:schemeClr val="tx1"/>
                </a:solidFill>
              </a:rPr>
              <a:t>Un jour </a:t>
            </a:r>
            <a:r>
              <a:rPr lang="fr-FR" sz="2400" b="1" dirty="0">
                <a:solidFill>
                  <a:srgbClr val="FF6600"/>
                </a:solidFill>
              </a:rPr>
              <a:t>Kevin</a:t>
            </a:r>
            <a:r>
              <a:rPr lang="fr-FR" sz="2000" dirty="0">
                <a:solidFill>
                  <a:schemeClr val="tx1"/>
                </a:solidFill>
              </a:rPr>
              <a:t> rentre en pleurant car il s’es</a:t>
            </a:r>
            <a:r>
              <a:rPr lang="fr-FR" sz="2000" dirty="0"/>
              <a:t>t </a:t>
            </a:r>
            <a:r>
              <a:rPr lang="fr-FR" sz="2000" dirty="0">
                <a:solidFill>
                  <a:schemeClr val="tx1"/>
                </a:solidFill>
              </a:rPr>
              <a:t>bagarré avec un copain qui lui a donné un gros coup de pied dans le tibia et il y a un gros bleu.</a:t>
            </a:r>
          </a:p>
          <a:p>
            <a:pPr marL="0" indent="0">
              <a:buNone/>
            </a:pPr>
            <a:r>
              <a:rPr lang="fr-FR" sz="2000" dirty="0"/>
              <a:t>Et en plus il est malheureux parce que c’est son meilleur copain !</a:t>
            </a:r>
          </a:p>
          <a:p>
            <a:pPr marL="0" indent="0">
              <a:buNone/>
            </a:pPr>
            <a:r>
              <a:rPr lang="fr-FR" sz="2000" dirty="0"/>
              <a:t>Le gros câlin a fait beaucoup de bien, mais on peut lui proposer quelques granules pour soulager sa peine.</a:t>
            </a: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lgn="r">
              <a:buNone/>
            </a:pPr>
            <a:r>
              <a:rPr lang="fr-FR" sz="2000" b="1" dirty="0">
                <a:solidFill>
                  <a:schemeClr val="accent3">
                    <a:lumMod val="75000"/>
                  </a:schemeClr>
                </a:solidFill>
                <a:latin typeface="+mj-lt"/>
              </a:rPr>
              <a:t>Que proposez-vous ?</a:t>
            </a:r>
          </a:p>
          <a:p>
            <a:pPr marL="0" indent="0">
              <a:buNone/>
            </a:pPr>
            <a:endParaRPr lang="fr-FR" sz="2000" b="1" dirty="0">
              <a:solidFill>
                <a:schemeClr val="accent2">
                  <a:lumMod val="75000"/>
                </a:schemeClr>
              </a:solidFill>
            </a:endParaRPr>
          </a:p>
        </p:txBody>
      </p:sp>
      <p:sp>
        <p:nvSpPr>
          <p:cNvPr id="2" name="Titre 1">
            <a:extLst>
              <a:ext uri="{FF2B5EF4-FFF2-40B4-BE49-F238E27FC236}">
                <a16:creationId xmlns:a16="http://schemas.microsoft.com/office/drawing/2014/main" id="{5966C6C5-7F1D-5FBD-8741-4F8A47EE928B}"/>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cas clinique </a:t>
            </a:r>
          </a:p>
        </p:txBody>
      </p:sp>
      <p:pic>
        <p:nvPicPr>
          <p:cNvPr id="4" name="Picture 2" descr="deux frères colère, se battre - bagarre enfant photos et images de collection">
            <a:extLst>
              <a:ext uri="{FF2B5EF4-FFF2-40B4-BE49-F238E27FC236}">
                <a16:creationId xmlns:a16="http://schemas.microsoft.com/office/drawing/2014/main" id="{C32DDA10-95FC-28FE-0A15-1A18A9E17E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208616" y="459641"/>
            <a:ext cx="3674795" cy="275609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9AA54A6E-A165-EFDE-A76E-802A8D2886D1}"/>
              </a:ext>
            </a:extLst>
          </p:cNvPr>
          <p:cNvPicPr>
            <a:picLocks noChangeAspect="1"/>
          </p:cNvPicPr>
          <p:nvPr/>
        </p:nvPicPr>
        <p:blipFill rotWithShape="1">
          <a:blip r:embed="rId4"/>
          <a:srcRect l="20005" r="22474" b="-2"/>
          <a:stretch/>
        </p:blipFill>
        <p:spPr>
          <a:xfrm>
            <a:off x="8209593" y="3768251"/>
            <a:ext cx="3674795" cy="2118631"/>
          </a:xfrm>
          <a:prstGeom prst="rect">
            <a:avLst/>
          </a:prstGeom>
        </p:spPr>
      </p:pic>
    </p:spTree>
    <p:extLst>
      <p:ext uri="{BB962C8B-B14F-4D97-AF65-F5344CB8AC3E}">
        <p14:creationId xmlns:p14="http://schemas.microsoft.com/office/powerpoint/2010/main" val="4018531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00445" y="1385724"/>
            <a:ext cx="11171008" cy="3530600"/>
          </a:xfrm>
        </p:spPr>
        <p:txBody>
          <a:bodyPr>
            <a:noAutofit/>
          </a:bodyPr>
          <a:lstStyle/>
          <a:p>
            <a:pPr marL="0" indent="0">
              <a:spcBef>
                <a:spcPts val="0"/>
              </a:spcBef>
              <a:buNone/>
            </a:pPr>
            <a:r>
              <a:rPr lang="fr-FR" sz="2800" b="1" dirty="0">
                <a:solidFill>
                  <a:srgbClr val="FF6600"/>
                </a:solidFill>
              </a:rPr>
              <a:t>Bellis </a:t>
            </a:r>
            <a:r>
              <a:rPr lang="fr-FR" sz="2800" b="1" dirty="0" err="1">
                <a:solidFill>
                  <a:srgbClr val="FF6600"/>
                </a:solidFill>
              </a:rPr>
              <a:t>perennis</a:t>
            </a:r>
            <a:r>
              <a:rPr lang="fr-FR" sz="2800" b="1" dirty="0">
                <a:solidFill>
                  <a:srgbClr val="FF6600"/>
                </a:solidFill>
              </a:rPr>
              <a:t> 9CH</a:t>
            </a:r>
            <a:endParaRPr lang="fr-FR" sz="2800" b="1" dirty="0">
              <a:solidFill>
                <a:schemeClr val="tx1"/>
              </a:solidFill>
            </a:endParaRPr>
          </a:p>
          <a:p>
            <a:pPr>
              <a:spcBef>
                <a:spcPts val="0"/>
              </a:spcBef>
              <a:buFont typeface="Wingdings" panose="05000000000000000000" pitchFamily="2" charset="2"/>
              <a:buChar char="ü"/>
            </a:pPr>
            <a:r>
              <a:rPr lang="fr-FR" sz="2400" dirty="0">
                <a:solidFill>
                  <a:schemeClr val="tx1"/>
                </a:solidFill>
              </a:rPr>
              <a:t>c’est l’Arnica </a:t>
            </a:r>
            <a:r>
              <a:rPr lang="fr-FR" sz="2800" b="1" dirty="0">
                <a:solidFill>
                  <a:schemeClr val="accent4">
                    <a:lumMod val="75000"/>
                  </a:schemeClr>
                </a:solidFill>
              </a:rPr>
              <a:t>les organes génitaux et du sein</a:t>
            </a:r>
            <a:endParaRPr lang="fr-FR" sz="2400" b="1" dirty="0">
              <a:solidFill>
                <a:schemeClr val="accent4">
                  <a:lumMod val="75000"/>
                </a:schemeClr>
              </a:solidFill>
            </a:endParaRPr>
          </a:p>
          <a:p>
            <a:pPr marL="0" indent="0">
              <a:spcBef>
                <a:spcPts val="0"/>
              </a:spcBef>
              <a:buNone/>
            </a:pPr>
            <a:endParaRPr lang="fr-FR" sz="2000" dirty="0">
              <a:solidFill>
                <a:schemeClr val="tx1"/>
              </a:solidFill>
            </a:endParaRPr>
          </a:p>
          <a:p>
            <a:pPr marL="0" indent="0">
              <a:spcBef>
                <a:spcPts val="0"/>
              </a:spcBef>
              <a:buNone/>
            </a:pPr>
            <a:endParaRPr lang="fr-FR" sz="2000" dirty="0">
              <a:solidFill>
                <a:schemeClr val="tx1"/>
              </a:solidFill>
            </a:endParaRPr>
          </a:p>
          <a:p>
            <a:pPr marL="0" indent="0">
              <a:spcBef>
                <a:spcPts val="0"/>
              </a:spcBef>
              <a:buNone/>
            </a:pPr>
            <a:r>
              <a:rPr lang="fr-FR" sz="2800" b="1" dirty="0" err="1">
                <a:solidFill>
                  <a:srgbClr val="FF6600"/>
                </a:solidFill>
              </a:rPr>
              <a:t>Bryonia</a:t>
            </a:r>
            <a:r>
              <a:rPr lang="fr-FR" sz="2800" b="1" dirty="0">
                <a:solidFill>
                  <a:srgbClr val="FF6600"/>
                </a:solidFill>
              </a:rPr>
              <a:t> 9CH</a:t>
            </a:r>
            <a:endParaRPr lang="fr-FR" sz="2000" b="1" dirty="0">
              <a:solidFill>
                <a:srgbClr val="FF6600"/>
              </a:solidFill>
            </a:endParaRPr>
          </a:p>
          <a:p>
            <a:pPr marL="342900" lvl="1" indent="-342900">
              <a:spcBef>
                <a:spcPts val="0"/>
              </a:spcBef>
              <a:buFont typeface="Wingdings" panose="05000000000000000000" pitchFamily="2" charset="2"/>
              <a:buChar char="ü"/>
            </a:pPr>
            <a:r>
              <a:rPr lang="fr-FR" sz="2400" dirty="0">
                <a:solidFill>
                  <a:schemeClr val="tx1"/>
                </a:solidFill>
              </a:rPr>
              <a:t>médicament de l’entorse, à associer à Arnica, </a:t>
            </a:r>
          </a:p>
          <a:p>
            <a:pPr marL="342900" lvl="1" indent="-342900">
              <a:spcBef>
                <a:spcPts val="0"/>
              </a:spcBef>
              <a:buFont typeface="Wingdings" panose="05000000000000000000" pitchFamily="2" charset="2"/>
              <a:buChar char="ü"/>
            </a:pPr>
            <a:r>
              <a:rPr lang="fr-FR" sz="2800" b="1" dirty="0">
                <a:solidFill>
                  <a:schemeClr val="accent4">
                    <a:lumMod val="75000"/>
                  </a:schemeClr>
                </a:solidFill>
              </a:rPr>
              <a:t>interdiction absolue de mouvement </a:t>
            </a:r>
            <a:r>
              <a:rPr lang="fr-FR" sz="2400" dirty="0"/>
              <a:t>:</a:t>
            </a:r>
            <a:r>
              <a:rPr lang="fr-FR" sz="2400" dirty="0">
                <a:solidFill>
                  <a:schemeClr val="tx1"/>
                </a:solidFill>
              </a:rPr>
              <a:t> réveil violent de la douleur</a:t>
            </a:r>
          </a:p>
          <a:p>
            <a:pPr marL="0" indent="0">
              <a:spcBef>
                <a:spcPts val="0"/>
              </a:spcBef>
              <a:buNone/>
            </a:pPr>
            <a:endParaRPr lang="fr-FR" sz="2000" dirty="0">
              <a:solidFill>
                <a:schemeClr val="tx1"/>
              </a:solidFill>
            </a:endParaRPr>
          </a:p>
        </p:txBody>
      </p:sp>
      <p:pic>
        <p:nvPicPr>
          <p:cNvPr id="3074" name="Picture 2" descr="Bellis perennis - Doctissimo">
            <a:extLst>
              <a:ext uri="{FF2B5EF4-FFF2-40B4-BE49-F238E27FC236}">
                <a16:creationId xmlns:a16="http://schemas.microsoft.com/office/drawing/2014/main" id="{E44DA148-5548-42E4-97B7-9BEA9FB4BC2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43907" y="685634"/>
            <a:ext cx="2400983" cy="24009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ryonia: Purported Benefits and Potential Side Effects">
            <a:extLst>
              <a:ext uri="{FF2B5EF4-FFF2-40B4-BE49-F238E27FC236}">
                <a16:creationId xmlns:a16="http://schemas.microsoft.com/office/drawing/2014/main" id="{C410B4A5-FB59-4878-8933-AE3B8EBFB69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88127" y="4283833"/>
            <a:ext cx="3267334" cy="182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906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1144455" y="977900"/>
            <a:ext cx="6761054" cy="3530600"/>
          </a:xfrm>
        </p:spPr>
        <p:txBody>
          <a:bodyPr>
            <a:noAutofit/>
          </a:bodyPr>
          <a:lstStyle/>
          <a:p>
            <a:pPr marL="0" indent="0">
              <a:spcBef>
                <a:spcPts val="0"/>
              </a:spcBef>
              <a:buNone/>
            </a:pPr>
            <a:endParaRPr lang="fr-FR" sz="2000" dirty="0">
              <a:solidFill>
                <a:schemeClr val="tx1"/>
              </a:solidFill>
            </a:endParaRPr>
          </a:p>
          <a:p>
            <a:pPr marL="0" indent="0">
              <a:spcBef>
                <a:spcPts val="0"/>
              </a:spcBef>
              <a:buNone/>
            </a:pPr>
            <a:r>
              <a:rPr lang="fr-FR" sz="2800" b="1" dirty="0">
                <a:solidFill>
                  <a:srgbClr val="FF6600"/>
                </a:solidFill>
              </a:rPr>
              <a:t>Apis 9CH</a:t>
            </a:r>
            <a:endParaRPr lang="fr-FR" sz="2000" dirty="0">
              <a:solidFill>
                <a:schemeClr val="tx1"/>
              </a:solidFill>
            </a:endParaRPr>
          </a:p>
          <a:p>
            <a:pPr marL="342900" lvl="1" indent="-342900">
              <a:spcBef>
                <a:spcPts val="0"/>
              </a:spcBef>
              <a:buFont typeface="Wingdings" panose="05000000000000000000" pitchFamily="2" charset="2"/>
              <a:buChar char="ü"/>
            </a:pPr>
            <a:r>
              <a:rPr lang="fr-FR" sz="2400" dirty="0">
                <a:solidFill>
                  <a:schemeClr val="tx1"/>
                </a:solidFill>
              </a:rPr>
              <a:t>accompagne Arnica et Bryonia dans les entorses</a:t>
            </a:r>
          </a:p>
          <a:p>
            <a:pPr marL="342900" lvl="1" indent="-342900">
              <a:spcBef>
                <a:spcPts val="0"/>
              </a:spcBef>
              <a:buFont typeface="Wingdings" panose="05000000000000000000" pitchFamily="2" charset="2"/>
              <a:buChar char="ü"/>
            </a:pPr>
            <a:r>
              <a:rPr lang="fr-FR" sz="2800" b="1" dirty="0">
                <a:solidFill>
                  <a:schemeClr val="accent4">
                    <a:lumMod val="75000"/>
                  </a:schemeClr>
                </a:solidFill>
              </a:rPr>
              <a:t>œdème translucide, rosé</a:t>
            </a:r>
          </a:p>
          <a:p>
            <a:pPr marL="342900" lvl="1" indent="-342900">
              <a:spcBef>
                <a:spcPts val="0"/>
              </a:spcBef>
              <a:buFont typeface="Wingdings" panose="05000000000000000000" pitchFamily="2" charset="2"/>
              <a:buChar char="ü"/>
            </a:pPr>
            <a:r>
              <a:rPr lang="fr-FR" sz="2400" dirty="0">
                <a:solidFill>
                  <a:schemeClr val="tx1"/>
                </a:solidFill>
              </a:rPr>
              <a:t>douleur piquante améliorée au frais</a:t>
            </a:r>
          </a:p>
          <a:p>
            <a:pPr marL="342900" lvl="1" indent="-342900">
              <a:spcBef>
                <a:spcPts val="0"/>
              </a:spcBef>
              <a:buFont typeface="Wingdings" panose="05000000000000000000" pitchFamily="2" charset="2"/>
              <a:buChar char="ü"/>
            </a:pPr>
            <a:endParaRPr lang="fr-FR" sz="2400" dirty="0">
              <a:solidFill>
                <a:schemeClr val="tx1"/>
              </a:solidFill>
            </a:endParaRPr>
          </a:p>
          <a:p>
            <a:pPr marL="0" indent="0">
              <a:spcBef>
                <a:spcPts val="0"/>
              </a:spcBef>
              <a:buNone/>
            </a:pPr>
            <a:endParaRPr lang="fr-FR" sz="2000" dirty="0">
              <a:solidFill>
                <a:schemeClr val="tx1"/>
              </a:solidFill>
            </a:endParaRPr>
          </a:p>
          <a:p>
            <a:pPr marL="0" indent="0">
              <a:spcBef>
                <a:spcPts val="0"/>
              </a:spcBef>
              <a:buNone/>
            </a:pPr>
            <a:r>
              <a:rPr lang="fr-FR" sz="2800" b="1" dirty="0" err="1">
                <a:solidFill>
                  <a:srgbClr val="FF6600"/>
                </a:solidFill>
              </a:rPr>
              <a:t>Hypericum</a:t>
            </a:r>
            <a:r>
              <a:rPr lang="fr-FR" sz="2800" b="1" dirty="0">
                <a:solidFill>
                  <a:srgbClr val="FF6600"/>
                </a:solidFill>
              </a:rPr>
              <a:t> 9CH</a:t>
            </a:r>
            <a:endParaRPr lang="fr-FR" sz="2000" dirty="0">
              <a:solidFill>
                <a:schemeClr val="tx1"/>
              </a:solidFill>
            </a:endParaRPr>
          </a:p>
          <a:p>
            <a:pPr marL="342900" lvl="1" indent="-342900">
              <a:spcBef>
                <a:spcPts val="0"/>
              </a:spcBef>
              <a:buFont typeface="Wingdings" panose="05000000000000000000" pitchFamily="2" charset="2"/>
              <a:buChar char="ü"/>
            </a:pPr>
            <a:r>
              <a:rPr lang="fr-FR" sz="2400" dirty="0">
                <a:solidFill>
                  <a:schemeClr val="tx1"/>
                </a:solidFill>
              </a:rPr>
              <a:t>c’est l’Arnica des </a:t>
            </a:r>
            <a:r>
              <a:rPr lang="fr-FR" sz="2800" b="1" dirty="0">
                <a:solidFill>
                  <a:schemeClr val="accent4">
                    <a:lumMod val="75000"/>
                  </a:schemeClr>
                </a:solidFill>
              </a:rPr>
              <a:t>terminaisons nerveuses </a:t>
            </a:r>
            <a:r>
              <a:rPr lang="fr-FR" sz="2400" dirty="0">
                <a:solidFill>
                  <a:schemeClr val="tx1"/>
                </a:solidFill>
              </a:rPr>
              <a:t>et des régions richement innervées</a:t>
            </a:r>
          </a:p>
          <a:p>
            <a:pPr marL="342900" lvl="1" indent="-342900">
              <a:spcBef>
                <a:spcPts val="0"/>
              </a:spcBef>
              <a:buFont typeface="Wingdings" panose="05000000000000000000" pitchFamily="2" charset="2"/>
              <a:buChar char="ü"/>
            </a:pPr>
            <a:r>
              <a:rPr lang="fr-FR" sz="2400" dirty="0">
                <a:solidFill>
                  <a:schemeClr val="tx1"/>
                </a:solidFill>
              </a:rPr>
              <a:t>coup de marteau sur le doigt</a:t>
            </a:r>
          </a:p>
        </p:txBody>
      </p:sp>
      <p:pic>
        <p:nvPicPr>
          <p:cNvPr id="3078" name="Picture 6" descr="Apis, tout sur le remède homéopathique | Planet Bio 🍃">
            <a:extLst>
              <a:ext uri="{FF2B5EF4-FFF2-40B4-BE49-F238E27FC236}">
                <a16:creationId xmlns:a16="http://schemas.microsoft.com/office/drawing/2014/main" id="{317346A7-1194-4C74-9854-4DE1CF6547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02401" y="1144845"/>
            <a:ext cx="2486329" cy="15983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YPERICUM MAGICAL® RED FAME, plante en ligne">
            <a:extLst>
              <a:ext uri="{FF2B5EF4-FFF2-40B4-BE49-F238E27FC236}">
                <a16:creationId xmlns:a16="http://schemas.microsoft.com/office/drawing/2014/main" id="{1B2B9567-3515-4EAB-B7CB-2645F369B4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98179" y="3429000"/>
            <a:ext cx="2486329" cy="2658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1144455" y="1639082"/>
            <a:ext cx="9206579" cy="2718278"/>
          </a:xfrm>
        </p:spPr>
        <p:txBody>
          <a:bodyPr>
            <a:noAutofit/>
          </a:bodyPr>
          <a:lstStyle/>
          <a:p>
            <a:pPr marL="0" indent="0">
              <a:buNone/>
            </a:pPr>
            <a:endParaRPr lang="fr-FR" sz="2000" b="1" dirty="0">
              <a:solidFill>
                <a:srgbClr val="FF6600"/>
              </a:solidFill>
            </a:endParaRPr>
          </a:p>
          <a:p>
            <a:pPr marL="0" indent="0">
              <a:buNone/>
            </a:pPr>
            <a:r>
              <a:rPr lang="fr-FR" sz="2800" b="1" dirty="0" err="1">
                <a:solidFill>
                  <a:srgbClr val="FF6600"/>
                </a:solidFill>
              </a:rPr>
              <a:t>Ledum</a:t>
            </a:r>
            <a:r>
              <a:rPr lang="fr-FR" sz="2800" b="1" dirty="0">
                <a:solidFill>
                  <a:srgbClr val="FF6600"/>
                </a:solidFill>
              </a:rPr>
              <a:t> palustre 9CH</a:t>
            </a:r>
            <a:endParaRPr lang="fr-FR" sz="2400" dirty="0">
              <a:solidFill>
                <a:schemeClr val="tx1"/>
              </a:solidFill>
            </a:endParaRPr>
          </a:p>
          <a:p>
            <a:pPr marL="0" indent="0">
              <a:buNone/>
            </a:pPr>
            <a:endParaRPr lang="fr-FR" dirty="0">
              <a:solidFill>
                <a:schemeClr val="tx1"/>
              </a:solidFill>
            </a:endParaRPr>
          </a:p>
          <a:p>
            <a:pPr marL="342900" lvl="3" indent="-342900">
              <a:spcBef>
                <a:spcPct val="0"/>
              </a:spcBef>
              <a:buFont typeface="Wingdings" panose="05000000000000000000" pitchFamily="2" charset="2"/>
              <a:buChar char="ü"/>
              <a:defRPr/>
            </a:pPr>
            <a:r>
              <a:rPr lang="fr-FR" sz="2400" dirty="0"/>
              <a:t>souvent associé à Arnica</a:t>
            </a:r>
          </a:p>
          <a:p>
            <a:pPr marL="342900" lvl="3" indent="-342900">
              <a:spcBef>
                <a:spcPct val="0"/>
              </a:spcBef>
              <a:buFont typeface="Wingdings" panose="05000000000000000000" pitchFamily="2" charset="2"/>
              <a:buChar char="ü"/>
              <a:defRPr/>
            </a:pPr>
            <a:r>
              <a:rPr lang="fr-FR" sz="2400" dirty="0"/>
              <a:t>contribue à diminuer les </a:t>
            </a:r>
            <a:r>
              <a:rPr lang="fr-FR" sz="2400" b="1" dirty="0">
                <a:solidFill>
                  <a:schemeClr val="accent4">
                    <a:lumMod val="75000"/>
                  </a:schemeClr>
                </a:solidFill>
              </a:rPr>
              <a:t>hématomes</a:t>
            </a:r>
          </a:p>
          <a:p>
            <a:pPr marL="342900" lvl="3" indent="-342900">
              <a:spcBef>
                <a:spcPct val="0"/>
              </a:spcBef>
              <a:buFont typeface="Wingdings" panose="05000000000000000000" pitchFamily="2" charset="2"/>
              <a:buChar char="ü"/>
              <a:defRPr/>
            </a:pPr>
            <a:r>
              <a:rPr lang="fr-FR" sz="2400" dirty="0"/>
              <a:t>traite également les articulations rouges, gonflées, chaudes, </a:t>
            </a:r>
          </a:p>
          <a:p>
            <a:pPr marL="342900" lvl="3" indent="-342900">
              <a:spcBef>
                <a:spcPct val="0"/>
              </a:spcBef>
              <a:buFont typeface="Wingdings" panose="05000000000000000000" pitchFamily="2" charset="2"/>
              <a:buChar char="ü"/>
              <a:defRPr/>
            </a:pPr>
            <a:r>
              <a:rPr lang="fr-FR" sz="2400" dirty="0"/>
              <a:t>améliorées par les applications froides </a:t>
            </a:r>
          </a:p>
          <a:p>
            <a:pPr marL="342900" lvl="3" indent="-342900">
              <a:spcBef>
                <a:spcPct val="0"/>
              </a:spcBef>
              <a:buFont typeface="Wingdings" panose="05000000000000000000" pitchFamily="2" charset="2"/>
              <a:buChar char="ü"/>
              <a:defRPr/>
            </a:pPr>
            <a:r>
              <a:rPr lang="fr-FR" sz="2400" dirty="0"/>
              <a:t>ex : crise de goutte, l’œil au beurre noir</a:t>
            </a:r>
          </a:p>
          <a:p>
            <a:pPr>
              <a:defRPr/>
            </a:pPr>
            <a:endParaRPr lang="fr-FR" sz="2200" dirty="0"/>
          </a:p>
          <a:p>
            <a:pPr>
              <a:buFont typeface="Wingdings" panose="05000000000000000000" pitchFamily="2" charset="2"/>
              <a:buChar char="ü"/>
            </a:pPr>
            <a:endParaRPr lang="fr-FR" sz="2000" dirty="0">
              <a:solidFill>
                <a:schemeClr val="tx1"/>
              </a:solidFill>
            </a:endParaRPr>
          </a:p>
        </p:txBody>
      </p:sp>
      <p:sp>
        <p:nvSpPr>
          <p:cNvPr id="2" name="Titre 1">
            <a:extLst>
              <a:ext uri="{FF2B5EF4-FFF2-40B4-BE49-F238E27FC236}">
                <a16:creationId xmlns:a16="http://schemas.microsoft.com/office/drawing/2014/main" id="{98F6287D-B425-6565-81C1-56E03EFCC62D}"/>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pic>
        <p:nvPicPr>
          <p:cNvPr id="4" name="Image 3">
            <a:extLst>
              <a:ext uri="{FF2B5EF4-FFF2-40B4-BE49-F238E27FC236}">
                <a16:creationId xmlns:a16="http://schemas.microsoft.com/office/drawing/2014/main" id="{65F5641D-E891-5C2C-75A0-10E1A2CF5D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4" t="30934" r="194" b="32600"/>
          <a:stretch/>
        </p:blipFill>
        <p:spPr>
          <a:xfrm>
            <a:off x="6329532" y="705007"/>
            <a:ext cx="5123082" cy="1868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ge 4">
            <a:extLst>
              <a:ext uri="{FF2B5EF4-FFF2-40B4-BE49-F238E27FC236}">
                <a16:creationId xmlns:a16="http://schemas.microsoft.com/office/drawing/2014/main" id="{E33509A2-FE76-0F90-54B6-8210430FC05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888" r="1" b="25055"/>
          <a:stretch/>
        </p:blipFill>
        <p:spPr>
          <a:xfrm>
            <a:off x="8365819" y="4924556"/>
            <a:ext cx="3363004" cy="1548294"/>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Tree>
    <p:extLst>
      <p:ext uri="{BB962C8B-B14F-4D97-AF65-F5344CB8AC3E}">
        <p14:creationId xmlns:p14="http://schemas.microsoft.com/office/powerpoint/2010/main" val="3763759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96624" y="1456359"/>
            <a:ext cx="10591718" cy="3741182"/>
          </a:xfrm>
        </p:spPr>
        <p:txBody>
          <a:bodyPr>
            <a:noAutofit/>
          </a:bodyPr>
          <a:lstStyle/>
          <a:p>
            <a:pPr marL="0" indent="0">
              <a:buNone/>
            </a:pPr>
            <a:r>
              <a:rPr lang="fr-FR" sz="2800" b="1" dirty="0" err="1">
                <a:solidFill>
                  <a:srgbClr val="FF6600"/>
                </a:solidFill>
              </a:rPr>
              <a:t>Rhus</a:t>
            </a:r>
            <a:r>
              <a:rPr lang="fr-FR" sz="2800" b="1" dirty="0">
                <a:solidFill>
                  <a:schemeClr val="tx1"/>
                </a:solidFill>
              </a:rPr>
              <a:t>  </a:t>
            </a:r>
            <a:r>
              <a:rPr lang="fr-FR" sz="2800" b="1" dirty="0">
                <a:solidFill>
                  <a:srgbClr val="FF6600"/>
                </a:solidFill>
              </a:rPr>
              <a:t>toxicodendron 9CH</a:t>
            </a:r>
            <a:endParaRPr lang="fr-FR" sz="2800" dirty="0">
              <a:solidFill>
                <a:schemeClr val="tx1"/>
              </a:solidFill>
            </a:endParaRPr>
          </a:p>
          <a:p>
            <a:pPr marL="0" indent="0">
              <a:buNone/>
            </a:pPr>
            <a:endParaRPr lang="fr-FR" sz="2400" dirty="0">
              <a:solidFill>
                <a:schemeClr val="tx1"/>
              </a:solidFill>
            </a:endParaRPr>
          </a:p>
          <a:p>
            <a:pPr>
              <a:buFont typeface="Wingdings" panose="05000000000000000000" pitchFamily="2" charset="2"/>
              <a:buChar char="ü"/>
            </a:pPr>
            <a:r>
              <a:rPr lang="fr-FR" sz="2400" dirty="0">
                <a:solidFill>
                  <a:schemeClr val="tx1"/>
                </a:solidFill>
              </a:rPr>
              <a:t>médicament des traumatismes musculaires, ligamentaires ou ostéopathique-articulaires </a:t>
            </a:r>
          </a:p>
          <a:p>
            <a:pPr>
              <a:buFont typeface="Wingdings" panose="05000000000000000000" pitchFamily="2" charset="2"/>
              <a:buChar char="ü"/>
            </a:pPr>
            <a:r>
              <a:rPr lang="fr-FR" sz="2400" dirty="0">
                <a:solidFill>
                  <a:schemeClr val="tx1"/>
                </a:solidFill>
              </a:rPr>
              <a:t>après un faux mouvement ou effort violent </a:t>
            </a:r>
          </a:p>
          <a:p>
            <a:pPr>
              <a:buFont typeface="Wingdings" panose="05000000000000000000" pitchFamily="2" charset="2"/>
              <a:buChar char="ü"/>
            </a:pPr>
            <a:r>
              <a:rPr lang="fr-FR" sz="2400" dirty="0">
                <a:solidFill>
                  <a:schemeClr val="tx1"/>
                </a:solidFill>
              </a:rPr>
              <a:t>douleurs </a:t>
            </a:r>
            <a:r>
              <a:rPr lang="fr-FR" sz="2400" b="1" dirty="0">
                <a:solidFill>
                  <a:schemeClr val="accent4">
                    <a:lumMod val="75000"/>
                  </a:schemeClr>
                </a:solidFill>
              </a:rPr>
              <a:t>aggravées au repos, aux premiers mouvements </a:t>
            </a:r>
            <a:r>
              <a:rPr lang="fr-FR" sz="2400" dirty="0">
                <a:solidFill>
                  <a:schemeClr val="tx1"/>
                </a:solidFill>
              </a:rPr>
              <a:t>(dérouillage), aux changements de position, à la fatigue</a:t>
            </a:r>
          </a:p>
          <a:p>
            <a:pPr>
              <a:buFont typeface="Wingdings" panose="05000000000000000000" pitchFamily="2" charset="2"/>
              <a:buChar char="ü"/>
            </a:pPr>
            <a:r>
              <a:rPr lang="fr-FR" sz="2400" dirty="0">
                <a:solidFill>
                  <a:schemeClr val="tx1"/>
                </a:solidFill>
              </a:rPr>
              <a:t>améliorées par le mouvement continu</a:t>
            </a:r>
          </a:p>
          <a:p>
            <a:endParaRPr lang="fr-FR" sz="2000" dirty="0">
              <a:solidFill>
                <a:schemeClr val="tx1"/>
              </a:solidFill>
            </a:endParaRPr>
          </a:p>
        </p:txBody>
      </p:sp>
      <p:pic>
        <p:nvPicPr>
          <p:cNvPr id="4098" name="Picture 2" descr="Rhus toxicodendron : indications et posologie">
            <a:extLst>
              <a:ext uri="{FF2B5EF4-FFF2-40B4-BE49-F238E27FC236}">
                <a16:creationId xmlns:a16="http://schemas.microsoft.com/office/drawing/2014/main" id="{07262037-2AA6-44C6-AFB6-D63AB16D7A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28068" y="480728"/>
            <a:ext cx="2531218" cy="194785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A58F6DEC-FB1D-6891-3917-BE29B83ACADA}"/>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pic>
        <p:nvPicPr>
          <p:cNvPr id="4" name="Image 3">
            <a:extLst>
              <a:ext uri="{FF2B5EF4-FFF2-40B4-BE49-F238E27FC236}">
                <a16:creationId xmlns:a16="http://schemas.microsoft.com/office/drawing/2014/main" id="{0A1E2043-0B84-4567-B986-F8546DF071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0991" r="2" b="8993"/>
          <a:stretch/>
        </p:blipFill>
        <p:spPr>
          <a:xfrm>
            <a:off x="8695481" y="5106838"/>
            <a:ext cx="3283248" cy="1511581"/>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4222314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764626" y="1780531"/>
            <a:ext cx="10693365" cy="3741182"/>
          </a:xfrm>
        </p:spPr>
        <p:txBody>
          <a:bodyPr>
            <a:noAutofit/>
          </a:bodyPr>
          <a:lstStyle/>
          <a:p>
            <a:pPr marL="0" indent="0">
              <a:buNone/>
            </a:pPr>
            <a:r>
              <a:rPr lang="fr-FR" sz="3200" b="1" dirty="0" err="1">
                <a:solidFill>
                  <a:srgbClr val="FF6600"/>
                </a:solidFill>
              </a:rPr>
              <a:t>Ruta</a:t>
            </a:r>
            <a:r>
              <a:rPr lang="fr-FR" sz="3200" b="1" dirty="0">
                <a:solidFill>
                  <a:schemeClr val="tx1"/>
                </a:solidFill>
              </a:rPr>
              <a:t> </a:t>
            </a:r>
            <a:r>
              <a:rPr lang="fr-FR" sz="3200" b="1" dirty="0" err="1">
                <a:solidFill>
                  <a:srgbClr val="FF6600"/>
                </a:solidFill>
              </a:rPr>
              <a:t>graveolens</a:t>
            </a:r>
            <a:r>
              <a:rPr lang="fr-FR" sz="3200" b="1" dirty="0">
                <a:solidFill>
                  <a:srgbClr val="FF6600"/>
                </a:solidFill>
              </a:rPr>
              <a:t> 9CH</a:t>
            </a:r>
            <a:endParaRPr lang="fr-FR" sz="2800" dirty="0">
              <a:solidFill>
                <a:schemeClr val="tx1"/>
              </a:solidFill>
            </a:endParaRPr>
          </a:p>
          <a:p>
            <a:pPr marL="0" indent="0">
              <a:buNone/>
            </a:pPr>
            <a:endParaRPr lang="fr-FR" sz="2800" dirty="0">
              <a:solidFill>
                <a:schemeClr val="tx1"/>
              </a:solidFill>
            </a:endParaRPr>
          </a:p>
          <a:p>
            <a:pPr>
              <a:buFont typeface="Wingdings" panose="05000000000000000000" pitchFamily="2" charset="2"/>
              <a:buChar char="ü"/>
            </a:pPr>
            <a:r>
              <a:rPr lang="fr-FR" sz="2800" dirty="0">
                <a:solidFill>
                  <a:schemeClr val="tx1"/>
                </a:solidFill>
              </a:rPr>
              <a:t>médicament du </a:t>
            </a:r>
            <a:r>
              <a:rPr lang="fr-FR" sz="3200" b="1" dirty="0">
                <a:solidFill>
                  <a:schemeClr val="accent4">
                    <a:lumMod val="75000"/>
                  </a:schemeClr>
                </a:solidFill>
              </a:rPr>
              <a:t>périoste et des ligaments fléchisseurs </a:t>
            </a:r>
            <a:r>
              <a:rPr lang="fr-FR" sz="2800" dirty="0">
                <a:solidFill>
                  <a:schemeClr val="tx1"/>
                </a:solidFill>
              </a:rPr>
              <a:t>(douleur à l’extension)</a:t>
            </a:r>
          </a:p>
          <a:p>
            <a:pPr>
              <a:buFont typeface="Wingdings" panose="05000000000000000000" pitchFamily="2" charset="2"/>
              <a:buChar char="ü"/>
            </a:pPr>
            <a:r>
              <a:rPr lang="fr-FR" sz="2800" dirty="0">
                <a:solidFill>
                  <a:schemeClr val="tx1"/>
                </a:solidFill>
              </a:rPr>
              <a:t>du lumbago en étant penché en avant ou en soulevant une charge lourde</a:t>
            </a:r>
          </a:p>
          <a:p>
            <a:pPr>
              <a:buFont typeface="Wingdings" panose="05000000000000000000" pitchFamily="2" charset="2"/>
              <a:buChar char="ü"/>
            </a:pPr>
            <a:r>
              <a:rPr lang="fr-FR" sz="2800" dirty="0">
                <a:solidFill>
                  <a:schemeClr val="tx1"/>
                </a:solidFill>
              </a:rPr>
              <a:t>du surmenage oculaire avec douleur (travail sur écran intense)</a:t>
            </a:r>
          </a:p>
          <a:p>
            <a:pPr>
              <a:buFont typeface="Wingdings" panose="05000000000000000000" pitchFamily="2" charset="2"/>
              <a:buChar char="ü"/>
            </a:pPr>
            <a:r>
              <a:rPr lang="fr-FR" sz="2800" dirty="0"/>
              <a:t>m</a:t>
            </a:r>
            <a:r>
              <a:rPr lang="fr-FR" sz="2800" dirty="0">
                <a:solidFill>
                  <a:schemeClr val="tx1"/>
                </a:solidFill>
              </a:rPr>
              <a:t>êmes modalité que </a:t>
            </a:r>
            <a:r>
              <a:rPr lang="fr-FR" sz="2800" dirty="0" err="1">
                <a:solidFill>
                  <a:schemeClr val="tx1"/>
                </a:solidFill>
              </a:rPr>
              <a:t>Rhus</a:t>
            </a:r>
            <a:r>
              <a:rPr lang="fr-FR" sz="2800" dirty="0">
                <a:solidFill>
                  <a:schemeClr val="tx1"/>
                </a:solidFill>
              </a:rPr>
              <a:t> </a:t>
            </a:r>
            <a:r>
              <a:rPr lang="fr-FR" sz="2800" dirty="0" err="1">
                <a:solidFill>
                  <a:schemeClr val="tx1"/>
                </a:solidFill>
              </a:rPr>
              <a:t>tox</a:t>
            </a:r>
            <a:r>
              <a:rPr lang="fr-FR" sz="2800" dirty="0">
                <a:solidFill>
                  <a:schemeClr val="tx1"/>
                </a:solidFill>
              </a:rPr>
              <a:t> sans le dérouillage matinal</a:t>
            </a:r>
          </a:p>
          <a:p>
            <a:pPr>
              <a:buFont typeface="Wingdings" panose="05000000000000000000" pitchFamily="2" charset="2"/>
              <a:buChar char="ü"/>
            </a:pPr>
            <a:endParaRPr lang="fr-FR" sz="2000" dirty="0">
              <a:solidFill>
                <a:schemeClr val="tx1"/>
              </a:solidFill>
            </a:endParaRPr>
          </a:p>
          <a:p>
            <a:endParaRPr lang="fr-FR" sz="2000" dirty="0">
              <a:solidFill>
                <a:schemeClr val="tx1"/>
              </a:solidFill>
            </a:endParaRPr>
          </a:p>
        </p:txBody>
      </p:sp>
      <p:pic>
        <p:nvPicPr>
          <p:cNvPr id="5122" name="Picture 2" descr="Graines de Ruta graveolens Jackman's blue - Rue fétide - Boutique Végétale">
            <a:extLst>
              <a:ext uri="{FF2B5EF4-FFF2-40B4-BE49-F238E27FC236}">
                <a16:creationId xmlns:a16="http://schemas.microsoft.com/office/drawing/2014/main" id="{774F0A60-71B4-4578-8E40-3DE0D3D40CB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85628" y="480728"/>
            <a:ext cx="2865989" cy="214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C3B85C5B-9604-326E-A070-70379264DFA6}"/>
              </a:ext>
            </a:extLst>
          </p:cNvPr>
          <p:cNvSpPr>
            <a:spLocks noGrp="1"/>
          </p:cNvSpPr>
          <p:nvPr>
            <p:ph type="title"/>
          </p:nvPr>
        </p:nvSpPr>
        <p:spPr>
          <a:xfrm>
            <a:off x="1144455" y="480728"/>
            <a:ext cx="6343672" cy="448559"/>
          </a:xfrm>
        </p:spPr>
        <p:txBody>
          <a:bodyPr/>
          <a:lstStyle/>
          <a:p>
            <a:pPr marL="342900" indent="-342900">
              <a:spcBef>
                <a:spcPts val="0"/>
              </a:spcBef>
              <a:buClr>
                <a:schemeClr val="accent1"/>
              </a:buClr>
              <a:buSzPct val="80000"/>
              <a:buFont typeface="Wingdings 3" panose="05040102010807070707" pitchFamily="18" charset="2"/>
              <a:buChar char=""/>
            </a:pPr>
            <a:r>
              <a:rPr lang="fr-FR" sz="2000" b="1" dirty="0">
                <a:solidFill>
                  <a:schemeClr val="accent3">
                    <a:lumMod val="75000"/>
                  </a:schemeClr>
                </a:solidFill>
                <a:ea typeface="+mn-ea"/>
                <a:cs typeface="+mn-cs"/>
              </a:rPr>
              <a:t>l’accident </a:t>
            </a:r>
          </a:p>
        </p:txBody>
      </p:sp>
      <p:pic>
        <p:nvPicPr>
          <p:cNvPr id="4" name="Image 1">
            <a:extLst>
              <a:ext uri="{FF2B5EF4-FFF2-40B4-BE49-F238E27FC236}">
                <a16:creationId xmlns:a16="http://schemas.microsoft.com/office/drawing/2014/main" id="{DAD63ECE-ED2C-5CA5-6383-6AEA044D7BF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5662" y="626238"/>
            <a:ext cx="2001215" cy="2001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90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6C6C5-7F1D-5FBD-8741-4F8A47EE928B}"/>
              </a:ext>
            </a:extLst>
          </p:cNvPr>
          <p:cNvSpPr>
            <a:spLocks noGrp="1"/>
          </p:cNvSpPr>
          <p:nvPr>
            <p:ph type="title"/>
          </p:nvPr>
        </p:nvSpPr>
        <p:spPr>
          <a:xfrm>
            <a:off x="6579451" y="727627"/>
            <a:ext cx="4728572" cy="1645920"/>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2800" b="1" dirty="0">
                <a:solidFill>
                  <a:schemeClr val="accent6"/>
                </a:solidFill>
                <a:ea typeface="+mn-ea"/>
                <a:cs typeface="+mn-cs"/>
              </a:rPr>
              <a:t>l’accident : cas clinique </a:t>
            </a:r>
          </a:p>
        </p:txBody>
      </p:sp>
      <p:sp>
        <p:nvSpPr>
          <p:cNvPr id="7175" name="Rectangle 7174">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7177" name="Rectangle 7176">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pic>
        <p:nvPicPr>
          <p:cNvPr id="7170" name="Picture 2" descr="Balades à vélo - Tourisme en Occitanie">
            <a:extLst>
              <a:ext uri="{FF2B5EF4-FFF2-40B4-BE49-F238E27FC236}">
                <a16:creationId xmlns:a16="http://schemas.microsoft.com/office/drawing/2014/main" id="{4D563B8E-4788-0D6C-2C8E-EBFF3196EF9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168444" y="1550587"/>
            <a:ext cx="4485583" cy="1765775"/>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579450" y="2071396"/>
            <a:ext cx="5121138" cy="3741575"/>
          </a:xfrm>
        </p:spPr>
        <p:txBody>
          <a:bodyPr>
            <a:normAutofit/>
          </a:bodyPr>
          <a:lstStyle/>
          <a:p>
            <a:pPr marL="0" indent="0">
              <a:lnSpc>
                <a:spcPct val="90000"/>
              </a:lnSpc>
              <a:buNone/>
            </a:pPr>
            <a:r>
              <a:rPr lang="fr-FR" sz="2400" b="1" dirty="0">
                <a:solidFill>
                  <a:srgbClr val="FF6600"/>
                </a:solidFill>
              </a:rPr>
              <a:t>1</a:t>
            </a:r>
            <a:r>
              <a:rPr lang="fr-FR" sz="1500" dirty="0"/>
              <a:t> </a:t>
            </a:r>
            <a:r>
              <a:rPr lang="fr-FR" dirty="0"/>
              <a:t>C’est les beaux jours, un dimanche ensoleillé, et vous décidez d’aller faire du vélo avec votre famille : une sortie de quelques heures après un hiver au coin du feu… </a:t>
            </a:r>
          </a:p>
          <a:p>
            <a:pPr marL="0" indent="0">
              <a:lnSpc>
                <a:spcPct val="90000"/>
              </a:lnSpc>
              <a:buNone/>
            </a:pPr>
            <a:r>
              <a:rPr lang="fr-FR" dirty="0"/>
              <a:t>Vous ressentez quelques douleurs musculaires et vous craignez les courbatures du lendemain.</a:t>
            </a:r>
          </a:p>
          <a:p>
            <a:pPr marL="0" indent="0">
              <a:lnSpc>
                <a:spcPct val="90000"/>
              </a:lnSpc>
              <a:buNone/>
            </a:pPr>
            <a:endParaRPr lang="fr-FR" dirty="0"/>
          </a:p>
          <a:p>
            <a:pPr marL="0" indent="0">
              <a:buNone/>
            </a:pPr>
            <a:r>
              <a:rPr lang="fr-FR" sz="2000" b="1" dirty="0">
                <a:solidFill>
                  <a:schemeClr val="accent3">
                    <a:lumMod val="75000"/>
                  </a:schemeClr>
                </a:solidFill>
                <a:latin typeface="+mj-lt"/>
              </a:rPr>
              <a:t>Que pouvez-vous prendre tout de suite pour limiter les dégâts ?</a:t>
            </a:r>
          </a:p>
          <a:p>
            <a:pPr marL="0" indent="0">
              <a:lnSpc>
                <a:spcPct val="90000"/>
              </a:lnSpc>
              <a:buNone/>
            </a:pPr>
            <a:endParaRPr lang="fr-FR" b="1" dirty="0"/>
          </a:p>
        </p:txBody>
      </p:sp>
      <p:pic>
        <p:nvPicPr>
          <p:cNvPr id="4" name="Image 3">
            <a:extLst>
              <a:ext uri="{FF2B5EF4-FFF2-40B4-BE49-F238E27FC236}">
                <a16:creationId xmlns:a16="http://schemas.microsoft.com/office/drawing/2014/main" id="{71187C19-31A8-FF49-FDE4-DD61BAF03F44}"/>
              </a:ext>
            </a:extLst>
          </p:cNvPr>
          <p:cNvPicPr>
            <a:picLocks noChangeAspect="1"/>
          </p:cNvPicPr>
          <p:nvPr/>
        </p:nvPicPr>
        <p:blipFill rotWithShape="1">
          <a:blip r:embed="rId4"/>
          <a:srcRect l="20005" r="22474" b="-2"/>
          <a:stretch/>
        </p:blipFill>
        <p:spPr>
          <a:xfrm>
            <a:off x="1867136" y="4108423"/>
            <a:ext cx="2719296" cy="1567757"/>
          </a:xfrm>
          <a:prstGeom prst="rect">
            <a:avLst/>
          </a:prstGeom>
        </p:spPr>
      </p:pic>
    </p:spTree>
    <p:extLst>
      <p:ext uri="{BB962C8B-B14F-4D97-AF65-F5344CB8AC3E}">
        <p14:creationId xmlns:p14="http://schemas.microsoft.com/office/powerpoint/2010/main" val="121975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6C6C5-7F1D-5FBD-8741-4F8A47EE928B}"/>
              </a:ext>
            </a:extLst>
          </p:cNvPr>
          <p:cNvSpPr>
            <a:spLocks noGrp="1"/>
          </p:cNvSpPr>
          <p:nvPr>
            <p:ph type="title"/>
          </p:nvPr>
        </p:nvSpPr>
        <p:spPr>
          <a:xfrm>
            <a:off x="6579450" y="727627"/>
            <a:ext cx="5289089" cy="1645920"/>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3200" b="1" dirty="0">
                <a:solidFill>
                  <a:schemeClr val="accent6"/>
                </a:solidFill>
                <a:ea typeface="+mn-ea"/>
                <a:cs typeface="+mn-cs"/>
              </a:rPr>
              <a:t>l’accident : cas clinique </a:t>
            </a:r>
          </a:p>
        </p:txBody>
      </p:sp>
      <p:sp>
        <p:nvSpPr>
          <p:cNvPr id="8199" name="Rectangle 8198">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8201" name="Rectangle 8200">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579450" y="2538919"/>
            <a:ext cx="4957554" cy="3496120"/>
          </a:xfrm>
        </p:spPr>
        <p:txBody>
          <a:bodyPr>
            <a:normAutofit/>
          </a:bodyPr>
          <a:lstStyle/>
          <a:p>
            <a:pPr>
              <a:buFont typeface="Wingdings" panose="05000000000000000000" pitchFamily="2" charset="2"/>
              <a:buChar char="ü"/>
            </a:pPr>
            <a:endParaRPr lang="fr-FR" dirty="0"/>
          </a:p>
          <a:p>
            <a:pPr marL="0" indent="0">
              <a:buNone/>
            </a:pPr>
            <a:r>
              <a:rPr lang="fr-FR" sz="2400" b="1" dirty="0">
                <a:solidFill>
                  <a:srgbClr val="FF6600"/>
                </a:solidFill>
              </a:rPr>
              <a:t>2</a:t>
            </a:r>
            <a:r>
              <a:rPr lang="fr-FR" dirty="0"/>
              <a:t> Le lendemain, non seulement vous avez des courbatures, mais aussi un périnée en feu !</a:t>
            </a: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r>
              <a:rPr lang="fr-FR" sz="2000" b="1" dirty="0">
                <a:solidFill>
                  <a:schemeClr val="accent3">
                    <a:lumMod val="75000"/>
                  </a:schemeClr>
                </a:solidFill>
                <a:latin typeface="+mj-lt"/>
              </a:rPr>
              <a:t>Que pouvez-vous prendre en plus ?</a:t>
            </a:r>
          </a:p>
          <a:p>
            <a:pPr marL="0" indent="0">
              <a:buNone/>
            </a:pPr>
            <a:endParaRPr lang="fr-FR" dirty="0"/>
          </a:p>
          <a:p>
            <a:pPr marL="0" indent="0">
              <a:buNone/>
            </a:pPr>
            <a:endParaRPr lang="fr-FR" sz="2000" dirty="0"/>
          </a:p>
          <a:p>
            <a:pPr marL="0" indent="0">
              <a:buNone/>
            </a:pPr>
            <a:endParaRPr lang="fr-FR" b="1" dirty="0"/>
          </a:p>
        </p:txBody>
      </p:sp>
      <p:pic>
        <p:nvPicPr>
          <p:cNvPr id="8196" name="Picture 4" descr="douleur périnée femme | Centre des douleurs périnéales Paris">
            <a:extLst>
              <a:ext uri="{FF2B5EF4-FFF2-40B4-BE49-F238E27FC236}">
                <a16:creationId xmlns:a16="http://schemas.microsoft.com/office/drawing/2014/main" id="{5F7557F9-003E-E3E0-C943-1CF2FEA186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50581" y="1049955"/>
            <a:ext cx="2924369" cy="222161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8F8606B7-4DAA-9F95-8A93-7917B65F0C8A}"/>
              </a:ext>
            </a:extLst>
          </p:cNvPr>
          <p:cNvPicPr>
            <a:picLocks noChangeAspect="1"/>
          </p:cNvPicPr>
          <p:nvPr/>
        </p:nvPicPr>
        <p:blipFill rotWithShape="1">
          <a:blip r:embed="rId4"/>
          <a:srcRect l="20005" r="22474" b="-2"/>
          <a:stretch/>
        </p:blipFill>
        <p:spPr>
          <a:xfrm>
            <a:off x="1573838" y="3671383"/>
            <a:ext cx="3674795" cy="2118631"/>
          </a:xfrm>
          <a:prstGeom prst="rect">
            <a:avLst/>
          </a:prstGeom>
        </p:spPr>
      </p:pic>
    </p:spTree>
    <p:extLst>
      <p:ext uri="{BB962C8B-B14F-4D97-AF65-F5344CB8AC3E}">
        <p14:creationId xmlns:p14="http://schemas.microsoft.com/office/powerpoint/2010/main" val="43053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fr-FR"/>
          </a:p>
        </p:txBody>
      </p:sp>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277312"/>
            <a:ext cx="4344956" cy="6303375"/>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63115" y="609360"/>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82511" y="2068099"/>
            <a:ext cx="2623110" cy="284052"/>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Madame Emma LAD</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363478" y="3213144"/>
            <a:ext cx="3928188" cy="728854"/>
          </a:xfrm>
          <a:prstGeom prst="rect">
            <a:avLst/>
          </a:prstGeom>
          <a:noFill/>
          <a:ln>
            <a:noFill/>
          </a:ln>
        </p:spPr>
        <p:txBody>
          <a:bodyPr wrap="square" rtlCol="0">
            <a:spAutoFit/>
          </a:bodyPr>
          <a:lstStyle/>
          <a:p>
            <a:pPr defTabSz="406908">
              <a:lnSpc>
                <a:spcPts val="1709"/>
              </a:lnSpc>
              <a:spcAft>
                <a:spcPts val="600"/>
              </a:spcAft>
            </a:pPr>
            <a:r>
              <a:rPr lang="fr-FR" sz="1400" dirty="0"/>
              <a:t>Arnica 9CH, 3 granules 1 à 3 fois par jour en alternance avec Bellis </a:t>
            </a:r>
            <a:r>
              <a:rPr lang="fr-FR" sz="1400" dirty="0" err="1"/>
              <a:t>perennis</a:t>
            </a:r>
            <a:r>
              <a:rPr lang="fr-FR" sz="1400" dirty="0"/>
              <a:t> 9CH, 3 granules, 1 à 3 fois par jour </a:t>
            </a:r>
          </a:p>
        </p:txBody>
      </p:sp>
    </p:spTree>
    <p:extLst>
      <p:ext uri="{BB962C8B-B14F-4D97-AF65-F5344CB8AC3E}">
        <p14:creationId xmlns:p14="http://schemas.microsoft.com/office/powerpoint/2010/main" val="2264755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1">
            <a:extLst>
              <a:ext uri="{FF2B5EF4-FFF2-40B4-BE49-F238E27FC236}">
                <a16:creationId xmlns:a16="http://schemas.microsoft.com/office/drawing/2014/main" id="{578DA280-3EE8-8FE1-4932-CE849AE584FB}"/>
              </a:ext>
            </a:extLst>
          </p:cNvPr>
          <p:cNvSpPr txBox="1">
            <a:spLocks/>
          </p:cNvSpPr>
          <p:nvPr/>
        </p:nvSpPr>
        <p:spPr>
          <a:xfrm>
            <a:off x="5297762" y="640080"/>
            <a:ext cx="6251110" cy="356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5400" b="0" i="0" u="none" strike="noStrike" kern="1200" cap="none" spc="0" normalizeH="0" baseline="0" dirty="0">
                <a:ln>
                  <a:noFill/>
                </a:ln>
                <a:effectLst/>
                <a:uLnTx/>
                <a:uFillTx/>
                <a:latin typeface="Calibri Light" panose="020F0302020204030204"/>
                <a:ea typeface="+mj-ea"/>
                <a:cs typeface="+mj-cs"/>
              </a:rPr>
              <a:t>Lombo-sciatique  </a:t>
            </a:r>
          </a:p>
        </p:txBody>
      </p:sp>
      <p:pic>
        <p:nvPicPr>
          <p:cNvPr id="5" name="Image 4">
            <a:extLst>
              <a:ext uri="{FF2B5EF4-FFF2-40B4-BE49-F238E27FC236}">
                <a16:creationId xmlns:a16="http://schemas.microsoft.com/office/drawing/2014/main" id="{A11903A8-E541-CFDE-2B6B-46540EA2DC31}"/>
              </a:ext>
            </a:extLst>
          </p:cNvPr>
          <p:cNvPicPr>
            <a:picLocks noChangeAspect="1"/>
          </p:cNvPicPr>
          <p:nvPr/>
        </p:nvPicPr>
        <p:blipFill rotWithShape="1">
          <a:blip r:embed="rId3"/>
          <a:srcRect r="-1" b="1134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10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Imag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14475" y="1404938"/>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Bulle ronde 10"/>
          <p:cNvSpPr>
            <a:spLocks noChangeArrowheads="1"/>
          </p:cNvSpPr>
          <p:nvPr/>
        </p:nvSpPr>
        <p:spPr bwMode="auto">
          <a:xfrm>
            <a:off x="2351088" y="387351"/>
            <a:ext cx="2736850" cy="2035175"/>
          </a:xfrm>
          <a:prstGeom prst="wedgeEllipseCallout">
            <a:avLst>
              <a:gd name="adj1" fmla="val 8250"/>
              <a:gd name="adj2" fmla="val 61060"/>
            </a:avLst>
          </a:prstGeom>
          <a:solidFill>
            <a:srgbClr val="F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dirty="0">
              <a:solidFill>
                <a:schemeClr val="bg1"/>
              </a:solidFill>
              <a:latin typeface="Arial" panose="020B0604020202020204" pitchFamily="34" charset="0"/>
            </a:endParaRPr>
          </a:p>
          <a:p>
            <a:pPr algn="ctr" eaLnBrk="1" hangingPunct="1"/>
            <a:r>
              <a:rPr lang="fr-FR" altLang="fr-FR" sz="2200" dirty="0">
                <a:solidFill>
                  <a:schemeClr val="bg1"/>
                </a:solidFill>
                <a:latin typeface="Arial" panose="020B0604020202020204" pitchFamily="34" charset="0"/>
              </a:rPr>
              <a:t>présentation rapide</a:t>
            </a:r>
          </a:p>
          <a:p>
            <a:pPr algn="ctr" eaLnBrk="1" hangingPunct="1"/>
            <a:endParaRPr lang="fr-FR" altLang="fr-FR" sz="2200" dirty="0">
              <a:solidFill>
                <a:schemeClr val="bg1"/>
              </a:solidFill>
              <a:latin typeface="Arial" panose="020B0604020202020204" pitchFamily="34" charset="0"/>
            </a:endParaRPr>
          </a:p>
        </p:txBody>
      </p:sp>
      <p:sp>
        <p:nvSpPr>
          <p:cNvPr id="6149" name="Bulle ronde 11"/>
          <p:cNvSpPr>
            <a:spLocks noChangeArrowheads="1"/>
          </p:cNvSpPr>
          <p:nvPr/>
        </p:nvSpPr>
        <p:spPr bwMode="auto">
          <a:xfrm>
            <a:off x="6086475" y="481014"/>
            <a:ext cx="2736850" cy="1557337"/>
          </a:xfrm>
          <a:prstGeom prst="wedgeEllipseCallout">
            <a:avLst>
              <a:gd name="adj1" fmla="val 11963"/>
              <a:gd name="adj2" fmla="val 75120"/>
            </a:avLst>
          </a:prstGeom>
          <a:solidFill>
            <a:srgbClr val="FFBE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fr-FR" altLang="fr-FR" sz="2200">
              <a:solidFill>
                <a:schemeClr val="bg1"/>
              </a:solidFill>
              <a:latin typeface="Arial" panose="020B0604020202020204" pitchFamily="34" charset="0"/>
            </a:endParaRPr>
          </a:p>
          <a:p>
            <a:pPr algn="ctr" eaLnBrk="1" hangingPunct="1"/>
            <a:r>
              <a:rPr lang="fr-FR" altLang="fr-FR" sz="2200">
                <a:solidFill>
                  <a:schemeClr val="bg1"/>
                </a:solidFill>
                <a:latin typeface="Arial" panose="020B0604020202020204" pitchFamily="34" charset="0"/>
              </a:rPr>
              <a:t>attentes</a:t>
            </a:r>
          </a:p>
          <a:p>
            <a:pPr algn="ctr" eaLnBrk="1" hangingPunct="1"/>
            <a:endParaRPr lang="fr-FR" altLang="fr-FR" sz="2200">
              <a:solidFill>
                <a:schemeClr val="bg1"/>
              </a:solidFill>
              <a:latin typeface="Arial" panose="020B0604020202020204" pitchFamily="34" charset="0"/>
            </a:endParaRPr>
          </a:p>
        </p:txBody>
      </p:sp>
    </p:spTree>
    <p:extLst>
      <p:ext uri="{BB962C8B-B14F-4D97-AF65-F5344CB8AC3E}">
        <p14:creationId xmlns:p14="http://schemas.microsoft.com/office/powerpoint/2010/main" val="332204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734774" y="379886"/>
            <a:ext cx="6343672" cy="709865"/>
          </a:xfrm>
        </p:spPr>
        <p:txBody>
          <a:bodyPr>
            <a:norm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ea typeface="+mn-ea"/>
                <a:cs typeface="+mn-cs"/>
              </a:rPr>
              <a:t>lombo-sciatique </a:t>
            </a:r>
            <a:r>
              <a:rPr lang="fr-FR" sz="2400" b="1" dirty="0">
                <a:solidFill>
                  <a:schemeClr val="accent3">
                    <a:lumMod val="75000"/>
                  </a:schemeClr>
                </a:solidFill>
              </a:rPr>
              <a:t>aiguë</a:t>
            </a:r>
            <a:r>
              <a:rPr lang="fr-FR" sz="2400" b="1" dirty="0">
                <a:solidFill>
                  <a:schemeClr val="accent3">
                    <a:lumMod val="75000"/>
                  </a:schemeClr>
                </a:solidFill>
                <a:ea typeface="+mn-ea"/>
                <a:cs typeface="+mn-cs"/>
              </a:rPr>
              <a:t>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734774" y="1296002"/>
            <a:ext cx="7638291" cy="4442323"/>
          </a:xfrm>
        </p:spPr>
        <p:txBody>
          <a:bodyPr>
            <a:normAutofit lnSpcReduction="10000"/>
          </a:bodyPr>
          <a:lstStyle/>
          <a:p>
            <a:pPr marL="0" indent="0">
              <a:lnSpc>
                <a:spcPct val="107000"/>
              </a:lnSpc>
              <a:spcAft>
                <a:spcPts val="600"/>
              </a:spcAft>
              <a:buNone/>
            </a:pPr>
            <a:r>
              <a:rPr lang="fr-FR" sz="2000" b="1" dirty="0">
                <a:solidFill>
                  <a:schemeClr val="accent6">
                    <a:lumMod val="75000"/>
                  </a:schemeClr>
                </a:solidFill>
                <a:latin typeface="+mj-lt"/>
                <a:ea typeface="Calibri" panose="020F0502020204030204" pitchFamily="34" charset="0"/>
                <a:cs typeface="Times New Roman" panose="02020603050405020304" pitchFamily="18" charset="0"/>
              </a:rPr>
              <a:t>2 médicaments de base dans l’aigu</a:t>
            </a:r>
          </a:p>
          <a:p>
            <a:pPr marL="0" indent="0">
              <a:lnSpc>
                <a:spcPct val="107000"/>
              </a:lnSpc>
              <a:spcAft>
                <a:spcPts val="600"/>
              </a:spcAft>
              <a:buNone/>
            </a:pPr>
            <a:r>
              <a:rPr lang="fr-FR" sz="2800" b="1" dirty="0" err="1">
                <a:solidFill>
                  <a:srgbClr val="FF6600"/>
                </a:solidFill>
              </a:rPr>
              <a:t>Rhus</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800" b="1" dirty="0">
                <a:solidFill>
                  <a:srgbClr val="FF6600"/>
                </a:solidFill>
              </a:rPr>
              <a:t>toxicodendron 9CH</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000" dirty="0">
                <a:solidFill>
                  <a:schemeClr val="tx1"/>
                </a:solidFill>
                <a:latin typeface="+mj-lt"/>
                <a:ea typeface="Calibri" panose="020F0502020204030204" pitchFamily="34" charset="0"/>
                <a:cs typeface="Times New Roman" panose="02020603050405020304" pitchFamily="18" charset="0"/>
              </a:rPr>
              <a:t>et</a:t>
            </a:r>
            <a:r>
              <a:rPr lang="fr-FR" sz="3200" dirty="0">
                <a:solidFill>
                  <a:schemeClr val="tx1"/>
                </a:solidFill>
                <a:latin typeface="+mj-lt"/>
                <a:ea typeface="Calibri" panose="020F0502020204030204" pitchFamily="34" charset="0"/>
                <a:cs typeface="Times New Roman" panose="02020603050405020304" pitchFamily="18" charset="0"/>
              </a:rPr>
              <a:t> </a:t>
            </a:r>
            <a:r>
              <a:rPr lang="fr-FR" sz="2800" b="1" dirty="0" err="1">
                <a:solidFill>
                  <a:srgbClr val="FF6600"/>
                </a:solidFill>
              </a:rPr>
              <a:t>Bryonia</a:t>
            </a:r>
            <a:r>
              <a:rPr lang="fr-FR" sz="2800" b="1" dirty="0">
                <a:solidFill>
                  <a:srgbClr val="FF6600"/>
                </a:solidFill>
              </a:rPr>
              <a:t> 9CH </a:t>
            </a:r>
          </a:p>
          <a:p>
            <a:pPr marL="0" indent="0">
              <a:lnSpc>
                <a:spcPct val="107000"/>
              </a:lnSpc>
              <a:spcAft>
                <a:spcPts val="600"/>
              </a:spcAft>
              <a:buNone/>
            </a:pPr>
            <a:r>
              <a:rPr lang="fr-FR" sz="2800" b="1" dirty="0">
                <a:solidFill>
                  <a:srgbClr val="FF6600"/>
                </a:solidFill>
              </a:rPr>
              <a:t>		+ Arnica 9CH</a:t>
            </a:r>
            <a:endParaRPr lang="fr-FR" sz="3200" dirty="0">
              <a:solidFill>
                <a:schemeClr val="tx1"/>
              </a:solidFill>
              <a:latin typeface="+mj-lt"/>
              <a:ea typeface="Calibri" panose="020F0502020204030204" pitchFamily="34" charset="0"/>
              <a:cs typeface="Times New Roman" panose="02020603050405020304" pitchFamily="18" charset="0"/>
            </a:endParaRPr>
          </a:p>
          <a:p>
            <a:pPr>
              <a:spcBef>
                <a:spcPts val="600"/>
              </a:spcBef>
              <a:spcAft>
                <a:spcPts val="600"/>
              </a:spcAft>
              <a:buFont typeface="Arial" panose="020B0604020202020204" pitchFamily="34" charset="0"/>
              <a:buChar char="•"/>
            </a:pPr>
            <a:r>
              <a:rPr lang="fr-FR" sz="2400" dirty="0">
                <a:solidFill>
                  <a:schemeClr val="tx1"/>
                </a:solidFill>
                <a:latin typeface="+mj-lt"/>
                <a:ea typeface="Calibri" panose="020F0502020204030204" pitchFamily="34" charset="0"/>
                <a:cs typeface="Times New Roman" panose="02020603050405020304" pitchFamily="18" charset="0"/>
              </a:rPr>
              <a:t>peuvent être prescrits sur la même ordonnance malgré leurs modalités inverses </a:t>
            </a:r>
          </a:p>
          <a:p>
            <a:pPr>
              <a:spcBef>
                <a:spcPts val="600"/>
              </a:spcBef>
              <a:spcAft>
                <a:spcPts val="600"/>
              </a:spcAft>
              <a:buFont typeface="Arial" panose="020B0604020202020204" pitchFamily="34" charset="0"/>
              <a:buChar char="•"/>
            </a:pPr>
            <a:r>
              <a:rPr lang="fr-FR" sz="2400" dirty="0">
                <a:solidFill>
                  <a:schemeClr val="tx1"/>
                </a:solidFill>
                <a:latin typeface="+mj-lt"/>
                <a:ea typeface="Calibri" panose="020F0502020204030204" pitchFamily="34" charset="0"/>
                <a:cs typeface="Times New Roman" panose="02020603050405020304" pitchFamily="18" charset="0"/>
              </a:rPr>
              <a:t>leur prise doit être faite à quelques heures d’intervalle </a:t>
            </a:r>
          </a:p>
          <a:p>
            <a:pPr>
              <a:spcBef>
                <a:spcPts val="600"/>
              </a:spcBef>
              <a:spcAft>
                <a:spcPts val="600"/>
              </a:spcAft>
              <a:buFont typeface="Arial" panose="020B0604020202020204" pitchFamily="34" charset="0"/>
              <a:buChar char="•"/>
            </a:pPr>
            <a:r>
              <a:rPr lang="fr-FR" sz="2400" dirty="0">
                <a:solidFill>
                  <a:schemeClr val="tx1"/>
                </a:solidFill>
                <a:latin typeface="+mj-lt"/>
                <a:ea typeface="Calibri" panose="020F0502020204030204" pitchFamily="34" charset="0"/>
                <a:cs typeface="Times New Roman" panose="02020603050405020304" pitchFamily="18" charset="0"/>
              </a:rPr>
              <a:t>alterner facilement ces 2 médicaments dans               la journée</a:t>
            </a:r>
          </a:p>
          <a:p>
            <a:endParaRPr lang="fr-FR" sz="2000" dirty="0">
              <a:solidFill>
                <a:schemeClr val="tx1"/>
              </a:solidFill>
              <a:latin typeface="+mj-lt"/>
            </a:endParaRPr>
          </a:p>
        </p:txBody>
      </p:sp>
      <p:pic>
        <p:nvPicPr>
          <p:cNvPr id="4" name="Picture 4" descr="Bryonia: Purported Benefits and Potential Side Effects">
            <a:extLst>
              <a:ext uri="{FF2B5EF4-FFF2-40B4-BE49-F238E27FC236}">
                <a16:creationId xmlns:a16="http://schemas.microsoft.com/office/drawing/2014/main" id="{13C3D76A-538E-49F5-AE94-3058C12CA7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14471" y="4393926"/>
            <a:ext cx="3350759" cy="1876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hus toxicodendron : indications et posologie">
            <a:extLst>
              <a:ext uri="{FF2B5EF4-FFF2-40B4-BE49-F238E27FC236}">
                <a16:creationId xmlns:a16="http://schemas.microsoft.com/office/drawing/2014/main" id="{5097646F-9B19-404F-B97D-90042C04696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45656" y="587649"/>
            <a:ext cx="3011570" cy="2317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79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485589" y="543090"/>
            <a:ext cx="6343672" cy="354933"/>
          </a:xfrm>
        </p:spPr>
        <p:txBody>
          <a:bodyPr>
            <a:no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ea typeface="+mn-ea"/>
                <a:cs typeface="+mn-cs"/>
              </a:rPr>
              <a:t>lombo-sciatique récidivante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15996" y="1815163"/>
            <a:ext cx="10121330" cy="3530600"/>
          </a:xfrm>
        </p:spPr>
        <p:txBody>
          <a:bodyPr>
            <a:noAutofit/>
          </a:bodyPr>
          <a:lstStyle/>
          <a:p>
            <a:pPr marL="0" indent="0">
              <a:spcBef>
                <a:spcPts val="0"/>
              </a:spcBef>
              <a:spcAft>
                <a:spcPts val="0"/>
              </a:spcAft>
              <a:buNone/>
            </a:pPr>
            <a:r>
              <a:rPr lang="fr-FR" sz="2800" b="1" dirty="0" err="1">
                <a:solidFill>
                  <a:srgbClr val="FF6600"/>
                </a:solidFill>
              </a:rPr>
              <a:t>Ruta</a:t>
            </a:r>
            <a:r>
              <a:rPr lang="fr-FR" sz="2800" b="1" dirty="0">
                <a:solidFill>
                  <a:srgbClr val="FF6600"/>
                </a:solidFill>
              </a:rPr>
              <a:t> 9CH</a:t>
            </a:r>
            <a:r>
              <a:rPr lang="fr-FR" sz="2400" dirty="0">
                <a:solidFill>
                  <a:srgbClr val="FF6600"/>
                </a:solidFill>
              </a:rPr>
              <a:t> </a:t>
            </a:r>
          </a:p>
          <a:p>
            <a:pPr marL="0" indent="0">
              <a:spcBef>
                <a:spcPts val="0"/>
              </a:spcBef>
              <a:spcAft>
                <a:spcPts val="0"/>
              </a:spcAft>
              <a:buNone/>
            </a:pPr>
            <a:endParaRPr lang="fr-FR" sz="2400" dirty="0">
              <a:solidFill>
                <a:srgbClr val="FF6600"/>
              </a:solidFill>
            </a:endParaRPr>
          </a:p>
          <a:p>
            <a:pPr marL="342900" lvl="1" indent="-342900">
              <a:spcBef>
                <a:spcPts val="0"/>
              </a:spcBef>
              <a:buFont typeface="Wingdings" panose="05000000000000000000" pitchFamily="2" charset="2"/>
              <a:buChar char="ü"/>
            </a:pPr>
            <a:r>
              <a:rPr lang="fr-FR" sz="2000" dirty="0">
                <a:solidFill>
                  <a:schemeClr val="tx1"/>
                </a:solidFill>
              </a:rPr>
              <a:t>actif sur les tendons et </a:t>
            </a:r>
            <a:r>
              <a:rPr lang="fr-FR" sz="2000" b="1" dirty="0">
                <a:solidFill>
                  <a:schemeClr val="accent4">
                    <a:lumMod val="75000"/>
                  </a:schemeClr>
                </a:solidFill>
              </a:rPr>
              <a:t>ligaments fléchisseurs</a:t>
            </a:r>
          </a:p>
          <a:p>
            <a:pPr marL="342900" lvl="1" indent="-342900">
              <a:spcBef>
                <a:spcPts val="0"/>
              </a:spcBef>
              <a:buFont typeface="Wingdings" panose="05000000000000000000" pitchFamily="2" charset="2"/>
              <a:buChar char="ü"/>
            </a:pPr>
            <a:endParaRPr lang="fr-FR" sz="2000" dirty="0">
              <a:solidFill>
                <a:schemeClr val="tx1"/>
              </a:solidFill>
            </a:endParaRPr>
          </a:p>
          <a:p>
            <a:pPr marL="342900" lvl="1" indent="-342900">
              <a:spcBef>
                <a:spcPts val="0"/>
              </a:spcBef>
              <a:buFont typeface="Wingdings" panose="05000000000000000000" pitchFamily="2" charset="2"/>
              <a:buChar char="ü"/>
            </a:pPr>
            <a:r>
              <a:rPr lang="fr-FR" sz="2000" dirty="0">
                <a:solidFill>
                  <a:schemeClr val="tx1"/>
                </a:solidFill>
              </a:rPr>
              <a:t>comme </a:t>
            </a:r>
            <a:r>
              <a:rPr lang="fr-FR" sz="2000" dirty="0" err="1">
                <a:solidFill>
                  <a:schemeClr val="tx1"/>
                </a:solidFill>
              </a:rPr>
              <a:t>Rhus</a:t>
            </a:r>
            <a:r>
              <a:rPr lang="fr-FR" sz="2000" dirty="0">
                <a:solidFill>
                  <a:schemeClr val="tx1"/>
                </a:solidFill>
              </a:rPr>
              <a:t> toxicodendron mais sans la modalité de dérouillage matinal)</a:t>
            </a:r>
          </a:p>
          <a:p>
            <a:pPr marL="342900" lvl="1" indent="-342900">
              <a:spcBef>
                <a:spcPts val="0"/>
              </a:spcBef>
              <a:buFont typeface="Wingdings" panose="05000000000000000000" pitchFamily="2" charset="2"/>
              <a:buChar char="ü"/>
            </a:pPr>
            <a:endParaRPr lang="fr-FR" sz="2000" dirty="0">
              <a:solidFill>
                <a:schemeClr val="tx1"/>
              </a:solidFill>
            </a:endParaRPr>
          </a:p>
          <a:p>
            <a:pPr marL="342900" lvl="1" indent="-342900">
              <a:spcBef>
                <a:spcPts val="0"/>
              </a:spcBef>
              <a:buFont typeface="Wingdings" panose="05000000000000000000" pitchFamily="2" charset="2"/>
              <a:buChar char="ü"/>
            </a:pPr>
            <a:r>
              <a:rPr lang="fr-FR" sz="2000" dirty="0">
                <a:solidFill>
                  <a:schemeClr val="tx1"/>
                </a:solidFill>
              </a:rPr>
              <a:t>amélioré par le mouvement, aggravé par l’humidité froide.</a:t>
            </a:r>
          </a:p>
          <a:p>
            <a:pPr marL="0" indent="0">
              <a:spcBef>
                <a:spcPts val="0"/>
              </a:spcBef>
              <a:spcAft>
                <a:spcPts val="0"/>
              </a:spcAft>
              <a:buNone/>
            </a:pPr>
            <a:endParaRPr lang="fr-FR" sz="2400" dirty="0">
              <a:solidFill>
                <a:srgbClr val="FF6600"/>
              </a:solidFill>
            </a:endParaRPr>
          </a:p>
          <a:p>
            <a:pPr>
              <a:spcBef>
                <a:spcPts val="0"/>
              </a:spcBef>
              <a:spcAft>
                <a:spcPts val="0"/>
              </a:spcAft>
            </a:pPr>
            <a:endParaRPr lang="fr-FR" sz="2000" dirty="0">
              <a:solidFill>
                <a:schemeClr val="tx1"/>
              </a:solidFill>
              <a:latin typeface="+mj-lt"/>
            </a:endParaRPr>
          </a:p>
        </p:txBody>
      </p:sp>
      <p:pic>
        <p:nvPicPr>
          <p:cNvPr id="11266" name="Picture 2" descr="Ruta L. | Plants of the World Online | Kew Science">
            <a:extLst>
              <a:ext uri="{FF2B5EF4-FFF2-40B4-BE49-F238E27FC236}">
                <a16:creationId xmlns:a16="http://schemas.microsoft.com/office/drawing/2014/main" id="{40AB4782-7970-4162-9908-A6E134280E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6317" y="631806"/>
            <a:ext cx="3159687" cy="236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721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371681" y="416525"/>
            <a:ext cx="6343672" cy="354933"/>
          </a:xfrm>
        </p:spPr>
        <p:txBody>
          <a:bodyPr>
            <a:no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ea typeface="+mn-ea"/>
                <a:cs typeface="+mn-cs"/>
              </a:rPr>
              <a:t>lombo-sciatique récidivante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867410" y="1088699"/>
            <a:ext cx="7825882" cy="3530600"/>
          </a:xfrm>
        </p:spPr>
        <p:txBody>
          <a:bodyPr>
            <a:noAutofit/>
          </a:bodyPr>
          <a:lstStyle/>
          <a:p>
            <a:pPr marL="0" indent="0">
              <a:spcBef>
                <a:spcPts val="0"/>
              </a:spcBef>
              <a:spcAft>
                <a:spcPts val="0"/>
              </a:spcAft>
              <a:buNone/>
            </a:pPr>
            <a:endParaRPr lang="fr-FR" sz="2000" dirty="0">
              <a:solidFill>
                <a:srgbClr val="FF6600"/>
              </a:solidFill>
            </a:endParaRPr>
          </a:p>
          <a:p>
            <a:pPr marL="0" indent="0">
              <a:spcBef>
                <a:spcPts val="0"/>
              </a:spcBef>
              <a:spcAft>
                <a:spcPts val="0"/>
              </a:spcAft>
              <a:buNone/>
            </a:pPr>
            <a:r>
              <a:rPr lang="fr-FR" sz="2400" b="1" dirty="0" err="1">
                <a:solidFill>
                  <a:srgbClr val="FF6600"/>
                </a:solidFill>
              </a:rPr>
              <a:t>Nux</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b="1" dirty="0" err="1">
                <a:solidFill>
                  <a:srgbClr val="FF6600"/>
                </a:solidFill>
              </a:rPr>
              <a:t>vomica</a:t>
            </a:r>
            <a:r>
              <a:rPr lang="fr-FR" sz="2400" b="1" dirty="0">
                <a:solidFill>
                  <a:srgbClr val="FF6600"/>
                </a:solidFill>
              </a:rPr>
              <a:t> 9CH</a:t>
            </a:r>
            <a:r>
              <a:rPr lang="fr-FR" sz="2400" b="1" dirty="0">
                <a:solidFill>
                  <a:schemeClr val="tx1"/>
                </a:solidFill>
                <a:latin typeface="+mj-lt"/>
                <a:ea typeface="Calibri" panose="020F0502020204030204" pitchFamily="34" charset="0"/>
                <a:cs typeface="Times New Roman" panose="02020603050405020304" pitchFamily="18" charset="0"/>
              </a:rPr>
              <a:t> </a:t>
            </a:r>
          </a:p>
          <a:p>
            <a:pPr marL="342900" lvl="1" indent="-342900">
              <a:spcBef>
                <a:spcPts val="0"/>
              </a:spcBef>
              <a:buFont typeface="Wingdings" panose="05000000000000000000" pitchFamily="2" charset="2"/>
              <a:buChar char="ü"/>
            </a:pPr>
            <a:r>
              <a:rPr lang="fr-FR" sz="2000" dirty="0">
                <a:solidFill>
                  <a:schemeClr val="tx1"/>
                </a:solidFill>
              </a:rPr>
              <a:t>vive douleur lombaire par contracture élective </a:t>
            </a:r>
            <a:r>
              <a:rPr lang="fr-FR" sz="2000" dirty="0"/>
              <a:t>des</a:t>
            </a:r>
            <a:r>
              <a:rPr lang="fr-FR" sz="2400" b="1" dirty="0">
                <a:solidFill>
                  <a:schemeClr val="accent4">
                    <a:lumMod val="75000"/>
                  </a:schemeClr>
                </a:solidFill>
              </a:rPr>
              <a:t> carrés des lombes</a:t>
            </a:r>
            <a:endParaRPr lang="fr-FR" sz="2000" b="1" dirty="0">
              <a:solidFill>
                <a:schemeClr val="accent4">
                  <a:lumMod val="75000"/>
                </a:schemeClr>
              </a:solidFill>
            </a:endParaRPr>
          </a:p>
          <a:p>
            <a:pPr marL="342900" lvl="1" indent="-342900">
              <a:spcBef>
                <a:spcPts val="0"/>
              </a:spcBef>
              <a:buFont typeface="Wingdings" panose="05000000000000000000" pitchFamily="2" charset="2"/>
              <a:buChar char="ü"/>
            </a:pPr>
            <a:r>
              <a:rPr lang="fr-FR" sz="2000" dirty="0">
                <a:solidFill>
                  <a:schemeClr val="tx1"/>
                </a:solidFill>
              </a:rPr>
              <a:t>aggravée la nuit, dans le lit, doit s’asseoir pour se retourner</a:t>
            </a:r>
          </a:p>
          <a:p>
            <a:pPr marL="342900" lvl="1" indent="-342900">
              <a:spcBef>
                <a:spcPts val="0"/>
              </a:spcBef>
              <a:buFont typeface="Wingdings" panose="05000000000000000000" pitchFamily="2" charset="2"/>
              <a:buChar char="ü"/>
            </a:pPr>
            <a:r>
              <a:rPr lang="fr-FR" sz="2000" dirty="0">
                <a:solidFill>
                  <a:schemeClr val="tx1"/>
                </a:solidFill>
              </a:rPr>
              <a:t>dans un contexte d’auto-intoxication générale</a:t>
            </a:r>
          </a:p>
          <a:p>
            <a:pPr marL="342900" lvl="1" indent="-342900">
              <a:spcBef>
                <a:spcPts val="0"/>
              </a:spcBef>
              <a:buFont typeface="Wingdings" panose="05000000000000000000" pitchFamily="2" charset="2"/>
              <a:buChar char="ü"/>
            </a:pPr>
            <a:endParaRPr lang="fr-FR" sz="2000" dirty="0">
              <a:solidFill>
                <a:schemeClr val="tx1"/>
              </a:solidFill>
            </a:endParaRPr>
          </a:p>
          <a:p>
            <a:pPr marL="342900" lvl="1" indent="-342900">
              <a:spcBef>
                <a:spcPts val="0"/>
              </a:spcBef>
              <a:buFont typeface="Wingdings" panose="05000000000000000000" pitchFamily="2" charset="2"/>
              <a:buChar char="ü"/>
            </a:pPr>
            <a:endParaRPr lang="fr-FR" sz="2000" dirty="0"/>
          </a:p>
          <a:p>
            <a:pPr marL="342900" lvl="1" indent="-342900">
              <a:spcBef>
                <a:spcPts val="0"/>
              </a:spcBef>
              <a:buFont typeface="Wingdings" panose="05000000000000000000" pitchFamily="2" charset="2"/>
              <a:buChar char="ü"/>
            </a:pPr>
            <a:endParaRPr lang="fr-FR" sz="2000" dirty="0">
              <a:solidFill>
                <a:schemeClr val="tx1"/>
              </a:solidFill>
            </a:endParaRPr>
          </a:p>
          <a:p>
            <a:pPr marL="0" indent="0">
              <a:spcBef>
                <a:spcPts val="0"/>
              </a:spcBef>
              <a:spcAft>
                <a:spcPts val="0"/>
              </a:spcAft>
              <a:buNone/>
            </a:pPr>
            <a:r>
              <a:rPr lang="fr-FR" sz="2400" b="1" dirty="0" err="1">
                <a:solidFill>
                  <a:srgbClr val="FF6600"/>
                </a:solidFill>
              </a:rPr>
              <a:t>Dulcamara</a:t>
            </a:r>
            <a:r>
              <a:rPr lang="fr-FR" sz="2400" b="1" dirty="0">
                <a:solidFill>
                  <a:srgbClr val="FF6600"/>
                </a:solidFill>
              </a:rPr>
              <a:t> 9CH</a:t>
            </a:r>
          </a:p>
          <a:p>
            <a:pPr marL="342900" lvl="1" indent="-342900">
              <a:spcBef>
                <a:spcPts val="0"/>
              </a:spcBef>
              <a:buFont typeface="Wingdings" panose="05000000000000000000" pitchFamily="2" charset="2"/>
              <a:buChar char="ü"/>
            </a:pPr>
            <a:r>
              <a:rPr lang="fr-FR" sz="2000" dirty="0">
                <a:solidFill>
                  <a:schemeClr val="tx1"/>
                </a:solidFill>
              </a:rPr>
              <a:t>après </a:t>
            </a:r>
            <a:r>
              <a:rPr lang="fr-FR" sz="2400" b="1" dirty="0">
                <a:solidFill>
                  <a:schemeClr val="accent4">
                    <a:lumMod val="75000"/>
                  </a:schemeClr>
                </a:solidFill>
              </a:rPr>
              <a:t>exposition à l’humidité</a:t>
            </a:r>
            <a:r>
              <a:rPr lang="fr-FR" sz="2000" dirty="0">
                <a:solidFill>
                  <a:schemeClr val="tx1"/>
                </a:solidFill>
              </a:rPr>
              <a:t>, amélioré par le mouvement.</a:t>
            </a:r>
          </a:p>
          <a:p>
            <a:pPr>
              <a:spcBef>
                <a:spcPts val="0"/>
              </a:spcBef>
              <a:spcAft>
                <a:spcPts val="0"/>
              </a:spcAft>
            </a:pPr>
            <a:endParaRPr lang="fr-FR" sz="2000" dirty="0">
              <a:solidFill>
                <a:schemeClr val="tx1"/>
              </a:solidFill>
              <a:latin typeface="+mj-lt"/>
            </a:endParaRPr>
          </a:p>
        </p:txBody>
      </p:sp>
      <p:pic>
        <p:nvPicPr>
          <p:cNvPr id="11268" name="Picture 4" descr="20 frais Strychnos nux vomica graines, bois Serpent Graines nux vomica  Graines bio: Amazon.fr: Jardin">
            <a:extLst>
              <a:ext uri="{FF2B5EF4-FFF2-40B4-BE49-F238E27FC236}">
                <a16:creationId xmlns:a16="http://schemas.microsoft.com/office/drawing/2014/main" id="{8A2D7A5C-98C2-4162-B741-9B39986B7D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82618" y="511534"/>
            <a:ext cx="2244783" cy="167495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a:extLst>
              <a:ext uri="{FF2B5EF4-FFF2-40B4-BE49-F238E27FC236}">
                <a16:creationId xmlns:a16="http://schemas.microsoft.com/office/drawing/2014/main" id="{76792011-106A-4AA4-A230-E3B9A7AB8A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71944" y="1922563"/>
            <a:ext cx="2244783" cy="168142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OLANUM DULCAMARA - MORELLA RAMPICANTE, 10 SEMI | eBay">
            <a:extLst>
              <a:ext uri="{FF2B5EF4-FFF2-40B4-BE49-F238E27FC236}">
                <a16:creationId xmlns:a16="http://schemas.microsoft.com/office/drawing/2014/main" id="{37C0827D-7D86-4C74-A53A-93522827FC52}"/>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1152" r="11150"/>
          <a:stretch/>
        </p:blipFill>
        <p:spPr bwMode="auto">
          <a:xfrm>
            <a:off x="9182618" y="4423869"/>
            <a:ext cx="2244783" cy="192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195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238911" y="269277"/>
            <a:ext cx="10052399" cy="709865"/>
          </a:xfrm>
        </p:spPr>
        <p:txBody>
          <a:bodyPr>
            <a:norm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rPr>
              <a:t>lombo-sciatique récidivante : traiter la douleur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755649" y="1288831"/>
            <a:ext cx="7516982" cy="3619641"/>
          </a:xfrm>
        </p:spPr>
        <p:txBody>
          <a:bodyPr>
            <a:noAutofit/>
          </a:bodyPr>
          <a:lstStyle/>
          <a:p>
            <a:pPr marL="0" indent="0">
              <a:spcBef>
                <a:spcPts val="0"/>
              </a:spcBef>
              <a:spcAft>
                <a:spcPts val="0"/>
              </a:spcAft>
              <a:buNone/>
            </a:pPr>
            <a:r>
              <a:rPr lang="fr-FR" sz="2400" b="1" dirty="0" err="1">
                <a:solidFill>
                  <a:srgbClr val="FF6600"/>
                </a:solidFill>
              </a:rPr>
              <a:t>Colocynthis</a:t>
            </a:r>
            <a:r>
              <a:rPr lang="fr-FR" sz="2400" b="1" dirty="0">
                <a:solidFill>
                  <a:srgbClr val="FF6600"/>
                </a:solidFill>
              </a:rPr>
              <a:t> 9CH</a:t>
            </a:r>
            <a:r>
              <a:rPr lang="fr-FR" sz="2000" b="1" dirty="0">
                <a:solidFill>
                  <a:schemeClr val="tx1"/>
                </a:solidFill>
                <a:latin typeface="+mj-lt"/>
                <a:ea typeface="Calibri" panose="020F0502020204030204" pitchFamily="34" charset="0"/>
                <a:cs typeface="Times New Roman" panose="02020603050405020304" pitchFamily="18" charset="0"/>
              </a:rPr>
              <a:t> </a:t>
            </a:r>
          </a:p>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342900" lvl="1" indent="-342900">
              <a:spcBef>
                <a:spcPts val="0"/>
              </a:spcBef>
              <a:buFont typeface="Wingdings" panose="05000000000000000000" pitchFamily="2" charset="2"/>
              <a:buChar char="ü"/>
            </a:pPr>
            <a:r>
              <a:rPr lang="fr-FR" sz="2000" dirty="0">
                <a:solidFill>
                  <a:schemeClr val="tx1"/>
                </a:solidFill>
              </a:rPr>
              <a:t>amélioré par la flexion</a:t>
            </a:r>
          </a:p>
          <a:p>
            <a:pPr marL="342900" lvl="1" indent="-342900">
              <a:spcBef>
                <a:spcPts val="0"/>
              </a:spcBef>
              <a:buFont typeface="Wingdings" panose="05000000000000000000" pitchFamily="2" charset="2"/>
              <a:buChar char="ü"/>
            </a:pPr>
            <a:r>
              <a:rPr lang="fr-FR" sz="2000" dirty="0">
                <a:solidFill>
                  <a:schemeClr val="tx1"/>
                </a:solidFill>
              </a:rPr>
              <a:t>en particulier la douleur de la sciatique par la flexion du mollet sur la cuisse </a:t>
            </a:r>
          </a:p>
          <a:p>
            <a:pPr marL="342900" lvl="1" indent="-342900">
              <a:spcBef>
                <a:spcPts val="0"/>
              </a:spcBef>
              <a:buFont typeface="Wingdings" panose="05000000000000000000" pitchFamily="2" charset="2"/>
              <a:buChar char="ü"/>
            </a:pPr>
            <a:r>
              <a:rPr lang="fr-FR" sz="2000" dirty="0">
                <a:solidFill>
                  <a:schemeClr val="tx1"/>
                </a:solidFill>
              </a:rPr>
              <a:t>amélioré par la pression forte et la chaleur</a:t>
            </a:r>
          </a:p>
          <a:p>
            <a:pPr marL="342900" lvl="1" indent="-342900">
              <a:spcBef>
                <a:spcPts val="0"/>
              </a:spcBef>
              <a:buFont typeface="Wingdings" panose="05000000000000000000" pitchFamily="2" charset="2"/>
              <a:buChar char="ü"/>
            </a:pPr>
            <a:r>
              <a:rPr lang="fr-FR" sz="2000" dirty="0">
                <a:solidFill>
                  <a:schemeClr val="tx1"/>
                </a:solidFill>
              </a:rPr>
              <a:t>latéralité gauche</a:t>
            </a:r>
          </a:p>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r>
              <a:rPr lang="fr-FR" sz="2400" b="1" dirty="0">
                <a:solidFill>
                  <a:srgbClr val="FF6600"/>
                </a:solidFill>
              </a:rPr>
              <a:t>Magnesia</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b="1" dirty="0" err="1">
                <a:solidFill>
                  <a:srgbClr val="FF6600"/>
                </a:solidFill>
              </a:rPr>
              <a:t>phosphorica</a:t>
            </a:r>
            <a:r>
              <a:rPr lang="fr-FR" sz="2400" b="1" dirty="0">
                <a:solidFill>
                  <a:srgbClr val="FF6600"/>
                </a:solidFill>
              </a:rPr>
              <a:t> 9CH</a:t>
            </a:r>
            <a:r>
              <a:rPr lang="fr-FR" sz="2400" b="1" dirty="0">
                <a:solidFill>
                  <a:schemeClr val="tx1"/>
                </a:solidFill>
                <a:latin typeface="+mj-lt"/>
                <a:ea typeface="Calibri" panose="020F0502020204030204" pitchFamily="34" charset="0"/>
                <a:cs typeface="Times New Roman" panose="02020603050405020304" pitchFamily="18" charset="0"/>
              </a:rPr>
              <a:t> </a:t>
            </a:r>
          </a:p>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342900" lvl="1" indent="-342900">
              <a:spcBef>
                <a:spcPts val="0"/>
              </a:spcBef>
              <a:buFont typeface="Wingdings" panose="05000000000000000000" pitchFamily="2" charset="2"/>
              <a:buChar char="ü"/>
            </a:pPr>
            <a:r>
              <a:rPr lang="fr-FR" sz="2000" dirty="0">
                <a:solidFill>
                  <a:schemeClr val="tx1"/>
                </a:solidFill>
              </a:rPr>
              <a:t>mêmes modalités que </a:t>
            </a:r>
            <a:r>
              <a:rPr lang="fr-FR" sz="2000" dirty="0" err="1">
                <a:solidFill>
                  <a:schemeClr val="tx1"/>
                </a:solidFill>
              </a:rPr>
              <a:t>Colocynthis</a:t>
            </a:r>
            <a:r>
              <a:rPr lang="fr-FR" sz="2000" dirty="0">
                <a:solidFill>
                  <a:schemeClr val="tx1"/>
                </a:solidFill>
              </a:rPr>
              <a:t> mais avec une latéralité droite</a:t>
            </a:r>
          </a:p>
          <a:p>
            <a:pPr>
              <a:spcBef>
                <a:spcPts val="0"/>
              </a:spcBef>
              <a:spcAft>
                <a:spcPts val="0"/>
              </a:spcAft>
            </a:pPr>
            <a:endParaRPr lang="fr-FR" sz="2000" dirty="0">
              <a:solidFill>
                <a:schemeClr val="tx1"/>
              </a:solidFill>
              <a:latin typeface="+mj-lt"/>
            </a:endParaRPr>
          </a:p>
        </p:txBody>
      </p:sp>
      <p:pic>
        <p:nvPicPr>
          <p:cNvPr id="19458" name="Picture 2">
            <a:extLst>
              <a:ext uri="{FF2B5EF4-FFF2-40B4-BE49-F238E27FC236}">
                <a16:creationId xmlns:a16="http://schemas.microsoft.com/office/drawing/2014/main" id="{A5850D71-B1D9-498A-91A3-7846F4C5E4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42349" y="1132509"/>
            <a:ext cx="2861183"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elios Homeopathy - Magnesia phos.">
            <a:extLst>
              <a:ext uri="{FF2B5EF4-FFF2-40B4-BE49-F238E27FC236}">
                <a16:creationId xmlns:a16="http://schemas.microsoft.com/office/drawing/2014/main" id="{233824A9-404E-4B57-80F0-42E94F1DBA0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642349" y="3582367"/>
            <a:ext cx="2861183" cy="286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237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EC99FA-FBBD-0331-BB43-4428AB32F46C}"/>
              </a:ext>
            </a:extLst>
          </p:cNvPr>
          <p:cNvSpPr txBox="1">
            <a:spLocks/>
          </p:cNvSpPr>
          <p:nvPr/>
        </p:nvSpPr>
        <p:spPr>
          <a:xfrm>
            <a:off x="6344816" y="63902"/>
            <a:ext cx="5757241"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800" b="1" dirty="0" err="1">
                <a:solidFill>
                  <a:schemeClr val="accent6"/>
                </a:solidFill>
              </a:rPr>
              <a:t>lombo-sciatique</a:t>
            </a:r>
            <a:r>
              <a:rPr lang="en-US" sz="2800" b="1" dirty="0">
                <a:solidFill>
                  <a:schemeClr val="accent6"/>
                </a:solidFill>
              </a:rPr>
              <a:t> : </a:t>
            </a:r>
            <a:r>
              <a:rPr lang="en-US" sz="2800" b="1" dirty="0" err="1">
                <a:solidFill>
                  <a:schemeClr val="accent6"/>
                </a:solidFill>
              </a:rPr>
              <a:t>cas</a:t>
            </a:r>
            <a:r>
              <a:rPr lang="en-US" sz="2800" b="1" dirty="0">
                <a:solidFill>
                  <a:schemeClr val="accent6"/>
                </a:solidFill>
              </a:rPr>
              <a:t> </a:t>
            </a:r>
            <a:r>
              <a:rPr lang="en-US" sz="2800" b="1" dirty="0" err="1">
                <a:solidFill>
                  <a:schemeClr val="accent6"/>
                </a:solidFill>
              </a:rPr>
              <a:t>clinique</a:t>
            </a:r>
            <a:r>
              <a:rPr lang="en-US" sz="2800" b="1" dirty="0">
                <a:solidFill>
                  <a:schemeClr val="accent6"/>
                </a:solidFill>
              </a:rPr>
              <a:t> </a:t>
            </a:r>
            <a:endParaRPr lang="en-US" sz="3600" b="1" dirty="0">
              <a:solidFill>
                <a:schemeClr val="accent6"/>
              </a:solidFill>
            </a:endParaRPr>
          </a:p>
        </p:txBody>
      </p:sp>
      <p:sp>
        <p:nvSpPr>
          <p:cNvPr id="10247" name="Rectangle 10246">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10249" name="Rectangle 10248">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pic>
        <p:nvPicPr>
          <p:cNvPr id="10242" name="Picture 2" descr="Lumbago (lombalgie aiguë) - Causes et traitement - Doctissimo">
            <a:extLst>
              <a:ext uri="{FF2B5EF4-FFF2-40B4-BE49-F238E27FC236}">
                <a16:creationId xmlns:a16="http://schemas.microsoft.com/office/drawing/2014/main" id="{007C7F5D-0D94-D4DD-B247-A7063DB1C73F}"/>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204017" y="1100918"/>
            <a:ext cx="4414438" cy="2495117"/>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414856" y="1573719"/>
            <a:ext cx="5367163" cy="2821000"/>
          </a:xfrm>
        </p:spPr>
        <p:txBody>
          <a:bodyPr vert="horz" lIns="91440" tIns="45720" rIns="91440" bIns="45720" rtlCol="0">
            <a:normAutofit lnSpcReduction="10000"/>
          </a:bodyPr>
          <a:lstStyle/>
          <a:p>
            <a:pPr marL="0" indent="0">
              <a:lnSpc>
                <a:spcPct val="90000"/>
              </a:lnSpc>
              <a:buNone/>
            </a:pPr>
            <a:r>
              <a:rPr lang="fr-FR" sz="2400" b="1" dirty="0">
                <a:solidFill>
                  <a:srgbClr val="FF6600"/>
                </a:solidFill>
              </a:rPr>
              <a:t>René</a:t>
            </a:r>
            <a:r>
              <a:rPr lang="fr-FR" sz="1600" dirty="0"/>
              <a:t>, chef d’entreprise très occupé, pas une minute à perdre, fait un faux mouvement et se bloque le dos. </a:t>
            </a:r>
          </a:p>
          <a:p>
            <a:pPr marL="0">
              <a:lnSpc>
                <a:spcPct val="90000"/>
              </a:lnSpc>
            </a:pPr>
            <a:r>
              <a:rPr lang="fr-FR" sz="1600" dirty="0"/>
              <a:t>Plus moyen de bouger.</a:t>
            </a:r>
          </a:p>
          <a:p>
            <a:pPr marL="0">
              <a:lnSpc>
                <a:spcPct val="90000"/>
              </a:lnSpc>
            </a:pPr>
            <a:r>
              <a:rPr lang="fr-FR" sz="1600" dirty="0"/>
              <a:t>Il doit s’asseoir dans le lit pour se retourner !</a:t>
            </a:r>
          </a:p>
          <a:p>
            <a:pPr marL="0">
              <a:lnSpc>
                <a:spcPct val="90000"/>
              </a:lnSpc>
            </a:pPr>
            <a:r>
              <a:rPr lang="fr-FR" sz="1600" dirty="0"/>
              <a:t>Et ça le met en colère car il ne supporte pas d’être malade…</a:t>
            </a:r>
            <a:endParaRPr lang="fr-FR" sz="2000" b="1" dirty="0">
              <a:solidFill>
                <a:schemeClr val="accent3">
                  <a:lumMod val="75000"/>
                </a:schemeClr>
              </a:solidFill>
              <a:latin typeface="+mj-lt"/>
            </a:endParaRPr>
          </a:p>
          <a:p>
            <a:pPr marL="0">
              <a:lnSpc>
                <a:spcPct val="90000"/>
              </a:lnSpc>
            </a:pPr>
            <a:endParaRPr lang="fr-FR" sz="1600" dirty="0"/>
          </a:p>
          <a:p>
            <a:pPr marL="0" indent="0">
              <a:buNone/>
            </a:pPr>
            <a:r>
              <a:rPr lang="fr-FR" sz="2000" b="1" dirty="0">
                <a:solidFill>
                  <a:schemeClr val="accent3">
                    <a:lumMod val="75000"/>
                  </a:schemeClr>
                </a:solidFill>
                <a:latin typeface="+mj-lt"/>
              </a:rPr>
              <a:t>Quel traitement proposez-vous ?</a:t>
            </a:r>
          </a:p>
          <a:p>
            <a:pPr marL="0">
              <a:lnSpc>
                <a:spcPct val="90000"/>
              </a:lnSpc>
            </a:pPr>
            <a:endParaRPr lang="fr-FR" sz="1600" dirty="0"/>
          </a:p>
        </p:txBody>
      </p:sp>
      <p:pic>
        <p:nvPicPr>
          <p:cNvPr id="2" name="Image 1">
            <a:extLst>
              <a:ext uri="{FF2B5EF4-FFF2-40B4-BE49-F238E27FC236}">
                <a16:creationId xmlns:a16="http://schemas.microsoft.com/office/drawing/2014/main" id="{3B3C4BEB-7161-84BA-AC25-00643A774B60}"/>
              </a:ext>
            </a:extLst>
          </p:cNvPr>
          <p:cNvPicPr>
            <a:picLocks noChangeAspect="1"/>
          </p:cNvPicPr>
          <p:nvPr/>
        </p:nvPicPr>
        <p:blipFill rotWithShape="1">
          <a:blip r:embed="rId4"/>
          <a:srcRect l="20005" r="22474" b="-2"/>
          <a:stretch/>
        </p:blipFill>
        <p:spPr>
          <a:xfrm>
            <a:off x="1573838" y="3810091"/>
            <a:ext cx="3674795" cy="2118631"/>
          </a:xfrm>
          <a:prstGeom prst="rect">
            <a:avLst/>
          </a:prstGeom>
        </p:spPr>
      </p:pic>
    </p:spTree>
    <p:extLst>
      <p:ext uri="{BB962C8B-B14F-4D97-AF65-F5344CB8AC3E}">
        <p14:creationId xmlns:p14="http://schemas.microsoft.com/office/powerpoint/2010/main" val="1248254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René</a:t>
            </a:r>
            <a:endParaRPr lang="fr-FR" sz="1400" dirty="0">
              <a:latin typeface="Bahnschrift" panose="020B0502040204020203" pitchFamily="34" charset="0"/>
            </a:endParaRPr>
          </a:p>
        </p:txBody>
      </p:sp>
      <p:sp>
        <p:nvSpPr>
          <p:cNvPr id="7" name="ZoneTexte 6">
            <a:extLst>
              <a:ext uri="{FF2B5EF4-FFF2-40B4-BE49-F238E27FC236}">
                <a16:creationId xmlns:a16="http://schemas.microsoft.com/office/drawing/2014/main" id="{C3EEE7E1-76FE-4BB8-BFF1-5F12F26D5C47}"/>
              </a:ext>
            </a:extLst>
          </p:cNvPr>
          <p:cNvSpPr txBox="1"/>
          <p:nvPr/>
        </p:nvSpPr>
        <p:spPr>
          <a:xfrm>
            <a:off x="6304384" y="3820791"/>
            <a:ext cx="3928188" cy="523220"/>
          </a:xfrm>
          <a:prstGeom prst="rect">
            <a:avLst/>
          </a:prstGeom>
          <a:noFill/>
          <a:ln>
            <a:noFill/>
          </a:ln>
        </p:spPr>
        <p:txBody>
          <a:bodyPr wrap="square" rtlCol="0">
            <a:spAutoFit/>
          </a:bodyPr>
          <a:lstStyle/>
          <a:p>
            <a:r>
              <a:rPr lang="fr-FR" sz="1400" dirty="0"/>
              <a:t>Prendre Arnica 9CH et </a:t>
            </a:r>
            <a:r>
              <a:rPr lang="fr-FR" sz="1400" dirty="0" err="1"/>
              <a:t>Nux</a:t>
            </a:r>
            <a:r>
              <a:rPr lang="fr-FR" sz="1400" dirty="0"/>
              <a:t> </a:t>
            </a:r>
            <a:r>
              <a:rPr lang="fr-FR" sz="1400" dirty="0" err="1"/>
              <a:t>vomica</a:t>
            </a:r>
            <a:r>
              <a:rPr lang="fr-FR" sz="1400" dirty="0"/>
              <a:t> 9CH en alternance, 3 granules 1 à 3 fois par jour</a:t>
            </a:r>
          </a:p>
        </p:txBody>
      </p:sp>
    </p:spTree>
    <p:extLst>
      <p:ext uri="{BB962C8B-B14F-4D97-AF65-F5344CB8AC3E}">
        <p14:creationId xmlns:p14="http://schemas.microsoft.com/office/powerpoint/2010/main" val="765618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7" name="Rectangle 12296">
            <a:extLst>
              <a:ext uri="{FF2B5EF4-FFF2-40B4-BE49-F238E27FC236}">
                <a16:creationId xmlns:a16="http://schemas.microsoft.com/office/drawing/2014/main" id="{93EF527E-76C9-48D0-AD8D-3694C5FCE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6F0B011F-6C65-4AC1-9953-6861E70AA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4" name="Titre 1">
            <a:extLst>
              <a:ext uri="{FF2B5EF4-FFF2-40B4-BE49-F238E27FC236}">
                <a16:creationId xmlns:a16="http://schemas.microsoft.com/office/drawing/2014/main" id="{7DEC99FA-FBBD-0331-BB43-4428AB32F46C}"/>
              </a:ext>
            </a:extLst>
          </p:cNvPr>
          <p:cNvSpPr txBox="1">
            <a:spLocks/>
          </p:cNvSpPr>
          <p:nvPr/>
        </p:nvSpPr>
        <p:spPr>
          <a:xfrm>
            <a:off x="730127" y="-20538"/>
            <a:ext cx="6668210" cy="1744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800" b="1" dirty="0">
                <a:solidFill>
                  <a:schemeClr val="accent6"/>
                </a:solidFill>
              </a:rPr>
              <a:t>TMS : </a:t>
            </a:r>
            <a:r>
              <a:rPr lang="en-US" sz="2800" b="1" dirty="0" err="1">
                <a:solidFill>
                  <a:schemeClr val="accent6"/>
                </a:solidFill>
              </a:rPr>
              <a:t>lombo-sciatique</a:t>
            </a:r>
            <a:r>
              <a:rPr lang="en-US" sz="2800" b="1" dirty="0">
                <a:solidFill>
                  <a:schemeClr val="accent6"/>
                </a:solidFill>
              </a:rPr>
              <a:t> : </a:t>
            </a:r>
            <a:r>
              <a:rPr lang="en-US" sz="2800" b="1" dirty="0" err="1">
                <a:solidFill>
                  <a:schemeClr val="accent6"/>
                </a:solidFill>
              </a:rPr>
              <a:t>cas</a:t>
            </a:r>
            <a:r>
              <a:rPr lang="en-US" sz="2800" b="1" dirty="0">
                <a:solidFill>
                  <a:schemeClr val="accent6"/>
                </a:solidFill>
              </a:rPr>
              <a:t> </a:t>
            </a:r>
            <a:r>
              <a:rPr lang="en-US" sz="2800" b="1" dirty="0" err="1">
                <a:solidFill>
                  <a:schemeClr val="accent6"/>
                </a:solidFill>
              </a:rPr>
              <a:t>clinique</a:t>
            </a:r>
            <a:r>
              <a:rPr lang="en-US" sz="2800" b="1" dirty="0">
                <a:solidFill>
                  <a:schemeClr val="accent6"/>
                </a:solidFill>
              </a:rPr>
              <a:t>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754380" y="1465362"/>
            <a:ext cx="7136340" cy="4808438"/>
          </a:xfrm>
        </p:spPr>
        <p:txBody>
          <a:bodyPr vert="horz" lIns="91440" tIns="45720" rIns="91440" bIns="45720" rtlCol="0">
            <a:normAutofit/>
          </a:bodyPr>
          <a:lstStyle/>
          <a:p>
            <a:pPr marL="0" indent="0">
              <a:buNone/>
            </a:pPr>
            <a:r>
              <a:rPr lang="fr-FR" sz="2400" b="1" dirty="0">
                <a:solidFill>
                  <a:srgbClr val="FF6600"/>
                </a:solidFill>
              </a:rPr>
              <a:t>René</a:t>
            </a:r>
            <a:r>
              <a:rPr lang="fr-FR" sz="2400" dirty="0"/>
              <a:t> vous dit qu’il est mieux plié en 2, les jambes pliées sur le ventre, et qu’il n’ose pas bouger car le moindre mouvement déclenche la douleur.</a:t>
            </a:r>
          </a:p>
          <a:p>
            <a:pPr marL="0" indent="0">
              <a:buNone/>
            </a:pPr>
            <a:endParaRPr lang="fr-FR" sz="2000" b="1" dirty="0">
              <a:solidFill>
                <a:schemeClr val="accent3">
                  <a:lumMod val="75000"/>
                </a:schemeClr>
              </a:solidFill>
              <a:latin typeface="+mj-lt"/>
            </a:endParaRPr>
          </a:p>
          <a:p>
            <a:pPr marL="0" indent="0">
              <a:buNone/>
            </a:pPr>
            <a:r>
              <a:rPr lang="fr-FR" sz="2000" b="1" dirty="0">
                <a:solidFill>
                  <a:schemeClr val="accent3">
                    <a:lumMod val="75000"/>
                  </a:schemeClr>
                </a:solidFill>
                <a:latin typeface="+mj-lt"/>
              </a:rPr>
              <a:t>Que proposez-vous ajouter ?</a:t>
            </a:r>
          </a:p>
          <a:p>
            <a:pPr marL="0"/>
            <a:endParaRPr lang="en-US" sz="2400" dirty="0"/>
          </a:p>
          <a:p>
            <a:pPr marL="0"/>
            <a:endParaRPr lang="en-US" dirty="0"/>
          </a:p>
        </p:txBody>
      </p:sp>
      <p:pic>
        <p:nvPicPr>
          <p:cNvPr id="2" name="Image 1">
            <a:extLst>
              <a:ext uri="{FF2B5EF4-FFF2-40B4-BE49-F238E27FC236}">
                <a16:creationId xmlns:a16="http://schemas.microsoft.com/office/drawing/2014/main" id="{9C697A89-C212-6E93-3878-ED7F44222E38}"/>
              </a:ext>
            </a:extLst>
          </p:cNvPr>
          <p:cNvPicPr>
            <a:picLocks noChangeAspect="1"/>
          </p:cNvPicPr>
          <p:nvPr/>
        </p:nvPicPr>
        <p:blipFill rotWithShape="1">
          <a:blip r:embed="rId3"/>
          <a:srcRect l="20005" r="22474" b="-2"/>
          <a:stretch/>
        </p:blipFill>
        <p:spPr>
          <a:xfrm>
            <a:off x="8203963" y="4027043"/>
            <a:ext cx="3674795" cy="2118631"/>
          </a:xfrm>
          <a:prstGeom prst="rect">
            <a:avLst/>
          </a:prstGeom>
        </p:spPr>
      </p:pic>
      <p:pic>
        <p:nvPicPr>
          <p:cNvPr id="5" name="Image 4">
            <a:extLst>
              <a:ext uri="{FF2B5EF4-FFF2-40B4-BE49-F238E27FC236}">
                <a16:creationId xmlns:a16="http://schemas.microsoft.com/office/drawing/2014/main" id="{54C2C3C5-4326-472F-6CFA-190AF55D6F3C}"/>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046915" y="913060"/>
            <a:ext cx="3925698" cy="2118631"/>
          </a:xfrm>
          <a:prstGeom prst="rect">
            <a:avLst/>
          </a:prstGeom>
          <a:effectLst>
            <a:outerShdw blurRad="50800" dist="50800" dir="5400000" algn="ctr" rotWithShape="0">
              <a:schemeClr val="accent6">
                <a:lumMod val="75000"/>
              </a:schemeClr>
            </a:outerShdw>
          </a:effectLst>
        </p:spPr>
      </p:pic>
    </p:spTree>
    <p:extLst>
      <p:ext uri="{BB962C8B-B14F-4D97-AF65-F5344CB8AC3E}">
        <p14:creationId xmlns:p14="http://schemas.microsoft.com/office/powerpoint/2010/main" val="371132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René</a:t>
            </a:r>
            <a:endParaRPr lang="fr-FR" sz="1400" dirty="0">
              <a:latin typeface="Bahnschrift" panose="020B0502040204020203" pitchFamily="34" charset="0"/>
            </a:endParaRPr>
          </a:p>
        </p:txBody>
      </p:sp>
      <p:sp>
        <p:nvSpPr>
          <p:cNvPr id="7" name="ZoneTexte 6">
            <a:extLst>
              <a:ext uri="{FF2B5EF4-FFF2-40B4-BE49-F238E27FC236}">
                <a16:creationId xmlns:a16="http://schemas.microsoft.com/office/drawing/2014/main" id="{C3EEE7E1-76FE-4BB8-BFF1-5F12F26D5C47}"/>
              </a:ext>
            </a:extLst>
          </p:cNvPr>
          <p:cNvSpPr txBox="1"/>
          <p:nvPr/>
        </p:nvSpPr>
        <p:spPr>
          <a:xfrm>
            <a:off x="6372808" y="3707667"/>
            <a:ext cx="3928188" cy="523220"/>
          </a:xfrm>
          <a:prstGeom prst="rect">
            <a:avLst/>
          </a:prstGeom>
          <a:noFill/>
          <a:ln>
            <a:noFill/>
          </a:ln>
        </p:spPr>
        <p:txBody>
          <a:bodyPr wrap="square" rtlCol="0">
            <a:spAutoFit/>
          </a:bodyPr>
          <a:lstStyle/>
          <a:p>
            <a:pPr marR="0" lvl="0" fontAlgn="auto">
              <a:spcBef>
                <a:spcPts val="900"/>
              </a:spcBef>
              <a:spcAft>
                <a:spcPts val="0"/>
              </a:spcAft>
              <a:buSzTx/>
              <a:tabLst/>
              <a:defRPr/>
            </a:pPr>
            <a:r>
              <a:rPr kumimoji="0" lang="en-US" sz="1400" b="1" i="0" u="none" strike="noStrike" cap="none" spc="0" normalizeH="0" baseline="0" noProof="0" dirty="0" err="1">
                <a:ln>
                  <a:noFill/>
                </a:ln>
                <a:effectLst/>
                <a:uLnTx/>
                <a:uFillTx/>
              </a:rPr>
              <a:t>Colocynthis</a:t>
            </a:r>
            <a:r>
              <a:rPr kumimoji="0" lang="en-US" sz="1400" b="1" i="0" u="none" strike="noStrike" cap="none" spc="0" normalizeH="0" baseline="0" noProof="0" dirty="0">
                <a:ln>
                  <a:noFill/>
                </a:ln>
                <a:effectLst/>
                <a:uLnTx/>
                <a:uFillTx/>
              </a:rPr>
              <a:t> 9CH </a:t>
            </a:r>
            <a:r>
              <a:rPr lang="en-US" sz="1400" dirty="0"/>
              <a:t>3 granules x</a:t>
            </a:r>
            <a:r>
              <a:rPr kumimoji="0" lang="en-US" sz="1400" b="0" i="0" u="none" strike="noStrike" cap="none" spc="0" normalizeH="0" baseline="0" noProof="0" dirty="0">
                <a:ln>
                  <a:noFill/>
                </a:ln>
                <a:effectLst/>
                <a:uLnTx/>
                <a:uFillTx/>
              </a:rPr>
              <a:t> 1 à 3</a:t>
            </a:r>
            <a:r>
              <a:rPr kumimoji="0" lang="en-US" sz="1400" b="0" i="0" u="none" strike="noStrike" cap="none" spc="0" normalizeH="0" noProof="0" dirty="0">
                <a:ln>
                  <a:noFill/>
                </a:ln>
                <a:effectLst/>
                <a:uLnTx/>
                <a:uFillTx/>
              </a:rPr>
              <a:t> / jour</a:t>
            </a:r>
            <a:endParaRPr kumimoji="0" lang="en-US" sz="1400" b="0" i="0" u="none" strike="noStrike" cap="none" spc="0" normalizeH="0" baseline="0" noProof="0" dirty="0">
              <a:ln>
                <a:noFill/>
              </a:ln>
              <a:effectLst/>
              <a:uLnTx/>
              <a:uFillTx/>
            </a:endParaRPr>
          </a:p>
          <a:p>
            <a:pPr lvl="0">
              <a:defRPr/>
            </a:pPr>
            <a:r>
              <a:rPr lang="en-US" sz="1400" b="1" dirty="0" err="1"/>
              <a:t>Bryonia</a:t>
            </a:r>
            <a:r>
              <a:rPr lang="en-US" sz="1400" b="1" dirty="0"/>
              <a:t> 5CH </a:t>
            </a:r>
            <a:r>
              <a:rPr lang="en-US" sz="1400" dirty="0"/>
              <a:t>3 granules 1 à 3/ jour</a:t>
            </a:r>
            <a:endParaRPr lang="en-US" sz="1400" b="1" dirty="0"/>
          </a:p>
        </p:txBody>
      </p:sp>
    </p:spTree>
    <p:extLst>
      <p:ext uri="{BB962C8B-B14F-4D97-AF65-F5344CB8AC3E}">
        <p14:creationId xmlns:p14="http://schemas.microsoft.com/office/powerpoint/2010/main" val="2344655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DEC99FA-FBBD-0331-BB43-4428AB32F46C}"/>
              </a:ext>
            </a:extLst>
          </p:cNvPr>
          <p:cNvSpPr txBox="1">
            <a:spLocks/>
          </p:cNvSpPr>
          <p:nvPr/>
        </p:nvSpPr>
        <p:spPr>
          <a:xfrm>
            <a:off x="6258535" y="194227"/>
            <a:ext cx="5516698"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fr-FR" sz="2800" b="1" dirty="0">
                <a:solidFill>
                  <a:schemeClr val="accent6"/>
                </a:solidFill>
              </a:rPr>
              <a:t>lombo-sciatique : cas clinique </a:t>
            </a:r>
          </a:p>
        </p:txBody>
      </p:sp>
      <p:sp>
        <p:nvSpPr>
          <p:cNvPr id="13319" name="Rectangle 13318">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13321" name="Rectangle 13320">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6258534" y="1634640"/>
            <a:ext cx="5612549" cy="4638837"/>
          </a:xfrm>
        </p:spPr>
        <p:txBody>
          <a:bodyPr vert="horz" lIns="91440" tIns="45720" rIns="91440" bIns="45720" rtlCol="0">
            <a:normAutofit/>
          </a:bodyPr>
          <a:lstStyle/>
          <a:p>
            <a:pPr marL="0" indent="0">
              <a:lnSpc>
                <a:spcPct val="90000"/>
              </a:lnSpc>
              <a:buNone/>
            </a:pPr>
            <a:r>
              <a:rPr lang="fr-FR" sz="2400" b="1" dirty="0">
                <a:solidFill>
                  <a:srgbClr val="FF6600"/>
                </a:solidFill>
              </a:rPr>
              <a:t>Arnaud </a:t>
            </a:r>
            <a:r>
              <a:rPr lang="fr-FR" sz="2000" dirty="0"/>
              <a:t>est un sportif, mais au retour d’une compétition il présente une forte lombalgie.</a:t>
            </a:r>
          </a:p>
          <a:p>
            <a:pPr marL="0" indent="0">
              <a:buNone/>
            </a:pPr>
            <a:r>
              <a:rPr lang="fr-FR" sz="2000" b="1" dirty="0">
                <a:solidFill>
                  <a:schemeClr val="accent3">
                    <a:lumMod val="75000"/>
                  </a:schemeClr>
                </a:solidFill>
                <a:latin typeface="+mj-lt"/>
              </a:rPr>
              <a:t>Quel médicament proposez-vous en 1ère intention ? </a:t>
            </a:r>
          </a:p>
          <a:p>
            <a:pPr marL="0">
              <a:lnSpc>
                <a:spcPct val="90000"/>
              </a:lnSpc>
            </a:pPr>
            <a:endParaRPr lang="fr-FR" sz="2000" dirty="0"/>
          </a:p>
          <a:p>
            <a:pPr marL="0">
              <a:lnSpc>
                <a:spcPct val="90000"/>
              </a:lnSpc>
            </a:pPr>
            <a:r>
              <a:rPr lang="fr-FR" sz="2000" dirty="0"/>
              <a:t>Il vous dit qu’il a surtout mal le matin en se mettant en route et que sa douleur s’améliore rapidement dans la matinée.</a:t>
            </a:r>
          </a:p>
          <a:p>
            <a:pPr marL="0" lvl="0" indent="0">
              <a:buNone/>
            </a:pPr>
            <a:r>
              <a:rPr lang="fr-FR" sz="2000" b="1" dirty="0">
                <a:solidFill>
                  <a:schemeClr val="accent3">
                    <a:lumMod val="75000"/>
                  </a:schemeClr>
                </a:solidFill>
                <a:latin typeface="+mj-lt"/>
              </a:rPr>
              <a:t>Que proposez-vous ajouter ?</a:t>
            </a:r>
          </a:p>
          <a:p>
            <a:pPr marL="0">
              <a:lnSpc>
                <a:spcPct val="90000"/>
              </a:lnSpc>
            </a:pPr>
            <a:endParaRPr lang="en-US" sz="2000" b="1" dirty="0">
              <a:solidFill>
                <a:schemeClr val="accent3">
                  <a:lumMod val="75000"/>
                </a:schemeClr>
              </a:solidFill>
              <a:latin typeface="+mj-lt"/>
            </a:endParaRPr>
          </a:p>
        </p:txBody>
      </p:sp>
      <p:pic>
        <p:nvPicPr>
          <p:cNvPr id="2" name="Image 1">
            <a:extLst>
              <a:ext uri="{FF2B5EF4-FFF2-40B4-BE49-F238E27FC236}">
                <a16:creationId xmlns:a16="http://schemas.microsoft.com/office/drawing/2014/main" id="{96810D08-F66B-4EEF-5298-BFE9ADA90D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7693" b="7324"/>
          <a:stretch/>
        </p:blipFill>
        <p:spPr>
          <a:xfrm>
            <a:off x="1780872" y="1070367"/>
            <a:ext cx="3187943" cy="2482893"/>
          </a:xfrm>
          <a:prstGeom prst="rect">
            <a:avLst/>
          </a:prstGeom>
        </p:spPr>
      </p:pic>
      <p:pic>
        <p:nvPicPr>
          <p:cNvPr id="5" name="Image 4">
            <a:extLst>
              <a:ext uri="{FF2B5EF4-FFF2-40B4-BE49-F238E27FC236}">
                <a16:creationId xmlns:a16="http://schemas.microsoft.com/office/drawing/2014/main" id="{3781BB0C-2935-4EF7-751B-42A41150B9F9}"/>
              </a:ext>
            </a:extLst>
          </p:cNvPr>
          <p:cNvPicPr>
            <a:picLocks noChangeAspect="1"/>
          </p:cNvPicPr>
          <p:nvPr/>
        </p:nvPicPr>
        <p:blipFill rotWithShape="1">
          <a:blip r:embed="rId4"/>
          <a:srcRect l="20005" r="22474" b="-2"/>
          <a:stretch/>
        </p:blipFill>
        <p:spPr>
          <a:xfrm>
            <a:off x="1780872" y="3869968"/>
            <a:ext cx="3326217" cy="1917665"/>
          </a:xfrm>
          <a:prstGeom prst="rect">
            <a:avLst/>
          </a:prstGeom>
        </p:spPr>
      </p:pic>
    </p:spTree>
    <p:extLst>
      <p:ext uri="{BB962C8B-B14F-4D97-AF65-F5344CB8AC3E}">
        <p14:creationId xmlns:p14="http://schemas.microsoft.com/office/powerpoint/2010/main" val="315334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Arnaud</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304384" y="3414442"/>
            <a:ext cx="3928188" cy="987963"/>
          </a:xfrm>
          <a:prstGeom prst="rect">
            <a:avLst/>
          </a:prstGeom>
          <a:noFill/>
          <a:ln>
            <a:noFill/>
          </a:ln>
        </p:spPr>
        <p:txBody>
          <a:bodyPr wrap="square" rtlCol="0">
            <a:spAutoFit/>
          </a:bodyPr>
          <a:lstStyle/>
          <a:p>
            <a:pPr marR="0" lvl="0" algn="l" defTabSz="914400" rtl="0" eaLnBrk="1" fontAlgn="auto" latinLnBrk="0" hangingPunct="1">
              <a:lnSpc>
                <a:spcPct val="90000"/>
              </a:lnSpc>
              <a:spcBef>
                <a:spcPts val="900"/>
              </a:spcBef>
              <a:spcAft>
                <a:spcPts val="0"/>
              </a:spcAft>
              <a:buClr>
                <a:prstClr val="black">
                  <a:lumMod val="85000"/>
                  <a:lumOff val="15000"/>
                </a:prstClr>
              </a:buClr>
              <a:buSzTx/>
              <a:tabLst/>
              <a:defRPr/>
            </a:pPr>
            <a:r>
              <a:rPr kumimoji="0" lang="fr-FR" sz="1600" i="0" u="none" strike="noStrike" kern="1200" cap="none" spc="0" normalizeH="0" baseline="0" noProof="0" dirty="0">
                <a:ln>
                  <a:noFill/>
                </a:ln>
                <a:effectLst/>
                <a:uLnTx/>
                <a:uFillTx/>
                <a:latin typeface="Century Gothic" panose="020B0502020202020204"/>
                <a:ea typeface="+mn-ea"/>
                <a:cs typeface="+mn-cs"/>
              </a:rPr>
              <a:t>1 dose Arnica 30CH</a:t>
            </a:r>
          </a:p>
          <a:p>
            <a:pPr defTabSz="914400">
              <a:lnSpc>
                <a:spcPct val="90000"/>
              </a:lnSpc>
              <a:spcBef>
                <a:spcPts val="900"/>
              </a:spcBef>
              <a:buClr>
                <a:prstClr val="black">
                  <a:lumMod val="85000"/>
                  <a:lumOff val="15000"/>
                </a:prstClr>
              </a:buClr>
              <a:defRPr/>
            </a:pPr>
            <a:r>
              <a:rPr lang="fr-FR" sz="1600" dirty="0" err="1">
                <a:latin typeface="Century Gothic" panose="020B0502020202020204"/>
              </a:rPr>
              <a:t>Rhus</a:t>
            </a:r>
            <a:r>
              <a:rPr lang="fr-FR" sz="1600" dirty="0">
                <a:latin typeface="Century Gothic" panose="020B0502020202020204"/>
              </a:rPr>
              <a:t> </a:t>
            </a:r>
            <a:r>
              <a:rPr lang="fr-FR" sz="1600" dirty="0" err="1">
                <a:latin typeface="Century Gothic" panose="020B0502020202020204"/>
              </a:rPr>
              <a:t>tox</a:t>
            </a:r>
            <a:r>
              <a:rPr lang="fr-FR" sz="1600" dirty="0">
                <a:latin typeface="Century Gothic" panose="020B0502020202020204"/>
              </a:rPr>
              <a:t> 9CH, 3 granules 1 à 2 / jour</a:t>
            </a:r>
          </a:p>
          <a:p>
            <a:pPr marR="0" lvl="0" algn="l" defTabSz="914400" rtl="0" eaLnBrk="1" fontAlgn="auto" latinLnBrk="0" hangingPunct="1">
              <a:lnSpc>
                <a:spcPct val="90000"/>
              </a:lnSpc>
              <a:spcBef>
                <a:spcPts val="900"/>
              </a:spcBef>
              <a:spcAft>
                <a:spcPts val="0"/>
              </a:spcAft>
              <a:buClr>
                <a:prstClr val="black">
                  <a:lumMod val="85000"/>
                  <a:lumOff val="15000"/>
                </a:prstClr>
              </a:buClr>
              <a:buSzTx/>
              <a:tabLst/>
              <a:defRPr/>
            </a:pPr>
            <a:endParaRPr kumimoji="0" lang="fr-FR" sz="16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31682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Oval 6"/>
          <p:cNvSpPr>
            <a:spLocks noChangeArrowheads="1"/>
          </p:cNvSpPr>
          <p:nvPr/>
        </p:nvSpPr>
        <p:spPr bwMode="auto">
          <a:xfrm>
            <a:off x="2095018" y="2013178"/>
            <a:ext cx="3789342" cy="2625724"/>
          </a:xfrm>
          <a:prstGeom prst="ellipse">
            <a:avLst/>
          </a:pr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defRPr/>
            </a:pPr>
            <a:endParaRPr lang="fr-FR" altLang="fr-FR" sz="1350">
              <a:solidFill>
                <a:prstClr val="black"/>
              </a:solidFill>
              <a:cs typeface="Arial" panose="020B0604020202020204" pitchFamily="34" charset="0"/>
            </a:endParaRPr>
          </a:p>
        </p:txBody>
      </p:sp>
      <p:sp>
        <p:nvSpPr>
          <p:cNvPr id="67589" name="Titre 1"/>
          <p:cNvSpPr>
            <a:spLocks/>
          </p:cNvSpPr>
          <p:nvPr/>
        </p:nvSpPr>
        <p:spPr bwMode="auto">
          <a:xfrm>
            <a:off x="2617533" y="2525719"/>
            <a:ext cx="2604304" cy="129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fontAlgn="base">
              <a:spcBef>
                <a:spcPct val="0"/>
              </a:spcBef>
              <a:spcAft>
                <a:spcPct val="0"/>
              </a:spcAft>
            </a:pPr>
            <a:r>
              <a:rPr lang="fr-FR" altLang="fr-FR" sz="3200" dirty="0">
                <a:solidFill>
                  <a:srgbClr val="FFFFFF"/>
                </a:solidFill>
                <a:cs typeface="Arial" panose="020B0604020202020204" pitchFamily="34" charset="0"/>
              </a:rPr>
              <a:t>ARNICA MONTANA</a:t>
            </a:r>
          </a:p>
        </p:txBody>
      </p:sp>
      <p:sp>
        <p:nvSpPr>
          <p:cNvPr id="67591" name="Rectangle 10"/>
          <p:cNvSpPr>
            <a:spLocks noChangeArrowheads="1"/>
          </p:cNvSpPr>
          <p:nvPr/>
        </p:nvSpPr>
        <p:spPr bwMode="auto">
          <a:xfrm>
            <a:off x="2925116" y="5486944"/>
            <a:ext cx="19891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fontAlgn="base">
              <a:spcBef>
                <a:spcPct val="20000"/>
              </a:spcBef>
              <a:spcAft>
                <a:spcPct val="0"/>
              </a:spcAft>
            </a:pPr>
            <a:r>
              <a:rPr lang="fr-FR" altLang="fr-FR" sz="1500" i="1" dirty="0">
                <a:solidFill>
                  <a:srgbClr val="9F8351"/>
                </a:solidFill>
                <a:cs typeface="Arial" panose="020B0604020202020204" pitchFamily="34" charset="0"/>
              </a:rPr>
              <a:t>Arnique des montagnes</a:t>
            </a:r>
          </a:p>
        </p:txBody>
      </p:sp>
      <p:pic>
        <p:nvPicPr>
          <p:cNvPr id="3" name="Image 2">
            <a:extLst>
              <a:ext uri="{FF2B5EF4-FFF2-40B4-BE49-F238E27FC236}">
                <a16:creationId xmlns:a16="http://schemas.microsoft.com/office/drawing/2014/main" id="{2FB22DBA-DA3F-4640-FE11-A1482ADE0771}"/>
              </a:ext>
            </a:extLst>
          </p:cNvPr>
          <p:cNvPicPr>
            <a:picLocks noChangeAspect="1"/>
          </p:cNvPicPr>
          <p:nvPr/>
        </p:nvPicPr>
        <p:blipFill rotWithShape="1">
          <a:blip r:embed="rId3" cstate="email"/>
          <a:srcRect l="10071" r="48018"/>
          <a:stretch/>
        </p:blipFill>
        <p:spPr>
          <a:xfrm>
            <a:off x="7908031" y="0"/>
            <a:ext cx="428396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725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78DA280-3EE8-8FE1-4932-CE849AE584FB}"/>
              </a:ext>
            </a:extLst>
          </p:cNvPr>
          <p:cNvSpPr txBox="1">
            <a:spLocks/>
          </p:cNvSpPr>
          <p:nvPr/>
        </p:nvSpPr>
        <p:spPr>
          <a:xfrm>
            <a:off x="5297762" y="640080"/>
            <a:ext cx="6251110" cy="356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fr-FR" sz="5400" b="0" i="0" u="none" strike="noStrike" cap="none" spc="0" normalizeH="0" baseline="0" dirty="0">
                <a:ln>
                  <a:noFill/>
                </a:ln>
                <a:effectLst/>
                <a:uLnTx/>
                <a:uFillTx/>
              </a:rPr>
              <a:t>Dorsalgies et cervicalgies</a:t>
            </a:r>
          </a:p>
        </p:txBody>
      </p:sp>
      <p:pic>
        <p:nvPicPr>
          <p:cNvPr id="2" name="Image 1">
            <a:extLst>
              <a:ext uri="{FF2B5EF4-FFF2-40B4-BE49-F238E27FC236}">
                <a16:creationId xmlns:a16="http://schemas.microsoft.com/office/drawing/2014/main" id="{F9FD70D2-5E0F-C7AE-73B7-4A1D9EB3879F}"/>
              </a:ext>
            </a:extLst>
          </p:cNvPr>
          <p:cNvPicPr>
            <a:picLocks noChangeAspect="1"/>
          </p:cNvPicPr>
          <p:nvPr/>
        </p:nvPicPr>
        <p:blipFill rotWithShape="1">
          <a:blip r:embed="rId3"/>
          <a:srcRect r="2164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194168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1216568" y="518980"/>
            <a:ext cx="6343672" cy="354933"/>
          </a:xfrm>
        </p:spPr>
        <p:txBody>
          <a:bodyPr>
            <a:normAutofit fontScale="90000"/>
          </a:bodyPr>
          <a:lstStyle/>
          <a:p>
            <a:pPr marL="342900" indent="-342900">
              <a:spcBef>
                <a:spcPts val="0"/>
              </a:spcBef>
              <a:buClr>
                <a:schemeClr val="accent1"/>
              </a:buClr>
              <a:buSzPct val="80000"/>
              <a:buFont typeface="Wingdings 3" panose="05040102010807070707" pitchFamily="18" charset="2"/>
              <a:buChar char=""/>
            </a:pPr>
            <a:r>
              <a:rPr lang="fr-FR" sz="2800" b="1" dirty="0">
                <a:solidFill>
                  <a:schemeClr val="accent3">
                    <a:lumMod val="75000"/>
                  </a:schemeClr>
                </a:solidFill>
                <a:ea typeface="+mn-ea"/>
                <a:cs typeface="+mn-cs"/>
              </a:rPr>
              <a:t>dorsalgies et cervicalgies</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883769" y="1287484"/>
            <a:ext cx="7997472" cy="4675373"/>
          </a:xfrm>
        </p:spPr>
        <p:txBody>
          <a:bodyPr>
            <a:noAutofit/>
          </a:bodyPr>
          <a:lstStyle/>
          <a:p>
            <a:pPr marL="0" indent="0">
              <a:spcBef>
                <a:spcPts val="0"/>
              </a:spcBef>
              <a:spcAft>
                <a:spcPts val="0"/>
              </a:spcAft>
              <a:buNone/>
            </a:pPr>
            <a:r>
              <a:rPr lang="fr-FR" sz="2800" b="1" dirty="0">
                <a:solidFill>
                  <a:srgbClr val="FF6600"/>
                </a:solidFill>
              </a:rPr>
              <a:t>Actaea</a:t>
            </a:r>
            <a:r>
              <a:rPr lang="fr-FR" sz="2800" b="1" dirty="0">
                <a:solidFill>
                  <a:schemeClr val="tx1"/>
                </a:solidFill>
                <a:latin typeface="+mj-lt"/>
                <a:ea typeface="Calibri" panose="020F0502020204030204" pitchFamily="34" charset="0"/>
                <a:cs typeface="Times New Roman" panose="02020603050405020304" pitchFamily="18" charset="0"/>
              </a:rPr>
              <a:t> </a:t>
            </a:r>
            <a:r>
              <a:rPr lang="fr-FR" sz="2800" b="1" dirty="0">
                <a:solidFill>
                  <a:srgbClr val="FF6600"/>
                </a:solidFill>
              </a:rPr>
              <a:t>racemosa 9CH</a:t>
            </a:r>
          </a:p>
          <a:p>
            <a:pPr marL="0" indent="0">
              <a:spcBef>
                <a:spcPts val="0"/>
              </a:spcBef>
              <a:spcAft>
                <a:spcPts val="0"/>
              </a:spcAft>
              <a:buNone/>
            </a:pPr>
            <a:endParaRPr lang="fr-FR" sz="2400" dirty="0">
              <a:solidFill>
                <a:schemeClr val="tx1"/>
              </a:solidFill>
              <a:latin typeface="+mj-lt"/>
              <a:cs typeface="Times New Roman" panose="02020603050405020304" pitchFamily="18" charset="0"/>
            </a:endParaRPr>
          </a:p>
          <a:p>
            <a:pPr marL="342900" lvl="1" indent="-342900">
              <a:spcBef>
                <a:spcPts val="0"/>
              </a:spcBef>
              <a:buFont typeface="Wingdings" panose="05000000000000000000" pitchFamily="2" charset="2"/>
              <a:buChar char="ü"/>
            </a:pPr>
            <a:r>
              <a:rPr lang="fr-FR" sz="2400" dirty="0">
                <a:solidFill>
                  <a:schemeClr val="tx1"/>
                </a:solidFill>
              </a:rPr>
              <a:t>douleurs aiguës de la nuque irradiant jusqu’à D4</a:t>
            </a:r>
          </a:p>
          <a:p>
            <a:pPr marL="342900" lvl="1" indent="-342900">
              <a:spcBef>
                <a:spcPts val="0"/>
              </a:spcBef>
              <a:buFont typeface="Wingdings" panose="05000000000000000000" pitchFamily="2" charset="2"/>
              <a:buChar char="ü"/>
            </a:pPr>
            <a:r>
              <a:rPr lang="fr-FR" sz="2400" dirty="0">
                <a:solidFill>
                  <a:schemeClr val="tx1"/>
                </a:solidFill>
              </a:rPr>
              <a:t>aggravées par le mouvement, l’humidité froide</a:t>
            </a:r>
          </a:p>
          <a:p>
            <a:pPr marL="0" lvl="1" indent="0">
              <a:spcBef>
                <a:spcPts val="0"/>
              </a:spcBef>
              <a:buNone/>
            </a:pPr>
            <a:r>
              <a:rPr lang="fr-FR" sz="2400" dirty="0"/>
              <a:t>    </a:t>
            </a:r>
            <a:r>
              <a:rPr lang="fr-FR" sz="2400" dirty="0">
                <a:solidFill>
                  <a:schemeClr val="tx1"/>
                </a:solidFill>
              </a:rPr>
              <a:t>par le travail en position demi-fléchi fixe </a:t>
            </a:r>
          </a:p>
          <a:p>
            <a:pPr marL="0" lvl="1" indent="0">
              <a:spcBef>
                <a:spcPts val="0"/>
              </a:spcBef>
              <a:buNone/>
            </a:pPr>
            <a:r>
              <a:rPr lang="fr-FR" sz="2400" dirty="0"/>
              <a:t>   </a:t>
            </a:r>
            <a:r>
              <a:rPr lang="fr-FR" sz="2400" dirty="0">
                <a:solidFill>
                  <a:schemeClr val="tx1"/>
                </a:solidFill>
              </a:rPr>
              <a:t>(cervicalgie des ordinateurs, des textos !)</a:t>
            </a:r>
          </a:p>
          <a:p>
            <a:pPr marL="342900" lvl="1" indent="-342900">
              <a:spcBef>
                <a:spcPts val="0"/>
              </a:spcBef>
              <a:buFont typeface="Wingdings" panose="05000000000000000000" pitchFamily="2" charset="2"/>
              <a:buChar char="ü"/>
            </a:pPr>
            <a:r>
              <a:rPr lang="fr-FR" sz="2400" dirty="0"/>
              <a:t>améliorée par la chaleur</a:t>
            </a:r>
            <a:endParaRPr lang="fr-FR" sz="2400" dirty="0">
              <a:solidFill>
                <a:schemeClr val="tx1"/>
              </a:solidFill>
            </a:endParaRPr>
          </a:p>
          <a:p>
            <a:pPr marL="342900" lvl="1" indent="-342900">
              <a:spcBef>
                <a:spcPts val="0"/>
              </a:spcBef>
              <a:buFont typeface="Wingdings" panose="05000000000000000000" pitchFamily="2" charset="2"/>
              <a:buChar char="ü"/>
            </a:pPr>
            <a:r>
              <a:rPr lang="fr-FR" sz="2400" dirty="0">
                <a:solidFill>
                  <a:schemeClr val="tx1"/>
                </a:solidFill>
              </a:rPr>
              <a:t>chez une femme très nerveuse aux règles abondantes et douloureuses (</a:t>
            </a:r>
            <a:r>
              <a:rPr lang="fr-FR" sz="2400" dirty="0">
                <a:solidFill>
                  <a:schemeClr val="tx1"/>
                </a:solidFill>
                <a:sym typeface="Wingdings" panose="05000000000000000000" pitchFamily="2" charset="2"/>
              </a:rPr>
              <a:t> endométriose ++)</a:t>
            </a:r>
            <a:endParaRPr lang="fr-FR" sz="2400" dirty="0">
              <a:solidFill>
                <a:schemeClr val="tx1"/>
              </a:solidFill>
            </a:endParaRPr>
          </a:p>
          <a:p>
            <a:pPr marL="342900" lvl="1" indent="-342900">
              <a:spcBef>
                <a:spcPts val="0"/>
              </a:spcBef>
              <a:buFont typeface="Wingdings" panose="05000000000000000000" pitchFamily="2" charset="2"/>
              <a:buChar char="ü"/>
            </a:pPr>
            <a:r>
              <a:rPr lang="fr-FR" sz="2400" dirty="0">
                <a:solidFill>
                  <a:schemeClr val="tx1"/>
                </a:solidFill>
              </a:rPr>
              <a:t>complété </a:t>
            </a:r>
            <a:r>
              <a:rPr lang="fr-FR" sz="2400" dirty="0">
                <a:solidFill>
                  <a:schemeClr val="tx1"/>
                </a:solidFill>
                <a:latin typeface="+mj-lt"/>
                <a:ea typeface="Calibri" panose="020F0502020204030204" pitchFamily="34" charset="0"/>
                <a:cs typeface="Times New Roman" panose="02020603050405020304" pitchFamily="18" charset="0"/>
              </a:rPr>
              <a:t>par </a:t>
            </a:r>
            <a:r>
              <a:rPr lang="fr-FR" sz="2800" b="1" dirty="0">
                <a:solidFill>
                  <a:schemeClr val="accent4">
                    <a:lumMod val="75000"/>
                  </a:schemeClr>
                </a:solidFill>
                <a:latin typeface="+mj-lt"/>
                <a:ea typeface="Calibri" panose="020F0502020204030204" pitchFamily="34" charset="0"/>
                <a:cs typeface="Times New Roman" panose="02020603050405020304" pitchFamily="18" charset="0"/>
              </a:rPr>
              <a:t>Bryonia</a:t>
            </a:r>
            <a:r>
              <a:rPr lang="fr-FR" sz="2400" b="1" dirty="0">
                <a:solidFill>
                  <a:schemeClr val="tx1"/>
                </a:solidFill>
                <a:latin typeface="+mj-lt"/>
                <a:ea typeface="Calibri" panose="020F0502020204030204" pitchFamily="34" charset="0"/>
                <a:cs typeface="Times New Roman" panose="02020603050405020304" pitchFamily="18" charset="0"/>
              </a:rPr>
              <a:t> </a:t>
            </a:r>
          </a:p>
          <a:p>
            <a:pPr marL="342900" lvl="1" indent="-342900">
              <a:spcBef>
                <a:spcPts val="0"/>
              </a:spcBef>
              <a:buFont typeface="Wingdings" panose="05000000000000000000" pitchFamily="2" charset="2"/>
              <a:buChar char="ü"/>
            </a:pPr>
            <a:r>
              <a:rPr lang="fr-FR" sz="2400" dirty="0">
                <a:solidFill>
                  <a:schemeClr val="tx1"/>
                </a:solidFill>
                <a:latin typeface="+mj-lt"/>
                <a:ea typeface="Calibri" panose="020F0502020204030204" pitchFamily="34" charset="0"/>
                <a:cs typeface="Times New Roman" panose="02020603050405020304" pitchFamily="18" charset="0"/>
              </a:rPr>
              <a:t>et </a:t>
            </a:r>
            <a:r>
              <a:rPr lang="fr-FR" sz="2800" b="1" dirty="0" err="1">
                <a:solidFill>
                  <a:schemeClr val="accent4">
                    <a:lumMod val="75000"/>
                  </a:schemeClr>
                </a:solidFill>
                <a:latin typeface="+mj-lt"/>
                <a:ea typeface="Calibri" panose="020F0502020204030204" pitchFamily="34" charset="0"/>
                <a:cs typeface="Times New Roman" panose="02020603050405020304" pitchFamily="18" charset="0"/>
              </a:rPr>
              <a:t>Ranonculus</a:t>
            </a:r>
            <a:r>
              <a:rPr lang="fr-FR" sz="2800" b="1" dirty="0">
                <a:solidFill>
                  <a:schemeClr val="accent4">
                    <a:lumMod val="75000"/>
                  </a:schemeClr>
                </a:solidFill>
                <a:latin typeface="+mj-lt"/>
                <a:ea typeface="Calibri" panose="020F0502020204030204" pitchFamily="34" charset="0"/>
                <a:cs typeface="Times New Roman" panose="02020603050405020304" pitchFamily="18" charset="0"/>
              </a:rPr>
              <a:t> </a:t>
            </a:r>
            <a:r>
              <a:rPr lang="fr-FR" sz="2800" b="1" dirty="0" err="1">
                <a:solidFill>
                  <a:schemeClr val="accent4">
                    <a:lumMod val="75000"/>
                  </a:schemeClr>
                </a:solidFill>
                <a:latin typeface="+mj-lt"/>
                <a:ea typeface="Calibri" panose="020F0502020204030204" pitchFamily="34" charset="0"/>
                <a:cs typeface="Times New Roman" panose="02020603050405020304" pitchFamily="18" charset="0"/>
              </a:rPr>
              <a:t>bulbosus</a:t>
            </a:r>
            <a:r>
              <a:rPr lang="fr-FR" sz="2800" b="1" dirty="0">
                <a:solidFill>
                  <a:schemeClr val="accent4">
                    <a:lumMod val="75000"/>
                  </a:schemeClr>
                </a:solidFill>
                <a:latin typeface="+mj-lt"/>
                <a:ea typeface="Calibri" panose="020F0502020204030204" pitchFamily="34" charset="0"/>
                <a:cs typeface="Times New Roman" panose="02020603050405020304" pitchFamily="18" charset="0"/>
              </a:rPr>
              <a:t> </a:t>
            </a:r>
            <a:r>
              <a:rPr lang="fr-FR" sz="2400" dirty="0">
                <a:solidFill>
                  <a:schemeClr val="tx1"/>
                </a:solidFill>
                <a:latin typeface="+mj-lt"/>
                <a:ea typeface="Calibri" panose="020F0502020204030204" pitchFamily="34" charset="0"/>
                <a:cs typeface="Times New Roman" panose="02020603050405020304" pitchFamily="18" charset="0"/>
              </a:rPr>
              <a:t>=</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dirty="0">
                <a:solidFill>
                  <a:schemeClr val="tx1"/>
                </a:solidFill>
                <a:latin typeface="+mj-lt"/>
                <a:ea typeface="Calibri" panose="020F0502020204030204" pitchFamily="34" charset="0"/>
                <a:cs typeface="Times New Roman" panose="02020603050405020304" pitchFamily="18" charset="0"/>
              </a:rPr>
              <a:t>médicament de la névralgie intercostale.</a:t>
            </a:r>
            <a:endParaRPr lang="fr-FR" sz="2400" b="1"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endParaRPr lang="fr-FR" sz="2000" dirty="0">
              <a:solidFill>
                <a:srgbClr val="FF6600"/>
              </a:solidFill>
            </a:endParaRPr>
          </a:p>
        </p:txBody>
      </p:sp>
      <p:pic>
        <p:nvPicPr>
          <p:cNvPr id="20482" name="Picture 2" descr="CIMICIFUGA: une aide précieuse lors de la ménopause mon-herboristerie">
            <a:extLst>
              <a:ext uri="{FF2B5EF4-FFF2-40B4-BE49-F238E27FC236}">
                <a16:creationId xmlns:a16="http://schemas.microsoft.com/office/drawing/2014/main" id="{FE9004C6-A945-4E79-8231-9B1D9098F9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6290" y="336398"/>
            <a:ext cx="1648492" cy="16121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nunculus bulbosus L., 1753 - Renoncule bulbeuse, Bouton-d'or  bulbeux-Présentation">
            <a:extLst>
              <a:ext uri="{FF2B5EF4-FFF2-40B4-BE49-F238E27FC236}">
                <a16:creationId xmlns:a16="http://schemas.microsoft.com/office/drawing/2014/main" id="{F9828FBD-B046-2B99-2FC7-941ADFD3880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9872" r="8160"/>
          <a:stretch/>
        </p:blipFill>
        <p:spPr bwMode="auto">
          <a:xfrm>
            <a:off x="9982971" y="4744528"/>
            <a:ext cx="1830775" cy="167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ryonia: Purported Benefits and Potential Side Effects">
            <a:extLst>
              <a:ext uri="{FF2B5EF4-FFF2-40B4-BE49-F238E27FC236}">
                <a16:creationId xmlns:a16="http://schemas.microsoft.com/office/drawing/2014/main" id="{D0751F80-622E-5243-6F0E-8E300507A5A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25062" y="2987710"/>
            <a:ext cx="2788684" cy="1561663"/>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EC8ACB4A-D933-7D0C-3291-5AFD36FEADA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393"/>
          <a:stretch/>
        </p:blipFill>
        <p:spPr>
          <a:xfrm>
            <a:off x="9688112" y="274608"/>
            <a:ext cx="2207866" cy="253933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06693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9" name="Rectangle 20488">
            <a:extLst>
              <a:ext uri="{FF2B5EF4-FFF2-40B4-BE49-F238E27FC236}">
                <a16:creationId xmlns:a16="http://schemas.microsoft.com/office/drawing/2014/main" id="{737A6033-BA0A-445F-8551-28E54BC20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Phosphorus Definition, Facts, Symbol, Discovery, Property, Uses">
            <a:extLst>
              <a:ext uri="{FF2B5EF4-FFF2-40B4-BE49-F238E27FC236}">
                <a16:creationId xmlns:a16="http://schemas.microsoft.com/office/drawing/2014/main" id="{E468EBAE-A112-4041-ACB6-B902132E466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5922" r="5562" b="2"/>
          <a:stretch/>
        </p:blipFill>
        <p:spPr bwMode="auto">
          <a:xfrm>
            <a:off x="233264" y="233264"/>
            <a:ext cx="3324388" cy="3755625"/>
          </a:xfrm>
          <a:prstGeom prst="rect">
            <a:avLst/>
          </a:prstGeom>
          <a:noFill/>
          <a:extLst>
            <a:ext uri="{909E8E84-426E-40DD-AFC4-6F175D3DCCD1}">
              <a14:hiddenFill xmlns:a14="http://schemas.microsoft.com/office/drawing/2010/main">
                <a:solidFill>
                  <a:srgbClr val="FFFFFF"/>
                </a:solidFill>
              </a14:hiddenFill>
            </a:ext>
          </a:extLst>
        </p:spPr>
      </p:pic>
      <p:sp>
        <p:nvSpPr>
          <p:cNvPr id="20491" name="Rectangle 20490">
            <a:extLst>
              <a:ext uri="{FF2B5EF4-FFF2-40B4-BE49-F238E27FC236}">
                <a16:creationId xmlns:a16="http://schemas.microsoft.com/office/drawing/2014/main" id="{6778DF1F-8178-4035-832D-223CE1690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534" y="239052"/>
            <a:ext cx="2695380" cy="24749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1">
            <a:extLst>
              <a:ext uri="{FF2B5EF4-FFF2-40B4-BE49-F238E27FC236}">
                <a16:creationId xmlns:a16="http://schemas.microsoft.com/office/drawing/2014/main" id="{499EF87C-E6BD-1625-3CA5-740628AC4E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0481" r="1" b="1"/>
          <a:stretch/>
        </p:blipFill>
        <p:spPr bwMode="auto">
          <a:xfrm>
            <a:off x="232594" y="4154694"/>
            <a:ext cx="3325058" cy="2470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Meilleur PC portable étudiant : à moins de 500 €, quel ordinateur pas cher  choisir en 2022 ?">
            <a:extLst>
              <a:ext uri="{FF2B5EF4-FFF2-40B4-BE49-F238E27FC236}">
                <a16:creationId xmlns:a16="http://schemas.microsoft.com/office/drawing/2014/main" id="{ED853B7B-00DC-F762-131C-30EE7CE0C0E5}"/>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18442" r="37324" b="-1"/>
          <a:stretch/>
        </p:blipFill>
        <p:spPr bwMode="auto">
          <a:xfrm>
            <a:off x="3719534" y="2874858"/>
            <a:ext cx="2695380" cy="3749878"/>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a:extLst>
              <a:ext uri="{FF2B5EF4-FFF2-40B4-BE49-F238E27FC236}">
                <a16:creationId xmlns:a16="http://schemas.microsoft.com/office/drawing/2014/main" id="{931FB4D4-5599-A6A8-3BA4-8978CD48AC85}"/>
              </a:ext>
            </a:extLst>
          </p:cNvPr>
          <p:cNvSpPr>
            <a:spLocks noGrp="1"/>
          </p:cNvSpPr>
          <p:nvPr>
            <p:ph idx="1"/>
          </p:nvPr>
        </p:nvSpPr>
        <p:spPr>
          <a:xfrm>
            <a:off x="6898510" y="2103120"/>
            <a:ext cx="4638493" cy="3931920"/>
          </a:xfrm>
        </p:spPr>
        <p:txBody>
          <a:bodyPr>
            <a:normAutofit lnSpcReduction="10000"/>
          </a:bodyPr>
          <a:lstStyle/>
          <a:p>
            <a:pPr marL="0" indent="0">
              <a:spcBef>
                <a:spcPts val="0"/>
              </a:spcBef>
              <a:spcAft>
                <a:spcPts val="0"/>
              </a:spcAft>
              <a:buNone/>
            </a:pPr>
            <a:r>
              <a:rPr lang="fr-FR" sz="3200" b="1" dirty="0" err="1">
                <a:solidFill>
                  <a:srgbClr val="FF6600"/>
                </a:solidFill>
              </a:rPr>
              <a:t>Phosphorus</a:t>
            </a:r>
            <a:r>
              <a:rPr lang="fr-FR" sz="3200" b="1" dirty="0">
                <a:solidFill>
                  <a:srgbClr val="FF6600"/>
                </a:solidFill>
              </a:rPr>
              <a:t> 9CH </a:t>
            </a:r>
            <a:endParaRPr lang="fr-FR" sz="2800"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endParaRPr lang="fr-FR" sz="2800" dirty="0">
              <a:solidFill>
                <a:schemeClr val="tx1"/>
              </a:solidFill>
              <a:latin typeface="+mj-lt"/>
              <a:ea typeface="Calibri" panose="020F0502020204030204" pitchFamily="34" charset="0"/>
              <a:cs typeface="Times New Roman" panose="02020603050405020304" pitchFamily="18" charset="0"/>
            </a:endParaRPr>
          </a:p>
          <a:p>
            <a:pPr marL="342900" lvl="1" indent="-342900">
              <a:spcBef>
                <a:spcPts val="0"/>
              </a:spcBef>
              <a:buFont typeface="Wingdings" panose="05000000000000000000" pitchFamily="2" charset="2"/>
              <a:buChar char="ü"/>
            </a:pPr>
            <a:r>
              <a:rPr lang="fr-FR" sz="2800" dirty="0">
                <a:solidFill>
                  <a:schemeClr val="tx1"/>
                </a:solidFill>
              </a:rPr>
              <a:t>douleurs à type de brûlures</a:t>
            </a:r>
            <a:endParaRPr lang="fr-FR" sz="2800" dirty="0"/>
          </a:p>
          <a:p>
            <a:pPr marL="342900" lvl="1" indent="-342900">
              <a:spcBef>
                <a:spcPts val="0"/>
              </a:spcBef>
              <a:buFont typeface="Wingdings" panose="05000000000000000000" pitchFamily="2" charset="2"/>
              <a:buChar char="ü"/>
            </a:pPr>
            <a:endParaRPr lang="fr-FR" sz="2800" dirty="0">
              <a:solidFill>
                <a:schemeClr val="tx1"/>
              </a:solidFill>
            </a:endParaRPr>
          </a:p>
          <a:p>
            <a:pPr marL="342900" lvl="1" indent="-342900">
              <a:spcBef>
                <a:spcPts val="0"/>
              </a:spcBef>
              <a:buFont typeface="Wingdings" panose="05000000000000000000" pitchFamily="2" charset="2"/>
              <a:buChar char="ü"/>
            </a:pPr>
            <a:r>
              <a:rPr lang="fr-FR" sz="2800" dirty="0">
                <a:solidFill>
                  <a:schemeClr val="tx1"/>
                </a:solidFill>
              </a:rPr>
              <a:t>localisation interscapulaires dues aux tensions des rhomboïdes</a:t>
            </a:r>
            <a:endParaRPr lang="fr-FR" dirty="0"/>
          </a:p>
        </p:txBody>
      </p:sp>
      <p:sp>
        <p:nvSpPr>
          <p:cNvPr id="9" name="Titre 1">
            <a:extLst>
              <a:ext uri="{FF2B5EF4-FFF2-40B4-BE49-F238E27FC236}">
                <a16:creationId xmlns:a16="http://schemas.microsoft.com/office/drawing/2014/main" id="{12B5AB4E-A1C7-61A9-0617-6B02943B66CF}"/>
              </a:ext>
            </a:extLst>
          </p:cNvPr>
          <p:cNvSpPr>
            <a:spLocks noGrp="1"/>
          </p:cNvSpPr>
          <p:nvPr>
            <p:ph type="title"/>
          </p:nvPr>
        </p:nvSpPr>
        <p:spPr>
          <a:xfrm>
            <a:off x="7002684" y="341996"/>
            <a:ext cx="4956052" cy="1371600"/>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2800" b="1" dirty="0">
                <a:solidFill>
                  <a:schemeClr val="accent3">
                    <a:lumMod val="75000"/>
                  </a:schemeClr>
                </a:solidFill>
                <a:ea typeface="+mn-ea"/>
                <a:cs typeface="+mn-cs"/>
              </a:rPr>
              <a:t>dorsalgies et cervicalgies</a:t>
            </a:r>
          </a:p>
        </p:txBody>
      </p:sp>
    </p:spTree>
    <p:extLst>
      <p:ext uri="{BB962C8B-B14F-4D97-AF65-F5344CB8AC3E}">
        <p14:creationId xmlns:p14="http://schemas.microsoft.com/office/powerpoint/2010/main" val="1252023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0C45-0DEB-29FF-0763-1F3F6ADB5C99}"/>
              </a:ext>
            </a:extLst>
          </p:cNvPr>
          <p:cNvSpPr txBox="1">
            <a:spLocks/>
          </p:cNvSpPr>
          <p:nvPr/>
        </p:nvSpPr>
        <p:spPr>
          <a:xfrm>
            <a:off x="6579451" y="320681"/>
            <a:ext cx="4957553"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400" b="1" dirty="0">
                <a:solidFill>
                  <a:schemeClr val="accent6"/>
                </a:solidFill>
              </a:rPr>
              <a:t>TMS : </a:t>
            </a:r>
            <a:r>
              <a:rPr lang="en-US" sz="2400" b="1" dirty="0" err="1">
                <a:solidFill>
                  <a:schemeClr val="accent6"/>
                </a:solidFill>
              </a:rPr>
              <a:t>dorsalgies</a:t>
            </a:r>
            <a:r>
              <a:rPr lang="en-US" sz="2400" b="1" dirty="0">
                <a:solidFill>
                  <a:schemeClr val="accent6"/>
                </a:solidFill>
              </a:rPr>
              <a:t> : </a:t>
            </a:r>
            <a:r>
              <a:rPr lang="en-US" sz="2400" b="1" dirty="0" err="1">
                <a:solidFill>
                  <a:schemeClr val="accent6"/>
                </a:solidFill>
              </a:rPr>
              <a:t>cas</a:t>
            </a:r>
            <a:r>
              <a:rPr lang="en-US" sz="2400" b="1" dirty="0">
                <a:solidFill>
                  <a:schemeClr val="accent6"/>
                </a:solidFill>
              </a:rPr>
              <a:t> </a:t>
            </a:r>
            <a:r>
              <a:rPr lang="en-US" sz="2400" b="1" dirty="0" err="1">
                <a:solidFill>
                  <a:schemeClr val="accent6"/>
                </a:solidFill>
              </a:rPr>
              <a:t>clinique</a:t>
            </a:r>
            <a:r>
              <a:rPr lang="en-US" sz="2400" b="1" dirty="0">
                <a:solidFill>
                  <a:schemeClr val="accent6"/>
                </a:solidFill>
              </a:rPr>
              <a:t> </a:t>
            </a:r>
          </a:p>
        </p:txBody>
      </p:sp>
      <p:sp>
        <p:nvSpPr>
          <p:cNvPr id="13326" name="Rectangle 1332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13328" name="Rectangle 1332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sp>
        <p:nvSpPr>
          <p:cNvPr id="8" name="Espace réservé du contenu 2">
            <a:extLst>
              <a:ext uri="{FF2B5EF4-FFF2-40B4-BE49-F238E27FC236}">
                <a16:creationId xmlns:a16="http://schemas.microsoft.com/office/drawing/2014/main" id="{23C3D12D-7C02-3FAF-4C8B-52957A053844}"/>
              </a:ext>
            </a:extLst>
          </p:cNvPr>
          <p:cNvSpPr>
            <a:spLocks noGrp="1"/>
          </p:cNvSpPr>
          <p:nvPr>
            <p:ph idx="1"/>
          </p:nvPr>
        </p:nvSpPr>
        <p:spPr>
          <a:xfrm>
            <a:off x="6579451" y="1469285"/>
            <a:ext cx="5110979" cy="3932237"/>
          </a:xfrm>
        </p:spPr>
        <p:txBody>
          <a:bodyPr>
            <a:noAutofit/>
          </a:bodyPr>
          <a:lstStyle/>
          <a:p>
            <a:pPr marL="0" indent="0">
              <a:buNone/>
            </a:pPr>
            <a:r>
              <a:rPr lang="fr-FR" sz="2400" b="1" dirty="0">
                <a:solidFill>
                  <a:srgbClr val="FF6600"/>
                </a:solidFill>
              </a:rPr>
              <a:t>Tom</a:t>
            </a:r>
            <a:r>
              <a:rPr lang="fr-FR" dirty="0">
                <a:solidFill>
                  <a:schemeClr val="tx1"/>
                </a:solidFill>
              </a:rPr>
              <a:t> est étudiant, il travaille bcp pour passer ses prochains examens.</a:t>
            </a:r>
          </a:p>
          <a:p>
            <a:pPr marL="0" indent="0">
              <a:buNone/>
            </a:pPr>
            <a:r>
              <a:rPr lang="fr-FR" dirty="0"/>
              <a:t>La position assise et penchée sur son ordinateur, car c’est un grand sec, lui occasionne des douleurs interscapulaires à type de brulures.</a:t>
            </a:r>
            <a:endParaRPr lang="fr-FR" dirty="0">
              <a:solidFill>
                <a:schemeClr val="tx1"/>
              </a:solidFill>
            </a:endParaRP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r>
              <a:rPr lang="fr-FR" sz="2000" b="1" dirty="0">
                <a:solidFill>
                  <a:schemeClr val="accent3">
                    <a:lumMod val="75000"/>
                  </a:schemeClr>
                </a:solidFill>
                <a:latin typeface="+mj-lt"/>
              </a:rPr>
              <a:t>Quel médicament proposez-vous en 1ère intention ? </a:t>
            </a:r>
          </a:p>
          <a:p>
            <a:pPr marL="0" indent="0">
              <a:buNone/>
            </a:pPr>
            <a:endParaRPr lang="fr-FR" dirty="0">
              <a:solidFill>
                <a:schemeClr val="tx1"/>
              </a:solidFill>
            </a:endParaRPr>
          </a:p>
          <a:p>
            <a:pPr marL="0" indent="0">
              <a:buNone/>
            </a:pPr>
            <a:endParaRPr lang="fr-FR" sz="2000" dirty="0">
              <a:solidFill>
                <a:schemeClr val="tx1"/>
              </a:solidFill>
            </a:endParaRPr>
          </a:p>
        </p:txBody>
      </p:sp>
      <p:pic>
        <p:nvPicPr>
          <p:cNvPr id="3" name="Image 2">
            <a:extLst>
              <a:ext uri="{FF2B5EF4-FFF2-40B4-BE49-F238E27FC236}">
                <a16:creationId xmlns:a16="http://schemas.microsoft.com/office/drawing/2014/main" id="{92881EB5-0582-C174-CDA7-69EF5B1B5B58}"/>
              </a:ext>
            </a:extLst>
          </p:cNvPr>
          <p:cNvPicPr>
            <a:picLocks noChangeAspect="1"/>
          </p:cNvPicPr>
          <p:nvPr/>
        </p:nvPicPr>
        <p:blipFill>
          <a:blip r:embed="rId3"/>
          <a:stretch>
            <a:fillRect/>
          </a:stretch>
        </p:blipFill>
        <p:spPr>
          <a:xfrm>
            <a:off x="1573838" y="1032395"/>
            <a:ext cx="3674795" cy="2396605"/>
          </a:xfrm>
          <a:prstGeom prst="rect">
            <a:avLst/>
          </a:prstGeom>
        </p:spPr>
      </p:pic>
      <p:pic>
        <p:nvPicPr>
          <p:cNvPr id="4" name="Image 3">
            <a:extLst>
              <a:ext uri="{FF2B5EF4-FFF2-40B4-BE49-F238E27FC236}">
                <a16:creationId xmlns:a16="http://schemas.microsoft.com/office/drawing/2014/main" id="{7D641824-0F15-8BD2-138E-A6EB34C0BDB5}"/>
              </a:ext>
            </a:extLst>
          </p:cNvPr>
          <p:cNvPicPr>
            <a:picLocks noChangeAspect="1"/>
          </p:cNvPicPr>
          <p:nvPr/>
        </p:nvPicPr>
        <p:blipFill rotWithShape="1">
          <a:blip r:embed="rId4"/>
          <a:srcRect l="20005" r="22474" b="-2"/>
          <a:stretch/>
        </p:blipFill>
        <p:spPr>
          <a:xfrm>
            <a:off x="1573838" y="3706974"/>
            <a:ext cx="3674795" cy="2118631"/>
          </a:xfrm>
          <a:prstGeom prst="rect">
            <a:avLst/>
          </a:prstGeom>
        </p:spPr>
      </p:pic>
    </p:spTree>
    <p:extLst>
      <p:ext uri="{BB962C8B-B14F-4D97-AF65-F5344CB8AC3E}">
        <p14:creationId xmlns:p14="http://schemas.microsoft.com/office/powerpoint/2010/main" val="324498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Tom</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291841" y="3369613"/>
            <a:ext cx="3928188" cy="1283428"/>
          </a:xfrm>
          <a:prstGeom prst="rect">
            <a:avLst/>
          </a:prstGeom>
          <a:noFill/>
          <a:ln>
            <a:noFill/>
          </a:ln>
        </p:spPr>
        <p:txBody>
          <a:bodyPr wrap="square" rtlCol="0">
            <a:spAutoFit/>
          </a:bodyPr>
          <a:lstStyle/>
          <a:p>
            <a:pPr marR="0" lvl="0" algn="l" defTabSz="914400" rtl="0" eaLnBrk="1" fontAlgn="auto" latinLnBrk="0" hangingPunct="1">
              <a:lnSpc>
                <a:spcPct val="100000"/>
              </a:lnSpc>
              <a:spcBef>
                <a:spcPts val="900"/>
              </a:spcBef>
              <a:spcAft>
                <a:spcPts val="0"/>
              </a:spcAft>
              <a:buClr>
                <a:prstClr val="black">
                  <a:lumMod val="85000"/>
                  <a:lumOff val="15000"/>
                </a:prstClr>
              </a:buClr>
              <a:buSzTx/>
              <a:tabLst/>
              <a:defRPr/>
            </a:pPr>
            <a:r>
              <a:rPr kumimoji="0" lang="fr-FR" sz="1600" i="0" u="none" strike="noStrike" kern="1200" cap="none" spc="0" normalizeH="0" baseline="0" noProof="0" dirty="0">
                <a:ln>
                  <a:noFill/>
                </a:ln>
                <a:effectLst/>
                <a:uLnTx/>
                <a:uFillTx/>
                <a:latin typeface="Century Gothic" panose="020B0502020202020204"/>
                <a:ea typeface="+mn-ea"/>
                <a:cs typeface="+mn-cs"/>
              </a:rPr>
              <a:t>Prendre 1 dose </a:t>
            </a:r>
            <a:r>
              <a:rPr kumimoji="0" lang="fr-FR" sz="1600" i="0" u="none" strike="noStrike" kern="1200" cap="none" spc="0" normalizeH="0" baseline="0" noProof="0" dirty="0" err="1">
                <a:ln>
                  <a:noFill/>
                </a:ln>
                <a:effectLst/>
                <a:uLnTx/>
                <a:uFillTx/>
                <a:latin typeface="Century Gothic" panose="020B0502020202020204"/>
                <a:ea typeface="+mn-ea"/>
                <a:cs typeface="+mn-cs"/>
              </a:rPr>
              <a:t>Phosphorus</a:t>
            </a:r>
            <a:r>
              <a:rPr kumimoji="0" lang="fr-FR" sz="1600" i="0" u="none" strike="noStrike" kern="1200" cap="none" spc="0" normalizeH="0" baseline="0" noProof="0" dirty="0">
                <a:ln>
                  <a:noFill/>
                </a:ln>
                <a:effectLst/>
                <a:uLnTx/>
                <a:uFillTx/>
                <a:latin typeface="Century Gothic" panose="020B0502020202020204"/>
                <a:ea typeface="+mn-ea"/>
                <a:cs typeface="+mn-cs"/>
              </a:rPr>
              <a:t> 15CH</a:t>
            </a:r>
          </a:p>
          <a:p>
            <a:pPr marR="0" lvl="0" algn="l" defTabSz="914400" rtl="0" eaLnBrk="1" fontAlgn="auto" latinLnBrk="0" hangingPunct="1">
              <a:lnSpc>
                <a:spcPct val="100000"/>
              </a:lnSpc>
              <a:spcBef>
                <a:spcPts val="900"/>
              </a:spcBef>
              <a:spcAft>
                <a:spcPts val="0"/>
              </a:spcAft>
              <a:buClr>
                <a:prstClr val="black">
                  <a:lumMod val="85000"/>
                  <a:lumOff val="15000"/>
                </a:prstClr>
              </a:buClr>
              <a:buSzTx/>
              <a:tabLst/>
              <a:defRPr/>
            </a:pPr>
            <a:r>
              <a:rPr kumimoji="0" lang="fr-FR" sz="1600" i="0" u="none" strike="noStrike" kern="1200" cap="none" spc="0" normalizeH="0" baseline="0" noProof="0" dirty="0">
                <a:ln>
                  <a:noFill/>
                </a:ln>
                <a:effectLst/>
                <a:uLnTx/>
                <a:uFillTx/>
                <a:latin typeface="Century Gothic" panose="020B0502020202020204"/>
                <a:ea typeface="+mn-ea"/>
                <a:cs typeface="+mn-cs"/>
              </a:rPr>
              <a:t>Suivi de </a:t>
            </a:r>
            <a:r>
              <a:rPr kumimoji="0" lang="fr-FR" sz="1600" i="0" u="none" strike="noStrike" kern="1200" cap="none" spc="0" normalizeH="0" baseline="0" noProof="0" dirty="0" err="1">
                <a:ln>
                  <a:noFill/>
                </a:ln>
                <a:effectLst/>
                <a:uLnTx/>
                <a:uFillTx/>
                <a:latin typeface="Century Gothic" panose="020B0502020202020204"/>
                <a:ea typeface="+mn-ea"/>
                <a:cs typeface="+mn-cs"/>
              </a:rPr>
              <a:t>Phosphorus</a:t>
            </a:r>
            <a:r>
              <a:rPr kumimoji="0" lang="fr-FR" sz="1600" i="0" u="none" strike="noStrike" kern="1200" cap="none" spc="0" normalizeH="0" baseline="0" noProof="0" dirty="0">
                <a:ln>
                  <a:noFill/>
                </a:ln>
                <a:effectLst/>
                <a:uLnTx/>
                <a:uFillTx/>
                <a:latin typeface="Century Gothic" panose="020B0502020202020204"/>
                <a:ea typeface="+mn-ea"/>
                <a:cs typeface="+mn-cs"/>
              </a:rPr>
              <a:t> 9CH : 3 granules                       2 à 3 / jour</a:t>
            </a:r>
          </a:p>
          <a:p>
            <a:pPr marR="0" lvl="0" algn="l" defTabSz="914400" rtl="0" eaLnBrk="1" fontAlgn="auto" latinLnBrk="0" hangingPunct="1">
              <a:lnSpc>
                <a:spcPct val="90000"/>
              </a:lnSpc>
              <a:spcBef>
                <a:spcPts val="900"/>
              </a:spcBef>
              <a:spcAft>
                <a:spcPts val="0"/>
              </a:spcAft>
              <a:buClr>
                <a:prstClr val="black">
                  <a:lumMod val="85000"/>
                  <a:lumOff val="15000"/>
                </a:prstClr>
              </a:buClr>
              <a:buSzTx/>
              <a:tabLst/>
              <a:defRPr/>
            </a:pPr>
            <a:endParaRPr kumimoji="0" lang="fr-FR" sz="16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909544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0C45-0DEB-29FF-0763-1F3F6ADB5C99}"/>
              </a:ext>
            </a:extLst>
          </p:cNvPr>
          <p:cNvSpPr txBox="1">
            <a:spLocks/>
          </p:cNvSpPr>
          <p:nvPr/>
        </p:nvSpPr>
        <p:spPr>
          <a:xfrm>
            <a:off x="6251143" y="-176635"/>
            <a:ext cx="5309012"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400" b="1" dirty="0">
                <a:solidFill>
                  <a:schemeClr val="accent6"/>
                </a:solidFill>
              </a:rPr>
              <a:t>TMS : </a:t>
            </a:r>
            <a:r>
              <a:rPr lang="fr-FR" sz="2400" b="1" dirty="0">
                <a:solidFill>
                  <a:schemeClr val="accent6"/>
                </a:solidFill>
              </a:rPr>
              <a:t>cervicalgies : cas clinique </a:t>
            </a:r>
          </a:p>
        </p:txBody>
      </p:sp>
      <p:sp>
        <p:nvSpPr>
          <p:cNvPr id="13326" name="Rectangle 1332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13328" name="Rectangle 1332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sp>
        <p:nvSpPr>
          <p:cNvPr id="6" name="Espace réservé du contenu 2">
            <a:extLst>
              <a:ext uri="{FF2B5EF4-FFF2-40B4-BE49-F238E27FC236}">
                <a16:creationId xmlns:a16="http://schemas.microsoft.com/office/drawing/2014/main" id="{37E5C0BB-829C-BA1C-ED85-E65BF3532B1F}"/>
              </a:ext>
            </a:extLst>
          </p:cNvPr>
          <p:cNvSpPr>
            <a:spLocks noGrp="1"/>
          </p:cNvSpPr>
          <p:nvPr>
            <p:ph idx="1"/>
          </p:nvPr>
        </p:nvSpPr>
        <p:spPr>
          <a:xfrm>
            <a:off x="6251142" y="1122044"/>
            <a:ext cx="5367164" cy="3932237"/>
          </a:xfrm>
        </p:spPr>
        <p:txBody>
          <a:bodyPr>
            <a:noAutofit/>
          </a:bodyPr>
          <a:lstStyle/>
          <a:p>
            <a:pPr marL="0" indent="0">
              <a:buNone/>
            </a:pPr>
            <a:r>
              <a:rPr lang="fr-FR" sz="2400" b="1" dirty="0">
                <a:solidFill>
                  <a:srgbClr val="FF6600"/>
                </a:solidFill>
              </a:rPr>
              <a:t>Annie</a:t>
            </a:r>
            <a:r>
              <a:rPr lang="fr-FR" dirty="0"/>
              <a:t> souffre d’un syndrome prémenstruel à type de douleurs pelviennes intenses qui s’accompagnent aussi de douleurs dorso-cervicales qui commencent quelques jours avant les règles.</a:t>
            </a:r>
            <a:endParaRPr lang="fr-FR" dirty="0">
              <a:solidFill>
                <a:schemeClr val="tx1"/>
              </a:solidFill>
            </a:endParaRP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endParaRPr lang="fr-FR" sz="2000" b="1" dirty="0">
              <a:solidFill>
                <a:schemeClr val="accent3">
                  <a:lumMod val="75000"/>
                </a:schemeClr>
              </a:solidFill>
              <a:latin typeface="+mj-lt"/>
            </a:endParaRPr>
          </a:p>
          <a:p>
            <a:pPr marL="0" indent="0">
              <a:buNone/>
            </a:pPr>
            <a:r>
              <a:rPr lang="fr-FR" sz="2000" b="1" dirty="0">
                <a:solidFill>
                  <a:schemeClr val="accent3">
                    <a:lumMod val="75000"/>
                  </a:schemeClr>
                </a:solidFill>
                <a:latin typeface="+mj-lt"/>
              </a:rPr>
              <a:t>Quel médicament proposez-vous en 1ère intention ? </a:t>
            </a:r>
          </a:p>
          <a:p>
            <a:pPr marL="0" indent="0">
              <a:buNone/>
            </a:pPr>
            <a:endParaRPr lang="fr-FR" sz="2000" dirty="0">
              <a:solidFill>
                <a:schemeClr val="tx1"/>
              </a:solidFill>
            </a:endParaRPr>
          </a:p>
        </p:txBody>
      </p:sp>
      <p:pic>
        <p:nvPicPr>
          <p:cNvPr id="3" name="Image 2">
            <a:extLst>
              <a:ext uri="{FF2B5EF4-FFF2-40B4-BE49-F238E27FC236}">
                <a16:creationId xmlns:a16="http://schemas.microsoft.com/office/drawing/2014/main" id="{9E62D2FB-B987-6F9E-31B5-2E38BFB8E151}"/>
              </a:ext>
            </a:extLst>
          </p:cNvPr>
          <p:cNvPicPr>
            <a:picLocks noChangeAspect="1"/>
          </p:cNvPicPr>
          <p:nvPr/>
        </p:nvPicPr>
        <p:blipFill rotWithShape="1">
          <a:blip r:embed="rId3"/>
          <a:srcRect l="20005" r="22474" b="-2"/>
          <a:stretch/>
        </p:blipFill>
        <p:spPr>
          <a:xfrm>
            <a:off x="1573838" y="3817203"/>
            <a:ext cx="3674795" cy="2118631"/>
          </a:xfrm>
          <a:prstGeom prst="rect">
            <a:avLst/>
          </a:prstGeom>
        </p:spPr>
      </p:pic>
      <p:pic>
        <p:nvPicPr>
          <p:cNvPr id="4" name="Image 3">
            <a:extLst>
              <a:ext uri="{FF2B5EF4-FFF2-40B4-BE49-F238E27FC236}">
                <a16:creationId xmlns:a16="http://schemas.microsoft.com/office/drawing/2014/main" id="{4EECEF7C-EE56-0442-B004-8F2C4D7B723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73838" y="1122044"/>
            <a:ext cx="3674795" cy="2449863"/>
          </a:xfrm>
          <a:prstGeom prst="rect">
            <a:avLst/>
          </a:prstGeom>
        </p:spPr>
      </p:pic>
    </p:spTree>
    <p:extLst>
      <p:ext uri="{BB962C8B-B14F-4D97-AF65-F5344CB8AC3E}">
        <p14:creationId xmlns:p14="http://schemas.microsoft.com/office/powerpoint/2010/main" val="108866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609360"/>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91841" y="25626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Annie</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291841" y="3369613"/>
            <a:ext cx="3570616" cy="2399118"/>
          </a:xfrm>
          <a:prstGeom prst="rect">
            <a:avLst/>
          </a:prstGeom>
          <a:noFill/>
          <a:ln>
            <a:noFill/>
          </a:ln>
        </p:spPr>
        <p:txBody>
          <a:bodyPr wrap="square" rtlCol="0">
            <a:spAutoFit/>
          </a:bodyPr>
          <a:lstStyle/>
          <a:p>
            <a:r>
              <a:rPr kumimoji="0" lang="fr-FR" sz="1600" i="0" u="none" strike="noStrike" kern="1200" cap="none" spc="0" normalizeH="0" baseline="0" noProof="0" dirty="0">
                <a:ln>
                  <a:noFill/>
                </a:ln>
                <a:effectLst/>
                <a:uLnTx/>
                <a:uFillTx/>
                <a:latin typeface="Century Gothic" panose="020B0502020202020204"/>
                <a:ea typeface="+mn-ea"/>
                <a:cs typeface="+mn-cs"/>
              </a:rPr>
              <a:t>1 dose </a:t>
            </a:r>
            <a:r>
              <a:rPr lang="fr-FR" sz="1600" dirty="0" err="1"/>
              <a:t>Actaea</a:t>
            </a:r>
            <a:r>
              <a:rPr lang="fr-FR" sz="1600" dirty="0"/>
              <a:t> </a:t>
            </a:r>
            <a:r>
              <a:rPr lang="fr-FR" sz="1600" dirty="0" err="1"/>
              <a:t>racemosa</a:t>
            </a:r>
            <a:r>
              <a:rPr lang="fr-FR" sz="1600" dirty="0"/>
              <a:t> 15CH au milieu du cycle</a:t>
            </a:r>
          </a:p>
          <a:p>
            <a:pPr>
              <a:buFont typeface="Wingdings" panose="05000000000000000000" pitchFamily="2" charset="2"/>
              <a:buChar char="ü"/>
            </a:pPr>
            <a:endParaRPr lang="fr-FR" sz="1600" dirty="0"/>
          </a:p>
          <a:p>
            <a:pPr marL="0" indent="0">
              <a:buNone/>
            </a:pPr>
            <a:r>
              <a:rPr lang="fr-FR" sz="1600" dirty="0"/>
              <a:t>Suivi d’</a:t>
            </a:r>
            <a:r>
              <a:rPr lang="fr-FR" sz="1600" dirty="0" err="1"/>
              <a:t>Actaea</a:t>
            </a:r>
            <a:r>
              <a:rPr lang="fr-FR" sz="1600" dirty="0"/>
              <a:t> </a:t>
            </a:r>
            <a:r>
              <a:rPr lang="fr-FR" sz="1600" dirty="0" err="1"/>
              <a:t>racemosa</a:t>
            </a:r>
            <a:r>
              <a:rPr lang="fr-FR" sz="1600" dirty="0"/>
              <a:t> 9CH </a:t>
            </a:r>
          </a:p>
          <a:p>
            <a:pPr marL="0" indent="0">
              <a:buNone/>
            </a:pPr>
            <a:r>
              <a:rPr lang="fr-FR" sz="1600" dirty="0"/>
              <a:t>3 granules 2 à 3 / jour, à diminuer en fonction de la douleur, et jusqu’à la sédation des douleurs.</a:t>
            </a:r>
          </a:p>
          <a:p>
            <a:pPr marL="0" indent="0">
              <a:buNone/>
            </a:pPr>
            <a:endParaRPr lang="fr-FR" sz="1600" dirty="0">
              <a:solidFill>
                <a:schemeClr val="tx1"/>
              </a:solidFill>
            </a:endParaRPr>
          </a:p>
          <a:p>
            <a:pPr marR="0" lvl="0" algn="l" defTabSz="914400" rtl="0" eaLnBrk="1" fontAlgn="auto" latinLnBrk="0" hangingPunct="1">
              <a:lnSpc>
                <a:spcPct val="90000"/>
              </a:lnSpc>
              <a:spcBef>
                <a:spcPts val="900"/>
              </a:spcBef>
              <a:spcAft>
                <a:spcPts val="0"/>
              </a:spcAft>
              <a:buClr>
                <a:prstClr val="black">
                  <a:lumMod val="85000"/>
                  <a:lumOff val="15000"/>
                </a:prstClr>
              </a:buClr>
              <a:buSzTx/>
              <a:tabLst/>
              <a:defRPr/>
            </a:pPr>
            <a:endParaRPr kumimoji="0" lang="fr-FR" sz="16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495765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78DA280-3EE8-8FE1-4932-CE849AE584FB}"/>
              </a:ext>
            </a:extLst>
          </p:cNvPr>
          <p:cNvSpPr txBox="1">
            <a:spLocks/>
          </p:cNvSpPr>
          <p:nvPr/>
        </p:nvSpPr>
        <p:spPr>
          <a:xfrm>
            <a:off x="5297762" y="640080"/>
            <a:ext cx="6251110" cy="356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kumimoji="0" lang="fr-FR" sz="5400" b="0" i="0" u="none" strike="noStrike" cap="none" spc="0" normalizeH="0" baseline="0" dirty="0">
                <a:ln>
                  <a:noFill/>
                </a:ln>
                <a:effectLst/>
                <a:uLnTx/>
                <a:uFillTx/>
              </a:rPr>
              <a:t>Névralgie cervico-brachiale et intercostale</a:t>
            </a:r>
          </a:p>
        </p:txBody>
      </p:sp>
      <p:pic>
        <p:nvPicPr>
          <p:cNvPr id="3" name="Picture 2" descr="Résultat d’images pour névralgie cervico-brachiale et intercostale">
            <a:extLst>
              <a:ext uri="{FF2B5EF4-FFF2-40B4-BE49-F238E27FC236}">
                <a16:creationId xmlns:a16="http://schemas.microsoft.com/office/drawing/2014/main" id="{9568C7C9-6C94-3B9A-21E9-6FAF339DB72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0181" r="19117"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0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7" name="Rectangle 20486">
            <a:extLst>
              <a:ext uri="{FF2B5EF4-FFF2-40B4-BE49-F238E27FC236}">
                <a16:creationId xmlns:a16="http://schemas.microsoft.com/office/drawing/2014/main" id="{AA6A6CE2-1DAC-4604-B4D1-4FAF86239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Rectangle 20488">
            <a:extLst>
              <a:ext uri="{FF2B5EF4-FFF2-40B4-BE49-F238E27FC236}">
                <a16:creationId xmlns:a16="http://schemas.microsoft.com/office/drawing/2014/main" id="{9ED419A5-E120-4D5D-937A-7A2BA583A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633313" y="125742"/>
            <a:ext cx="4862417" cy="1718225"/>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2400" b="1" dirty="0">
                <a:solidFill>
                  <a:schemeClr val="accent6"/>
                </a:solidFill>
              </a:rPr>
              <a:t>névralgie cervico-brachiale et intercostale</a:t>
            </a:r>
            <a:endParaRPr lang="fr-FR" sz="2400" b="1" dirty="0">
              <a:solidFill>
                <a:schemeClr val="accent6"/>
              </a:solidFill>
              <a:ea typeface="+mn-ea"/>
              <a:cs typeface="+mn-cs"/>
            </a:endParaRP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462987" y="1843967"/>
            <a:ext cx="5320811" cy="4001248"/>
          </a:xfrm>
        </p:spPr>
        <p:txBody>
          <a:bodyPr>
            <a:normAutofit/>
          </a:bodyPr>
          <a:lstStyle/>
          <a:p>
            <a:pPr marL="0" indent="0">
              <a:spcBef>
                <a:spcPts val="0"/>
              </a:spcBef>
              <a:buNone/>
            </a:pPr>
            <a:r>
              <a:rPr lang="fr-FR" sz="2400" b="1" dirty="0" err="1">
                <a:solidFill>
                  <a:srgbClr val="FF6600"/>
                </a:solidFill>
              </a:rPr>
              <a:t>Ranunculus</a:t>
            </a:r>
            <a:r>
              <a:rPr lang="fr-FR" sz="2400" b="1" dirty="0">
                <a:solidFill>
                  <a:srgbClr val="FF6600"/>
                </a:solidFill>
              </a:rPr>
              <a:t> </a:t>
            </a:r>
            <a:r>
              <a:rPr lang="fr-FR" sz="2400" b="1" dirty="0" err="1">
                <a:solidFill>
                  <a:srgbClr val="FF6600"/>
                </a:solidFill>
              </a:rPr>
              <a:t>bulbosus</a:t>
            </a:r>
            <a:r>
              <a:rPr lang="fr-FR" sz="2400" b="1" dirty="0">
                <a:solidFill>
                  <a:srgbClr val="FF6600"/>
                </a:solidFill>
              </a:rPr>
              <a:t> 9CH :</a:t>
            </a:r>
            <a:r>
              <a:rPr lang="fr-FR" sz="2400" b="1" dirty="0">
                <a:solidFill>
                  <a:schemeClr val="tx1"/>
                </a:solidFill>
                <a:latin typeface="+mj-lt"/>
                <a:ea typeface="Calibri" panose="020F0502020204030204" pitchFamily="34" charset="0"/>
                <a:cs typeface="Times New Roman" panose="02020603050405020304" pitchFamily="18" charset="0"/>
              </a:rPr>
              <a:t> </a:t>
            </a:r>
          </a:p>
          <a:p>
            <a:pPr>
              <a:spcBef>
                <a:spcPts val="0"/>
              </a:spcBef>
              <a:buFont typeface="Wingdings" panose="05000000000000000000" pitchFamily="2" charset="2"/>
              <a:buChar char="ü"/>
            </a:pPr>
            <a:r>
              <a:rPr lang="fr-FR" sz="2400" dirty="0">
                <a:solidFill>
                  <a:schemeClr val="tx1"/>
                </a:solidFill>
                <a:latin typeface="+mj-lt"/>
                <a:ea typeface="Calibri" panose="020F0502020204030204" pitchFamily="34" charset="0"/>
                <a:cs typeface="Times New Roman" panose="02020603050405020304" pitchFamily="18" charset="0"/>
              </a:rPr>
              <a:t>médicament de la névralgie intercostale</a:t>
            </a:r>
          </a:p>
          <a:p>
            <a:pPr marL="0" indent="0">
              <a:spcBef>
                <a:spcPts val="0"/>
              </a:spcBef>
              <a:buNone/>
            </a:pPr>
            <a:endParaRPr lang="fr-FR" sz="2400" dirty="0">
              <a:latin typeface="+mj-lt"/>
              <a:ea typeface="Calibri" panose="020F0502020204030204" pitchFamily="34" charset="0"/>
              <a:cs typeface="Times New Roman" panose="02020603050405020304" pitchFamily="18" charset="0"/>
            </a:endParaRPr>
          </a:p>
          <a:p>
            <a:pPr marL="0" indent="0">
              <a:spcBef>
                <a:spcPts val="0"/>
              </a:spcBef>
              <a:buNone/>
            </a:pPr>
            <a:r>
              <a:rPr lang="fr-FR" sz="2400" b="1" dirty="0" err="1">
                <a:solidFill>
                  <a:srgbClr val="FF6600"/>
                </a:solidFill>
                <a:latin typeface="+mj-lt"/>
                <a:ea typeface="Calibri" panose="020F0502020204030204" pitchFamily="34" charset="0"/>
                <a:cs typeface="Times New Roman" panose="02020603050405020304" pitchFamily="18" charset="0"/>
              </a:rPr>
              <a:t>Hypericum</a:t>
            </a:r>
            <a:r>
              <a:rPr lang="fr-FR" sz="2400" b="1" dirty="0">
                <a:solidFill>
                  <a:srgbClr val="FF6600"/>
                </a:solidFill>
                <a:latin typeface="+mj-lt"/>
                <a:ea typeface="Calibri" panose="020F0502020204030204" pitchFamily="34" charset="0"/>
                <a:cs typeface="Times New Roman" panose="02020603050405020304" pitchFamily="18" charset="0"/>
              </a:rPr>
              <a:t> 9CH</a:t>
            </a:r>
            <a:r>
              <a:rPr lang="fr-FR" sz="3600" b="1" dirty="0">
                <a:solidFill>
                  <a:srgbClr val="FF6600"/>
                </a:solidFill>
                <a:latin typeface="+mj-lt"/>
                <a:ea typeface="Calibri" panose="020F0502020204030204" pitchFamily="34" charset="0"/>
                <a:cs typeface="Times New Roman" panose="02020603050405020304" pitchFamily="18" charset="0"/>
              </a:rPr>
              <a:t> </a:t>
            </a:r>
            <a:endParaRPr lang="fr-FR" sz="2400" b="1" dirty="0">
              <a:latin typeface="+mj-lt"/>
              <a:ea typeface="Calibri" panose="020F0502020204030204" pitchFamily="34" charset="0"/>
              <a:cs typeface="Times New Roman" panose="02020603050405020304" pitchFamily="18" charset="0"/>
            </a:endParaRPr>
          </a:p>
          <a:p>
            <a:pPr marL="342900" lvl="3" indent="-342900">
              <a:spcBef>
                <a:spcPct val="0"/>
              </a:spcBef>
              <a:buFont typeface="Wingdings" panose="05000000000000000000" pitchFamily="2" charset="2"/>
              <a:buChar char="ü"/>
            </a:pPr>
            <a:r>
              <a:rPr lang="fr-FR" altLang="fr-FR" sz="2400" dirty="0">
                <a:solidFill>
                  <a:schemeClr val="tx1"/>
                </a:solidFill>
              </a:rPr>
              <a:t>dans toutes les névralgies centrifuges</a:t>
            </a:r>
          </a:p>
          <a:p>
            <a:pPr marL="342900" lvl="3" indent="-342900">
              <a:spcBef>
                <a:spcPct val="0"/>
              </a:spcBef>
              <a:buFont typeface="Wingdings" panose="05000000000000000000" pitchFamily="2" charset="2"/>
              <a:buChar char="ü"/>
            </a:pPr>
            <a:r>
              <a:rPr lang="fr-FR" altLang="fr-FR" sz="2400" dirty="0">
                <a:solidFill>
                  <a:schemeClr val="tx1"/>
                </a:solidFill>
              </a:rPr>
              <a:t>systématiquement</a:t>
            </a:r>
          </a:p>
          <a:p>
            <a:pPr marL="342900" lvl="3" indent="-342900">
              <a:spcBef>
                <a:spcPct val="0"/>
              </a:spcBef>
              <a:buFont typeface="Wingdings" panose="05000000000000000000" pitchFamily="2" charset="2"/>
              <a:buChar char="ü"/>
            </a:pPr>
            <a:endParaRPr lang="fr-FR" sz="2400" b="1" dirty="0">
              <a:latin typeface="+mj-lt"/>
              <a:ea typeface="Calibri" panose="020F0502020204030204" pitchFamily="34" charset="0"/>
              <a:cs typeface="Times New Roman" panose="02020603050405020304" pitchFamily="18" charset="0"/>
            </a:endParaRPr>
          </a:p>
          <a:p>
            <a:pPr marL="0" lvl="3" indent="0">
              <a:spcBef>
                <a:spcPct val="0"/>
              </a:spcBef>
              <a:buNone/>
            </a:pPr>
            <a:r>
              <a:rPr lang="fr-FR" sz="2400" dirty="0">
                <a:latin typeface="+mj-lt"/>
                <a:ea typeface="Calibri" panose="020F0502020204030204" pitchFamily="34" charset="0"/>
                <a:cs typeface="Times New Roman" panose="02020603050405020304" pitchFamily="18" charset="0"/>
              </a:rPr>
              <a:t>c</a:t>
            </a:r>
            <a:r>
              <a:rPr lang="fr-FR" sz="2400" dirty="0">
                <a:solidFill>
                  <a:schemeClr val="tx1"/>
                </a:solidFill>
                <a:latin typeface="+mj-lt"/>
                <a:ea typeface="Calibri" panose="020F0502020204030204" pitchFamily="34" charset="0"/>
                <a:cs typeface="Times New Roman" panose="02020603050405020304" pitchFamily="18" charset="0"/>
              </a:rPr>
              <a:t>omplètent</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b="1" dirty="0" err="1">
                <a:solidFill>
                  <a:srgbClr val="C00000"/>
                </a:solidFill>
                <a:latin typeface="+mj-lt"/>
                <a:ea typeface="Calibri" panose="020F0502020204030204" pitchFamily="34" charset="0"/>
                <a:cs typeface="Times New Roman" panose="02020603050405020304" pitchFamily="18" charset="0"/>
              </a:rPr>
              <a:t>Actaea</a:t>
            </a:r>
            <a:r>
              <a:rPr lang="fr-FR" sz="2400" b="1" dirty="0">
                <a:solidFill>
                  <a:srgbClr val="C00000"/>
                </a:solidFill>
                <a:latin typeface="+mj-lt"/>
                <a:ea typeface="Calibri" panose="020F0502020204030204" pitchFamily="34" charset="0"/>
                <a:cs typeface="Times New Roman" panose="02020603050405020304" pitchFamily="18" charset="0"/>
              </a:rPr>
              <a:t> racemosa</a:t>
            </a:r>
            <a:endParaRPr lang="fr-FR" sz="2800" b="1" dirty="0">
              <a:solidFill>
                <a:srgbClr val="C00000"/>
              </a:solidFill>
              <a:latin typeface="+mj-lt"/>
              <a:ea typeface="Calibri" panose="020F0502020204030204" pitchFamily="34" charset="0"/>
              <a:cs typeface="Times New Roman" panose="02020603050405020304" pitchFamily="18" charset="0"/>
            </a:endParaRPr>
          </a:p>
          <a:p>
            <a:pPr marL="0" indent="0">
              <a:spcBef>
                <a:spcPts val="0"/>
              </a:spcBef>
              <a:spcAft>
                <a:spcPts val="600"/>
              </a:spcAft>
              <a:buNone/>
            </a:pPr>
            <a:endParaRPr lang="fr-FR" dirty="0">
              <a:latin typeface="+mj-lt"/>
              <a:cs typeface="Times New Roman" panose="02020603050405020304" pitchFamily="18" charset="0"/>
            </a:endParaRPr>
          </a:p>
          <a:p>
            <a:pPr marL="0" indent="0">
              <a:spcBef>
                <a:spcPts val="0"/>
              </a:spcBef>
              <a:spcAft>
                <a:spcPts val="600"/>
              </a:spcAft>
              <a:buNone/>
            </a:pPr>
            <a:endParaRPr lang="fr-FR" dirty="0"/>
          </a:p>
        </p:txBody>
      </p:sp>
      <p:sp>
        <p:nvSpPr>
          <p:cNvPr id="20491" name="Rectangle 20490">
            <a:extLst>
              <a:ext uri="{FF2B5EF4-FFF2-40B4-BE49-F238E27FC236}">
                <a16:creationId xmlns:a16="http://schemas.microsoft.com/office/drawing/2014/main" id="{383B5ADF-9EC0-411E-ACCF-8BFF6F19F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Ranunculus bulbosus L., 1753 - Renoncule bulbeuse, Bouton-d'or  bulbeux-Présentation">
            <a:extLst>
              <a:ext uri="{FF2B5EF4-FFF2-40B4-BE49-F238E27FC236}">
                <a16:creationId xmlns:a16="http://schemas.microsoft.com/office/drawing/2014/main" id="{087D2509-A26D-3110-2D05-51D49D137F7F}"/>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9872" r="8160"/>
          <a:stretch/>
        </p:blipFill>
        <p:spPr bwMode="auto">
          <a:xfrm>
            <a:off x="8245162" y="3209731"/>
            <a:ext cx="3716680" cy="339634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2" descr="Une image contenant plante, fleur, jaune&#10;&#10;Description générée automatiquement">
            <a:extLst>
              <a:ext uri="{FF2B5EF4-FFF2-40B4-BE49-F238E27FC236}">
                <a16:creationId xmlns:a16="http://schemas.microsoft.com/office/drawing/2014/main" id="{55B559D6-BC5F-877B-788A-F2059FDB7D11}"/>
              </a:ext>
            </a:extLst>
          </p:cNvPr>
          <p:cNvPicPr>
            <a:picLocks noChangeAspect="1"/>
          </p:cNvPicPr>
          <p:nvPr/>
        </p:nvPicPr>
        <p:blipFill rotWithShape="1">
          <a:blip r:embed="rId4">
            <a:extLst>
              <a:ext uri="{28A0092B-C50C-407E-A947-70E740481C1C}">
                <a14:useLocalDpi xmlns:a14="http://schemas.microsoft.com/office/drawing/2010/main"/>
              </a:ext>
            </a:extLst>
          </a:blip>
          <a:srcRect l="28368" r="-3" b="-3"/>
          <a:stretch/>
        </p:blipFill>
        <p:spPr bwMode="auto">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CIMICIFUGA: une aide précieuse lors de la ménopause mon-herboristerie">
            <a:extLst>
              <a:ext uri="{FF2B5EF4-FFF2-40B4-BE49-F238E27FC236}">
                <a16:creationId xmlns:a16="http://schemas.microsoft.com/office/drawing/2014/main" id="{FE9004C6-A945-4E79-8231-9B1D9098F9A2}"/>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l="20223" r="14421" b="-4"/>
          <a:stretch/>
        </p:blipFill>
        <p:spPr bwMode="auto">
          <a:xfrm>
            <a:off x="10103508" y="282258"/>
            <a:ext cx="1858339" cy="278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598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contenu 2">
            <a:extLst>
              <a:ext uri="{FF2B5EF4-FFF2-40B4-BE49-F238E27FC236}">
                <a16:creationId xmlns:a16="http://schemas.microsoft.com/office/drawing/2014/main" id="{0E7CC1A4-BA5C-911C-FC9F-ABE653EAFD26}"/>
              </a:ext>
            </a:extLst>
          </p:cNvPr>
          <p:cNvSpPr>
            <a:spLocks noGrp="1"/>
          </p:cNvSpPr>
          <p:nvPr>
            <p:ph idx="1"/>
          </p:nvPr>
        </p:nvSpPr>
        <p:spPr>
          <a:xfrm>
            <a:off x="1056471" y="1663700"/>
            <a:ext cx="7561263" cy="3530600"/>
          </a:xfrm>
        </p:spPr>
        <p:txBody>
          <a:bodyPr>
            <a:normAutofit/>
          </a:bodyPr>
          <a:lstStyle/>
          <a:p>
            <a:pPr marL="0" indent="0">
              <a:buNone/>
            </a:pPr>
            <a:r>
              <a:rPr lang="fr-FR" sz="3600" b="1" dirty="0" err="1">
                <a:solidFill>
                  <a:srgbClr val="FF6600"/>
                </a:solidFill>
                <a:latin typeface="+mj-lt"/>
                <a:ea typeface="Calibri" panose="020F0502020204030204" pitchFamily="34" charset="0"/>
                <a:cs typeface="Times New Roman" panose="02020603050405020304" pitchFamily="18" charset="0"/>
              </a:rPr>
              <a:t>Lachnantes</a:t>
            </a:r>
            <a:r>
              <a:rPr lang="fr-FR" sz="3600" b="1" dirty="0">
                <a:solidFill>
                  <a:srgbClr val="FF6600"/>
                </a:solidFill>
                <a:latin typeface="+mj-lt"/>
                <a:ea typeface="Calibri" panose="020F0502020204030204" pitchFamily="34" charset="0"/>
                <a:cs typeface="Times New Roman" panose="02020603050405020304" pitchFamily="18" charset="0"/>
              </a:rPr>
              <a:t> 9CH</a:t>
            </a:r>
          </a:p>
          <a:p>
            <a:pPr marL="0" indent="0">
              <a:buNone/>
            </a:pPr>
            <a:endParaRPr lang="fr-FR" altLang="fr-FR" sz="3600" b="1" dirty="0"/>
          </a:p>
          <a:p>
            <a:pPr marL="342900" lvl="3" indent="-342900">
              <a:spcBef>
                <a:spcPct val="0"/>
              </a:spcBef>
              <a:buFont typeface="Wingdings" panose="05000000000000000000" pitchFamily="2" charset="2"/>
              <a:buChar char="ü"/>
            </a:pPr>
            <a:r>
              <a:rPr lang="fr-FR" altLang="fr-FR" sz="3600" dirty="0"/>
              <a:t>le médicament incontournable</a:t>
            </a:r>
          </a:p>
        </p:txBody>
      </p:sp>
      <p:pic>
        <p:nvPicPr>
          <p:cNvPr id="2" name="Image 1">
            <a:extLst>
              <a:ext uri="{FF2B5EF4-FFF2-40B4-BE49-F238E27FC236}">
                <a16:creationId xmlns:a16="http://schemas.microsoft.com/office/drawing/2014/main" id="{87BC0F66-65D7-ECFB-709E-C386F35CC0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8190" y="2379687"/>
            <a:ext cx="3744416" cy="3744416"/>
          </a:xfrm>
          <a:prstGeom prst="rect">
            <a:avLst/>
          </a:prstGeom>
          <a:ln>
            <a:noFill/>
          </a:ln>
          <a:effectLst>
            <a:softEdge rad="112500"/>
          </a:effectLst>
        </p:spPr>
      </p:pic>
      <p:sp>
        <p:nvSpPr>
          <p:cNvPr id="5" name="ZoneTexte 4">
            <a:extLst>
              <a:ext uri="{FF2B5EF4-FFF2-40B4-BE49-F238E27FC236}">
                <a16:creationId xmlns:a16="http://schemas.microsoft.com/office/drawing/2014/main" id="{AD91013C-18E4-198D-4BFE-8ADAEF819539}"/>
              </a:ext>
            </a:extLst>
          </p:cNvPr>
          <p:cNvSpPr txBox="1"/>
          <p:nvPr/>
        </p:nvSpPr>
        <p:spPr>
          <a:xfrm>
            <a:off x="1056471" y="659375"/>
            <a:ext cx="7739743" cy="646331"/>
          </a:xfrm>
          <a:prstGeom prst="rect">
            <a:avLst/>
          </a:prstGeom>
          <a:noFill/>
        </p:spPr>
        <p:txBody>
          <a:bodyPr wrap="square">
            <a:spAutoFit/>
          </a:bodyPr>
          <a:lstStyle/>
          <a:p>
            <a:r>
              <a:rPr lang="fr-FR" sz="3600" b="1" dirty="0">
                <a:solidFill>
                  <a:schemeClr val="accent3">
                    <a:lumMod val="75000"/>
                  </a:schemeClr>
                </a:solidFill>
                <a:ea typeface="+mn-ea"/>
                <a:cs typeface="+mn-cs"/>
              </a:rPr>
              <a:t>TMS : </a:t>
            </a:r>
            <a:r>
              <a:rPr lang="fr-FR" sz="3600" b="1" dirty="0">
                <a:solidFill>
                  <a:schemeClr val="accent3">
                    <a:lumMod val="75000"/>
                  </a:schemeClr>
                </a:solidFill>
              </a:rPr>
              <a:t>torticolis </a:t>
            </a:r>
            <a:endParaRPr lang="fr-FR" sz="36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6169" name="Rectangle 6168">
            <a:extLst>
              <a:ext uri="{FF2B5EF4-FFF2-40B4-BE49-F238E27FC236}">
                <a16:creationId xmlns:a16="http://schemas.microsoft.com/office/drawing/2014/main" id="{36336CB0-5248-4DE3-B48D-A87052620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64E218B0-3C9F-84B4-5055-36F109DD10E1}"/>
              </a:ext>
            </a:extLst>
          </p:cNvPr>
          <p:cNvPicPr>
            <a:picLocks noChangeAspect="1"/>
          </p:cNvPicPr>
          <p:nvPr/>
        </p:nvPicPr>
        <p:blipFill rotWithShape="1">
          <a:blip r:embed="rId3" cstate="email">
            <a:duotone>
              <a:schemeClr val="bg2">
                <a:shade val="45000"/>
                <a:satMod val="135000"/>
              </a:schemeClr>
              <a:prstClr val="white"/>
            </a:duotone>
            <a:alphaModFix amt="85000"/>
          </a:blip>
          <a:srcRect t="6103" b="18897"/>
          <a:stretch/>
        </p:blipFill>
        <p:spPr>
          <a:xfrm>
            <a:off x="1" y="10"/>
            <a:ext cx="12191999" cy="685798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171" name="Rectangle 6170">
            <a:extLst>
              <a:ext uri="{FF2B5EF4-FFF2-40B4-BE49-F238E27FC236}">
                <a16:creationId xmlns:a16="http://schemas.microsoft.com/office/drawing/2014/main" id="{64D841E5-C682-4C4F-97E6-EBC66431A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6146" name="Rectangle 2"/>
          <p:cNvSpPr>
            <a:spLocks noGrp="1" noChangeArrowheads="1"/>
          </p:cNvSpPr>
          <p:nvPr>
            <p:ph type="title"/>
          </p:nvPr>
        </p:nvSpPr>
        <p:spPr>
          <a:xfrm>
            <a:off x="4711567" y="642594"/>
            <a:ext cx="6718433" cy="1746504"/>
          </a:xfrm>
        </p:spPr>
        <p:txBody>
          <a:bodyPr rtlCol="0">
            <a:normAutofit/>
          </a:bodyPr>
          <a:lstStyle/>
          <a:p>
            <a:pPr eaLnBrk="1" fontAlgn="auto" hangingPunct="1">
              <a:spcAft>
                <a:spcPts val="0"/>
              </a:spcAft>
              <a:defRPr/>
            </a:pPr>
            <a:r>
              <a:rPr lang="fr-FR" altLang="zh-CN" b="1">
                <a:solidFill>
                  <a:schemeClr val="tx1">
                    <a:lumMod val="75000"/>
                    <a:lumOff val="25000"/>
                  </a:schemeClr>
                </a:solidFill>
                <a:ea typeface="宋体" panose="02010600030101010101" pitchFamily="2" charset="-122"/>
              </a:rPr>
              <a:t>ARNICA MONTANA</a:t>
            </a:r>
            <a:endParaRPr lang="fr-FR" altLang="fr-FR" b="1">
              <a:solidFill>
                <a:schemeClr val="tx1">
                  <a:lumMod val="75000"/>
                  <a:lumOff val="25000"/>
                </a:schemeClr>
              </a:solidFill>
            </a:endParaRPr>
          </a:p>
        </p:txBody>
      </p:sp>
      <p:sp>
        <p:nvSpPr>
          <p:cNvPr id="6147" name="Rectangle 3"/>
          <p:cNvSpPr>
            <a:spLocks noGrp="1" noChangeArrowheads="1"/>
          </p:cNvSpPr>
          <p:nvPr>
            <p:ph type="body" idx="1"/>
          </p:nvPr>
        </p:nvSpPr>
        <p:spPr>
          <a:xfrm>
            <a:off x="4711568" y="2389098"/>
            <a:ext cx="6718434" cy="3645942"/>
          </a:xfrm>
        </p:spPr>
        <p:txBody>
          <a:bodyPr rtlCol="0">
            <a:normAutofit/>
          </a:bodyPr>
          <a:lstStyle/>
          <a:p>
            <a:pPr marL="0" indent="0" eaLnBrk="1" fontAlgn="auto" hangingPunct="1">
              <a:spcAft>
                <a:spcPts val="0"/>
              </a:spcAft>
              <a:buNone/>
              <a:defRPr/>
            </a:pPr>
            <a:r>
              <a:rPr lang="fr-FR" altLang="zh-CN" sz="1700" b="1" dirty="0">
                <a:solidFill>
                  <a:schemeClr val="tx1">
                    <a:lumMod val="75000"/>
                    <a:lumOff val="25000"/>
                  </a:schemeClr>
                </a:solidFill>
                <a:ea typeface="宋体" panose="02010600030101010101" pitchFamily="2" charset="-122"/>
              </a:rPr>
              <a:t>TRAUMATISMES ET HEMORRAGIES</a:t>
            </a:r>
          </a:p>
          <a:p>
            <a:pPr marL="0" indent="0" eaLnBrk="1" fontAlgn="auto" hangingPunct="1">
              <a:spcAft>
                <a:spcPts val="0"/>
              </a:spcAft>
              <a:buNone/>
              <a:defRPr/>
            </a:pPr>
            <a:endParaRPr lang="fr-FR" altLang="zh-CN" sz="1700" dirty="0">
              <a:solidFill>
                <a:schemeClr val="tx1">
                  <a:lumMod val="75000"/>
                  <a:lumOff val="25000"/>
                </a:schemeClr>
              </a:solidFill>
              <a:ea typeface="宋体" panose="02010600030101010101" pitchFamily="2" charset="-122"/>
            </a:endParaRPr>
          </a:p>
          <a:p>
            <a:pPr marL="457200" indent="-457200">
              <a:buClr>
                <a:sysClr val="windowText" lastClr="000000">
                  <a:lumMod val="85000"/>
                  <a:lumOff val="15000"/>
                </a:sysClr>
              </a:buClr>
              <a:buFont typeface="Wingdings 3" charset="2"/>
              <a:buChar char=""/>
              <a:defRPr/>
            </a:pPr>
            <a:r>
              <a:rPr lang="fr-FR" altLang="zh-CN" sz="1700" b="1" dirty="0">
                <a:solidFill>
                  <a:schemeClr val="tx1">
                    <a:lumMod val="75000"/>
                    <a:lumOff val="25000"/>
                  </a:schemeClr>
                </a:solidFill>
                <a:latin typeface="Century Gothic" panose="020B0502020202020204"/>
                <a:ea typeface="宋体" panose="02010600030101010101" pitchFamily="2" charset="-122"/>
              </a:rPr>
              <a:t>surmenage musculaire </a:t>
            </a:r>
          </a:p>
          <a:p>
            <a:pPr marL="0" indent="0" eaLnBrk="1" fontAlgn="auto" hangingPunct="1">
              <a:spcAft>
                <a:spcPts val="0"/>
              </a:spcAft>
              <a:buNone/>
              <a:defRPr/>
            </a:pPr>
            <a:r>
              <a:rPr lang="fr-FR" altLang="zh-CN" sz="1700" dirty="0">
                <a:solidFill>
                  <a:schemeClr val="tx1">
                    <a:lumMod val="75000"/>
                    <a:lumOff val="25000"/>
                  </a:schemeClr>
                </a:solidFill>
                <a:ea typeface="宋体" panose="02010600030101010101" pitchFamily="2" charset="-122"/>
              </a:rPr>
              <a:t>avec sensation de contusion, de courbature, de meurtrissure </a:t>
            </a:r>
          </a:p>
          <a:p>
            <a:pPr marL="0" indent="0" eaLnBrk="1" fontAlgn="auto" hangingPunct="1">
              <a:spcAft>
                <a:spcPts val="0"/>
              </a:spcAft>
              <a:buNone/>
              <a:defRPr/>
            </a:pPr>
            <a:r>
              <a:rPr lang="fr-FR" altLang="zh-CN" sz="1700" dirty="0">
                <a:solidFill>
                  <a:schemeClr val="tx1">
                    <a:lumMod val="75000"/>
                    <a:lumOff val="25000"/>
                  </a:schemeClr>
                </a:solidFill>
                <a:ea typeface="宋体" panose="02010600030101010101" pitchFamily="2" charset="-122"/>
              </a:rPr>
              <a:t>&lt; au moindre contact</a:t>
            </a:r>
          </a:p>
          <a:p>
            <a:pPr marL="0" indent="0" eaLnBrk="1" fontAlgn="auto" hangingPunct="1">
              <a:spcAft>
                <a:spcPts val="0"/>
              </a:spcAft>
              <a:buNone/>
              <a:defRPr/>
            </a:pPr>
            <a:r>
              <a:rPr lang="fr-FR" altLang="zh-CN" sz="1700" dirty="0">
                <a:solidFill>
                  <a:schemeClr val="tx1">
                    <a:lumMod val="75000"/>
                    <a:lumOff val="25000"/>
                  </a:schemeClr>
                </a:solidFill>
                <a:ea typeface="宋体" panose="02010600030101010101" pitchFamily="2" charset="-122"/>
              </a:rPr>
              <a:t>le lit paraît trop dur entraînant un changement continu de position</a:t>
            </a:r>
          </a:p>
          <a:p>
            <a:pPr marL="457200" indent="-457200" eaLnBrk="1" fontAlgn="auto" hangingPunct="1">
              <a:spcAft>
                <a:spcPts val="0"/>
              </a:spcAft>
              <a:buFont typeface="Wingdings 3" charset="2"/>
              <a:buChar char=""/>
              <a:defRPr/>
            </a:pPr>
            <a:endParaRPr lang="fr-FR" altLang="zh-CN" sz="1700" b="1" dirty="0">
              <a:solidFill>
                <a:schemeClr val="tx1">
                  <a:lumMod val="75000"/>
                  <a:lumOff val="25000"/>
                </a:schemeClr>
              </a:solidFill>
              <a:ea typeface="宋体" panose="02010600030101010101" pitchFamily="2" charset="-122"/>
            </a:endParaRPr>
          </a:p>
          <a:p>
            <a:pPr marL="457200" indent="-457200">
              <a:buClr>
                <a:sysClr val="windowText" lastClr="000000">
                  <a:lumMod val="85000"/>
                  <a:lumOff val="15000"/>
                </a:sysClr>
              </a:buClr>
              <a:buFont typeface="Wingdings 3" charset="2"/>
              <a:buChar char=""/>
              <a:defRPr/>
            </a:pPr>
            <a:r>
              <a:rPr lang="fr-FR" altLang="zh-CN" sz="1700" b="1" dirty="0">
                <a:solidFill>
                  <a:schemeClr val="tx1">
                    <a:lumMod val="75000"/>
                    <a:lumOff val="25000"/>
                  </a:schemeClr>
                </a:solidFill>
                <a:latin typeface="Century Gothic" panose="020B0502020202020204"/>
                <a:ea typeface="宋体" panose="02010600030101010101" pitchFamily="2" charset="-122"/>
              </a:rPr>
              <a:t>hémorragies </a:t>
            </a:r>
            <a:r>
              <a:rPr lang="fr-FR" altLang="zh-CN" sz="1700" dirty="0">
                <a:solidFill>
                  <a:schemeClr val="tx1">
                    <a:lumMod val="75000"/>
                    <a:lumOff val="25000"/>
                  </a:schemeClr>
                </a:solidFill>
                <a:ea typeface="宋体" panose="02010600030101010101" pitchFamily="2" charset="-122"/>
              </a:rPr>
              <a:t>traumatiques, ecchymoses, hématomes</a:t>
            </a:r>
          </a:p>
          <a:p>
            <a:pPr marL="457200" indent="-457200" eaLnBrk="1" fontAlgn="auto" hangingPunct="1">
              <a:spcAft>
                <a:spcPts val="0"/>
              </a:spcAft>
              <a:buFont typeface="Wingdings 3" charset="2"/>
              <a:buChar char=""/>
              <a:defRPr/>
            </a:pPr>
            <a:endParaRPr lang="fr-FR" altLang="zh-CN" sz="1700" b="1" dirty="0">
              <a:solidFill>
                <a:schemeClr val="tx1">
                  <a:lumMod val="75000"/>
                  <a:lumOff val="25000"/>
                </a:schemeClr>
              </a:solidFill>
              <a:latin typeface="Century Gothic" panose="020B0502020202020204"/>
              <a:ea typeface="宋体" panose="02010600030101010101" pitchFamily="2" charset="-122"/>
            </a:endParaRPr>
          </a:p>
        </p:txBody>
      </p:sp>
    </p:spTree>
    <p:extLst>
      <p:ext uri="{BB962C8B-B14F-4D97-AF65-F5344CB8AC3E}">
        <p14:creationId xmlns:p14="http://schemas.microsoft.com/office/powerpoint/2010/main" val="1000160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s épaules - épaule douleur photos et images de collection">
            <a:extLst>
              <a:ext uri="{FF2B5EF4-FFF2-40B4-BE49-F238E27FC236}">
                <a16:creationId xmlns:a16="http://schemas.microsoft.com/office/drawing/2014/main" id="{31E9E39A-DA2A-31D5-59C9-03646B984C3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256B0F5-E648-8F0F-E461-67EA0ED73807}"/>
              </a:ext>
            </a:extLst>
          </p:cNvPr>
          <p:cNvSpPr txBox="1"/>
          <p:nvPr/>
        </p:nvSpPr>
        <p:spPr>
          <a:xfrm>
            <a:off x="647701" y="871759"/>
            <a:ext cx="5067300" cy="3497042"/>
          </a:xfrm>
          <a:prstGeom prst="rect">
            <a:avLst/>
          </a:prstGeom>
        </p:spPr>
        <p:txBody>
          <a:bodyPr vert="horz" lIns="91440" tIns="45720" rIns="91440" bIns="45720" rtlCol="0" anchor="t">
            <a:normAutofit/>
          </a:bodyPr>
          <a:lstStyle/>
          <a:p>
            <a:pPr>
              <a:spcBef>
                <a:spcPct val="0"/>
              </a:spcBef>
              <a:spcAft>
                <a:spcPts val="600"/>
              </a:spcAft>
            </a:pPr>
            <a:r>
              <a:rPr lang="fr-FR" sz="5400" cap="all" spc="30" dirty="0">
                <a:solidFill>
                  <a:schemeClr val="accent2">
                    <a:lumMod val="75000"/>
                  </a:schemeClr>
                </a:solidFill>
                <a:latin typeface="+mj-lt"/>
                <a:ea typeface="+mj-ea"/>
                <a:cs typeface="+mj-cs"/>
              </a:rPr>
              <a:t>Epaule</a:t>
            </a:r>
          </a:p>
        </p:txBody>
      </p:sp>
    </p:spTree>
    <p:extLst>
      <p:ext uri="{BB962C8B-B14F-4D97-AF65-F5344CB8AC3E}">
        <p14:creationId xmlns:p14="http://schemas.microsoft.com/office/powerpoint/2010/main" val="2491696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927629-F303-4958-8EDC-ED3F7F06A03E}"/>
              </a:ext>
            </a:extLst>
          </p:cNvPr>
          <p:cNvSpPr>
            <a:spLocks noGrp="1"/>
          </p:cNvSpPr>
          <p:nvPr>
            <p:ph type="title"/>
          </p:nvPr>
        </p:nvSpPr>
        <p:spPr>
          <a:xfrm>
            <a:off x="804862" y="520273"/>
            <a:ext cx="6343672" cy="354933"/>
          </a:xfrm>
        </p:spPr>
        <p:txBody>
          <a:bodyPr>
            <a:noAutofit/>
          </a:bodyPr>
          <a:lstStyle/>
          <a:p>
            <a:pPr marL="342900" indent="-342900">
              <a:lnSpc>
                <a:spcPct val="107000"/>
              </a:lnSpc>
              <a:spcBef>
                <a:spcPts val="0"/>
              </a:spcBef>
              <a:buClr>
                <a:schemeClr val="accent1"/>
              </a:buClr>
              <a:buSzPct val="80000"/>
              <a:buFont typeface="Wingdings 3" panose="05040102010807070707" pitchFamily="18" charset="2"/>
              <a:buChar char=""/>
            </a:pPr>
            <a:r>
              <a:rPr lang="fr-FR" sz="2400" b="1" dirty="0">
                <a:solidFill>
                  <a:schemeClr val="accent3">
                    <a:lumMod val="75000"/>
                  </a:schemeClr>
                </a:solidFill>
                <a:ea typeface="+mn-ea"/>
                <a:cs typeface="+mn-cs"/>
              </a:rPr>
              <a:t>la pathologie de l’épaule</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804862" y="1305604"/>
            <a:ext cx="7332141" cy="3530600"/>
          </a:xfrm>
        </p:spPr>
        <p:txBody>
          <a:bodyPr>
            <a:noAutofit/>
          </a:bodyPr>
          <a:lstStyle/>
          <a:p>
            <a:pPr marL="0" indent="0">
              <a:spcBef>
                <a:spcPts val="0"/>
              </a:spcBef>
              <a:spcAft>
                <a:spcPts val="0"/>
              </a:spcAft>
              <a:buNone/>
            </a:pPr>
            <a:endParaRPr lang="fr-FR" sz="2000" dirty="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pPr>
            <a:r>
              <a:rPr lang="fr-FR" sz="2400" b="1" dirty="0" err="1">
                <a:solidFill>
                  <a:srgbClr val="FF6600"/>
                </a:solidFill>
              </a:rPr>
              <a:t>Ferrum</a:t>
            </a:r>
            <a:r>
              <a:rPr lang="fr-FR" sz="2400" b="1" dirty="0">
                <a:solidFill>
                  <a:schemeClr val="tx1"/>
                </a:solidFill>
                <a:latin typeface="+mj-lt"/>
                <a:ea typeface="Calibri" panose="020F0502020204030204" pitchFamily="34" charset="0"/>
                <a:cs typeface="Times New Roman" panose="02020603050405020304" pitchFamily="18" charset="0"/>
              </a:rPr>
              <a:t> </a:t>
            </a:r>
            <a:r>
              <a:rPr lang="fr-FR" sz="2400" b="1" dirty="0" err="1">
                <a:solidFill>
                  <a:srgbClr val="FF6600"/>
                </a:solidFill>
              </a:rPr>
              <a:t>metallicum</a:t>
            </a:r>
            <a:r>
              <a:rPr lang="fr-FR" sz="2400" b="1" dirty="0">
                <a:solidFill>
                  <a:srgbClr val="FF6600"/>
                </a:solidFill>
              </a:rPr>
              <a:t> 9CH </a:t>
            </a:r>
            <a:r>
              <a:rPr lang="fr-FR" sz="2000" dirty="0">
                <a:solidFill>
                  <a:srgbClr val="FF6600"/>
                </a:solidFill>
              </a:rPr>
              <a:t>: </a:t>
            </a:r>
            <a:r>
              <a:rPr lang="fr-FR" sz="2000" dirty="0">
                <a:solidFill>
                  <a:schemeClr val="tx1"/>
                </a:solidFill>
                <a:latin typeface="+mj-lt"/>
                <a:ea typeface="Calibri" panose="020F0502020204030204" pitchFamily="34" charset="0"/>
                <a:cs typeface="Times New Roman" panose="02020603050405020304" pitchFamily="18" charset="0"/>
              </a:rPr>
              <a:t>convient aux 2 épaules </a:t>
            </a:r>
          </a:p>
          <a:p>
            <a:pPr marL="342900" lvl="1" indent="-342900">
              <a:spcBef>
                <a:spcPts val="0"/>
              </a:spcBef>
              <a:buFont typeface="Wingdings" panose="05000000000000000000" pitchFamily="2" charset="2"/>
              <a:buChar char="ü"/>
            </a:pPr>
            <a:r>
              <a:rPr lang="fr-FR" sz="2000" dirty="0">
                <a:solidFill>
                  <a:schemeClr val="tx1"/>
                </a:solidFill>
              </a:rPr>
              <a:t>douleur améliorée par le mouvement lent</a:t>
            </a:r>
          </a:p>
          <a:p>
            <a:pPr marL="342900" lvl="1" indent="-342900">
              <a:spcBef>
                <a:spcPts val="0"/>
              </a:spcBef>
              <a:buFont typeface="Wingdings" panose="05000000000000000000" pitchFamily="2" charset="2"/>
              <a:buChar char="ü"/>
            </a:pPr>
            <a:r>
              <a:rPr lang="fr-FR" sz="2000" dirty="0">
                <a:solidFill>
                  <a:schemeClr val="tx1"/>
                </a:solidFill>
              </a:rPr>
              <a:t>toujours utile d’associer </a:t>
            </a:r>
            <a:r>
              <a:rPr lang="fr-FR" sz="2000" b="1" dirty="0" err="1">
                <a:solidFill>
                  <a:srgbClr val="C00000"/>
                </a:solidFill>
              </a:rPr>
              <a:t>Rhus</a:t>
            </a:r>
            <a:r>
              <a:rPr lang="fr-FR" sz="2000" b="1" dirty="0">
                <a:solidFill>
                  <a:srgbClr val="C00000"/>
                </a:solidFill>
              </a:rPr>
              <a:t> toxicodendron </a:t>
            </a:r>
            <a:r>
              <a:rPr lang="fr-FR" sz="2000" dirty="0">
                <a:solidFill>
                  <a:schemeClr val="tx1"/>
                </a:solidFill>
              </a:rPr>
              <a:t>et </a:t>
            </a:r>
            <a:r>
              <a:rPr lang="fr-FR" sz="2000" b="1" dirty="0" err="1">
                <a:solidFill>
                  <a:srgbClr val="C00000"/>
                </a:solidFill>
              </a:rPr>
              <a:t>Bryonia</a:t>
            </a:r>
            <a:r>
              <a:rPr lang="fr-FR" sz="2000" dirty="0">
                <a:solidFill>
                  <a:schemeClr val="tx1"/>
                </a:solidFill>
              </a:rPr>
              <a:t> en alternance</a:t>
            </a:r>
          </a:p>
          <a:p>
            <a:pPr marL="342900" lvl="1" indent="-342900">
              <a:spcBef>
                <a:spcPts val="0"/>
              </a:spcBef>
              <a:buFont typeface="Wingdings" panose="05000000000000000000" pitchFamily="2" charset="2"/>
              <a:buChar char="ü"/>
            </a:pPr>
            <a:endParaRPr lang="en-GB" sz="2000" dirty="0"/>
          </a:p>
          <a:p>
            <a:pPr marL="342900" lvl="1" indent="-342900">
              <a:spcBef>
                <a:spcPts val="0"/>
              </a:spcBef>
              <a:buFont typeface="Wingdings" panose="05000000000000000000" pitchFamily="2" charset="2"/>
              <a:buChar char="ü"/>
            </a:pPr>
            <a:endParaRPr lang="en-GB" sz="2000" dirty="0"/>
          </a:p>
          <a:p>
            <a:pPr marL="342900" lvl="1" indent="-342900">
              <a:spcBef>
                <a:spcPts val="0"/>
              </a:spcBef>
              <a:buFont typeface="Wingdings" panose="05000000000000000000" pitchFamily="2" charset="2"/>
              <a:buChar char="ü"/>
            </a:pPr>
            <a:endParaRPr lang="en-GB" sz="2000" dirty="0"/>
          </a:p>
          <a:p>
            <a:pPr marL="0" lvl="1" indent="0">
              <a:spcBef>
                <a:spcPts val="0"/>
              </a:spcBef>
              <a:buNone/>
            </a:pPr>
            <a:r>
              <a:rPr lang="en-GB" sz="2400" b="1" dirty="0">
                <a:solidFill>
                  <a:srgbClr val="FF6600"/>
                </a:solidFill>
              </a:rPr>
              <a:t>Sanguinaria 9CH</a:t>
            </a:r>
          </a:p>
          <a:p>
            <a:pPr marL="342900" lvl="1" indent="-342900">
              <a:spcBef>
                <a:spcPts val="0"/>
              </a:spcBef>
              <a:buFont typeface="Wingdings" panose="05000000000000000000" pitchFamily="2" charset="2"/>
              <a:buChar char="ü"/>
            </a:pPr>
            <a:r>
              <a:rPr lang="fr-FR" sz="2000" dirty="0"/>
              <a:t>Névralgie du deltoïde droit</a:t>
            </a:r>
          </a:p>
          <a:p>
            <a:pPr marL="342900" lvl="1" indent="-342900">
              <a:spcBef>
                <a:spcPts val="0"/>
              </a:spcBef>
              <a:buFont typeface="Wingdings" panose="05000000000000000000" pitchFamily="2" charset="2"/>
              <a:buChar char="ü"/>
            </a:pPr>
            <a:r>
              <a:rPr lang="fr-FR" sz="2000" dirty="0">
                <a:solidFill>
                  <a:schemeClr val="tx1"/>
                </a:solidFill>
              </a:rPr>
              <a:t>Aggravé couché, la nuit et par le mouvement</a:t>
            </a:r>
          </a:p>
          <a:p>
            <a:pPr marL="342900" lvl="1" indent="-342900">
              <a:spcBef>
                <a:spcPts val="0"/>
              </a:spcBef>
              <a:buFont typeface="Wingdings" panose="05000000000000000000" pitchFamily="2" charset="2"/>
              <a:buChar char="ü"/>
            </a:pPr>
            <a:r>
              <a:rPr lang="fr-FR" sz="2000" dirty="0"/>
              <a:t>PSH droite</a:t>
            </a:r>
            <a:endParaRPr lang="fr-FR" sz="2000" dirty="0">
              <a:solidFill>
                <a:schemeClr val="tx1"/>
              </a:solidFill>
            </a:endParaRPr>
          </a:p>
          <a:p>
            <a:pPr marL="0" indent="0">
              <a:spcBef>
                <a:spcPts val="0"/>
              </a:spcBef>
              <a:spcAft>
                <a:spcPts val="0"/>
              </a:spcAft>
              <a:buNone/>
            </a:pPr>
            <a:endParaRPr lang="fr-FR" sz="2000" dirty="0">
              <a:solidFill>
                <a:schemeClr val="tx1"/>
              </a:solidFill>
              <a:latin typeface="+mj-lt"/>
            </a:endParaRPr>
          </a:p>
        </p:txBody>
      </p:sp>
      <p:pic>
        <p:nvPicPr>
          <p:cNvPr id="21508" name="Picture 4" descr="Know Your Remedies: Ferrum Metallicum (Ferr.) | Homeopathy Plus">
            <a:extLst>
              <a:ext uri="{FF2B5EF4-FFF2-40B4-BE49-F238E27FC236}">
                <a16:creationId xmlns:a16="http://schemas.microsoft.com/office/drawing/2014/main" id="{880CB6E4-E172-414D-8653-C21C0A8A08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36995" y="1196776"/>
            <a:ext cx="3250732" cy="216321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fleur, plante, pétale, printemps&#10;&#10;Description générée automatiquement">
            <a:extLst>
              <a:ext uri="{FF2B5EF4-FFF2-40B4-BE49-F238E27FC236}">
                <a16:creationId xmlns:a16="http://schemas.microsoft.com/office/drawing/2014/main" id="{BF54519A-E7B5-4F8E-A5B2-6C521D3CD6AE}"/>
              </a:ext>
            </a:extLst>
          </p:cNvPr>
          <p:cNvPicPr>
            <a:picLocks noChangeAspect="1"/>
          </p:cNvPicPr>
          <p:nvPr/>
        </p:nvPicPr>
        <p:blipFill>
          <a:blip r:embed="rId4"/>
          <a:stretch>
            <a:fillRect/>
          </a:stretch>
        </p:blipFill>
        <p:spPr>
          <a:xfrm>
            <a:off x="8442903" y="3591626"/>
            <a:ext cx="3244823" cy="2163215"/>
          </a:xfrm>
          <a:prstGeom prst="rect">
            <a:avLst/>
          </a:prstGeom>
        </p:spPr>
      </p:pic>
    </p:spTree>
    <p:extLst>
      <p:ext uri="{BB962C8B-B14F-4D97-AF65-F5344CB8AC3E}">
        <p14:creationId xmlns:p14="http://schemas.microsoft.com/office/powerpoint/2010/main" val="97019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0C45-0DEB-29FF-0763-1F3F6ADB5C99}"/>
              </a:ext>
            </a:extLst>
          </p:cNvPr>
          <p:cNvSpPr txBox="1">
            <a:spLocks/>
          </p:cNvSpPr>
          <p:nvPr/>
        </p:nvSpPr>
        <p:spPr>
          <a:xfrm>
            <a:off x="6602601" y="-176635"/>
            <a:ext cx="4957553"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en-US" sz="2400" b="1" dirty="0">
                <a:solidFill>
                  <a:schemeClr val="accent6"/>
                </a:solidFill>
              </a:rPr>
              <a:t>TMS : </a:t>
            </a:r>
            <a:r>
              <a:rPr lang="fr-FR" sz="2400" b="1" dirty="0">
                <a:solidFill>
                  <a:schemeClr val="accent6"/>
                </a:solidFill>
              </a:rPr>
              <a:t>épaule : cas clinique </a:t>
            </a:r>
          </a:p>
        </p:txBody>
      </p:sp>
      <p:sp>
        <p:nvSpPr>
          <p:cNvPr id="13326" name="Rectangle 1332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13328" name="Rectangle 1332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sp>
        <p:nvSpPr>
          <p:cNvPr id="6" name="Espace réservé du contenu 2">
            <a:extLst>
              <a:ext uri="{FF2B5EF4-FFF2-40B4-BE49-F238E27FC236}">
                <a16:creationId xmlns:a16="http://schemas.microsoft.com/office/drawing/2014/main" id="{37E5C0BB-829C-BA1C-ED85-E65BF3532B1F}"/>
              </a:ext>
            </a:extLst>
          </p:cNvPr>
          <p:cNvSpPr>
            <a:spLocks noGrp="1"/>
          </p:cNvSpPr>
          <p:nvPr>
            <p:ph idx="1"/>
          </p:nvPr>
        </p:nvSpPr>
        <p:spPr>
          <a:xfrm>
            <a:off x="6251142" y="1469285"/>
            <a:ext cx="5497162" cy="3932237"/>
          </a:xfrm>
        </p:spPr>
        <p:txBody>
          <a:bodyPr>
            <a:noAutofit/>
          </a:bodyPr>
          <a:lstStyle/>
          <a:p>
            <a:pPr marL="0" indent="0">
              <a:buNone/>
            </a:pPr>
            <a:r>
              <a:rPr lang="fr-FR" sz="2400" b="1" dirty="0">
                <a:solidFill>
                  <a:srgbClr val="FF6600"/>
                </a:solidFill>
              </a:rPr>
              <a:t>1</a:t>
            </a:r>
            <a:r>
              <a:rPr lang="fr-FR" sz="2000" b="1" dirty="0">
                <a:solidFill>
                  <a:srgbClr val="FF6600"/>
                </a:solidFill>
              </a:rPr>
              <a:t> </a:t>
            </a:r>
            <a:r>
              <a:rPr lang="fr-FR" dirty="0">
                <a:solidFill>
                  <a:schemeClr val="tx1"/>
                </a:solidFill>
              </a:rPr>
              <a:t>: </a:t>
            </a:r>
            <a:r>
              <a:rPr lang="fr-FR" sz="2400" b="1" dirty="0">
                <a:solidFill>
                  <a:srgbClr val="FF6600"/>
                </a:solidFill>
              </a:rPr>
              <a:t>Christophe</a:t>
            </a:r>
            <a:r>
              <a:rPr lang="fr-FR" dirty="0"/>
              <a:t> est préparateur de commandes.</a:t>
            </a:r>
          </a:p>
          <a:p>
            <a:pPr marL="0" indent="0">
              <a:buNone/>
            </a:pPr>
            <a:r>
              <a:rPr lang="fr-FR" dirty="0"/>
              <a:t>Il consulte pour une </a:t>
            </a:r>
            <a:r>
              <a:rPr lang="fr-FR" b="1" dirty="0"/>
              <a:t>douleur de l’épaule droite </a:t>
            </a:r>
            <a:r>
              <a:rPr lang="fr-FR" dirty="0"/>
              <a:t>(droitier) due aux mouvements répétitifs de son métier, aggravée depuis qu’il a fait une chute.</a:t>
            </a:r>
          </a:p>
          <a:p>
            <a:pPr marL="0" indent="0">
              <a:buNone/>
            </a:pPr>
            <a:r>
              <a:rPr lang="fr-FR" dirty="0"/>
              <a:t>Les mouvements sont limités, l’abduction, douloureuse, est à peine à 80°.</a:t>
            </a:r>
          </a:p>
          <a:p>
            <a:pPr marL="0" indent="0">
              <a:buNone/>
            </a:pPr>
            <a:r>
              <a:rPr lang="fr-FR" dirty="0"/>
              <a:t>La palpation révèle une douleur antérieure et le Jobe est +.</a:t>
            </a:r>
          </a:p>
          <a:p>
            <a:pPr marL="0" indent="0">
              <a:buNone/>
            </a:pPr>
            <a:r>
              <a:rPr lang="fr-FR" sz="2000" b="1" dirty="0">
                <a:solidFill>
                  <a:schemeClr val="accent3">
                    <a:lumMod val="75000"/>
                  </a:schemeClr>
                </a:solidFill>
                <a:latin typeface="+mj-lt"/>
              </a:rPr>
              <a:t>Quel médicament proposez-vous en 1ère intention ? </a:t>
            </a:r>
          </a:p>
          <a:p>
            <a:pPr marL="0" indent="0">
              <a:buNone/>
            </a:pPr>
            <a:endParaRPr lang="fr-FR" sz="2000" dirty="0">
              <a:solidFill>
                <a:schemeClr val="tx1"/>
              </a:solidFill>
            </a:endParaRPr>
          </a:p>
        </p:txBody>
      </p:sp>
      <p:pic>
        <p:nvPicPr>
          <p:cNvPr id="3" name="Image 2">
            <a:extLst>
              <a:ext uri="{FF2B5EF4-FFF2-40B4-BE49-F238E27FC236}">
                <a16:creationId xmlns:a16="http://schemas.microsoft.com/office/drawing/2014/main" id="{FF4CE0B7-702A-A9EF-AE87-60F406747DB2}"/>
              </a:ext>
            </a:extLst>
          </p:cNvPr>
          <p:cNvPicPr>
            <a:picLocks noChangeAspect="1"/>
          </p:cNvPicPr>
          <p:nvPr/>
        </p:nvPicPr>
        <p:blipFill>
          <a:blip r:embed="rId3"/>
          <a:stretch>
            <a:fillRect/>
          </a:stretch>
        </p:blipFill>
        <p:spPr>
          <a:xfrm>
            <a:off x="1573838" y="2204068"/>
            <a:ext cx="3674795" cy="2449863"/>
          </a:xfrm>
          <a:prstGeom prst="rect">
            <a:avLst/>
          </a:prstGeom>
        </p:spPr>
      </p:pic>
    </p:spTree>
    <p:extLst>
      <p:ext uri="{BB962C8B-B14F-4D97-AF65-F5344CB8AC3E}">
        <p14:creationId xmlns:p14="http://schemas.microsoft.com/office/powerpoint/2010/main" val="3002510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dirty="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574034"/>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72445" y="22569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Christophe</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310553" y="2900875"/>
            <a:ext cx="3915849" cy="1766637"/>
          </a:xfrm>
          <a:prstGeom prst="rect">
            <a:avLst/>
          </a:prstGeom>
          <a:noFill/>
          <a:ln>
            <a:noFill/>
          </a:ln>
        </p:spPr>
        <p:txBody>
          <a:bodyPr wrap="square" rtlCol="0">
            <a:spAutoFit/>
          </a:bodyPr>
          <a:lstStyle/>
          <a:p>
            <a:pPr marR="0" lvl="0" fontAlgn="auto">
              <a:lnSpc>
                <a:spcPct val="100000"/>
              </a:lnSpc>
              <a:spcAft>
                <a:spcPts val="0"/>
              </a:spcAft>
              <a:buClr>
                <a:prstClr val="black">
                  <a:lumMod val="85000"/>
                  <a:lumOff val="15000"/>
                </a:prstClr>
              </a:buClr>
              <a:buSzTx/>
              <a:tabLst/>
              <a:defRPr/>
            </a:pPr>
            <a:r>
              <a:rPr lang="fr-FR" sz="1400" b="1" dirty="0">
                <a:latin typeface="Bahnschrift" panose="020B0502040204020203" pitchFamily="34" charset="0"/>
              </a:rPr>
              <a:t>Arnica 15CH</a:t>
            </a:r>
            <a:r>
              <a:rPr lang="fr-FR" sz="1400" dirty="0">
                <a:latin typeface="Bahnschrift" panose="020B0502040204020203" pitchFamily="34" charset="0"/>
              </a:rPr>
              <a:t>, 1 dose </a:t>
            </a:r>
          </a:p>
          <a:p>
            <a:pPr marR="0" lvl="0" fontAlgn="auto">
              <a:lnSpc>
                <a:spcPct val="100000"/>
              </a:lnSpc>
              <a:spcAft>
                <a:spcPts val="0"/>
              </a:spcAft>
              <a:buClr>
                <a:prstClr val="black">
                  <a:lumMod val="85000"/>
                  <a:lumOff val="15000"/>
                </a:prstClr>
              </a:buClr>
              <a:buSzTx/>
              <a:tabLst/>
              <a:defRPr/>
            </a:pPr>
            <a:endParaRPr lang="fr-FR" sz="1400" dirty="0">
              <a:latin typeface="Bahnschrift" panose="020B0502040204020203" pitchFamily="34" charset="0"/>
            </a:endParaRPr>
          </a:p>
          <a:p>
            <a:pPr marR="0" lvl="0" fontAlgn="auto">
              <a:lnSpc>
                <a:spcPct val="100000"/>
              </a:lnSpc>
              <a:spcAft>
                <a:spcPts val="0"/>
              </a:spcAft>
              <a:buClr>
                <a:prstClr val="black">
                  <a:lumMod val="85000"/>
                  <a:lumOff val="15000"/>
                </a:prstClr>
              </a:buClr>
              <a:buSzTx/>
              <a:tabLst/>
              <a:defRPr/>
            </a:pPr>
            <a:r>
              <a:rPr lang="fr-FR" sz="1400" dirty="0">
                <a:latin typeface="Bahnschrift" panose="020B0502040204020203" pitchFamily="34" charset="0"/>
              </a:rPr>
              <a:t>suivi de : </a:t>
            </a:r>
          </a:p>
          <a:p>
            <a:pPr marR="0" lvl="0" fontAlgn="auto">
              <a:lnSpc>
                <a:spcPct val="100000"/>
              </a:lnSpc>
              <a:spcAft>
                <a:spcPts val="0"/>
              </a:spcAft>
              <a:buClr>
                <a:prstClr val="black">
                  <a:lumMod val="85000"/>
                  <a:lumOff val="15000"/>
                </a:prstClr>
              </a:buClr>
              <a:buSzTx/>
              <a:tabLst/>
              <a:defRPr/>
            </a:pPr>
            <a:r>
              <a:rPr lang="fr-FR" sz="1400" b="1" dirty="0">
                <a:latin typeface="Bahnschrift" panose="020B0502040204020203" pitchFamily="34" charset="0"/>
              </a:rPr>
              <a:t>Arnica 9CH</a:t>
            </a:r>
          </a:p>
          <a:p>
            <a:pPr marR="0" lvl="0" fontAlgn="auto">
              <a:lnSpc>
                <a:spcPct val="100000"/>
              </a:lnSpc>
              <a:spcAft>
                <a:spcPts val="0"/>
              </a:spcAft>
              <a:buClr>
                <a:prstClr val="black">
                  <a:lumMod val="85000"/>
                  <a:lumOff val="15000"/>
                </a:prstClr>
              </a:buClr>
              <a:buSzTx/>
              <a:tabLst/>
              <a:defRPr/>
            </a:pPr>
            <a:r>
              <a:rPr lang="fr-FR" sz="1400" b="1" dirty="0" err="1">
                <a:latin typeface="Bahnschrift" panose="020B0502040204020203" pitchFamily="34" charset="0"/>
              </a:rPr>
              <a:t>Sanguinaria</a:t>
            </a:r>
            <a:r>
              <a:rPr lang="fr-FR" sz="1400" b="1" dirty="0">
                <a:latin typeface="Bahnschrift" panose="020B0502040204020203" pitchFamily="34" charset="0"/>
              </a:rPr>
              <a:t> 9CH</a:t>
            </a:r>
          </a:p>
          <a:p>
            <a:pPr marR="0" lvl="0" fontAlgn="auto">
              <a:lnSpc>
                <a:spcPct val="100000"/>
              </a:lnSpc>
              <a:spcAft>
                <a:spcPts val="0"/>
              </a:spcAft>
              <a:buClr>
                <a:prstClr val="black">
                  <a:lumMod val="85000"/>
                  <a:lumOff val="15000"/>
                </a:prstClr>
              </a:buClr>
              <a:buSzTx/>
              <a:tabLst/>
              <a:defRPr/>
            </a:pPr>
            <a:r>
              <a:rPr lang="fr-FR" sz="1400" dirty="0">
                <a:latin typeface="Bahnschrift" panose="020B0502040204020203" pitchFamily="34" charset="0"/>
              </a:rPr>
              <a:t>3 granules de chaque x 2 à 3 / jour, </a:t>
            </a:r>
          </a:p>
          <a:p>
            <a:pPr marR="0" lvl="0" fontAlgn="auto">
              <a:lnSpc>
                <a:spcPct val="100000"/>
              </a:lnSpc>
              <a:spcAft>
                <a:spcPts val="0"/>
              </a:spcAft>
              <a:buClr>
                <a:prstClr val="black">
                  <a:lumMod val="85000"/>
                  <a:lumOff val="15000"/>
                </a:prstClr>
              </a:buClr>
              <a:buSzTx/>
              <a:tabLst/>
              <a:defRPr/>
            </a:pPr>
            <a:r>
              <a:rPr lang="fr-FR" sz="1400" dirty="0">
                <a:latin typeface="Bahnschrift" panose="020B0502040204020203" pitchFamily="34" charset="0"/>
              </a:rPr>
              <a:t>à diminuer en fonction de la douleur</a:t>
            </a:r>
          </a:p>
          <a:p>
            <a:pPr marR="0" lvl="0" algn="l" defTabSz="914400" rtl="0" eaLnBrk="1" fontAlgn="auto" latinLnBrk="0" hangingPunct="1">
              <a:lnSpc>
                <a:spcPct val="90000"/>
              </a:lnSpc>
              <a:spcAft>
                <a:spcPts val="0"/>
              </a:spcAft>
              <a:buClr>
                <a:prstClr val="black">
                  <a:lumMod val="85000"/>
                  <a:lumOff val="15000"/>
                </a:prstClr>
              </a:buClr>
              <a:buSzTx/>
              <a:tabLst/>
              <a:defRPr/>
            </a:pPr>
            <a:endParaRPr kumimoji="0" lang="fr-FR" sz="12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231533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A50C45-0DEB-29FF-0763-1F3F6ADB5C99}"/>
              </a:ext>
            </a:extLst>
          </p:cNvPr>
          <p:cNvSpPr txBox="1">
            <a:spLocks/>
          </p:cNvSpPr>
          <p:nvPr/>
        </p:nvSpPr>
        <p:spPr>
          <a:xfrm>
            <a:off x="6344817" y="-176635"/>
            <a:ext cx="5215338"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342900" indent="-342900">
              <a:spcAft>
                <a:spcPts val="600"/>
              </a:spcAft>
              <a:buClr>
                <a:schemeClr val="accent1"/>
              </a:buClr>
              <a:buSzPct val="80000"/>
            </a:pPr>
            <a:r>
              <a:rPr lang="fr-FR" sz="2400" b="1" dirty="0">
                <a:solidFill>
                  <a:schemeClr val="accent6"/>
                </a:solidFill>
              </a:rPr>
              <a:t>épaule : cas clinique </a:t>
            </a:r>
          </a:p>
        </p:txBody>
      </p:sp>
      <p:sp>
        <p:nvSpPr>
          <p:cNvPr id="13326" name="Rectangle 13325">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r-FR"/>
          </a:p>
        </p:txBody>
      </p:sp>
      <p:sp>
        <p:nvSpPr>
          <p:cNvPr id="13328" name="Rectangle 13327">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fr-FR"/>
          </a:p>
        </p:txBody>
      </p:sp>
      <p:sp>
        <p:nvSpPr>
          <p:cNvPr id="6" name="Espace réservé du contenu 2">
            <a:extLst>
              <a:ext uri="{FF2B5EF4-FFF2-40B4-BE49-F238E27FC236}">
                <a16:creationId xmlns:a16="http://schemas.microsoft.com/office/drawing/2014/main" id="{37E5C0BB-829C-BA1C-ED85-E65BF3532B1F}"/>
              </a:ext>
            </a:extLst>
          </p:cNvPr>
          <p:cNvSpPr>
            <a:spLocks noGrp="1"/>
          </p:cNvSpPr>
          <p:nvPr>
            <p:ph idx="1"/>
          </p:nvPr>
        </p:nvSpPr>
        <p:spPr>
          <a:xfrm>
            <a:off x="6251142" y="1122044"/>
            <a:ext cx="5497162" cy="3932237"/>
          </a:xfrm>
        </p:spPr>
        <p:txBody>
          <a:bodyPr>
            <a:noAutofit/>
          </a:bodyPr>
          <a:lstStyle/>
          <a:p>
            <a:pPr marL="0" indent="0">
              <a:buNone/>
            </a:pPr>
            <a:r>
              <a:rPr lang="fr-FR" sz="2400" b="1" dirty="0">
                <a:solidFill>
                  <a:srgbClr val="FF6600"/>
                </a:solidFill>
              </a:rPr>
              <a:t>1</a:t>
            </a:r>
            <a:r>
              <a:rPr lang="fr-FR" sz="2000" b="1" dirty="0">
                <a:solidFill>
                  <a:srgbClr val="FF6600"/>
                </a:solidFill>
              </a:rPr>
              <a:t> </a:t>
            </a:r>
            <a:r>
              <a:rPr lang="fr-FR" dirty="0">
                <a:solidFill>
                  <a:schemeClr val="tx1"/>
                </a:solidFill>
              </a:rPr>
              <a:t>: </a:t>
            </a:r>
            <a:r>
              <a:rPr lang="fr-FR" sz="2400" b="1" dirty="0">
                <a:solidFill>
                  <a:srgbClr val="FF6600"/>
                </a:solidFill>
              </a:rPr>
              <a:t>Christophe</a:t>
            </a:r>
            <a:r>
              <a:rPr lang="fr-FR" dirty="0"/>
              <a:t> revient 1 mois plus tard. </a:t>
            </a:r>
          </a:p>
          <a:p>
            <a:pPr marL="0" indent="0">
              <a:buNone/>
            </a:pPr>
            <a:r>
              <a:rPr lang="fr-FR" dirty="0"/>
              <a:t>Il a été peu soulagé et la mobilité de son épaule s’est encore réduite ; vous faites le diagnostique de l’épaule gelée post-traumatique,</a:t>
            </a:r>
          </a:p>
          <a:p>
            <a:pPr marL="0" indent="0">
              <a:buNone/>
            </a:pPr>
            <a:r>
              <a:rPr lang="fr-FR" sz="2000" b="1" dirty="0">
                <a:solidFill>
                  <a:schemeClr val="accent3">
                    <a:lumMod val="75000"/>
                  </a:schemeClr>
                </a:solidFill>
                <a:latin typeface="+mj-lt"/>
              </a:rPr>
              <a:t>Que proposez-vous ?</a:t>
            </a:r>
          </a:p>
          <a:p>
            <a:pPr>
              <a:buFont typeface="Wingdings" panose="05000000000000000000" pitchFamily="2" charset="2"/>
              <a:buChar char="ü"/>
            </a:pPr>
            <a:endParaRPr lang="fr-FR" dirty="0">
              <a:solidFill>
                <a:schemeClr val="tx1"/>
              </a:solidFill>
            </a:endParaRPr>
          </a:p>
          <a:p>
            <a:pPr marL="0" indent="0">
              <a:buNone/>
            </a:pPr>
            <a:endParaRPr lang="fr-FR" sz="2000" dirty="0">
              <a:solidFill>
                <a:schemeClr val="tx1"/>
              </a:solidFill>
            </a:endParaRPr>
          </a:p>
        </p:txBody>
      </p:sp>
      <p:pic>
        <p:nvPicPr>
          <p:cNvPr id="3" name="Image 2">
            <a:extLst>
              <a:ext uri="{FF2B5EF4-FFF2-40B4-BE49-F238E27FC236}">
                <a16:creationId xmlns:a16="http://schemas.microsoft.com/office/drawing/2014/main" id="{22A3A6E4-ECE4-0029-1BA7-905539AD1837}"/>
              </a:ext>
            </a:extLst>
          </p:cNvPr>
          <p:cNvPicPr>
            <a:picLocks noChangeAspect="1"/>
          </p:cNvPicPr>
          <p:nvPr/>
        </p:nvPicPr>
        <p:blipFill rotWithShape="1">
          <a:blip r:embed="rId3"/>
          <a:srcRect l="20005" r="22474" b="-2"/>
          <a:stretch/>
        </p:blipFill>
        <p:spPr>
          <a:xfrm>
            <a:off x="1573838" y="3739494"/>
            <a:ext cx="3674795" cy="2118631"/>
          </a:xfrm>
          <a:prstGeom prst="rect">
            <a:avLst/>
          </a:prstGeom>
        </p:spPr>
      </p:pic>
      <p:pic>
        <p:nvPicPr>
          <p:cNvPr id="4" name="Image 3">
            <a:extLst>
              <a:ext uri="{FF2B5EF4-FFF2-40B4-BE49-F238E27FC236}">
                <a16:creationId xmlns:a16="http://schemas.microsoft.com/office/drawing/2014/main" id="{4CF5E203-1175-FB33-D6BB-A5E186E20E11}"/>
              </a:ext>
            </a:extLst>
          </p:cNvPr>
          <p:cNvPicPr>
            <a:picLocks noChangeAspect="1"/>
          </p:cNvPicPr>
          <p:nvPr/>
        </p:nvPicPr>
        <p:blipFill>
          <a:blip r:embed="rId4"/>
          <a:stretch>
            <a:fillRect/>
          </a:stretch>
        </p:blipFill>
        <p:spPr>
          <a:xfrm>
            <a:off x="1573837" y="1130398"/>
            <a:ext cx="3674795" cy="2449863"/>
          </a:xfrm>
          <a:prstGeom prst="rect">
            <a:avLst/>
          </a:prstGeom>
        </p:spPr>
      </p:pic>
    </p:spTree>
    <p:extLst>
      <p:ext uri="{BB962C8B-B14F-4D97-AF65-F5344CB8AC3E}">
        <p14:creationId xmlns:p14="http://schemas.microsoft.com/office/powerpoint/2010/main" val="11341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E7A42-93DE-4F03-9D5B-F17D40161E9D}"/>
              </a:ext>
            </a:extLst>
          </p:cNvPr>
          <p:cNvSpPr>
            <a:spLocks noGrp="1"/>
          </p:cNvSpPr>
          <p:nvPr>
            <p:ph type="title"/>
          </p:nvPr>
        </p:nvSpPr>
        <p:spPr>
          <a:xfrm>
            <a:off x="573409" y="559477"/>
            <a:ext cx="3765200" cy="5709931"/>
          </a:xfrm>
        </p:spPr>
        <p:txBody>
          <a:bodyPr>
            <a:normAutofit/>
          </a:bodyPr>
          <a:lstStyle/>
          <a:p>
            <a:pPr algn="ctr"/>
            <a:r>
              <a:rPr lang="fr-FR" sz="3700" dirty="0"/>
              <a:t>Exemple d’ordonnance </a:t>
            </a:r>
          </a:p>
        </p:txBody>
      </p:sp>
      <p:sp>
        <p:nvSpPr>
          <p:cNvPr id="4" name="Rectangle : carré corné 3">
            <a:extLst>
              <a:ext uri="{FF2B5EF4-FFF2-40B4-BE49-F238E27FC236}">
                <a16:creationId xmlns:a16="http://schemas.microsoft.com/office/drawing/2014/main" id="{F6F1B63D-6D21-43E7-B434-D37617861728}"/>
              </a:ext>
            </a:extLst>
          </p:cNvPr>
          <p:cNvSpPr/>
          <p:nvPr/>
        </p:nvSpPr>
        <p:spPr>
          <a:xfrm>
            <a:off x="6096000" y="574034"/>
            <a:ext cx="4344956" cy="5709931"/>
          </a:xfrm>
          <a:prstGeom prst="foldedCorner">
            <a:avLst/>
          </a:prstGeom>
          <a:solidFill>
            <a:srgbClr val="81B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ZoneTexte 4">
            <a:extLst>
              <a:ext uri="{FF2B5EF4-FFF2-40B4-BE49-F238E27FC236}">
                <a16:creationId xmlns:a16="http://schemas.microsoft.com/office/drawing/2014/main" id="{45008321-AECD-4A73-8D16-3705EEDF2B63}"/>
              </a:ext>
            </a:extLst>
          </p:cNvPr>
          <p:cNvSpPr txBox="1"/>
          <p:nvPr/>
        </p:nvSpPr>
        <p:spPr>
          <a:xfrm>
            <a:off x="6272445" y="1103883"/>
            <a:ext cx="2623110" cy="898874"/>
          </a:xfrm>
          <a:prstGeom prst="rect">
            <a:avLst/>
          </a:prstGeom>
          <a:noFill/>
          <a:ln>
            <a:noFill/>
          </a:ln>
        </p:spPr>
        <p:txBody>
          <a:bodyPr wrap="square" rtlCol="0">
            <a:spAutoFit/>
          </a:bodyPr>
          <a:lstStyle/>
          <a:p>
            <a:pPr defTabSz="406908"/>
            <a:r>
              <a:rPr lang="fr-FR" sz="1246" kern="1200" dirty="0">
                <a:solidFill>
                  <a:schemeClr val="tx1"/>
                </a:solidFill>
                <a:latin typeface="Bahnschrift" panose="020B0502040204020203" pitchFamily="34" charset="0"/>
                <a:ea typeface="+mn-ea"/>
                <a:cs typeface="+mn-cs"/>
              </a:rPr>
              <a:t>Dr Medhi CAMENT</a:t>
            </a:r>
          </a:p>
          <a:p>
            <a:pPr defTabSz="406908"/>
            <a:r>
              <a:rPr lang="fr-FR" sz="1246" kern="1200" dirty="0">
                <a:solidFill>
                  <a:schemeClr val="tx1"/>
                </a:solidFill>
                <a:latin typeface="Bahnschrift" panose="020B0502040204020203" pitchFamily="34" charset="0"/>
                <a:ea typeface="+mn-ea"/>
                <a:cs typeface="+mn-cs"/>
              </a:rPr>
              <a:t>Médecine Générale</a:t>
            </a:r>
          </a:p>
          <a:p>
            <a:pPr defTabSz="406908"/>
            <a:r>
              <a:rPr lang="fr-FR" sz="1246" kern="1200" dirty="0">
                <a:solidFill>
                  <a:schemeClr val="tx1"/>
                </a:solidFill>
                <a:latin typeface="Bahnschrift" panose="020B0502040204020203" pitchFamily="34" charset="0"/>
                <a:ea typeface="+mn-ea"/>
                <a:cs typeface="+mn-cs"/>
              </a:rPr>
              <a:t>1, place de l’Eglise</a:t>
            </a:r>
          </a:p>
          <a:p>
            <a:pPr defTabSz="406908"/>
            <a:r>
              <a:rPr lang="fr-FR" sz="1246" kern="1200" dirty="0">
                <a:solidFill>
                  <a:schemeClr val="tx1"/>
                </a:solidFill>
                <a:latin typeface="Bahnschrift" panose="020B0502040204020203" pitchFamily="34" charset="0"/>
                <a:ea typeface="+mn-ea"/>
                <a:cs typeface="+mn-cs"/>
              </a:rPr>
              <a:t>34000 Montpellier</a:t>
            </a:r>
            <a:endParaRPr lang="fr-FR" sz="1400" dirty="0">
              <a:latin typeface="Bahnschrift" panose="020B0502040204020203" pitchFamily="34" charset="0"/>
            </a:endParaRPr>
          </a:p>
        </p:txBody>
      </p:sp>
      <p:sp>
        <p:nvSpPr>
          <p:cNvPr id="6" name="ZoneTexte 5">
            <a:extLst>
              <a:ext uri="{FF2B5EF4-FFF2-40B4-BE49-F238E27FC236}">
                <a16:creationId xmlns:a16="http://schemas.microsoft.com/office/drawing/2014/main" id="{DD29E58C-0630-401E-96BD-DD54DAB0E683}"/>
              </a:ext>
            </a:extLst>
          </p:cNvPr>
          <p:cNvSpPr txBox="1"/>
          <p:nvPr/>
        </p:nvSpPr>
        <p:spPr>
          <a:xfrm>
            <a:off x="6272445" y="2256922"/>
            <a:ext cx="2623110" cy="284052"/>
          </a:xfrm>
          <a:prstGeom prst="rect">
            <a:avLst/>
          </a:prstGeom>
          <a:noFill/>
          <a:ln>
            <a:noFill/>
          </a:ln>
        </p:spPr>
        <p:txBody>
          <a:bodyPr wrap="square" rtlCol="0">
            <a:spAutoFit/>
          </a:bodyPr>
          <a:lstStyle/>
          <a:p>
            <a:pPr defTabSz="406908"/>
            <a:r>
              <a:rPr lang="fr-FR" sz="1246" dirty="0">
                <a:latin typeface="Bahnschrift" panose="020B0502040204020203" pitchFamily="34" charset="0"/>
              </a:rPr>
              <a:t>Christophe</a:t>
            </a:r>
          </a:p>
        </p:txBody>
      </p:sp>
      <p:sp>
        <p:nvSpPr>
          <p:cNvPr id="7" name="ZoneTexte 6">
            <a:extLst>
              <a:ext uri="{FF2B5EF4-FFF2-40B4-BE49-F238E27FC236}">
                <a16:creationId xmlns:a16="http://schemas.microsoft.com/office/drawing/2014/main" id="{C3EEE7E1-76FE-4BB8-BFF1-5F12F26D5C47}"/>
              </a:ext>
            </a:extLst>
          </p:cNvPr>
          <p:cNvSpPr txBox="1"/>
          <p:nvPr/>
        </p:nvSpPr>
        <p:spPr>
          <a:xfrm>
            <a:off x="6310553" y="2900875"/>
            <a:ext cx="3915849" cy="2259080"/>
          </a:xfrm>
          <a:prstGeom prst="rect">
            <a:avLst/>
          </a:prstGeom>
          <a:noFill/>
          <a:ln>
            <a:noFill/>
          </a:ln>
        </p:spPr>
        <p:txBody>
          <a:bodyPr wrap="square" rtlCol="0">
            <a:spAutoFit/>
          </a:bodyPr>
          <a:lstStyle/>
          <a:p>
            <a:r>
              <a:rPr lang="fr-FR" sz="1800" b="1" dirty="0" err="1"/>
              <a:t>Sanguinaria</a:t>
            </a:r>
            <a:r>
              <a:rPr lang="fr-FR" sz="1800" b="1" dirty="0"/>
              <a:t> 9CH</a:t>
            </a:r>
          </a:p>
          <a:p>
            <a:r>
              <a:rPr lang="fr-FR" sz="1800" b="1" dirty="0" err="1"/>
              <a:t>Causticum</a:t>
            </a:r>
            <a:r>
              <a:rPr lang="fr-FR" sz="1800" b="1" dirty="0"/>
              <a:t> 9CH</a:t>
            </a:r>
          </a:p>
          <a:p>
            <a:r>
              <a:rPr lang="fr-FR" sz="1800" b="1" dirty="0" err="1"/>
              <a:t>Rhus</a:t>
            </a:r>
            <a:r>
              <a:rPr lang="fr-FR" sz="1800" b="1" dirty="0"/>
              <a:t> </a:t>
            </a:r>
            <a:r>
              <a:rPr lang="fr-FR" sz="1800" b="1" dirty="0" err="1"/>
              <a:t>tox</a:t>
            </a:r>
            <a:r>
              <a:rPr lang="fr-FR" sz="1800" b="1" dirty="0"/>
              <a:t> 9CH </a:t>
            </a:r>
          </a:p>
          <a:p>
            <a:r>
              <a:rPr lang="fr-FR" sz="1400" dirty="0">
                <a:solidFill>
                  <a:prstClr val="black"/>
                </a:solidFill>
              </a:rPr>
              <a:t>3 granules de chaque x 2 à 3 / jour, </a:t>
            </a:r>
          </a:p>
          <a:p>
            <a:r>
              <a:rPr lang="fr-FR" sz="1400" dirty="0">
                <a:solidFill>
                  <a:prstClr val="black"/>
                </a:solidFill>
              </a:rPr>
              <a:t>à diminuer en fonction de la douleur</a:t>
            </a:r>
          </a:p>
          <a:p>
            <a:endParaRPr lang="fr-FR" sz="1400" dirty="0">
              <a:solidFill>
                <a:prstClr val="black"/>
              </a:solidFill>
            </a:endParaRPr>
          </a:p>
          <a:p>
            <a:r>
              <a:rPr lang="fr-FR" sz="1400" b="1" dirty="0">
                <a:solidFill>
                  <a:srgbClr val="C00000"/>
                </a:solidFill>
              </a:rPr>
              <a:t>Et</a:t>
            </a:r>
            <a:r>
              <a:rPr lang="fr-FR" sz="2000" b="1" dirty="0">
                <a:solidFill>
                  <a:srgbClr val="C00000"/>
                </a:solidFill>
              </a:rPr>
              <a:t> rééducation </a:t>
            </a:r>
            <a:r>
              <a:rPr lang="fr-FR" sz="1400" b="1" dirty="0">
                <a:solidFill>
                  <a:srgbClr val="C00000"/>
                </a:solidFill>
              </a:rPr>
              <a:t>une fois la phase aiguë passée</a:t>
            </a:r>
            <a:endParaRPr lang="fr-FR" sz="2000" b="1" dirty="0">
              <a:solidFill>
                <a:srgbClr val="C00000"/>
              </a:solidFill>
            </a:endParaRPr>
          </a:p>
          <a:p>
            <a:pPr marR="0" lvl="0" algn="l" defTabSz="914400" rtl="0" eaLnBrk="1" fontAlgn="auto" latinLnBrk="0" hangingPunct="1">
              <a:lnSpc>
                <a:spcPct val="90000"/>
              </a:lnSpc>
              <a:spcAft>
                <a:spcPts val="0"/>
              </a:spcAft>
              <a:buClr>
                <a:prstClr val="black">
                  <a:lumMod val="85000"/>
                  <a:lumOff val="15000"/>
                </a:prstClr>
              </a:buClr>
              <a:buSzTx/>
              <a:tabLst/>
              <a:defRPr/>
            </a:pPr>
            <a:endParaRPr kumimoji="0" lang="fr-FR" sz="1200" i="0" u="none" strike="noStrike" kern="1200" cap="none" spc="0" normalizeH="0" baseline="0" noProof="0" dirty="0">
              <a:ln>
                <a:noFill/>
              </a:ln>
              <a:effectLst/>
              <a:uLnTx/>
              <a:uFillTx/>
              <a:latin typeface="Century Gothic" panose="020B0502020202020204"/>
              <a:ea typeface="+mn-ea"/>
              <a:cs typeface="+mn-cs"/>
            </a:endParaRPr>
          </a:p>
        </p:txBody>
      </p:sp>
    </p:spTree>
    <p:extLst>
      <p:ext uri="{BB962C8B-B14F-4D97-AF65-F5344CB8AC3E}">
        <p14:creationId xmlns:p14="http://schemas.microsoft.com/office/powerpoint/2010/main" val="65485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0951" y="442010"/>
            <a:ext cx="3351299" cy="954107"/>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Le cercle d’aide à la prescription</a:t>
            </a:r>
            <a:r>
              <a:rPr lang="fr-FR" sz="2800" b="1" baseline="30000" dirty="0">
                <a:solidFill>
                  <a:schemeClr val="tx2"/>
                </a:solidFill>
                <a:latin typeface="Arial" panose="020B0604020202020204" pitchFamily="34" charset="0"/>
                <a:cs typeface="Arial" panose="020B0604020202020204" pitchFamily="34" charset="0"/>
              </a:rPr>
              <a:t>©</a:t>
            </a:r>
            <a:endParaRPr lang="fr-FR" sz="2800" b="1" baseline="30000" dirty="0">
              <a:solidFill>
                <a:schemeClr val="tx2"/>
              </a:solidFill>
              <a:latin typeface="MV Boli" panose="02000500030200090000" pitchFamily="2" charset="0"/>
              <a:cs typeface="MV Boli" panose="02000500030200090000" pitchFamily="2" charset="0"/>
            </a:endParaRPr>
          </a:p>
        </p:txBody>
      </p:sp>
      <p:sp>
        <p:nvSpPr>
          <p:cNvPr id="16" name="Étoile à 5 branches 15"/>
          <p:cNvSpPr/>
          <p:nvPr/>
        </p:nvSpPr>
        <p:spPr>
          <a:xfrm>
            <a:off x="1835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39" name="Groupe 38"/>
          <p:cNvGrpSpPr/>
          <p:nvPr/>
        </p:nvGrpSpPr>
        <p:grpSpPr>
          <a:xfrm>
            <a:off x="3677363" y="469262"/>
            <a:ext cx="6884890" cy="5682298"/>
            <a:chOff x="2282099" y="469261"/>
            <a:chExt cx="6883538" cy="5682298"/>
          </a:xfrm>
        </p:grpSpPr>
        <p:sp>
          <p:nvSpPr>
            <p:cNvPr id="9" name="Arc 8"/>
            <p:cNvSpPr/>
            <p:nvPr/>
          </p:nvSpPr>
          <p:spPr>
            <a:xfrm>
              <a:off x="2915816" y="2500645"/>
              <a:ext cx="3816000" cy="3528392"/>
            </a:xfrm>
            <a:prstGeom prst="arc">
              <a:avLst>
                <a:gd name="adj1" fmla="val 18390978"/>
                <a:gd name="adj2" fmla="val 14276991"/>
              </a:avLst>
            </a:prstGeom>
            <a:ln w="177800">
              <a:solidFill>
                <a:schemeClr val="tx1"/>
              </a:solidFill>
            </a:ln>
            <a:effectLst>
              <a:outerShdw blurRad="50800" dist="38100" algn="l" rotWithShape="0">
                <a:prstClr val="black">
                  <a:alpha val="40000"/>
                </a:prstClr>
              </a:outerShdw>
            </a:effectLst>
            <a:scene3d>
              <a:camera prst="orthographicFront"/>
              <a:lightRig rig="threePt" dir="t"/>
            </a:scene3d>
            <a:sp3d>
              <a:bevelT w="101600" prst="rible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p:cNvSpPr txBox="1"/>
            <p:nvPr/>
          </p:nvSpPr>
          <p:spPr>
            <a:xfrm>
              <a:off x="3671826" y="2040753"/>
              <a:ext cx="1894552" cy="646331"/>
            </a:xfrm>
            <a:prstGeom prst="rect">
              <a:avLst/>
            </a:prstGeom>
            <a:noFill/>
            <a:ln>
              <a:noFill/>
            </a:ln>
          </p:spPr>
          <p:txBody>
            <a:bodyPr wrap="square" rtlCol="0">
              <a:spAutoFit/>
            </a:bodyPr>
            <a:lstStyle/>
            <a:p>
              <a:pPr algn="ctr"/>
              <a:r>
                <a:rPr lang="fr-FR" b="1" dirty="0">
                  <a:solidFill>
                    <a:srgbClr val="FFC000"/>
                  </a:solidFill>
                </a:rPr>
                <a:t>Médicament homéo</a:t>
              </a:r>
            </a:p>
          </p:txBody>
        </p:sp>
        <p:sp>
          <p:nvSpPr>
            <p:cNvPr id="7" name="Rectangle 6"/>
            <p:cNvSpPr/>
            <p:nvPr/>
          </p:nvSpPr>
          <p:spPr>
            <a:xfrm>
              <a:off x="6393004" y="3469529"/>
              <a:ext cx="770860" cy="545671"/>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droite 5"/>
            <p:cNvSpPr/>
            <p:nvPr/>
          </p:nvSpPr>
          <p:spPr>
            <a:xfrm rot="4623064">
              <a:off x="6344036" y="3324505"/>
              <a:ext cx="497812" cy="732169"/>
            </a:xfrm>
            <a:prstGeom prst="rightArrow">
              <a:avLst>
                <a:gd name="adj1" fmla="val 50000"/>
                <a:gd name="adj2" fmla="val 100000"/>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5745564" y="3931566"/>
              <a:ext cx="2141762" cy="369332"/>
            </a:xfrm>
            <a:prstGeom prst="rect">
              <a:avLst/>
            </a:prstGeom>
            <a:solidFill>
              <a:srgbClr val="FF000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Depuis quand ?</a:t>
              </a:r>
            </a:p>
          </p:txBody>
        </p:sp>
        <p:sp>
          <p:nvSpPr>
            <p:cNvPr id="18" name="Rectangle 17"/>
            <p:cNvSpPr/>
            <p:nvPr/>
          </p:nvSpPr>
          <p:spPr>
            <a:xfrm>
              <a:off x="5961380" y="5230436"/>
              <a:ext cx="770860" cy="545671"/>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5364088" y="5524981"/>
              <a:ext cx="1563553" cy="369332"/>
            </a:xfrm>
            <a:prstGeom prst="rect">
              <a:avLst/>
            </a:prstGeom>
            <a:solidFill>
              <a:srgbClr val="92D05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Comment ?</a:t>
              </a:r>
            </a:p>
          </p:txBody>
        </p:sp>
        <p:sp>
          <p:nvSpPr>
            <p:cNvPr id="19" name="Flèche droite 18"/>
            <p:cNvSpPr/>
            <p:nvPr/>
          </p:nvSpPr>
          <p:spPr>
            <a:xfrm rot="6629024">
              <a:off x="6182450" y="4876938"/>
              <a:ext cx="497812" cy="732169"/>
            </a:xfrm>
            <a:prstGeom prst="rightArrow">
              <a:avLst>
                <a:gd name="adj1" fmla="val 50000"/>
                <a:gd name="adj2" fmla="val 100000"/>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rot="824711">
              <a:off x="3329656" y="5534826"/>
              <a:ext cx="853669" cy="480892"/>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droite 21"/>
            <p:cNvSpPr/>
            <p:nvPr/>
          </p:nvSpPr>
          <p:spPr>
            <a:xfrm rot="12967144">
              <a:off x="3916701" y="5419390"/>
              <a:ext cx="497812" cy="732169"/>
            </a:xfrm>
            <a:prstGeom prst="rightArrow">
              <a:avLst>
                <a:gd name="adj1" fmla="val 50000"/>
                <a:gd name="adj2" fmla="val 100000"/>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2797454" y="5187760"/>
              <a:ext cx="1470271" cy="369332"/>
            </a:xfrm>
            <a:prstGeom prst="rect">
              <a:avLst/>
            </a:prstGeom>
            <a:solidFill>
              <a:srgbClr val="4BACC6"/>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Modalités ?</a:t>
              </a:r>
            </a:p>
          </p:txBody>
        </p:sp>
        <p:sp>
          <p:nvSpPr>
            <p:cNvPr id="23" name="Rectangle 22"/>
            <p:cNvSpPr/>
            <p:nvPr/>
          </p:nvSpPr>
          <p:spPr>
            <a:xfrm>
              <a:off x="2564440" y="3771602"/>
              <a:ext cx="1035452" cy="370176"/>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droite 23"/>
            <p:cNvSpPr/>
            <p:nvPr/>
          </p:nvSpPr>
          <p:spPr>
            <a:xfrm rot="16200000">
              <a:off x="2666485" y="3795907"/>
              <a:ext cx="497812" cy="732169"/>
            </a:xfrm>
            <a:prstGeom prst="rightArrow">
              <a:avLst>
                <a:gd name="adj1" fmla="val 50000"/>
                <a:gd name="adj2" fmla="val 100000"/>
              </a:avLst>
            </a:prstGeom>
            <a:solidFill>
              <a:srgbClr val="4BACC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p:cNvSpPr txBox="1"/>
            <p:nvPr/>
          </p:nvSpPr>
          <p:spPr>
            <a:xfrm>
              <a:off x="2282099" y="3504588"/>
              <a:ext cx="1368152" cy="369332"/>
            </a:xfrm>
            <a:prstGeom prst="rect">
              <a:avLst/>
            </a:prstGeom>
            <a:solidFill>
              <a:srgbClr val="FFC000"/>
            </a:solidFill>
            <a:ln>
              <a:noFill/>
            </a:ln>
            <a:effectLst>
              <a:outerShdw blurRad="50800" dist="38100" algn="l" rotWithShape="0">
                <a:prstClr val="black">
                  <a:alpha val="40000"/>
                </a:prstClr>
              </a:outerShdw>
            </a:effectLst>
          </p:spPr>
          <p:txBody>
            <a:bodyPr wrap="square" rtlCol="0">
              <a:spAutoFit/>
            </a:bodyPr>
            <a:lstStyle/>
            <a:p>
              <a:pPr algn="ctr"/>
              <a:r>
                <a:rPr lang="fr-FR" dirty="0"/>
                <a:t>Avec ?</a:t>
              </a:r>
            </a:p>
          </p:txBody>
        </p:sp>
        <p:sp>
          <p:nvSpPr>
            <p:cNvPr id="30" name="Bulle ronde 29"/>
            <p:cNvSpPr/>
            <p:nvPr/>
          </p:nvSpPr>
          <p:spPr>
            <a:xfrm>
              <a:off x="6861396" y="469261"/>
              <a:ext cx="2304241" cy="1571491"/>
            </a:xfrm>
            <a:prstGeom prst="wedgeEllipseCallout">
              <a:avLst>
                <a:gd name="adj1" fmla="val -65941"/>
                <a:gd name="adj2" fmla="val 31445"/>
              </a:avLst>
            </a:prstGeom>
            <a:solidFill>
              <a:schemeClr val="bg1"/>
            </a:solidFill>
            <a:ln>
              <a:solidFill>
                <a:srgbClr val="C0504D"/>
              </a:solidFill>
              <a:prstDash val="sysDash"/>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rgbClr val="1F497D"/>
                  </a:solidFill>
                </a:rPr>
                <a:t>Motif de la consultation ?</a:t>
              </a:r>
            </a:p>
          </p:txBody>
        </p:sp>
        <p:sp>
          <p:nvSpPr>
            <p:cNvPr id="31" name="Flèche droite 30"/>
            <p:cNvSpPr/>
            <p:nvPr/>
          </p:nvSpPr>
          <p:spPr>
            <a:xfrm rot="19139202">
              <a:off x="3590768" y="2394622"/>
              <a:ext cx="497812" cy="732169"/>
            </a:xfrm>
            <a:prstGeom prst="rightArrow">
              <a:avLst>
                <a:gd name="adj1" fmla="val 50000"/>
                <a:gd name="adj2" fmla="val 100000"/>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4113971" y="3281492"/>
              <a:ext cx="1377924" cy="261610"/>
            </a:xfrm>
            <a:prstGeom prst="rect">
              <a:avLst/>
            </a:prstGeom>
            <a:solidFill>
              <a:srgbClr val="E3DED1"/>
            </a:solidFill>
            <a:ln>
              <a:noFill/>
            </a:ln>
          </p:spPr>
          <p:txBody>
            <a:bodyPr wrap="square" rtlCol="0">
              <a:spAutoFit/>
            </a:bodyPr>
            <a:lstStyle/>
            <a:p>
              <a:pPr algn="ctr"/>
              <a:r>
                <a:rPr lang="fr-FR" sz="1100" b="1" dirty="0">
                  <a:solidFill>
                    <a:srgbClr val="FFC000"/>
                  </a:solidFill>
                  <a:latin typeface="Lucida Handwriting" panose="03010101010101010101" pitchFamily="66" charset="0"/>
                </a:rPr>
                <a:t>Ordonnance</a:t>
              </a:r>
              <a:endParaRPr lang="fr-FR" sz="1600" b="1" dirty="0">
                <a:solidFill>
                  <a:srgbClr val="FFC000"/>
                </a:solidFill>
                <a:latin typeface="Lucida Handwriting" panose="03010101010101010101" pitchFamily="66" charset="0"/>
              </a:endParaRPr>
            </a:p>
          </p:txBody>
        </p:sp>
        <p:pic>
          <p:nvPicPr>
            <p:cNvPr id="25" name="Image 2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417" b="100000" l="10000" r="63438"/>
                      </a14:imgEffect>
                    </a14:imgLayer>
                  </a14:imgProps>
                </a:ext>
                <a:ext uri="{28A0092B-C50C-407E-A947-70E740481C1C}">
                  <a14:useLocalDpi xmlns:a14="http://schemas.microsoft.com/office/drawing/2010/main"/>
                </a:ext>
              </a:extLst>
            </a:blip>
            <a:srcRect l="9552" r="33750"/>
            <a:stretch/>
          </p:blipFill>
          <p:spPr>
            <a:xfrm>
              <a:off x="5623514" y="1409990"/>
              <a:ext cx="1127347" cy="1491220"/>
            </a:xfrm>
            <a:prstGeom prst="rect">
              <a:avLst/>
            </a:prstGeom>
          </p:spPr>
        </p:pic>
        <p:pic>
          <p:nvPicPr>
            <p:cNvPr id="35" name="Image 34"/>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4167" b="100000" l="10000" r="60625"/>
                      </a14:imgEffect>
                    </a14:imgLayer>
                  </a14:imgProps>
                </a:ext>
                <a:ext uri="{28A0092B-C50C-407E-A947-70E740481C1C}">
                  <a14:useLocalDpi xmlns:a14="http://schemas.microsoft.com/office/drawing/2010/main"/>
                </a:ext>
              </a:extLst>
            </a:blip>
            <a:srcRect l="7476" r="38188"/>
            <a:stretch/>
          </p:blipFill>
          <p:spPr>
            <a:xfrm>
              <a:off x="4436986" y="3557062"/>
              <a:ext cx="876530" cy="1209858"/>
            </a:xfrm>
            <a:prstGeom prst="rect">
              <a:avLst/>
            </a:prstGeom>
          </p:spPr>
        </p:pic>
        <p:cxnSp>
          <p:nvCxnSpPr>
            <p:cNvPr id="37" name="Connecteur droit avec flèche 36"/>
            <p:cNvCxnSpPr>
              <a:stCxn id="28" idx="2"/>
            </p:cNvCxnSpPr>
            <p:nvPr/>
          </p:nvCxnSpPr>
          <p:spPr>
            <a:xfrm>
              <a:off x="4619102" y="2687084"/>
              <a:ext cx="0" cy="5944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Imag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25445" y="4352054"/>
            <a:ext cx="1717020" cy="477831"/>
          </a:xfrm>
          <a:prstGeom prst="rect">
            <a:avLst/>
          </a:prstGeom>
        </p:spPr>
      </p:pic>
      <p:sp>
        <p:nvSpPr>
          <p:cNvPr id="4" name="ZoneTexte 3"/>
          <p:cNvSpPr txBox="1"/>
          <p:nvPr/>
        </p:nvSpPr>
        <p:spPr>
          <a:xfrm>
            <a:off x="287597" y="6573421"/>
            <a:ext cx="3787901" cy="276999"/>
          </a:xfrm>
          <a:prstGeom prst="rect">
            <a:avLst/>
          </a:prstGeom>
          <a:noFill/>
        </p:spPr>
        <p:txBody>
          <a:bodyPr wrap="square" rtlCol="0">
            <a:spAutoFit/>
          </a:bodyPr>
          <a:lstStyle/>
          <a:p>
            <a:r>
              <a:rPr lang="fr-FR" sz="1200" i="1" dirty="0">
                <a:solidFill>
                  <a:srgbClr val="1F497D"/>
                </a:solidFill>
              </a:rPr>
              <a:t>Tous droits réservés</a:t>
            </a:r>
          </a:p>
        </p:txBody>
      </p:sp>
      <p:pic>
        <p:nvPicPr>
          <p:cNvPr id="32" name="Image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5595" y="6508839"/>
            <a:ext cx="1227426" cy="341581"/>
          </a:xfrm>
          <a:prstGeom prst="rect">
            <a:avLst/>
          </a:prstGeom>
        </p:spPr>
      </p:pic>
    </p:spTree>
    <p:extLst>
      <p:ext uri="{BB962C8B-B14F-4D97-AF65-F5344CB8AC3E}">
        <p14:creationId xmlns:p14="http://schemas.microsoft.com/office/powerpoint/2010/main" val="944498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3">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174033" y="939800"/>
            <a:ext cx="9597539"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Vous êtes le </a:t>
            </a:r>
            <a:r>
              <a:rPr lang="fr-FR" sz="1800" b="1"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Docteur DAFALGAN</a:t>
            </a: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médecin traitant</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Vous recevez en consultation Madame Brigitte V. 37 ans, mariée, mère de 2 enfants, secrétaire de direction.</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Elle consulte pour des douleurs diffuses surtout au niveau des cervicales.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Vous êtes Madame Brigitte V. 37 ans, mariée, mère de 2 enfants, secrétaire de direction.</a:t>
            </a:r>
            <a:b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Vous consultez votre médecin pour des douleurs cervicales avec des contractures.</a:t>
            </a:r>
            <a:b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Depuis quand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Depuis que j’ai pris mon nouveau poste à responsabilités, je me sens dépassée, j’ai peur de mal faire et j’ai l’impression que mes collègues me regardent autrement.</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Comment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J’ai la nuque raide, des spasmes, une sensation de déchirement</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Modalités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&lt; mouvement – humidité – au moment du cycle</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Avec ?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Un état de nervosité</a:t>
            </a:r>
          </a:p>
        </p:txBody>
      </p:sp>
    </p:spTree>
    <p:extLst>
      <p:ext uri="{BB962C8B-B14F-4D97-AF65-F5344CB8AC3E}">
        <p14:creationId xmlns:p14="http://schemas.microsoft.com/office/powerpoint/2010/main" val="35488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 13"/>
          <p:cNvPicPr>
            <a:picLocks noChangeAspect="1"/>
          </p:cNvPicPr>
          <p:nvPr/>
        </p:nvPicPr>
        <p:blipFill>
          <a:blip r:embed="rId3">
            <a:extLst>
              <a:ext uri="{28A0092B-C50C-407E-A947-70E740481C1C}">
                <a14:useLocalDpi xmlns:a14="http://schemas.microsoft.com/office/drawing/2010/main"/>
              </a:ext>
            </a:extLst>
          </a:blip>
          <a:srcRect l="29840" t="13040" r="29840" b="19760"/>
          <a:stretch>
            <a:fillRect/>
          </a:stretch>
        </p:blipFill>
        <p:spPr bwMode="auto">
          <a:xfrm>
            <a:off x="611568" y="318072"/>
            <a:ext cx="1198943" cy="1998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re 1"/>
          <p:cNvSpPr>
            <a:spLocks noGrp="1"/>
          </p:cNvSpPr>
          <p:nvPr>
            <p:ph type="title"/>
          </p:nvPr>
        </p:nvSpPr>
        <p:spPr bwMode="auto">
          <a:xfrm>
            <a:off x="2174033" y="939800"/>
            <a:ext cx="9597539" cy="19431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sz="1800" kern="100" dirty="0">
                <a:solidFill>
                  <a:schemeClr val="accent5"/>
                </a:solidFill>
                <a:latin typeface="Calibri" panose="020F0502020204030204" pitchFamily="34" charset="0"/>
                <a:cs typeface="Times New Roman" panose="02020603050405020304" pitchFamily="18" charset="0"/>
              </a:rPr>
              <a:t>Vous êtes le </a:t>
            </a:r>
            <a:r>
              <a:rPr lang="fr-FR" sz="1800" b="1" kern="100" dirty="0">
                <a:solidFill>
                  <a:schemeClr val="accent5"/>
                </a:solidFill>
                <a:latin typeface="Calibri" panose="020F0502020204030204" pitchFamily="34" charset="0"/>
                <a:cs typeface="Times New Roman" panose="02020603050405020304" pitchFamily="18" charset="0"/>
              </a:rPr>
              <a:t>Docteur TOPALGIC</a:t>
            </a:r>
            <a:r>
              <a:rPr lang="fr-FR" sz="1800" kern="100" dirty="0">
                <a:solidFill>
                  <a:schemeClr val="accent5"/>
                </a:solidFill>
                <a:latin typeface="Calibri" panose="020F0502020204030204" pitchFamily="34" charset="0"/>
                <a:cs typeface="Times New Roman" panose="02020603050405020304" pitchFamily="18" charset="0"/>
              </a:rPr>
              <a:t>, médecin traitant</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Vous recevez en consultation Monsieur Bruno Z. 41 ans, marié, père d’une fille et qui travaille à La </a:t>
            </a:r>
            <a:r>
              <a:rPr lang="fr-FR" sz="1800" kern="10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P</a:t>
            </a: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oste.</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Il consulte pour des lombalgies récidivantes, nécessitant des arrêts de travail assez souvent.</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Vous lui avez fait faire un bilan biologique et radiologique revenus normaux.</a:t>
            </a:r>
            <a:br>
              <a:rPr lang="fr-FR" sz="1800" kern="1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êtes Monsieur Bruno Z. 41 ans, marié, père d’une fille et vous travaillez à la poste.</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consultez votre médecin traitant le Docteur TOPALGIC pour des lombalgies récidivantes nécessitant des arrêts de travail réguliers.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Votre médecin vous a fait faire un bilan biologique et un bilan radiologique, qui sont normaux.</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Depuis quand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Depuis qu’on nous a changé nos horaires et qu’on a réduit le personnel, je suis plus stressé.</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Comment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Sensation de raideur du dos, douleurs dans le creux des reins, je ne supporte pas le froid (ceinture), comme une sciatique avec de légères paresthésies</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Modalités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&gt; Chaleur et le mouvement</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br>
              <a:rPr lang="fr-FR" sz="1800" kern="100" dirty="0">
                <a:effectLst/>
                <a:latin typeface="Calibri" panose="020F0502020204030204" pitchFamily="34" charset="0"/>
                <a:ea typeface="Calibri" panose="020F0502020204030204" pitchFamily="34" charset="0"/>
                <a:cs typeface="Times New Roman" panose="02020603050405020304" pitchFamily="18" charset="0"/>
              </a:rPr>
            </a:br>
            <a:r>
              <a:rPr lang="fr-FR" sz="2200" dirty="0">
                <a:solidFill>
                  <a:srgbClr val="FF0000"/>
                </a:solidFill>
                <a:latin typeface="Bahnschrift Light SemiCondensed" panose="020B0502040204020203" pitchFamily="34" charset="0"/>
                <a:ea typeface="ＭＳ Ｐゴシック" panose="020B0600070205080204" pitchFamily="34" charset="-128"/>
              </a:rPr>
              <a:t>Avec ? </a:t>
            </a:r>
            <a:br>
              <a:rPr lang="fr-FR" sz="2200" dirty="0">
                <a:solidFill>
                  <a:srgbClr val="FF0000"/>
                </a:solidFill>
                <a:latin typeface="Bahnschrift Light SemiCondensed" panose="020B0502040204020203" pitchFamily="34" charset="0"/>
                <a:ea typeface="ＭＳ Ｐゴシック" panose="020B0600070205080204" pitchFamily="34" charset="-128"/>
              </a:rPr>
            </a:br>
            <a:r>
              <a:rPr lang="fr-FR" sz="1800" kern="100" dirty="0">
                <a:latin typeface="Calibri" panose="020F0502020204030204" pitchFamily="34" charset="0"/>
                <a:cs typeface="Times New Roman" panose="02020603050405020304" pitchFamily="18" charset="0"/>
              </a:rPr>
              <a:t>S</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ensation d’ankylose et un besoin de bouger</a:t>
            </a:r>
          </a:p>
        </p:txBody>
      </p:sp>
    </p:spTree>
    <p:extLst>
      <p:ext uri="{BB962C8B-B14F-4D97-AF65-F5344CB8AC3E}">
        <p14:creationId xmlns:p14="http://schemas.microsoft.com/office/powerpoint/2010/main" val="306390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13C9ECC-28BC-1CD1-2C9E-FF34014E1AC8}"/>
              </a:ext>
            </a:extLst>
          </p:cNvPr>
          <p:cNvSpPr/>
          <p:nvPr/>
        </p:nvSpPr>
        <p:spPr>
          <a:xfrm>
            <a:off x="6094561" y="3441215"/>
            <a:ext cx="6093122"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pic>
        <p:nvPicPr>
          <p:cNvPr id="57349" name="Image 573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96289" y="4560011"/>
            <a:ext cx="1767925" cy="2257021"/>
          </a:xfrm>
          <a:prstGeom prst="rect">
            <a:avLst/>
          </a:prstGeom>
        </p:spPr>
      </p:pic>
      <p:pic>
        <p:nvPicPr>
          <p:cNvPr id="57348" name="Image 5734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5266" y="4720364"/>
            <a:ext cx="1669226" cy="2137334"/>
          </a:xfrm>
          <a:prstGeom prst="rect">
            <a:avLst/>
          </a:prstGeom>
        </p:spPr>
      </p:pic>
      <p:sp>
        <p:nvSpPr>
          <p:cNvPr id="31" name="Rectangle 30">
            <a:extLst>
              <a:ext uri="{FF2B5EF4-FFF2-40B4-BE49-F238E27FC236}">
                <a16:creationId xmlns:a16="http://schemas.microsoft.com/office/drawing/2014/main" id="{5ADF2C69-7836-E8C6-0B7F-24FF6C7377DB}"/>
              </a:ext>
            </a:extLst>
          </p:cNvPr>
          <p:cNvSpPr/>
          <p:nvPr/>
        </p:nvSpPr>
        <p:spPr>
          <a:xfrm>
            <a:off x="1" y="0"/>
            <a:ext cx="6096002" cy="3441215"/>
          </a:xfrm>
          <a:prstGeom prst="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33" name="Rectangle 32">
            <a:extLst>
              <a:ext uri="{FF2B5EF4-FFF2-40B4-BE49-F238E27FC236}">
                <a16:creationId xmlns:a16="http://schemas.microsoft.com/office/drawing/2014/main" id="{F889908B-F675-F877-8366-6C91CF2D952D}"/>
              </a:ext>
            </a:extLst>
          </p:cNvPr>
          <p:cNvSpPr/>
          <p:nvPr/>
        </p:nvSpPr>
        <p:spPr>
          <a:xfrm>
            <a:off x="6094561" y="6454"/>
            <a:ext cx="6097439" cy="3434761"/>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2" name="Espace réservé du contenu 2">
            <a:extLst>
              <a:ext uri="{FF2B5EF4-FFF2-40B4-BE49-F238E27FC236}">
                <a16:creationId xmlns:a16="http://schemas.microsoft.com/office/drawing/2014/main" id="{BFB21C57-8B76-CDB7-C3D7-CE997AC10E40}"/>
              </a:ext>
            </a:extLst>
          </p:cNvPr>
          <p:cNvSpPr txBox="1">
            <a:spLocks noGrp="1"/>
          </p:cNvSpPr>
          <p:nvPr>
            <p:ph type="body" idx="4294967295"/>
          </p:nvPr>
        </p:nvSpPr>
        <p:spPr>
          <a:xfrm>
            <a:off x="155448" y="3591738"/>
            <a:ext cx="5915644" cy="2964510"/>
          </a:xfrm>
        </p:spPr>
        <p:txBody>
          <a:bodyPr>
            <a:noAutofit/>
          </a:bodyPr>
          <a:lstStyle/>
          <a:p>
            <a:pPr algn="just" eaLnBrk="1">
              <a:lnSpc>
                <a:spcPct val="100000"/>
              </a:lnSpc>
              <a:spcBef>
                <a:spcPts val="0"/>
              </a:spcBef>
              <a:spcAft>
                <a:spcPct val="0"/>
              </a:spcAft>
              <a:buClr>
                <a:srgbClr val="70AD47"/>
              </a:buClr>
            </a:pPr>
            <a:r>
              <a:rPr lang="fr-FR" altLang="fr-FR" sz="2000" b="1" dirty="0">
                <a:solidFill>
                  <a:schemeClr val="tx1">
                    <a:lumMod val="50000"/>
                    <a:lumOff val="50000"/>
                  </a:schemeClr>
                </a:solidFill>
                <a:latin typeface="Bradley Hand ITC" panose="03070402050302030203" pitchFamily="66" charset="0"/>
                <a:ea typeface="Microsoft YaHei" panose="020B0503020204020204" pitchFamily="34" charset="-122"/>
                <a:cs typeface="Calibri" panose="020F0502020204030204" pitchFamily="34" charset="0"/>
              </a:rPr>
              <a:t>Épisode 1 = tuto-base</a:t>
            </a:r>
          </a:p>
          <a:p>
            <a:pPr algn="just" eaLnBrk="1">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2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le respiratoire</a:t>
            </a:r>
          </a:p>
          <a:p>
            <a:pPr algn="just" eaLnBrk="1">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3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Pédiatrie</a:t>
            </a:r>
          </a:p>
          <a:p>
            <a:pPr algn="just" eaLnBrk="1">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4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TMS</a:t>
            </a:r>
          </a:p>
          <a:p>
            <a:pPr algn="just" eaLnBrk="1">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5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le psychologique</a:t>
            </a:r>
            <a:endParaRPr lang="fr-FR" altLang="fr-FR" sz="2000" b="1" dirty="0">
              <a:latin typeface="Bradley Hand ITC" panose="03070402050302030203" pitchFamily="66" charset="0"/>
              <a:ea typeface="Microsoft YaHei" panose="020B0503020204020204" pitchFamily="34" charset="-122"/>
              <a:cs typeface="Calibri" panose="020F0502020204030204" pitchFamily="34" charset="0"/>
            </a:endParaRPr>
          </a:p>
          <a:p>
            <a:pPr>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6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Fatigue, Covid long, douleurs</a:t>
            </a:r>
            <a:endParaRPr lang="fr-FR" altLang="fr-FR" sz="2000" b="1" dirty="0">
              <a:latin typeface="Bradley Hand ITC" panose="03070402050302030203" pitchFamily="66" charset="0"/>
              <a:ea typeface="Microsoft YaHei" panose="020B0503020204020204" pitchFamily="34" charset="-122"/>
              <a:cs typeface="Calibri" panose="020F0502020204030204" pitchFamily="34" charset="0"/>
            </a:endParaRPr>
          </a:p>
          <a:p>
            <a:pPr algn="just">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7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gynéco-obstétrique</a:t>
            </a:r>
            <a:endParaRPr lang="fr-FR" altLang="fr-FR" sz="2000" b="1" dirty="0">
              <a:latin typeface="Bradley Hand ITC" panose="03070402050302030203" pitchFamily="66" charset="0"/>
              <a:ea typeface="Microsoft YaHei" panose="020B0503020204020204" pitchFamily="34" charset="-122"/>
              <a:cs typeface="Calibri" panose="020F0502020204030204" pitchFamily="34" charset="0"/>
            </a:endParaRPr>
          </a:p>
          <a:p>
            <a:pPr algn="just">
              <a:lnSpc>
                <a:spcPct val="100000"/>
              </a:lnSpc>
              <a:spcBef>
                <a:spcPts val="0"/>
              </a:spcBef>
              <a:spcAft>
                <a:spcPct val="0"/>
              </a:spcAft>
              <a:buClr>
                <a:srgbClr val="70AD47"/>
              </a:buClr>
            </a:pPr>
            <a:r>
              <a:rPr lang="fr-FR" altLang="fr-FR" sz="2000" b="1" dirty="0">
                <a:solidFill>
                  <a:srgbClr val="3CA4AF"/>
                </a:solidFill>
                <a:latin typeface="Bradley Hand ITC" panose="03070402050302030203" pitchFamily="66" charset="0"/>
                <a:ea typeface="Microsoft YaHei" panose="020B0503020204020204" pitchFamily="34" charset="-122"/>
                <a:cs typeface="Calibri" panose="020F0502020204030204" pitchFamily="34" charset="0"/>
              </a:rPr>
              <a:t>Épisode 8 </a:t>
            </a:r>
            <a:r>
              <a:rPr lang="fr-FR" altLang="fr-FR" sz="2000" b="1" dirty="0">
                <a:solidFill>
                  <a:schemeClr val="accent2"/>
                </a:solidFill>
                <a:latin typeface="Bradley Hand ITC" panose="03070402050302030203" pitchFamily="66" charset="0"/>
                <a:ea typeface="Microsoft YaHei" panose="020B0503020204020204" pitchFamily="34" charset="-122"/>
                <a:cs typeface="Calibri" panose="020F0502020204030204" pitchFamily="34" charset="0"/>
              </a:rPr>
              <a:t>= Soins de support en oncologie</a:t>
            </a:r>
            <a:endParaRPr altLang="fr-FR" sz="2000" b="1" dirty="0">
              <a:latin typeface="Bradley Hand ITC" panose="03070402050302030203" pitchFamily="66" charset="0"/>
              <a:ea typeface="Microsoft YaHei" panose="020B0503020204020204" pitchFamily="34" charset="-122"/>
              <a:cs typeface="Calibri" panose="020F0502020204030204" pitchFamily="34" charset="0"/>
            </a:endParaRPr>
          </a:p>
        </p:txBody>
      </p:sp>
      <p:pic>
        <p:nvPicPr>
          <p:cNvPr id="6" name="Image 22">
            <a:extLst>
              <a:ext uri="{FF2B5EF4-FFF2-40B4-BE49-F238E27FC236}">
                <a16:creationId xmlns:a16="http://schemas.microsoft.com/office/drawing/2014/main" id="{AB93B3EF-15D0-FA99-24A3-660A785C31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36203" y="356320"/>
            <a:ext cx="1272411" cy="169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5">
            <a:extLst>
              <a:ext uri="{FF2B5EF4-FFF2-40B4-BE49-F238E27FC236}">
                <a16:creationId xmlns:a16="http://schemas.microsoft.com/office/drawing/2014/main" id="{F8B5013D-3588-ABC5-B563-ECB8BD2F646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04803" y="344409"/>
            <a:ext cx="1301878" cy="188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4">
            <a:extLst>
              <a:ext uri="{FF2B5EF4-FFF2-40B4-BE49-F238E27FC236}">
                <a16:creationId xmlns:a16="http://schemas.microsoft.com/office/drawing/2014/main" id="{5F2242AC-21A9-E24A-3997-3FB78CD9F92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00890" y="418885"/>
            <a:ext cx="1337772" cy="197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7">
            <a:extLst>
              <a:ext uri="{FF2B5EF4-FFF2-40B4-BE49-F238E27FC236}">
                <a16:creationId xmlns:a16="http://schemas.microsoft.com/office/drawing/2014/main" id="{D7AFC9A2-3A22-D296-8683-41DE5D975E7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659952" y="374600"/>
            <a:ext cx="1245536" cy="173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a:extLst>
              <a:ext uri="{FF2B5EF4-FFF2-40B4-BE49-F238E27FC236}">
                <a16:creationId xmlns:a16="http://schemas.microsoft.com/office/drawing/2014/main" id="{EF05C47B-7B15-6036-F0BC-186FCE68A7E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94436" y="1404273"/>
            <a:ext cx="1350908" cy="180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4">
            <a:extLst>
              <a:ext uri="{FF2B5EF4-FFF2-40B4-BE49-F238E27FC236}">
                <a16:creationId xmlns:a16="http://schemas.microsoft.com/office/drawing/2014/main" id="{785552C4-F761-E016-2C0A-7DD8B447EC6E}"/>
              </a:ext>
            </a:extLst>
          </p:cNvPr>
          <p:cNvSpPr/>
          <p:nvPr/>
        </p:nvSpPr>
        <p:spPr>
          <a:xfrm>
            <a:off x="6244943" y="99269"/>
            <a:ext cx="1233043" cy="3815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67507" tIns="33754" rIns="67507" bIns="33754" compatLnSpc="0">
            <a:spAutoFit/>
          </a:bodyPr>
          <a:lstStyle/>
          <a:p>
            <a:pPr algn="just">
              <a:lnSpc>
                <a:spcPct val="90000"/>
              </a:lnSpc>
              <a:buClr>
                <a:srgbClr val="70AD47"/>
              </a:buClr>
              <a:buSzPct val="45000"/>
              <a:defRPr sz="1800"/>
            </a:pPr>
            <a:r>
              <a:rPr lang="fr-FR" sz="2177" b="1" dirty="0">
                <a:solidFill>
                  <a:schemeClr val="bg1"/>
                </a:solidFill>
                <a:latin typeface="Bradley Hand ITC" pitchFamily="66"/>
                <a:ea typeface="Microsoft YaHei" pitchFamily="2"/>
                <a:cs typeface="Calibri" pitchFamily="34"/>
              </a:rPr>
              <a:t>Des livres</a:t>
            </a:r>
          </a:p>
        </p:txBody>
      </p:sp>
      <p:sp>
        <p:nvSpPr>
          <p:cNvPr id="21" name="Rectangle 18">
            <a:extLst>
              <a:ext uri="{FF2B5EF4-FFF2-40B4-BE49-F238E27FC236}">
                <a16:creationId xmlns:a16="http://schemas.microsoft.com/office/drawing/2014/main" id="{EA0ED47B-C8C7-EF48-D464-643C073D7E35}"/>
              </a:ext>
            </a:extLst>
          </p:cNvPr>
          <p:cNvSpPr/>
          <p:nvPr/>
        </p:nvSpPr>
        <p:spPr>
          <a:xfrm>
            <a:off x="6323160" y="3562934"/>
            <a:ext cx="1278184" cy="39017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wrap="none" lIns="67507" tIns="33754" rIns="67507" bIns="33754" compatLnSpc="0">
            <a:spAutoFit/>
          </a:bodyPr>
          <a:lstStyle/>
          <a:p>
            <a:pPr algn="just">
              <a:lnSpc>
                <a:spcPct val="90000"/>
              </a:lnSpc>
              <a:buClr>
                <a:srgbClr val="70AD47"/>
              </a:buClr>
              <a:buSzPct val="45000"/>
              <a:defRPr sz="1800"/>
            </a:pPr>
            <a:r>
              <a:rPr lang="fr-FR" sz="2177" b="1" dirty="0">
                <a:solidFill>
                  <a:schemeClr val="bg1"/>
                </a:solidFill>
                <a:latin typeface="Bradley Hand ITC" pitchFamily="66"/>
                <a:ea typeface="Microsoft YaHei" pitchFamily="2"/>
                <a:cs typeface="Calibri" pitchFamily="34"/>
              </a:rPr>
              <a:t>Une revue</a:t>
            </a:r>
          </a:p>
        </p:txBody>
      </p:sp>
      <p:grpSp>
        <p:nvGrpSpPr>
          <p:cNvPr id="57370" name="Groupe 28">
            <a:extLst>
              <a:ext uri="{FF2B5EF4-FFF2-40B4-BE49-F238E27FC236}">
                <a16:creationId xmlns:a16="http://schemas.microsoft.com/office/drawing/2014/main" id="{789027A3-8BE8-3135-8C0B-5833E5340229}"/>
              </a:ext>
            </a:extLst>
          </p:cNvPr>
          <p:cNvGrpSpPr>
            <a:grpSpLocks/>
          </p:cNvGrpSpPr>
          <p:nvPr/>
        </p:nvGrpSpPr>
        <p:grpSpPr bwMode="auto">
          <a:xfrm>
            <a:off x="1043326" y="277231"/>
            <a:ext cx="4032423" cy="2687322"/>
            <a:chOff x="5240338" y="324426"/>
            <a:chExt cx="4444607" cy="2963071"/>
          </a:xfrm>
        </p:grpSpPr>
        <p:pic>
          <p:nvPicPr>
            <p:cNvPr id="57372" name="Image 26">
              <a:extLst>
                <a:ext uri="{FF2B5EF4-FFF2-40B4-BE49-F238E27FC236}">
                  <a16:creationId xmlns:a16="http://schemas.microsoft.com/office/drawing/2014/main" id="{2CFA81F8-C855-74A9-4146-1C47BBFC1388}"/>
                </a:ext>
              </a:extLst>
            </p:cNvPr>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5240338" y="324426"/>
              <a:ext cx="4444607" cy="2963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à coins arrondis 27">
              <a:extLst>
                <a:ext uri="{FF2B5EF4-FFF2-40B4-BE49-F238E27FC236}">
                  <a16:creationId xmlns:a16="http://schemas.microsoft.com/office/drawing/2014/main" id="{88226256-05A2-4BBD-C7BE-590029AC8F97}"/>
                </a:ext>
              </a:extLst>
            </p:cNvPr>
            <p:cNvSpPr/>
            <p:nvPr/>
          </p:nvSpPr>
          <p:spPr>
            <a:xfrm>
              <a:off x="5607018" y="1000883"/>
              <a:ext cx="2906456" cy="403333"/>
            </a:xfrm>
            <a:prstGeom prst="roundRect">
              <a:avLst/>
            </a:prstGeom>
            <a:solidFill>
              <a:srgbClr val="3CA4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33"/>
            </a:p>
          </p:txBody>
        </p:sp>
        <p:sp>
          <p:nvSpPr>
            <p:cNvPr id="9" name="ZoneTexte 3">
              <a:extLst>
                <a:ext uri="{FF2B5EF4-FFF2-40B4-BE49-F238E27FC236}">
                  <a16:creationId xmlns:a16="http://schemas.microsoft.com/office/drawing/2014/main" id="{1C93F61A-C1A9-2CF6-30A9-7CEBD42AAFE9}"/>
                </a:ext>
              </a:extLst>
            </p:cNvPr>
            <p:cNvSpPr/>
            <p:nvPr/>
          </p:nvSpPr>
          <p:spPr>
            <a:xfrm>
              <a:off x="5573684" y="953245"/>
              <a:ext cx="2939790" cy="45093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67507" tIns="33754" rIns="67507" bIns="33754" compatLnSpc="0">
              <a:spAutoFit/>
            </a:bodyPr>
            <a:lstStyle/>
            <a:p>
              <a:pPr algn="ctr">
                <a:defRPr sz="1800"/>
              </a:pPr>
              <a:r>
                <a:rPr lang="fr-FR" sz="2177" dirty="0">
                  <a:solidFill>
                    <a:schemeClr val="bg1"/>
                  </a:solidFill>
                  <a:latin typeface="Calibri" pitchFamily="18"/>
                  <a:ea typeface="Microsoft YaHei" pitchFamily="2"/>
                  <a:cs typeface="Arial" pitchFamily="2"/>
                </a:rPr>
                <a:t>www://ffsh.fr</a:t>
              </a:r>
            </a:p>
          </p:txBody>
        </p:sp>
      </p:grpSp>
      <p:pic>
        <p:nvPicPr>
          <p:cNvPr id="8" name="Imag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93536" y="4802429"/>
            <a:ext cx="1532191" cy="1961669"/>
          </a:xfrm>
          <a:prstGeom prst="rect">
            <a:avLst/>
          </a:prstGeom>
        </p:spPr>
      </p:pic>
      <p:pic>
        <p:nvPicPr>
          <p:cNvPr id="27" name="Image 2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95997">
            <a:off x="6160257" y="3946244"/>
            <a:ext cx="1566384" cy="2228791"/>
          </a:xfrm>
          <a:prstGeom prst="rect">
            <a:avLst/>
          </a:prstGeom>
        </p:spPr>
      </p:pic>
      <p:pic>
        <p:nvPicPr>
          <p:cNvPr id="57344" name="Image 57343"/>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885393" y="1408571"/>
            <a:ext cx="1292935" cy="1821002"/>
          </a:xfrm>
          <a:prstGeom prst="rect">
            <a:avLst/>
          </a:prstGeom>
        </p:spPr>
      </p:pic>
      <p:pic>
        <p:nvPicPr>
          <p:cNvPr id="57345" name="Image 5734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723407" y="1439197"/>
            <a:ext cx="1290345" cy="1801173"/>
          </a:xfrm>
          <a:prstGeom prst="rect">
            <a:avLst/>
          </a:prstGeom>
        </p:spPr>
      </p:pic>
      <p:pic>
        <p:nvPicPr>
          <p:cNvPr id="7" name="Image 23">
            <a:extLst>
              <a:ext uri="{FF2B5EF4-FFF2-40B4-BE49-F238E27FC236}">
                <a16:creationId xmlns:a16="http://schemas.microsoft.com/office/drawing/2014/main" id="{9AC34931-C966-615E-F6BC-2CCF44BC1D7F}"/>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298545" y="1415366"/>
            <a:ext cx="1289364" cy="1791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Image 5734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243140" y="3605602"/>
            <a:ext cx="1617832" cy="2071446"/>
          </a:xfrm>
          <a:prstGeom prst="rect">
            <a:avLst/>
          </a:prstGeom>
        </p:spPr>
      </p:pic>
      <p:pic>
        <p:nvPicPr>
          <p:cNvPr id="57346" name="Image 57345"/>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304065">
            <a:off x="10599754" y="3478881"/>
            <a:ext cx="1496790" cy="2129767"/>
          </a:xfrm>
          <a:prstGeom prst="rect">
            <a:avLst/>
          </a:prstGeom>
        </p:spPr>
      </p:pic>
      <p:pic>
        <p:nvPicPr>
          <p:cNvPr id="30" name="Image 29">
            <a:extLst>
              <a:ext uri="{FF2B5EF4-FFF2-40B4-BE49-F238E27FC236}">
                <a16:creationId xmlns:a16="http://schemas.microsoft.com/office/drawing/2014/main" id="{4634F464-46D4-E398-8798-57F37B563E73}"/>
              </a:ext>
            </a:extLst>
          </p:cNvPr>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rot="305129">
            <a:off x="7667368" y="3397066"/>
            <a:ext cx="1652804" cy="225691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9" name="Image 2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rot="21273471">
            <a:off x="9335479" y="4716782"/>
            <a:ext cx="1587130" cy="2146660"/>
          </a:xfrm>
          <a:prstGeom prst="rect">
            <a:avLst/>
          </a:prstGeom>
        </p:spPr>
      </p:pic>
      <p:sp>
        <p:nvSpPr>
          <p:cNvPr id="57350" name="Rectangle 57349"/>
          <p:cNvSpPr/>
          <p:nvPr/>
        </p:nvSpPr>
        <p:spPr>
          <a:xfrm>
            <a:off x="6244943" y="3209587"/>
            <a:ext cx="5768809" cy="76503"/>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058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6162" name="Rectangle 6161">
            <a:extLst>
              <a:ext uri="{FF2B5EF4-FFF2-40B4-BE49-F238E27FC236}">
                <a16:creationId xmlns:a16="http://schemas.microsoft.com/office/drawing/2014/main" id="{36336CB0-5248-4DE3-B48D-A87052620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a:extLst>
              <a:ext uri="{FF2B5EF4-FFF2-40B4-BE49-F238E27FC236}">
                <a16:creationId xmlns:a16="http://schemas.microsoft.com/office/drawing/2014/main" id="{64E218B0-3C9F-84B4-5055-36F109DD10E1}"/>
              </a:ext>
            </a:extLst>
          </p:cNvPr>
          <p:cNvPicPr>
            <a:picLocks noChangeAspect="1"/>
          </p:cNvPicPr>
          <p:nvPr/>
        </p:nvPicPr>
        <p:blipFill rotWithShape="1">
          <a:blip r:embed="rId3" cstate="email">
            <a:duotone>
              <a:schemeClr val="bg2">
                <a:shade val="45000"/>
                <a:satMod val="135000"/>
              </a:schemeClr>
              <a:prstClr val="white"/>
            </a:duotone>
            <a:alphaModFix amt="85000"/>
          </a:blip>
          <a:srcRect t="6103" b="18897"/>
          <a:stretch/>
        </p:blipFill>
        <p:spPr>
          <a:xfrm>
            <a:off x="1" y="10"/>
            <a:ext cx="12191999" cy="6857989"/>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6164" name="Rectangle 6163">
            <a:extLst>
              <a:ext uri="{FF2B5EF4-FFF2-40B4-BE49-F238E27FC236}">
                <a16:creationId xmlns:a16="http://schemas.microsoft.com/office/drawing/2014/main" id="{64D841E5-C682-4C4F-97E6-EBC66431A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Rectangle 2">
            <a:extLst>
              <a:ext uri="{FF2B5EF4-FFF2-40B4-BE49-F238E27FC236}">
                <a16:creationId xmlns:a16="http://schemas.microsoft.com/office/drawing/2014/main" id="{C2F71C9C-C024-5C2D-E214-7779CDDC44BF}"/>
              </a:ext>
            </a:extLst>
          </p:cNvPr>
          <p:cNvSpPr>
            <a:spLocks noGrp="1" noChangeArrowheads="1"/>
          </p:cNvSpPr>
          <p:nvPr>
            <p:ph type="title"/>
          </p:nvPr>
        </p:nvSpPr>
        <p:spPr>
          <a:xfrm>
            <a:off x="4711567" y="642594"/>
            <a:ext cx="6718433" cy="988779"/>
          </a:xfrm>
        </p:spPr>
        <p:txBody>
          <a:bodyPr vert="horz" lIns="91440" tIns="45720" rIns="91440" bIns="45720" rtlCol="0" anchor="ctr">
            <a:normAutofit/>
          </a:bodyPr>
          <a:lstStyle/>
          <a:p>
            <a:pPr>
              <a:defRPr/>
            </a:pPr>
            <a:r>
              <a:rPr lang="en-US" altLang="zh-CN" b="1" dirty="0">
                <a:solidFill>
                  <a:schemeClr val="tx1">
                    <a:lumMod val="75000"/>
                    <a:lumOff val="25000"/>
                  </a:schemeClr>
                </a:solidFill>
              </a:rPr>
              <a:t>ARNICA MONTANA</a:t>
            </a:r>
            <a:endParaRPr lang="en-US" altLang="fr-FR" b="1" dirty="0">
              <a:solidFill>
                <a:schemeClr val="tx1">
                  <a:lumMod val="75000"/>
                  <a:lumOff val="25000"/>
                </a:schemeClr>
              </a:solidFill>
            </a:endParaRPr>
          </a:p>
        </p:txBody>
      </p:sp>
      <p:sp>
        <p:nvSpPr>
          <p:cNvPr id="6" name="Rectangle 3">
            <a:extLst>
              <a:ext uri="{FF2B5EF4-FFF2-40B4-BE49-F238E27FC236}">
                <a16:creationId xmlns:a16="http://schemas.microsoft.com/office/drawing/2014/main" id="{6752C847-69DC-B2AC-A22E-4870BBE17148}"/>
              </a:ext>
            </a:extLst>
          </p:cNvPr>
          <p:cNvSpPr txBox="1">
            <a:spLocks noChangeArrowheads="1"/>
          </p:cNvSpPr>
          <p:nvPr/>
        </p:nvSpPr>
        <p:spPr>
          <a:xfrm>
            <a:off x="4711566" y="1606029"/>
            <a:ext cx="6718434" cy="3645942"/>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fontAlgn="auto">
              <a:lnSpc>
                <a:spcPct val="90000"/>
              </a:lnSpc>
              <a:spcBef>
                <a:spcPts val="900"/>
              </a:spcBef>
              <a:spcAft>
                <a:spcPts val="0"/>
              </a:spcAft>
              <a:buSzTx/>
              <a:buNone/>
              <a:tabLst/>
              <a:defRPr/>
            </a:pPr>
            <a:r>
              <a:rPr kumimoji="0" lang="en-US" altLang="zh-CN" b="1" i="0" u="none" strike="noStrike" cap="none" spc="0" normalizeH="0" baseline="0" noProof="0" dirty="0">
                <a:ln>
                  <a:noFill/>
                </a:ln>
                <a:solidFill>
                  <a:schemeClr val="tx1">
                    <a:lumMod val="75000"/>
                    <a:lumOff val="25000"/>
                  </a:schemeClr>
                </a:solidFill>
                <a:effectLst/>
                <a:uLnTx/>
                <a:uFillTx/>
              </a:rPr>
              <a:t>TRAUMATISMES ET HEMORRAGIES</a:t>
            </a:r>
          </a:p>
          <a:p>
            <a:pPr marL="0" marR="0" lvl="0" fontAlgn="auto">
              <a:lnSpc>
                <a:spcPct val="90000"/>
              </a:lnSpc>
              <a:spcBef>
                <a:spcPts val="900"/>
              </a:spcBef>
              <a:spcAft>
                <a:spcPts val="0"/>
              </a:spcAft>
              <a:buSzTx/>
              <a:tabLst/>
              <a:defRPr/>
            </a:pPr>
            <a:endParaRPr kumimoji="0" lang="en-US" altLang="zh-CN" b="0" i="0" u="none" strike="noStrike" cap="none" spc="0" normalizeH="0" baseline="0" noProof="0" dirty="0">
              <a:ln>
                <a:noFill/>
              </a:ln>
              <a:solidFill>
                <a:schemeClr val="tx1">
                  <a:lumMod val="75000"/>
                  <a:lumOff val="25000"/>
                </a:schemeClr>
              </a:solidFill>
              <a:effectLst/>
              <a:uLnTx/>
              <a:uFillTx/>
            </a:endParaRPr>
          </a:p>
          <a:p>
            <a:pPr marL="457200" marR="0" lvl="0" indent="-457200" fontAlgn="auto">
              <a:buClr>
                <a:sysClr val="windowText" lastClr="000000">
                  <a:lumMod val="85000"/>
                  <a:lumOff val="15000"/>
                </a:sysClr>
              </a:buClr>
              <a:buSzTx/>
              <a:buFont typeface="Wingdings 3" charset="2"/>
              <a:buChar char=""/>
              <a:tabLst/>
              <a:defRPr/>
            </a:pPr>
            <a:r>
              <a:rPr lang="fr-FR" altLang="zh-CN" sz="1700" b="1" dirty="0">
                <a:solidFill>
                  <a:schemeClr val="tx1">
                    <a:lumMod val="75000"/>
                    <a:lumOff val="25000"/>
                  </a:schemeClr>
                </a:solidFill>
                <a:latin typeface="Century Gothic" panose="020B0502020202020204"/>
                <a:ea typeface="宋体" panose="02010600030101010101" pitchFamily="2" charset="-122"/>
              </a:rPr>
              <a:t>choc traumatique :</a:t>
            </a:r>
          </a:p>
          <a:p>
            <a:pPr marL="0" marR="0" lvl="0" indent="0" fontAlgn="auto">
              <a:lnSpc>
                <a:spcPct val="90000"/>
              </a:lnSpc>
              <a:spcBef>
                <a:spcPts val="900"/>
              </a:spcBef>
              <a:spcAft>
                <a:spcPts val="0"/>
              </a:spcAft>
              <a:buSzTx/>
              <a:buNone/>
              <a:tabLst/>
              <a:defRPr/>
            </a:pPr>
            <a:r>
              <a:rPr kumimoji="0" lang="fr-FR" altLang="zh-CN" b="0" i="0" u="none" strike="noStrike" cap="none" spc="0" normalizeH="0" baseline="0" noProof="0" dirty="0">
                <a:ln>
                  <a:noFill/>
                </a:ln>
                <a:solidFill>
                  <a:schemeClr val="tx1">
                    <a:lumMod val="75000"/>
                    <a:lumOff val="25000"/>
                  </a:schemeClr>
                </a:solidFill>
                <a:effectLst/>
                <a:uLnTx/>
                <a:uFillTx/>
              </a:rPr>
              <a:t>gros choc : tendinites, entorses, luxations traumatiques</a:t>
            </a:r>
          </a:p>
          <a:p>
            <a:pPr marL="0" marR="0" lvl="0" indent="0" fontAlgn="auto">
              <a:lnSpc>
                <a:spcPct val="90000"/>
              </a:lnSpc>
              <a:spcBef>
                <a:spcPts val="900"/>
              </a:spcBef>
              <a:spcAft>
                <a:spcPts val="0"/>
              </a:spcAft>
              <a:buSzTx/>
              <a:buNone/>
              <a:tabLst/>
              <a:defRPr/>
            </a:pPr>
            <a:r>
              <a:rPr kumimoji="0" lang="fr-FR" altLang="zh-CN" b="0" i="0" u="none" strike="noStrike" cap="none" spc="0" normalizeH="0" baseline="0" noProof="0" dirty="0">
                <a:ln>
                  <a:noFill/>
                </a:ln>
                <a:solidFill>
                  <a:schemeClr val="tx1">
                    <a:lumMod val="75000"/>
                    <a:lumOff val="25000"/>
                  </a:schemeClr>
                </a:solidFill>
                <a:effectLst/>
                <a:uLnTx/>
                <a:uFillTx/>
              </a:rPr>
              <a:t>pathologie de surcharge : troubles statiques et de la cinétique</a:t>
            </a:r>
          </a:p>
          <a:p>
            <a:pPr marL="0" marR="0" lvl="0" indent="0" fontAlgn="auto">
              <a:lnSpc>
                <a:spcPct val="90000"/>
              </a:lnSpc>
              <a:spcBef>
                <a:spcPts val="900"/>
              </a:spcBef>
              <a:spcAft>
                <a:spcPts val="0"/>
              </a:spcAft>
              <a:buSzTx/>
              <a:buNone/>
              <a:tabLst/>
              <a:defRPr/>
            </a:pPr>
            <a:r>
              <a:rPr kumimoji="0" lang="fr-FR" altLang="zh-CN" b="0" i="0" u="none" strike="noStrike" cap="none" spc="0" normalizeH="0" baseline="0" noProof="0" dirty="0">
                <a:ln>
                  <a:noFill/>
                </a:ln>
                <a:solidFill>
                  <a:schemeClr val="tx1">
                    <a:lumMod val="75000"/>
                    <a:lumOff val="25000"/>
                  </a:schemeClr>
                </a:solidFill>
                <a:effectLst/>
                <a:uLnTx/>
                <a:uFillTx/>
              </a:rPr>
              <a:t>lombalgie d’effort ou de l’obésité</a:t>
            </a:r>
          </a:p>
          <a:p>
            <a:pPr marL="0" marR="0" lvl="0" indent="0" fontAlgn="auto">
              <a:lnSpc>
                <a:spcPct val="90000"/>
              </a:lnSpc>
              <a:spcBef>
                <a:spcPts val="900"/>
              </a:spcBef>
              <a:spcAft>
                <a:spcPts val="0"/>
              </a:spcAft>
              <a:buSzTx/>
              <a:buNone/>
              <a:tabLst/>
              <a:defRPr/>
            </a:pPr>
            <a:r>
              <a:rPr kumimoji="0" lang="fr-FR" altLang="zh-CN" b="0" i="0" u="none" strike="noStrike" cap="none" spc="0" normalizeH="0" baseline="0" noProof="0" dirty="0">
                <a:ln>
                  <a:noFill/>
                </a:ln>
                <a:solidFill>
                  <a:schemeClr val="tx1">
                    <a:lumMod val="75000"/>
                    <a:lumOff val="25000"/>
                  </a:schemeClr>
                </a:solidFill>
                <a:effectLst/>
                <a:uLnTx/>
                <a:uFillTx/>
              </a:rPr>
              <a:t>microtraumatismes répétés : vibration, voiture</a:t>
            </a:r>
          </a:p>
          <a:p>
            <a:pPr marL="0" marR="0" lvl="0" indent="0" fontAlgn="auto">
              <a:lnSpc>
                <a:spcPct val="90000"/>
              </a:lnSpc>
              <a:spcBef>
                <a:spcPts val="900"/>
              </a:spcBef>
              <a:spcAft>
                <a:spcPts val="0"/>
              </a:spcAft>
              <a:buSzTx/>
              <a:buNone/>
              <a:tabLst/>
              <a:defRPr/>
            </a:pPr>
            <a:r>
              <a:rPr kumimoji="0" lang="fr-FR" altLang="zh-CN" b="0" i="0" u="none" strike="noStrike" cap="none" spc="0" normalizeH="0" baseline="0" noProof="0" dirty="0">
                <a:ln>
                  <a:noFill/>
                </a:ln>
                <a:solidFill>
                  <a:schemeClr val="tx1">
                    <a:lumMod val="75000"/>
                    <a:lumOff val="25000"/>
                  </a:schemeClr>
                </a:solidFill>
                <a:effectLst/>
                <a:uLnTx/>
                <a:uFillTx/>
              </a:rPr>
              <a:t>décollement traumatique de la rétine</a:t>
            </a:r>
          </a:p>
          <a:p>
            <a:pPr marL="0" marR="0" lvl="0" indent="0" fontAlgn="auto">
              <a:lnSpc>
                <a:spcPct val="90000"/>
              </a:lnSpc>
              <a:spcBef>
                <a:spcPts val="900"/>
              </a:spcBef>
              <a:spcAft>
                <a:spcPts val="0"/>
              </a:spcAft>
              <a:buSzTx/>
              <a:buNone/>
              <a:tabLst/>
              <a:defRPr/>
            </a:pPr>
            <a:r>
              <a:rPr kumimoji="0" lang="fr-FR" altLang="zh-CN" b="0" i="0" u="none" strike="noStrike" cap="none" spc="0" normalizeH="0" baseline="0" noProof="0" dirty="0">
                <a:ln>
                  <a:noFill/>
                </a:ln>
                <a:solidFill>
                  <a:schemeClr val="tx1">
                    <a:lumMod val="75000"/>
                    <a:lumOff val="25000"/>
                  </a:schemeClr>
                </a:solidFill>
                <a:effectLst/>
                <a:uLnTx/>
                <a:uFillTx/>
              </a:rPr>
              <a:t>  	</a:t>
            </a:r>
            <a:endParaRPr kumimoji="0" lang="fr-FR" altLang="zh-CN" b="1" i="0" u="none" strike="noStrike" cap="none" spc="0" normalizeH="0" baseline="0" noProof="0" dirty="0">
              <a:ln>
                <a:noFill/>
              </a:ln>
              <a:solidFill>
                <a:schemeClr val="tx1">
                  <a:lumMod val="75000"/>
                  <a:lumOff val="25000"/>
                </a:schemeClr>
              </a:solidFill>
              <a:effectLst/>
              <a:uLnTx/>
              <a:uFillTx/>
            </a:endParaRPr>
          </a:p>
          <a:p>
            <a:pPr marL="457200" marR="0" lvl="0" indent="-457200" fontAlgn="auto">
              <a:buClr>
                <a:sysClr val="windowText" lastClr="000000">
                  <a:lumMod val="85000"/>
                  <a:lumOff val="15000"/>
                </a:sysClr>
              </a:buClr>
              <a:buSzTx/>
              <a:buFont typeface="Wingdings 3" charset="2"/>
              <a:buChar char=""/>
              <a:tabLst/>
              <a:defRPr/>
            </a:pPr>
            <a:r>
              <a:rPr lang="fr-FR" altLang="zh-CN" sz="1700" dirty="0">
                <a:solidFill>
                  <a:schemeClr val="tx1">
                    <a:lumMod val="75000"/>
                    <a:lumOff val="25000"/>
                  </a:schemeClr>
                </a:solidFill>
                <a:latin typeface="Century Gothic" panose="020B0502020202020204"/>
                <a:ea typeface="宋体" panose="02010600030101010101" pitchFamily="2" charset="-122"/>
              </a:rPr>
              <a:t>choc opératoire :</a:t>
            </a:r>
          </a:p>
          <a:p>
            <a:pPr marL="0" marR="0" lvl="0" indent="0" fontAlgn="auto">
              <a:lnSpc>
                <a:spcPct val="90000"/>
              </a:lnSpc>
              <a:spcBef>
                <a:spcPts val="900"/>
              </a:spcBef>
              <a:spcAft>
                <a:spcPts val="0"/>
              </a:spcAft>
              <a:buSzTx/>
              <a:buNone/>
              <a:tabLst/>
              <a:defRPr/>
            </a:pPr>
            <a:r>
              <a:rPr kumimoji="0" lang="fr-FR" altLang="zh-CN" b="0" i="0" u="none" strike="noStrike" cap="none" spc="0" normalizeH="0" baseline="0" noProof="0" dirty="0">
                <a:ln>
                  <a:noFill/>
                </a:ln>
                <a:solidFill>
                  <a:schemeClr val="tx1">
                    <a:lumMod val="75000"/>
                    <a:lumOff val="25000"/>
                  </a:schemeClr>
                </a:solidFill>
                <a:effectLst/>
                <a:uLnTx/>
                <a:uFillTx/>
              </a:rPr>
              <a:t>en prévention du traumatisme chirurgical</a:t>
            </a:r>
          </a:p>
          <a:p>
            <a:pPr marL="0" marR="0" lvl="0" indent="0" fontAlgn="auto">
              <a:lnSpc>
                <a:spcPct val="90000"/>
              </a:lnSpc>
              <a:spcBef>
                <a:spcPts val="900"/>
              </a:spcBef>
              <a:spcAft>
                <a:spcPts val="0"/>
              </a:spcAft>
              <a:buSzTx/>
              <a:buNone/>
              <a:tabLst/>
              <a:defRPr/>
            </a:pPr>
            <a:r>
              <a:rPr kumimoji="0" lang="en-US" altLang="zh-CN" b="0" i="0" u="none" strike="noStrike" cap="none" spc="0" normalizeH="0" baseline="0" noProof="0" dirty="0">
                <a:ln>
                  <a:noFill/>
                </a:ln>
                <a:solidFill>
                  <a:schemeClr val="tx1">
                    <a:lumMod val="75000"/>
                    <a:lumOff val="25000"/>
                  </a:schemeClr>
                </a:solidFill>
                <a:effectLst/>
                <a:uLnTx/>
                <a:uFillTx/>
              </a:rPr>
              <a:t>			</a:t>
            </a:r>
            <a:endParaRPr kumimoji="0" lang="en-US" altLang="fr-FR" b="0" i="0" u="none" strike="noStrike"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8746672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0951" y="442010"/>
            <a:ext cx="3351299" cy="954107"/>
          </a:xfrm>
          <a:prstGeom prst="rect">
            <a:avLst/>
          </a:prstGeom>
        </p:spPr>
        <p:txBody>
          <a:bodyPr wrap="square">
            <a:spAutoFit/>
          </a:bodyPr>
          <a:lstStyle/>
          <a:p>
            <a:pPr>
              <a:buNone/>
            </a:pPr>
            <a:r>
              <a:rPr lang="fr-FR" sz="2800" b="1" dirty="0">
                <a:solidFill>
                  <a:schemeClr val="tx2"/>
                </a:solidFill>
                <a:latin typeface="MV Boli" panose="02000500030200090000" pitchFamily="2" charset="0"/>
                <a:cs typeface="MV Boli" panose="02000500030200090000" pitchFamily="2" charset="0"/>
              </a:rPr>
              <a:t>Le cercle d’aide à la prescription</a:t>
            </a:r>
            <a:r>
              <a:rPr lang="fr-FR" sz="2800" b="1" baseline="30000" dirty="0">
                <a:solidFill>
                  <a:schemeClr val="tx2"/>
                </a:solidFill>
                <a:latin typeface="Arial" panose="020B0604020202020204" pitchFamily="34" charset="0"/>
                <a:cs typeface="Arial" panose="020B0604020202020204" pitchFamily="34" charset="0"/>
              </a:rPr>
              <a:t>©</a:t>
            </a:r>
            <a:endParaRPr lang="fr-FR" sz="2800" b="1" baseline="30000" dirty="0">
              <a:solidFill>
                <a:schemeClr val="tx2"/>
              </a:solidFill>
              <a:latin typeface="MV Boli" panose="02000500030200090000" pitchFamily="2" charset="0"/>
              <a:cs typeface="MV Boli" panose="02000500030200090000" pitchFamily="2" charset="0"/>
            </a:endParaRPr>
          </a:p>
        </p:txBody>
      </p:sp>
      <p:sp>
        <p:nvSpPr>
          <p:cNvPr id="16" name="Étoile à 5 branches 15"/>
          <p:cNvSpPr/>
          <p:nvPr/>
        </p:nvSpPr>
        <p:spPr>
          <a:xfrm>
            <a:off x="1835595" y="246599"/>
            <a:ext cx="691906" cy="648072"/>
          </a:xfrm>
          <a:prstGeom prst="star5">
            <a:avLst>
              <a:gd name="adj" fmla="val 17769"/>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39" name="Groupe 38"/>
          <p:cNvGrpSpPr/>
          <p:nvPr/>
        </p:nvGrpSpPr>
        <p:grpSpPr>
          <a:xfrm>
            <a:off x="3677363" y="469262"/>
            <a:ext cx="6884890" cy="5682298"/>
            <a:chOff x="2282099" y="469261"/>
            <a:chExt cx="6883538" cy="5682298"/>
          </a:xfrm>
        </p:grpSpPr>
        <p:sp>
          <p:nvSpPr>
            <p:cNvPr id="9" name="Arc 8"/>
            <p:cNvSpPr/>
            <p:nvPr/>
          </p:nvSpPr>
          <p:spPr>
            <a:xfrm>
              <a:off x="2915816" y="2500645"/>
              <a:ext cx="3816000" cy="3528392"/>
            </a:xfrm>
            <a:prstGeom prst="arc">
              <a:avLst>
                <a:gd name="adj1" fmla="val 18390978"/>
                <a:gd name="adj2" fmla="val 14276991"/>
              </a:avLst>
            </a:prstGeom>
            <a:ln w="177800">
              <a:solidFill>
                <a:schemeClr val="tx1"/>
              </a:solidFill>
            </a:ln>
            <a:effectLst>
              <a:outerShdw blurRad="50800" dist="38100" algn="l" rotWithShape="0">
                <a:prstClr val="black">
                  <a:alpha val="40000"/>
                </a:prstClr>
              </a:outerShdw>
            </a:effectLst>
            <a:scene3d>
              <a:camera prst="orthographicFront"/>
              <a:lightRig rig="threePt" dir="t"/>
            </a:scene3d>
            <a:sp3d>
              <a:bevelT w="101600" prst="riblet"/>
            </a:sp3d>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28" name="ZoneTexte 27"/>
            <p:cNvSpPr txBox="1"/>
            <p:nvPr/>
          </p:nvSpPr>
          <p:spPr>
            <a:xfrm>
              <a:off x="3671826" y="2040753"/>
              <a:ext cx="1894552" cy="646331"/>
            </a:xfrm>
            <a:prstGeom prst="rect">
              <a:avLst/>
            </a:prstGeom>
            <a:noFill/>
            <a:ln>
              <a:noFill/>
            </a:ln>
          </p:spPr>
          <p:txBody>
            <a:bodyPr wrap="square" rtlCol="0">
              <a:spAutoFit/>
            </a:bodyPr>
            <a:lstStyle/>
            <a:p>
              <a:pPr algn="ctr"/>
              <a:r>
                <a:rPr lang="fr-FR" b="1" dirty="0">
                  <a:solidFill>
                    <a:srgbClr val="FFC000"/>
                  </a:solidFill>
                </a:rPr>
                <a:t>Médicament homéo</a:t>
              </a:r>
            </a:p>
          </p:txBody>
        </p:sp>
        <p:sp>
          <p:nvSpPr>
            <p:cNvPr id="7" name="Rectangle 6"/>
            <p:cNvSpPr/>
            <p:nvPr/>
          </p:nvSpPr>
          <p:spPr>
            <a:xfrm>
              <a:off x="6393004" y="3469529"/>
              <a:ext cx="770860" cy="545671"/>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droite 5"/>
            <p:cNvSpPr/>
            <p:nvPr/>
          </p:nvSpPr>
          <p:spPr>
            <a:xfrm rot="4623064">
              <a:off x="6344036" y="3324505"/>
              <a:ext cx="497812" cy="732169"/>
            </a:xfrm>
            <a:prstGeom prst="rightArrow">
              <a:avLst>
                <a:gd name="adj1" fmla="val 50000"/>
                <a:gd name="adj2" fmla="val 100000"/>
              </a:avLst>
            </a:prstGeom>
            <a:solidFill>
              <a:schemeClr val="tx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5745564" y="3931566"/>
              <a:ext cx="2141762" cy="369332"/>
            </a:xfrm>
            <a:prstGeom prst="rect">
              <a:avLst/>
            </a:prstGeom>
            <a:solidFill>
              <a:srgbClr val="FF000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Depuis quand ?</a:t>
              </a:r>
            </a:p>
          </p:txBody>
        </p:sp>
        <p:sp>
          <p:nvSpPr>
            <p:cNvPr id="18" name="Rectangle 17"/>
            <p:cNvSpPr/>
            <p:nvPr/>
          </p:nvSpPr>
          <p:spPr>
            <a:xfrm>
              <a:off x="5961380" y="5230436"/>
              <a:ext cx="770860" cy="545671"/>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ZoneTexte 20"/>
            <p:cNvSpPr txBox="1"/>
            <p:nvPr/>
          </p:nvSpPr>
          <p:spPr>
            <a:xfrm>
              <a:off x="5364088" y="5524981"/>
              <a:ext cx="1563553" cy="369332"/>
            </a:xfrm>
            <a:prstGeom prst="rect">
              <a:avLst/>
            </a:prstGeom>
            <a:solidFill>
              <a:srgbClr val="92D050"/>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Comment ?</a:t>
              </a:r>
            </a:p>
          </p:txBody>
        </p:sp>
        <p:sp>
          <p:nvSpPr>
            <p:cNvPr id="19" name="Flèche droite 18"/>
            <p:cNvSpPr/>
            <p:nvPr/>
          </p:nvSpPr>
          <p:spPr>
            <a:xfrm rot="6629024">
              <a:off x="6182450" y="4876938"/>
              <a:ext cx="497812" cy="732169"/>
            </a:xfrm>
            <a:prstGeom prst="rightArrow">
              <a:avLst>
                <a:gd name="adj1" fmla="val 50000"/>
                <a:gd name="adj2" fmla="val 100000"/>
              </a:avLst>
            </a:prstGeom>
            <a:solidFill>
              <a:srgbClr val="FF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rot="824711">
              <a:off x="3329656" y="5534826"/>
              <a:ext cx="853669" cy="480892"/>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Flèche droite 21"/>
            <p:cNvSpPr/>
            <p:nvPr/>
          </p:nvSpPr>
          <p:spPr>
            <a:xfrm rot="12967144">
              <a:off x="3916701" y="5419390"/>
              <a:ext cx="497812" cy="732169"/>
            </a:xfrm>
            <a:prstGeom prst="rightArrow">
              <a:avLst>
                <a:gd name="adj1" fmla="val 50000"/>
                <a:gd name="adj2" fmla="val 100000"/>
              </a:avLst>
            </a:prstGeom>
            <a:solidFill>
              <a:srgbClr val="92D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2797454" y="5187760"/>
              <a:ext cx="1470271" cy="369332"/>
            </a:xfrm>
            <a:prstGeom prst="rect">
              <a:avLst/>
            </a:prstGeom>
            <a:solidFill>
              <a:srgbClr val="4BACC6"/>
            </a:solidFill>
            <a:ln>
              <a:noFill/>
            </a:ln>
            <a:effectLst>
              <a:outerShdw blurRad="50800" dist="38100" algn="l" rotWithShape="0">
                <a:prstClr val="black">
                  <a:alpha val="40000"/>
                </a:prstClr>
              </a:outerShdw>
            </a:effectLst>
          </p:spPr>
          <p:txBody>
            <a:bodyPr wrap="square" rtlCol="0">
              <a:spAutoFit/>
            </a:bodyPr>
            <a:lstStyle/>
            <a:p>
              <a:pPr algn="ctr"/>
              <a:r>
                <a:rPr lang="fr-FR" dirty="0">
                  <a:solidFill>
                    <a:schemeClr val="bg1"/>
                  </a:solidFill>
                </a:rPr>
                <a:t>Modalités ?</a:t>
              </a:r>
            </a:p>
          </p:txBody>
        </p:sp>
        <p:sp>
          <p:nvSpPr>
            <p:cNvPr id="23" name="Rectangle 22"/>
            <p:cNvSpPr/>
            <p:nvPr/>
          </p:nvSpPr>
          <p:spPr>
            <a:xfrm>
              <a:off x="2564440" y="3771602"/>
              <a:ext cx="1035452" cy="370176"/>
            </a:xfrm>
            <a:prstGeom prst="rect">
              <a:avLst/>
            </a:prstGeom>
            <a:solidFill>
              <a:srgbClr val="E3D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droite 23"/>
            <p:cNvSpPr/>
            <p:nvPr/>
          </p:nvSpPr>
          <p:spPr>
            <a:xfrm rot="16200000">
              <a:off x="2666485" y="3795907"/>
              <a:ext cx="497812" cy="732169"/>
            </a:xfrm>
            <a:prstGeom prst="rightArrow">
              <a:avLst>
                <a:gd name="adj1" fmla="val 50000"/>
                <a:gd name="adj2" fmla="val 100000"/>
              </a:avLst>
            </a:prstGeom>
            <a:solidFill>
              <a:srgbClr val="4BACC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ZoneTexte 26"/>
            <p:cNvSpPr txBox="1"/>
            <p:nvPr/>
          </p:nvSpPr>
          <p:spPr>
            <a:xfrm>
              <a:off x="2282099" y="3504588"/>
              <a:ext cx="1368152" cy="369332"/>
            </a:xfrm>
            <a:prstGeom prst="rect">
              <a:avLst/>
            </a:prstGeom>
            <a:solidFill>
              <a:srgbClr val="FFC000"/>
            </a:solidFill>
            <a:ln>
              <a:noFill/>
            </a:ln>
            <a:effectLst>
              <a:outerShdw blurRad="50800" dist="38100" algn="l" rotWithShape="0">
                <a:prstClr val="black">
                  <a:alpha val="40000"/>
                </a:prstClr>
              </a:outerShdw>
            </a:effectLst>
          </p:spPr>
          <p:txBody>
            <a:bodyPr wrap="square" rtlCol="0">
              <a:spAutoFit/>
            </a:bodyPr>
            <a:lstStyle/>
            <a:p>
              <a:pPr algn="ctr"/>
              <a:r>
                <a:rPr lang="fr-FR" dirty="0"/>
                <a:t>Avec ?</a:t>
              </a:r>
            </a:p>
          </p:txBody>
        </p:sp>
        <p:sp>
          <p:nvSpPr>
            <p:cNvPr id="30" name="Bulle ronde 29"/>
            <p:cNvSpPr/>
            <p:nvPr/>
          </p:nvSpPr>
          <p:spPr>
            <a:xfrm>
              <a:off x="6861396" y="469261"/>
              <a:ext cx="2304241" cy="1571491"/>
            </a:xfrm>
            <a:prstGeom prst="wedgeEllipseCallout">
              <a:avLst>
                <a:gd name="adj1" fmla="val -65941"/>
                <a:gd name="adj2" fmla="val 31445"/>
              </a:avLst>
            </a:prstGeom>
            <a:solidFill>
              <a:schemeClr val="bg1"/>
            </a:solidFill>
            <a:ln>
              <a:solidFill>
                <a:srgbClr val="C0504D"/>
              </a:solidFill>
              <a:prstDash val="sysDash"/>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solidFill>
                    <a:srgbClr val="1F497D"/>
                  </a:solidFill>
                </a:rPr>
                <a:t>Motif de la consultation ?</a:t>
              </a:r>
            </a:p>
          </p:txBody>
        </p:sp>
        <p:sp>
          <p:nvSpPr>
            <p:cNvPr id="31" name="Flèche droite 30"/>
            <p:cNvSpPr/>
            <p:nvPr/>
          </p:nvSpPr>
          <p:spPr>
            <a:xfrm rot="19139202">
              <a:off x="3590768" y="2394622"/>
              <a:ext cx="497812" cy="732169"/>
            </a:xfrm>
            <a:prstGeom prst="rightArrow">
              <a:avLst>
                <a:gd name="adj1" fmla="val 50000"/>
                <a:gd name="adj2" fmla="val 100000"/>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ZoneTexte 33"/>
            <p:cNvSpPr txBox="1"/>
            <p:nvPr/>
          </p:nvSpPr>
          <p:spPr>
            <a:xfrm>
              <a:off x="4113971" y="3281492"/>
              <a:ext cx="1377924" cy="261610"/>
            </a:xfrm>
            <a:prstGeom prst="rect">
              <a:avLst/>
            </a:prstGeom>
            <a:solidFill>
              <a:srgbClr val="E3DED1"/>
            </a:solidFill>
            <a:ln>
              <a:noFill/>
            </a:ln>
          </p:spPr>
          <p:txBody>
            <a:bodyPr wrap="square" rtlCol="0">
              <a:spAutoFit/>
            </a:bodyPr>
            <a:lstStyle/>
            <a:p>
              <a:pPr algn="ctr"/>
              <a:r>
                <a:rPr lang="fr-FR" sz="1100" b="1" dirty="0">
                  <a:solidFill>
                    <a:srgbClr val="FFC000"/>
                  </a:solidFill>
                  <a:latin typeface="Lucida Handwriting" panose="03010101010101010101" pitchFamily="66" charset="0"/>
                </a:rPr>
                <a:t>Ordonnance</a:t>
              </a:r>
              <a:endParaRPr lang="fr-FR" sz="1600" b="1" dirty="0">
                <a:solidFill>
                  <a:srgbClr val="FFC000"/>
                </a:solidFill>
                <a:latin typeface="Lucida Handwriting" panose="03010101010101010101" pitchFamily="66" charset="0"/>
              </a:endParaRPr>
            </a:p>
          </p:txBody>
        </p:sp>
        <p:pic>
          <p:nvPicPr>
            <p:cNvPr id="25" name="Image 24"/>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5417" b="100000" l="10000" r="63438"/>
                      </a14:imgEffect>
                    </a14:imgLayer>
                  </a14:imgProps>
                </a:ext>
                <a:ext uri="{28A0092B-C50C-407E-A947-70E740481C1C}">
                  <a14:useLocalDpi xmlns:a14="http://schemas.microsoft.com/office/drawing/2010/main"/>
                </a:ext>
              </a:extLst>
            </a:blip>
            <a:srcRect l="9552" r="33750"/>
            <a:stretch/>
          </p:blipFill>
          <p:spPr>
            <a:xfrm>
              <a:off x="5623514" y="1409990"/>
              <a:ext cx="1127347" cy="1491220"/>
            </a:xfrm>
            <a:prstGeom prst="rect">
              <a:avLst/>
            </a:prstGeom>
          </p:spPr>
        </p:pic>
        <p:pic>
          <p:nvPicPr>
            <p:cNvPr id="35" name="Image 34"/>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4167" b="100000" l="10000" r="60625"/>
                      </a14:imgEffect>
                    </a14:imgLayer>
                  </a14:imgProps>
                </a:ext>
                <a:ext uri="{28A0092B-C50C-407E-A947-70E740481C1C}">
                  <a14:useLocalDpi xmlns:a14="http://schemas.microsoft.com/office/drawing/2010/main"/>
                </a:ext>
              </a:extLst>
            </a:blip>
            <a:srcRect l="7476" r="38188"/>
            <a:stretch/>
          </p:blipFill>
          <p:spPr>
            <a:xfrm>
              <a:off x="4436986" y="3557062"/>
              <a:ext cx="876530" cy="1209858"/>
            </a:xfrm>
            <a:prstGeom prst="rect">
              <a:avLst/>
            </a:prstGeom>
          </p:spPr>
        </p:pic>
        <p:cxnSp>
          <p:nvCxnSpPr>
            <p:cNvPr id="37" name="Connecteur droit avec flèche 36"/>
            <p:cNvCxnSpPr>
              <a:stCxn id="28" idx="2"/>
            </p:cNvCxnSpPr>
            <p:nvPr/>
          </p:nvCxnSpPr>
          <p:spPr>
            <a:xfrm>
              <a:off x="4619102" y="2687084"/>
              <a:ext cx="0" cy="59440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Imag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25445" y="4352054"/>
            <a:ext cx="1717020" cy="477831"/>
          </a:xfrm>
          <a:prstGeom prst="rect">
            <a:avLst/>
          </a:prstGeom>
        </p:spPr>
      </p:pic>
      <p:sp>
        <p:nvSpPr>
          <p:cNvPr id="4" name="ZoneTexte 3"/>
          <p:cNvSpPr txBox="1"/>
          <p:nvPr/>
        </p:nvSpPr>
        <p:spPr>
          <a:xfrm>
            <a:off x="287597" y="6573421"/>
            <a:ext cx="3787901" cy="276999"/>
          </a:xfrm>
          <a:prstGeom prst="rect">
            <a:avLst/>
          </a:prstGeom>
          <a:noFill/>
        </p:spPr>
        <p:txBody>
          <a:bodyPr wrap="square" rtlCol="0">
            <a:spAutoFit/>
          </a:bodyPr>
          <a:lstStyle/>
          <a:p>
            <a:r>
              <a:rPr lang="fr-FR" sz="1200" i="1" dirty="0">
                <a:solidFill>
                  <a:srgbClr val="1F497D"/>
                </a:solidFill>
              </a:rPr>
              <a:t>Tous droits réservés</a:t>
            </a:r>
          </a:p>
        </p:txBody>
      </p:sp>
      <p:pic>
        <p:nvPicPr>
          <p:cNvPr id="32" name="Image 3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35595" y="6508839"/>
            <a:ext cx="1227426" cy="341581"/>
          </a:xfrm>
          <a:prstGeom prst="rect">
            <a:avLst/>
          </a:prstGeom>
        </p:spPr>
      </p:pic>
    </p:spTree>
    <p:extLst>
      <p:ext uri="{BB962C8B-B14F-4D97-AF65-F5344CB8AC3E}">
        <p14:creationId xmlns:p14="http://schemas.microsoft.com/office/powerpoint/2010/main" val="3511606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6B3CB-E37D-BB0F-57E0-70D1E3EE7725}"/>
              </a:ext>
            </a:extLst>
          </p:cNvPr>
          <p:cNvSpPr>
            <a:spLocks noGrp="1"/>
          </p:cNvSpPr>
          <p:nvPr>
            <p:ph type="title" idx="4294967295"/>
          </p:nvPr>
        </p:nvSpPr>
        <p:spPr>
          <a:xfrm>
            <a:off x="7085532" y="640080"/>
            <a:ext cx="4196932" cy="3566160"/>
          </a:xfrm>
        </p:spPr>
        <p:txBody>
          <a:bodyPr vert="horz" lIns="91440" tIns="45720" rIns="91440" bIns="45720" rtlCol="0" anchor="b">
            <a:normAutofit/>
          </a:bodyPr>
          <a:lstStyle/>
          <a:p>
            <a:r>
              <a:rPr lang="en-US" sz="5400" dirty="0" err="1"/>
              <a:t>L’accident</a:t>
            </a:r>
            <a:endParaRPr lang="en-US" sz="5400" dirty="0"/>
          </a:p>
        </p:txBody>
      </p:sp>
      <p:pic>
        <p:nvPicPr>
          <p:cNvPr id="3" name="Image 2" descr="Une image contenant personne, plein air, chaussures, pied&#10;&#10;Description générée automatiquement"/>
          <p:cNvPicPr>
            <a:picLocks noChangeAspect="1"/>
          </p:cNvPicPr>
          <p:nvPr/>
        </p:nvPicPr>
        <p:blipFill rotWithShape="1">
          <a:blip r:embed="rId3" cstate="print">
            <a:extLst>
              <a:ext uri="{28A0092B-C50C-407E-A947-70E740481C1C}">
                <a14:useLocalDpi xmlns:a14="http://schemas.microsoft.com/office/drawing/2010/main"/>
              </a:ext>
            </a:extLst>
          </a:blip>
          <a:srcRect l="18071" r="1"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pic>
    </p:spTree>
    <p:extLst>
      <p:ext uri="{BB962C8B-B14F-4D97-AF65-F5344CB8AC3E}">
        <p14:creationId xmlns:p14="http://schemas.microsoft.com/office/powerpoint/2010/main" val="2517906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2CE4DC00-5E49-42F4-B341-44AAE3275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11724043"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10" name="ZoneTexte 9">
            <a:extLst>
              <a:ext uri="{FF2B5EF4-FFF2-40B4-BE49-F238E27FC236}">
                <a16:creationId xmlns:a16="http://schemas.microsoft.com/office/drawing/2014/main" id="{E35DABD1-E93F-44E5-9D58-A60EE89D7C09}"/>
              </a:ext>
            </a:extLst>
          </p:cNvPr>
          <p:cNvSpPr txBox="1"/>
          <p:nvPr/>
        </p:nvSpPr>
        <p:spPr>
          <a:xfrm>
            <a:off x="4450701" y="4681172"/>
            <a:ext cx="3200401" cy="1744183"/>
          </a:xfrm>
          <a:prstGeom prst="rect">
            <a:avLst/>
          </a:prstGeom>
        </p:spPr>
        <p:txBody>
          <a:bodyPr vert="horz" lIns="91440" tIns="45720" rIns="91440" bIns="45720" rtlCol="0" anchor="ctr">
            <a:normAutofit/>
          </a:bodyPr>
          <a:lstStyle/>
          <a:p>
            <a:pPr defTabSz="914400">
              <a:spcBef>
                <a:spcPts val="900"/>
              </a:spcBef>
              <a:buClr>
                <a:schemeClr val="tx1">
                  <a:lumMod val="85000"/>
                  <a:lumOff val="15000"/>
                </a:schemeClr>
              </a:buClr>
            </a:pPr>
            <a:r>
              <a:rPr lang="en-US" sz="2000" b="1" dirty="0">
                <a:solidFill>
                  <a:schemeClr val="accent3">
                    <a:lumMod val="75000"/>
                  </a:schemeClr>
                </a:solidFill>
                <a:latin typeface="+mj-lt"/>
              </a:rPr>
              <a:t>Comment le </a:t>
            </a:r>
            <a:r>
              <a:rPr lang="fr-FR" sz="2000" b="1" dirty="0">
                <a:solidFill>
                  <a:schemeClr val="accent3">
                    <a:lumMod val="75000"/>
                  </a:schemeClr>
                </a:solidFill>
                <a:latin typeface="+mj-lt"/>
              </a:rPr>
              <a:t>prescrire</a:t>
            </a:r>
            <a:r>
              <a:rPr lang="en-US" sz="2000" b="1" dirty="0">
                <a:solidFill>
                  <a:schemeClr val="accent3">
                    <a:lumMod val="75000"/>
                  </a:schemeClr>
                </a:solidFill>
                <a:latin typeface="+mj-lt"/>
              </a:rPr>
              <a:t> ?</a:t>
            </a:r>
          </a:p>
        </p:txBody>
      </p:sp>
      <p:pic>
        <p:nvPicPr>
          <p:cNvPr id="2050" name="Picture 2" descr="Massothérapie et claquage musculaire - Fédération québécoise des  massothérapeutes (FQM)">
            <a:extLst>
              <a:ext uri="{FF2B5EF4-FFF2-40B4-BE49-F238E27FC236}">
                <a16:creationId xmlns:a16="http://schemas.microsoft.com/office/drawing/2014/main" id="{FE1F53FA-6389-4ECF-9A78-1C12F3083F7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686" r="1" b="7387"/>
          <a:stretch/>
        </p:blipFill>
        <p:spPr bwMode="auto">
          <a:xfrm>
            <a:off x="7903029" y="237745"/>
            <a:ext cx="4058758" cy="204520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868680" y="2386584"/>
            <a:ext cx="6281928" cy="1165423"/>
          </a:xfrm>
        </p:spPr>
        <p:txBody>
          <a:bodyPr vert="horz" lIns="91440" tIns="45720" rIns="91440" bIns="45720" rtlCol="0">
            <a:normAutofit/>
          </a:bodyPr>
          <a:lstStyle/>
          <a:p>
            <a:pPr marL="0" indent="0">
              <a:buNone/>
            </a:pPr>
            <a:r>
              <a:rPr lang="fr-FR" sz="2800" b="1" dirty="0">
                <a:solidFill>
                  <a:srgbClr val="FF6600"/>
                </a:solidFill>
              </a:rPr>
              <a:t>Arnica</a:t>
            </a:r>
            <a:r>
              <a:rPr lang="fr-FR" dirty="0"/>
              <a:t> est le médicament de 1</a:t>
            </a:r>
            <a:r>
              <a:rPr lang="fr-FR" baseline="30000" dirty="0"/>
              <a:t>ère</a:t>
            </a:r>
            <a:r>
              <a:rPr lang="fr-FR" dirty="0"/>
              <a:t> intention</a:t>
            </a:r>
          </a:p>
          <a:p>
            <a:pPr marL="0"/>
            <a:endParaRPr lang="en-US" dirty="0"/>
          </a:p>
          <a:p>
            <a:endParaRPr lang="en-US" sz="2000" dirty="0"/>
          </a:p>
        </p:txBody>
      </p:sp>
      <p:pic>
        <p:nvPicPr>
          <p:cNvPr id="2052" name="Picture 4">
            <a:extLst>
              <a:ext uri="{FF2B5EF4-FFF2-40B4-BE49-F238E27FC236}">
                <a16:creationId xmlns:a16="http://schemas.microsoft.com/office/drawing/2014/main" id="{FB7D3BD2-6725-4F1A-A4E7-16320E22AD4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0229" r="-2" b="18005"/>
          <a:stretch/>
        </p:blipFill>
        <p:spPr bwMode="auto">
          <a:xfrm>
            <a:off x="7903029" y="2359153"/>
            <a:ext cx="4058758" cy="205092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54AEAC57-C335-4113-8E41-AC9759201BD2}"/>
              </a:ext>
            </a:extLst>
          </p:cNvPr>
          <p:cNvPicPr>
            <a:picLocks noChangeAspect="1"/>
          </p:cNvPicPr>
          <p:nvPr/>
        </p:nvPicPr>
        <p:blipFill rotWithShape="1">
          <a:blip r:embed="rId5"/>
          <a:srcRect l="17229" r="19697" b="-3"/>
          <a:stretch/>
        </p:blipFill>
        <p:spPr>
          <a:xfrm>
            <a:off x="7903029" y="4486274"/>
            <a:ext cx="4058758" cy="2133981"/>
          </a:xfrm>
          <a:prstGeom prst="rect">
            <a:avLst/>
          </a:prstGeom>
        </p:spPr>
      </p:pic>
    </p:spTree>
    <p:extLst>
      <p:ext uri="{BB962C8B-B14F-4D97-AF65-F5344CB8AC3E}">
        <p14:creationId xmlns:p14="http://schemas.microsoft.com/office/powerpoint/2010/main" val="405230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sp>
        <p:nvSpPr>
          <p:cNvPr id="2" name="Titre 1">
            <a:extLst>
              <a:ext uri="{FF2B5EF4-FFF2-40B4-BE49-F238E27FC236}">
                <a16:creationId xmlns:a16="http://schemas.microsoft.com/office/drawing/2014/main" id="{5966C6C5-7F1D-5FBD-8741-4F8A47EE928B}"/>
              </a:ext>
            </a:extLst>
          </p:cNvPr>
          <p:cNvSpPr>
            <a:spLocks noGrp="1"/>
          </p:cNvSpPr>
          <p:nvPr>
            <p:ph type="title"/>
          </p:nvPr>
        </p:nvSpPr>
        <p:spPr>
          <a:xfrm>
            <a:off x="184392" y="523529"/>
            <a:ext cx="6799825" cy="1744183"/>
          </a:xfrm>
        </p:spPr>
        <p:txBody>
          <a:bodyPr>
            <a:normAutofit/>
          </a:bodyPr>
          <a:lstStyle/>
          <a:p>
            <a:pPr marL="342900" indent="-342900">
              <a:spcBef>
                <a:spcPts val="0"/>
              </a:spcBef>
              <a:buClr>
                <a:schemeClr val="accent1"/>
              </a:buClr>
              <a:buSzPct val="80000"/>
              <a:buFont typeface="Wingdings 3" panose="05040102010807070707" pitchFamily="18" charset="2"/>
              <a:buChar char=""/>
            </a:pPr>
            <a:r>
              <a:rPr lang="fr-FR" sz="4000" b="1" dirty="0">
                <a:solidFill>
                  <a:schemeClr val="accent6"/>
                </a:solidFill>
                <a:ea typeface="+mn-ea"/>
                <a:cs typeface="+mn-cs"/>
              </a:rPr>
              <a:t>l’accident cas clinique </a:t>
            </a:r>
          </a:p>
        </p:txBody>
      </p:sp>
      <p:sp>
        <p:nvSpPr>
          <p:cNvPr id="3" name="Espace réservé du contenu 2">
            <a:extLst>
              <a:ext uri="{FF2B5EF4-FFF2-40B4-BE49-F238E27FC236}">
                <a16:creationId xmlns:a16="http://schemas.microsoft.com/office/drawing/2014/main" id="{59173AC1-4183-44D6-96AB-38E370D6F943}"/>
              </a:ext>
            </a:extLst>
          </p:cNvPr>
          <p:cNvSpPr>
            <a:spLocks noGrp="1"/>
          </p:cNvSpPr>
          <p:nvPr>
            <p:ph idx="1"/>
          </p:nvPr>
        </p:nvSpPr>
        <p:spPr>
          <a:xfrm>
            <a:off x="184392" y="2386584"/>
            <a:ext cx="7652977" cy="3828823"/>
          </a:xfrm>
        </p:spPr>
        <p:txBody>
          <a:bodyPr>
            <a:normAutofit/>
          </a:bodyPr>
          <a:lstStyle/>
          <a:p>
            <a:pPr marL="0" indent="0">
              <a:lnSpc>
                <a:spcPct val="90000"/>
              </a:lnSpc>
              <a:buNone/>
            </a:pPr>
            <a:r>
              <a:rPr lang="fr-FR" sz="2400" b="1" dirty="0">
                <a:solidFill>
                  <a:srgbClr val="FF6600"/>
                </a:solidFill>
              </a:rPr>
              <a:t>Kevin</a:t>
            </a:r>
            <a:r>
              <a:rPr lang="fr-FR" sz="2000" dirty="0"/>
              <a:t> est un petit garçon trépident et qui n’a peur de rien</a:t>
            </a:r>
          </a:p>
          <a:p>
            <a:pPr>
              <a:lnSpc>
                <a:spcPct val="90000"/>
              </a:lnSpc>
              <a:buFontTx/>
              <a:buChar char="-"/>
            </a:pPr>
            <a:r>
              <a:rPr lang="fr-FR" sz="2000" dirty="0"/>
              <a:t>il joue beaucoup dehors, court derrière son ballon…</a:t>
            </a:r>
          </a:p>
          <a:p>
            <a:pPr>
              <a:lnSpc>
                <a:spcPct val="90000"/>
              </a:lnSpc>
              <a:buFontTx/>
              <a:buChar char="-"/>
            </a:pPr>
            <a:r>
              <a:rPr lang="fr-FR" sz="2000" dirty="0"/>
              <a:t>et de temps en temps il rentre en pleurant car il s’est fait mal</a:t>
            </a:r>
          </a:p>
          <a:p>
            <a:pPr>
              <a:lnSpc>
                <a:spcPct val="90000"/>
              </a:lnSpc>
              <a:buFontTx/>
              <a:buChar char="-"/>
            </a:pPr>
            <a:endParaRPr lang="fr-FR" sz="2000" dirty="0"/>
          </a:p>
          <a:p>
            <a:pPr marL="0" indent="0" algn="r">
              <a:buNone/>
            </a:pPr>
            <a:r>
              <a:rPr lang="fr-FR" sz="2000" b="1" dirty="0">
                <a:solidFill>
                  <a:schemeClr val="accent3">
                    <a:lumMod val="75000"/>
                  </a:schemeClr>
                </a:solidFill>
                <a:latin typeface="+mj-lt"/>
              </a:rPr>
              <a:t>Que pouvez-vous lui proposer pour soulager sa douleur ?</a:t>
            </a:r>
          </a:p>
          <a:p>
            <a:pPr marL="0" indent="0">
              <a:lnSpc>
                <a:spcPct val="90000"/>
              </a:lnSpc>
              <a:buNone/>
            </a:pPr>
            <a:endParaRPr lang="fr-FR" dirty="0"/>
          </a:p>
        </p:txBody>
      </p:sp>
      <p:sp useBgFill="1">
        <p:nvSpPr>
          <p:cNvPr id="1033" name="Rectangle 1032">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 douleur chez l'enfant | Enfant Différent">
            <a:extLst>
              <a:ext uri="{FF2B5EF4-FFF2-40B4-BE49-F238E27FC236}">
                <a16:creationId xmlns:a16="http://schemas.microsoft.com/office/drawing/2014/main" id="{A94062C4-F643-7FEB-D3D6-62E3F1DEF4FF}"/>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355267" y="1044566"/>
            <a:ext cx="3318836" cy="190608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FFEC9512-5A8A-DC77-29CA-F34A47DFA6E0}"/>
              </a:ext>
            </a:extLst>
          </p:cNvPr>
          <p:cNvPicPr>
            <a:picLocks noChangeAspect="1"/>
          </p:cNvPicPr>
          <p:nvPr/>
        </p:nvPicPr>
        <p:blipFill rotWithShape="1">
          <a:blip r:embed="rId4"/>
          <a:srcRect l="20005" r="22474" b="-2"/>
          <a:stretch/>
        </p:blipFill>
        <p:spPr>
          <a:xfrm>
            <a:off x="8209593" y="3768251"/>
            <a:ext cx="3674795" cy="2118631"/>
          </a:xfrm>
          <a:prstGeom prst="rect">
            <a:avLst/>
          </a:prstGeom>
        </p:spPr>
      </p:pic>
    </p:spTree>
    <p:extLst>
      <p:ext uri="{BB962C8B-B14F-4D97-AF65-F5344CB8AC3E}">
        <p14:creationId xmlns:p14="http://schemas.microsoft.com/office/powerpoint/2010/main" val="140000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9980A9A9C8554B86FE5D9F4A924ACB" ma:contentTypeVersion="2" ma:contentTypeDescription="Crée un document." ma:contentTypeScope="" ma:versionID="8f10ab78349f35b4c7e363e30e77ae9b">
  <xsd:schema xmlns:xsd="http://www.w3.org/2001/XMLSchema" xmlns:xs="http://www.w3.org/2001/XMLSchema" xmlns:p="http://schemas.microsoft.com/office/2006/metadata/properties" xmlns:ns3="fea34766-791b-471b-9b3b-d5b699ef9e97" targetNamespace="http://schemas.microsoft.com/office/2006/metadata/properties" ma:root="true" ma:fieldsID="5b6c0054dfe46bab32e19e8cb4cf2f74" ns3:_="">
    <xsd:import namespace="fea34766-791b-471b-9b3b-d5b699ef9e9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34766-791b-471b-9b3b-d5b699ef9e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BD790-4E02-458B-B19C-1052F8055CA6}">
  <ds:schemaRef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fea34766-791b-471b-9b3b-d5b699ef9e97"/>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C67F2FA-B77D-462A-AD37-25F8BA3045B0}">
  <ds:schemaRefs>
    <ds:schemaRef ds:uri="http://schemas.microsoft.com/sharepoint/v3/contenttype/forms"/>
  </ds:schemaRefs>
</ds:datastoreItem>
</file>

<file path=customXml/itemProps3.xml><?xml version="1.0" encoding="utf-8"?>
<ds:datastoreItem xmlns:ds="http://schemas.openxmlformats.org/officeDocument/2006/customXml" ds:itemID="{CF0CA84B-5CAF-40BA-9C46-9ECE5C7BE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a34766-791b-471b-9b3b-d5b699ef9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TM03457510[[fn=Savon]]</Template>
  <TotalTime>546</TotalTime>
  <Words>2081</Words>
  <Application>Microsoft Office PowerPoint</Application>
  <PresentationFormat>Grand écran</PresentationFormat>
  <Paragraphs>379</Paragraphs>
  <Slides>49</Slides>
  <Notes>49</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49</vt:i4>
      </vt:variant>
    </vt:vector>
  </HeadingPairs>
  <TitlesOfParts>
    <vt:vector size="66" baseType="lpstr">
      <vt:lpstr>宋体</vt:lpstr>
      <vt:lpstr>Aptos</vt:lpstr>
      <vt:lpstr>Arial</vt:lpstr>
      <vt:lpstr>Bahnschrift</vt:lpstr>
      <vt:lpstr>Bahnschrift Light SemiCondensed</vt:lpstr>
      <vt:lpstr>Bradley Hand ITC</vt:lpstr>
      <vt:lpstr>Calibri</vt:lpstr>
      <vt:lpstr>Calibri Light</vt:lpstr>
      <vt:lpstr>Century Gothic</vt:lpstr>
      <vt:lpstr>Garamond</vt:lpstr>
      <vt:lpstr>Lucida Handwriting</vt:lpstr>
      <vt:lpstr>MV Boli</vt:lpstr>
      <vt:lpstr>Times New Roman</vt:lpstr>
      <vt:lpstr>Wingdings</vt:lpstr>
      <vt:lpstr>Wingdings 3</vt:lpstr>
      <vt:lpstr>Savon</vt:lpstr>
      <vt:lpstr>Thème Office</vt:lpstr>
      <vt:lpstr>Présentation PowerPoint</vt:lpstr>
      <vt:lpstr>Présentation PowerPoint</vt:lpstr>
      <vt:lpstr>Présentation PowerPoint</vt:lpstr>
      <vt:lpstr>ARNICA MONTANA</vt:lpstr>
      <vt:lpstr>ARNICA MONTANA</vt:lpstr>
      <vt:lpstr>Présentation PowerPoint</vt:lpstr>
      <vt:lpstr>L’accident</vt:lpstr>
      <vt:lpstr>Présentation PowerPoint</vt:lpstr>
      <vt:lpstr>l’accident cas clinique </vt:lpstr>
      <vt:lpstr>l’accident cas clinique </vt:lpstr>
      <vt:lpstr>l’accident </vt:lpstr>
      <vt:lpstr>l’accident </vt:lpstr>
      <vt:lpstr>l’accident </vt:lpstr>
      <vt:lpstr>l’accident </vt:lpstr>
      <vt:lpstr>l’accident </vt:lpstr>
      <vt:lpstr>l’accident : cas clinique </vt:lpstr>
      <vt:lpstr>l’accident : cas clinique </vt:lpstr>
      <vt:lpstr>Exemple d’ordonnance </vt:lpstr>
      <vt:lpstr>Présentation PowerPoint</vt:lpstr>
      <vt:lpstr>lombo-sciatique aiguë </vt:lpstr>
      <vt:lpstr>lombo-sciatique récidivante </vt:lpstr>
      <vt:lpstr>lombo-sciatique récidivante </vt:lpstr>
      <vt:lpstr>lombo-sciatique récidivante : traiter la douleur </vt:lpstr>
      <vt:lpstr>Présentation PowerPoint</vt:lpstr>
      <vt:lpstr>Exemple d’ordonnance </vt:lpstr>
      <vt:lpstr>Présentation PowerPoint</vt:lpstr>
      <vt:lpstr>Exemple d’ordonnance </vt:lpstr>
      <vt:lpstr>Présentation PowerPoint</vt:lpstr>
      <vt:lpstr>Exemple d’ordonnance </vt:lpstr>
      <vt:lpstr>Présentation PowerPoint</vt:lpstr>
      <vt:lpstr>dorsalgies et cervicalgies</vt:lpstr>
      <vt:lpstr>dorsalgies et cervicalgies</vt:lpstr>
      <vt:lpstr>Présentation PowerPoint</vt:lpstr>
      <vt:lpstr>Exemple d’ordonnance </vt:lpstr>
      <vt:lpstr>Présentation PowerPoint</vt:lpstr>
      <vt:lpstr>Exemple d’ordonnance </vt:lpstr>
      <vt:lpstr>Présentation PowerPoint</vt:lpstr>
      <vt:lpstr>névralgie cervico-brachiale et intercostale</vt:lpstr>
      <vt:lpstr>Présentation PowerPoint</vt:lpstr>
      <vt:lpstr>Présentation PowerPoint</vt:lpstr>
      <vt:lpstr>la pathologie de l’épaule</vt:lpstr>
      <vt:lpstr>Présentation PowerPoint</vt:lpstr>
      <vt:lpstr>Exemple d’ordonnance </vt:lpstr>
      <vt:lpstr>Présentation PowerPoint</vt:lpstr>
      <vt:lpstr>Exemple d’ordonnance </vt:lpstr>
      <vt:lpstr>Présentation PowerPoint</vt:lpstr>
      <vt:lpstr>Vous êtes le Docteur DAFALGAN, médecin traitant Vous recevez en consultation Madame Brigitte V. 37 ans, mariée, mère de 2 enfants, secrétaire de direction. Elle consulte pour des douleurs diffuses surtout au niveau des cervicales.   Vous êtes Madame Brigitte V. 37 ans, mariée, mère de 2 enfants, secrétaire de direction. Vous consultez votre médecin pour des douleurs cervicales avec des contractures.   Depuis quand ? Depuis que j’ai pris mon nouveau poste à responsabilités, je me sens dépassée, j’ai peur de mal faire et j’ai l’impression que mes collègues me regardent autrement.   Comment ? J’ai la nuque raide, des spasmes, une sensation de déchirement   Modalités ? &lt; mouvement – humidité – au moment du cycle   Avec ?  Un état de nervosité</vt:lpstr>
      <vt:lpstr>Vous êtes le Docteur TOPALGIC, médecin traitant Vous recevez en consultation Monsieur Bruno Z. 41 ans, marié, père d’une fille et qui travaille à La Poste. Il consulte pour des lombalgies récidivantes, nécessitant des arrêts de travail assez souvent. Vous lui avez fait faire un bilan biologique et radiologique revenus normaux.   Vous êtes Monsieur Bruno Z. 41 ans, marié, père d’une fille et vous travaillez à la poste. Vous consultez votre médecin traitant le Docteur TOPALGIC pour des lombalgies récidivantes nécessitant des arrêts de travail réguliers. Votre médecin vous a fait faire un bilan biologique et un bilan radiologique, qui sont normaux.   Depuis quand ? Depuis qu’on nous a changé nos horaires et qu’on a réduit le personnel, je suis plus stressé.   Comment ? Sensation de raideur du dos, douleurs dans le creux des reins, je ne supporte pas le froid (ceinture), comme une sciatique avec de légères paresthésies   Modalités ? &gt; Chaleur et le mouvement   Avec ?  Sensation d’ankylose et un besoin de bouger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Homéopathie</dc:title>
  <dc:creator>Olga LATANOWICZ</dc:creator>
  <cp:lastModifiedBy>POCHON Elodie</cp:lastModifiedBy>
  <cp:revision>39</cp:revision>
  <cp:lastPrinted>2024-06-21T08:55:23Z</cp:lastPrinted>
  <dcterms:created xsi:type="dcterms:W3CDTF">2022-10-28T02:58:54Z</dcterms:created>
  <dcterms:modified xsi:type="dcterms:W3CDTF">2024-11-18T10:49:04Z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3fc3e7-f44f-4c40-99c5-0df65702910a_Enabled">
    <vt:lpwstr>true</vt:lpwstr>
  </property>
  <property fmtid="{D5CDD505-2E9C-101B-9397-08002B2CF9AE}" pid="3" name="MSIP_Label_463fc3e7-f44f-4c40-99c5-0df65702910a_SetDate">
    <vt:lpwstr>2022-10-28T03:09:19Z</vt:lpwstr>
  </property>
  <property fmtid="{D5CDD505-2E9C-101B-9397-08002B2CF9AE}" pid="4" name="MSIP_Label_463fc3e7-f44f-4c40-99c5-0df65702910a_Method">
    <vt:lpwstr>Standard</vt:lpwstr>
  </property>
  <property fmtid="{D5CDD505-2E9C-101B-9397-08002B2CF9AE}" pid="5" name="MSIP_Label_463fc3e7-f44f-4c40-99c5-0df65702910a_Name">
    <vt:lpwstr>Général</vt:lpwstr>
  </property>
  <property fmtid="{D5CDD505-2E9C-101B-9397-08002B2CF9AE}" pid="6" name="MSIP_Label_463fc3e7-f44f-4c40-99c5-0df65702910a_SiteId">
    <vt:lpwstr>ed57af8a-a4af-4f1f-8218-28fa8307cca4</vt:lpwstr>
  </property>
  <property fmtid="{D5CDD505-2E9C-101B-9397-08002B2CF9AE}" pid="7" name="MSIP_Label_463fc3e7-f44f-4c40-99c5-0df65702910a_ActionId">
    <vt:lpwstr>f57769d1-6733-441d-bfc3-2f3f81d2af47</vt:lpwstr>
  </property>
  <property fmtid="{D5CDD505-2E9C-101B-9397-08002B2CF9AE}" pid="8" name="MSIP_Label_463fc3e7-f44f-4c40-99c5-0df65702910a_ContentBits">
    <vt:lpwstr>0</vt:lpwstr>
  </property>
  <property fmtid="{D5CDD505-2E9C-101B-9397-08002B2CF9AE}" pid="9" name="ContentTypeId">
    <vt:lpwstr>0x010100789980A9A9C8554B86FE5D9F4A924ACB</vt:lpwstr>
  </property>
  <property fmtid="{D5CDD505-2E9C-101B-9397-08002B2CF9AE}" pid="10" name="MSIP_Label_ced06422-c515-4a4e-a1f2-e6a0c0200eae_Enabled">
    <vt:lpwstr>true</vt:lpwstr>
  </property>
  <property fmtid="{D5CDD505-2E9C-101B-9397-08002B2CF9AE}" pid="11" name="MSIP_Label_ced06422-c515-4a4e-a1f2-e6a0c0200eae_SetDate">
    <vt:lpwstr>2023-01-07T03:39:08Z</vt:lpwstr>
  </property>
  <property fmtid="{D5CDD505-2E9C-101B-9397-08002B2CF9AE}" pid="12" name="MSIP_Label_ced06422-c515-4a4e-a1f2-e6a0c0200eae_Method">
    <vt:lpwstr>Standard</vt:lpwstr>
  </property>
  <property fmtid="{D5CDD505-2E9C-101B-9397-08002B2CF9AE}" pid="13" name="MSIP_Label_ced06422-c515-4a4e-a1f2-e6a0c0200eae_Name">
    <vt:lpwstr>Unclassifed</vt:lpwstr>
  </property>
  <property fmtid="{D5CDD505-2E9C-101B-9397-08002B2CF9AE}" pid="14" name="MSIP_Label_ced06422-c515-4a4e-a1f2-e6a0c0200eae_SiteId">
    <vt:lpwstr>e339bd4b-2e3b-4035-a452-2112d502f2ff</vt:lpwstr>
  </property>
  <property fmtid="{D5CDD505-2E9C-101B-9397-08002B2CF9AE}" pid="15" name="MSIP_Label_ced06422-c515-4a4e-a1f2-e6a0c0200eae_ActionId">
    <vt:lpwstr>b97ef314-42ba-4b50-8bd4-179e1918d602</vt:lpwstr>
  </property>
  <property fmtid="{D5CDD505-2E9C-101B-9397-08002B2CF9AE}" pid="16" name="MSIP_Label_ced06422-c515-4a4e-a1f2-e6a0c0200eae_ContentBits">
    <vt:lpwstr>0</vt:lpwstr>
  </property>
</Properties>
</file>